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73" r:id="rId2"/>
    <p:sldId id="271" r:id="rId3"/>
    <p:sldId id="274" r:id="rId4"/>
    <p:sldId id="283" r:id="rId5"/>
    <p:sldId id="275" r:id="rId6"/>
    <p:sldId id="282" r:id="rId7"/>
    <p:sldId id="284" r:id="rId8"/>
    <p:sldId id="285" r:id="rId9"/>
    <p:sldId id="257" r:id="rId10"/>
    <p:sldId id="260" r:id="rId11"/>
    <p:sldId id="287" r:id="rId12"/>
    <p:sldId id="288" r:id="rId13"/>
    <p:sldId id="258" r:id="rId14"/>
    <p:sldId id="286" r:id="rId15"/>
    <p:sldId id="276" r:id="rId16"/>
    <p:sldId id="272" r:id="rId17"/>
    <p:sldId id="289" r:id="rId18"/>
    <p:sldId id="290" r:id="rId19"/>
    <p:sldId id="259" r:id="rId20"/>
    <p:sldId id="291" r:id="rId21"/>
    <p:sldId id="292" r:id="rId22"/>
    <p:sldId id="293" r:id="rId23"/>
    <p:sldId id="294" r:id="rId24"/>
    <p:sldId id="295" r:id="rId25"/>
    <p:sldId id="296" r:id="rId26"/>
    <p:sldId id="297" r:id="rId27"/>
    <p:sldId id="261" r:id="rId28"/>
    <p:sldId id="262" r:id="rId29"/>
    <p:sldId id="264" r:id="rId30"/>
    <p:sldId id="278" r:id="rId31"/>
    <p:sldId id="265" r:id="rId32"/>
    <p:sldId id="266" r:id="rId33"/>
    <p:sldId id="277" r:id="rId34"/>
    <p:sldId id="267" r:id="rId35"/>
    <p:sldId id="279" r:id="rId36"/>
    <p:sldId id="268" r:id="rId37"/>
    <p:sldId id="281" r:id="rId38"/>
    <p:sldId id="280" r:id="rId39"/>
    <p:sldId id="269" r:id="rId40"/>
    <p:sldId id="270" r:id="rId4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3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0FEF048-DA13-4A89-BDF5-37A092326B22}" type="datetimeFigureOut">
              <a:rPr lang="ar-IQ" smtClean="0"/>
              <a:pPr/>
              <a:t>04/02/1440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E7AF6E-7FF8-43A8-9446-5A6859403373}"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69E7AF6E-7FF8-43A8-9446-5A6859403373}" type="slidenum">
              <a:rPr lang="ar-IQ" smtClean="0"/>
              <a:pPr/>
              <a:t>31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A1C4DD6-2855-4AC9-A214-0F354F85623D}" type="datetimeFigureOut">
              <a:rPr lang="ar-IQ" smtClean="0"/>
              <a:pPr/>
              <a:t>04/02/1440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683B825-499A-4E3B-BE97-865B44D1C91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A1C4DD6-2855-4AC9-A214-0F354F85623D}" type="datetimeFigureOut">
              <a:rPr lang="ar-IQ" smtClean="0"/>
              <a:pPr/>
              <a:t>04/02/1440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683B825-499A-4E3B-BE97-865B44D1C91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143108" y="1071546"/>
            <a:ext cx="478634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cholinoceptor</a:t>
            </a:r>
            <a:r>
              <a:rPr lang="en-US" sz="3200" b="1" dirty="0" smtClean="0">
                <a:latin typeface="Times New Roman" pitchFamily="18" charset="0"/>
                <a:cs typeface="Times New Roman" pitchFamily="18" charset="0"/>
              </a:rPr>
              <a:t> activating drugs</a:t>
            </a:r>
            <a:endParaRPr lang="ar-IQ" sz="3200"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lnSpcReduction="10000"/>
          </a:bodyPr>
          <a:lstStyle/>
          <a:p>
            <a:pPr algn="l" rtl="0">
              <a:buNone/>
            </a:pPr>
            <a:r>
              <a:rPr lang="en-US" b="1" dirty="0" smtClean="0">
                <a:latin typeface="Times New Roman" pitchFamily="18" charset="0"/>
                <a:cs typeface="Times New Roman" pitchFamily="18" charset="0"/>
              </a:rPr>
              <a:t>A- Direct acting </a:t>
            </a:r>
            <a:r>
              <a:rPr lang="en-US" b="1" dirty="0" err="1" smtClean="0">
                <a:latin typeface="Times New Roman" pitchFamily="18" charset="0"/>
                <a:cs typeface="Times New Roman" pitchFamily="18" charset="0"/>
              </a:rPr>
              <a:t>cholinoceptor</a:t>
            </a:r>
            <a:r>
              <a:rPr lang="en-US" b="1" dirty="0" smtClean="0">
                <a:latin typeface="Times New Roman" pitchFamily="18" charset="0"/>
                <a:cs typeface="Times New Roman" pitchFamily="18" charset="0"/>
              </a:rPr>
              <a:t> agonist</a:t>
            </a:r>
          </a:p>
          <a:p>
            <a:pPr algn="l" rtl="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Cholines</a:t>
            </a:r>
            <a:endParaRPr lang="en-US" b="1" dirty="0" smtClean="0">
              <a:latin typeface="Times New Roman" pitchFamily="18" charset="0"/>
              <a:cs typeface="Times New Roman" pitchFamily="18" charset="0"/>
            </a:endParaRPr>
          </a:p>
          <a:p>
            <a:pPr algn="l" rtl="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Alkaloids</a:t>
            </a:r>
          </a:p>
          <a:p>
            <a:pPr algn="l" rtl="0">
              <a:buNone/>
            </a:pPr>
            <a:r>
              <a:rPr lang="en-US" b="1" dirty="0" smtClean="0">
                <a:latin typeface="Times New Roman" pitchFamily="18" charset="0"/>
                <a:cs typeface="Times New Roman" pitchFamily="18" charset="0"/>
              </a:rPr>
              <a:t>B- </a:t>
            </a:r>
            <a:r>
              <a:rPr lang="en-US" b="1" dirty="0" err="1" smtClean="0">
                <a:latin typeface="Times New Roman" pitchFamily="18" charset="0"/>
                <a:cs typeface="Times New Roman" pitchFamily="18" charset="0"/>
              </a:rPr>
              <a:t>Anticholinestrase</a:t>
            </a:r>
            <a:r>
              <a:rPr lang="en-US" b="1" dirty="0" smtClean="0">
                <a:latin typeface="Times New Roman" pitchFamily="18" charset="0"/>
                <a:cs typeface="Times New Roman" pitchFamily="18" charset="0"/>
              </a:rPr>
              <a:t> (Indirect)</a:t>
            </a:r>
          </a:p>
          <a:p>
            <a:pPr algn="l" rtl="0">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Reversible</a:t>
            </a:r>
          </a:p>
          <a:p>
            <a:pPr algn="l" rtl="0">
              <a:buNone/>
            </a:pPr>
            <a:r>
              <a:rPr lang="en-US" dirty="0" smtClean="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Irreversible </a:t>
            </a:r>
          </a:p>
          <a:p>
            <a:pPr algn="l" rtl="0">
              <a:buNone/>
            </a:pPr>
            <a:r>
              <a:rPr lang="en-US" b="1" dirty="0" smtClean="0">
                <a:latin typeface="Times New Roman" pitchFamily="18" charset="0"/>
                <a:cs typeface="Times New Roman" pitchFamily="18" charset="0"/>
              </a:rPr>
              <a:t>     1- </a:t>
            </a:r>
            <a:r>
              <a:rPr lang="en-US" b="1" dirty="0" err="1" smtClean="0">
                <a:latin typeface="Times New Roman" pitchFamily="18" charset="0"/>
                <a:cs typeface="Times New Roman" pitchFamily="18" charset="0"/>
              </a:rPr>
              <a:t>Carbamate</a:t>
            </a:r>
            <a:r>
              <a:rPr lang="en-US" dirty="0" smtClean="0">
                <a:latin typeface="Times New Roman" pitchFamily="18" charset="0"/>
                <a:cs typeface="Times New Roman" pitchFamily="18" charset="0"/>
              </a:rPr>
              <a:t> </a:t>
            </a:r>
          </a:p>
          <a:p>
            <a:pPr algn="l" rtl="0">
              <a:buNone/>
            </a:pPr>
            <a:r>
              <a:rPr lang="en-US" dirty="0" smtClean="0">
                <a:latin typeface="Times New Roman" pitchFamily="18" charset="0"/>
                <a:cs typeface="Times New Roman" pitchFamily="18" charset="0"/>
              </a:rPr>
              <a:t>    2- </a:t>
            </a:r>
            <a:r>
              <a:rPr lang="en-US" b="1" dirty="0" smtClean="0">
                <a:latin typeface="Times New Roman" pitchFamily="18" charset="0"/>
                <a:cs typeface="Times New Roman" pitchFamily="18" charset="0"/>
              </a:rPr>
              <a:t>Phosphates</a:t>
            </a: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2000"/>
                                        <p:tgtEl>
                                          <p:spTgt spid="3">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amond(in)">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diamond(in)">
                                      <p:cBhvr>
                                        <p:cTn id="35" dur="2000"/>
                                        <p:tgtEl>
                                          <p:spTgt spid="3">
                                            <p:txEl>
                                              <p:pRg st="0" end="0"/>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diamond(in)">
                                      <p:cBhvr>
                                        <p:cTn id="38" dur="2000"/>
                                        <p:tgtEl>
                                          <p:spTgt spid="3">
                                            <p:txEl>
                                              <p:pRg st="1" end="1"/>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diamond(in)">
                                      <p:cBhvr>
                                        <p:cTn id="4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me\Desktop\Capture 2.PNG"/>
          <p:cNvPicPr>
            <a:picLocks noChangeAspect="1" noChangeArrowheads="1"/>
          </p:cNvPicPr>
          <p:nvPr/>
        </p:nvPicPr>
        <p:blipFill>
          <a:blip r:embed="rId2"/>
          <a:srcRect/>
          <a:stretch>
            <a:fillRect/>
          </a:stretch>
        </p:blipFill>
        <p:spPr bwMode="auto">
          <a:xfrm>
            <a:off x="1285852" y="214290"/>
            <a:ext cx="6500858" cy="62865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me\Desktop\Capture.PNG"/>
          <p:cNvPicPr>
            <a:picLocks noChangeAspect="1" noChangeArrowheads="1"/>
          </p:cNvPicPr>
          <p:nvPr/>
        </p:nvPicPr>
        <p:blipFill>
          <a:blip r:embed="rId2"/>
          <a:srcRect/>
          <a:stretch>
            <a:fillRect/>
          </a:stretch>
        </p:blipFill>
        <p:spPr bwMode="auto">
          <a:xfrm>
            <a:off x="285721" y="214290"/>
            <a:ext cx="8429684" cy="664371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p:spPr>
        <p:txBody>
          <a:bodyPr>
            <a:normAutofit fontScale="90000"/>
          </a:bodyPr>
          <a:lstStyle/>
          <a:p>
            <a:r>
              <a:rPr lang="en-US" dirty="0" smtClean="0"/>
              <a:t> </a:t>
            </a:r>
            <a:r>
              <a:rPr lang="en-US" sz="3600" b="1" dirty="0" smtClean="0">
                <a:latin typeface="Times New Roman" pitchFamily="18" charset="0"/>
                <a:cs typeface="Times New Roman" pitchFamily="18" charset="0"/>
              </a:rPr>
              <a:t>1- </a:t>
            </a:r>
            <a:r>
              <a:rPr lang="en-US" sz="3600" b="1" dirty="0" err="1" smtClean="0">
                <a:latin typeface="Times New Roman" pitchFamily="18" charset="0"/>
                <a:cs typeface="Times New Roman" pitchFamily="18" charset="0"/>
              </a:rPr>
              <a:t>cholinoceptor</a:t>
            </a:r>
            <a:r>
              <a:rPr lang="en-US" sz="3600" b="1" dirty="0" smtClean="0">
                <a:latin typeface="Times New Roman" pitchFamily="18" charset="0"/>
                <a:cs typeface="Times New Roman" pitchFamily="18" charset="0"/>
              </a:rPr>
              <a:t> activating drugs</a:t>
            </a:r>
            <a:br>
              <a:rPr lang="en-US" sz="3600" b="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(continued)</a:t>
            </a:r>
            <a:r>
              <a:rPr lang="en-US" sz="3600" b="1" dirty="0" smtClean="0">
                <a:latin typeface="Times New Roman" pitchFamily="18" charset="0"/>
                <a:cs typeface="Times New Roman" pitchFamily="18" charset="0"/>
              </a:rPr>
              <a:t>   </a:t>
            </a:r>
            <a:endParaRPr lang="ar-IQ" sz="3600"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0" y="1214422"/>
            <a:ext cx="9144000" cy="5857916"/>
          </a:xfrm>
        </p:spPr>
        <p:txBody>
          <a:bodyPr>
            <a:normAutofit fontScale="25000" lnSpcReduction="20000"/>
          </a:bodyPr>
          <a:lstStyle/>
          <a:p>
            <a:pPr algn="l" rtl="0">
              <a:buNone/>
            </a:pPr>
            <a:r>
              <a:rPr lang="en-US" sz="7400" b="1" dirty="0" smtClean="0">
                <a:latin typeface="Times New Roman" pitchFamily="18" charset="0"/>
                <a:cs typeface="Times New Roman" pitchFamily="18" charset="0"/>
              </a:rPr>
              <a:t>A- Direct acting </a:t>
            </a:r>
            <a:r>
              <a:rPr lang="en-US" sz="7400" b="1" dirty="0" err="1" smtClean="0">
                <a:latin typeface="Times New Roman" pitchFamily="18" charset="0"/>
                <a:cs typeface="Times New Roman" pitchFamily="18" charset="0"/>
              </a:rPr>
              <a:t>cholinoceptor</a:t>
            </a:r>
            <a:r>
              <a:rPr lang="en-US" sz="7400" b="1" dirty="0" smtClean="0">
                <a:latin typeface="Times New Roman" pitchFamily="18" charset="0"/>
                <a:cs typeface="Times New Roman" pitchFamily="18" charset="0"/>
              </a:rPr>
              <a:t> agonist</a:t>
            </a:r>
          </a:p>
          <a:p>
            <a:pPr algn="l" rtl="0">
              <a:buNone/>
            </a:pPr>
            <a:r>
              <a:rPr lang="en-US" sz="7400" b="1" dirty="0" err="1" smtClean="0">
                <a:latin typeface="Times New Roman" pitchFamily="18" charset="0"/>
                <a:cs typeface="Times New Roman" pitchFamily="18" charset="0"/>
              </a:rPr>
              <a:t>cholines</a:t>
            </a:r>
            <a:r>
              <a:rPr lang="en-US" sz="7400" dirty="0" smtClean="0">
                <a:latin typeface="Times New Roman" pitchFamily="18" charset="0"/>
                <a:cs typeface="Times New Roman" pitchFamily="18" charset="0"/>
              </a:rPr>
              <a:t> </a:t>
            </a:r>
            <a:r>
              <a:rPr lang="en-US" sz="96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    </a:t>
            </a:r>
          </a:p>
          <a:p>
            <a:pPr algn="l" rtl="0">
              <a:buNone/>
            </a:pPr>
            <a:r>
              <a:rPr lang="en-US" sz="7200" b="1" dirty="0" smtClean="0">
                <a:latin typeface="Times New Roman" pitchFamily="18" charset="0"/>
                <a:cs typeface="Times New Roman" pitchFamily="18" charset="0"/>
              </a:rPr>
              <a:t>   a- Acetylcholine</a:t>
            </a:r>
          </a:p>
          <a:p>
            <a:pPr algn="l" rtl="0">
              <a:buNone/>
            </a:pPr>
            <a:r>
              <a:rPr lang="en-US" sz="7200" dirty="0" smtClean="0">
                <a:latin typeface="Times New Roman" pitchFamily="18" charset="0"/>
                <a:cs typeface="Times New Roman" pitchFamily="18" charset="0"/>
              </a:rPr>
              <a:t>      It is a quaternary ammonium compound. It is a neurotransmitter of parasympathetic and somatic nerves as well as </a:t>
            </a:r>
            <a:r>
              <a:rPr lang="en-US" sz="7200" dirty="0" err="1" smtClean="0">
                <a:latin typeface="Times New Roman" pitchFamily="18" charset="0"/>
                <a:cs typeface="Times New Roman" pitchFamily="18" charset="0"/>
              </a:rPr>
              <a:t>gangelia</a:t>
            </a:r>
            <a:r>
              <a:rPr lang="en-US" sz="7200" dirty="0" smtClean="0">
                <a:latin typeface="Times New Roman" pitchFamily="18" charset="0"/>
                <a:cs typeface="Times New Roman" pitchFamily="18" charset="0"/>
              </a:rPr>
              <a:t>. It is not used therapeutically because of multiplicity of action and rapid inactivation by </a:t>
            </a:r>
            <a:r>
              <a:rPr lang="en-US" sz="7200" dirty="0" err="1" smtClean="0">
                <a:latin typeface="Times New Roman" pitchFamily="18" charset="0"/>
                <a:cs typeface="Times New Roman" pitchFamily="18" charset="0"/>
              </a:rPr>
              <a:t>cholinestrases</a:t>
            </a:r>
            <a:r>
              <a:rPr lang="en-US" sz="7200" dirty="0" smtClean="0">
                <a:latin typeface="Times New Roman" pitchFamily="18" charset="0"/>
                <a:cs typeface="Times New Roman" pitchFamily="18" charset="0"/>
              </a:rPr>
              <a:t>.</a:t>
            </a:r>
          </a:p>
          <a:p>
            <a:pPr algn="l" rtl="0">
              <a:buNone/>
            </a:pPr>
            <a:r>
              <a:rPr lang="en-US" sz="7200" dirty="0" smtClean="0">
                <a:latin typeface="Times New Roman" pitchFamily="18" charset="0"/>
                <a:cs typeface="Times New Roman" pitchFamily="18" charset="0"/>
              </a:rPr>
              <a:t>      1- Decreases in heart rate and cardiac output</a:t>
            </a:r>
          </a:p>
          <a:p>
            <a:pPr algn="l" rtl="0">
              <a:buNone/>
            </a:pPr>
            <a:r>
              <a:rPr lang="en-US" sz="7200" dirty="0" smtClean="0">
                <a:latin typeface="Times New Roman" pitchFamily="18" charset="0"/>
                <a:cs typeface="Times New Roman" pitchFamily="18" charset="0"/>
              </a:rPr>
              <a:t>      2- Decrease in blood pressure</a:t>
            </a:r>
          </a:p>
          <a:p>
            <a:pPr algn="l" rtl="0">
              <a:buNone/>
            </a:pPr>
            <a:r>
              <a:rPr lang="en-US" sz="7200" dirty="0" smtClean="0">
                <a:latin typeface="Times New Roman" pitchFamily="18" charset="0"/>
                <a:cs typeface="Times New Roman" pitchFamily="18" charset="0"/>
              </a:rPr>
              <a:t>      3- Other actions: increase salivary secretion and stimulate intestinal secretion and motility, Bronchial secretion are also increased. In the eye, </a:t>
            </a:r>
            <a:r>
              <a:rPr lang="en-US" sz="7200" dirty="0" err="1" smtClean="0">
                <a:latin typeface="Times New Roman" pitchFamily="18" charset="0"/>
                <a:cs typeface="Times New Roman" pitchFamily="18" charset="0"/>
              </a:rPr>
              <a:t>miosis</a:t>
            </a:r>
            <a:r>
              <a:rPr lang="en-US" sz="7200" dirty="0" smtClean="0">
                <a:latin typeface="Times New Roman" pitchFamily="18" charset="0"/>
                <a:cs typeface="Times New Roman" pitchFamily="18" charset="0"/>
              </a:rPr>
              <a:t> and a contraction of </a:t>
            </a:r>
            <a:r>
              <a:rPr lang="en-US" sz="7200" dirty="0" err="1" smtClean="0">
                <a:latin typeface="Times New Roman" pitchFamily="18" charset="0"/>
                <a:cs typeface="Times New Roman" pitchFamily="18" charset="0"/>
              </a:rPr>
              <a:t>ciliary</a:t>
            </a:r>
            <a:r>
              <a:rPr lang="en-US" sz="7200" dirty="0" smtClean="0">
                <a:latin typeface="Times New Roman" pitchFamily="18" charset="0"/>
                <a:cs typeface="Times New Roman" pitchFamily="18" charset="0"/>
              </a:rPr>
              <a:t> muscle </a:t>
            </a:r>
          </a:p>
          <a:p>
            <a:pPr algn="l" rtl="0">
              <a:buNone/>
            </a:pPr>
            <a:r>
              <a:rPr lang="en-US" sz="7200" b="1" dirty="0" smtClean="0">
                <a:latin typeface="Times New Roman" pitchFamily="18" charset="0"/>
                <a:cs typeface="Times New Roman" pitchFamily="18" charset="0"/>
              </a:rPr>
              <a:t>  b- </a:t>
            </a:r>
            <a:r>
              <a:rPr lang="en-US" sz="7200" b="1" dirty="0" err="1" smtClean="0">
                <a:latin typeface="Times New Roman" pitchFamily="18" charset="0"/>
                <a:cs typeface="Times New Roman" pitchFamily="18" charset="0"/>
              </a:rPr>
              <a:t>bethanechol</a:t>
            </a:r>
            <a:r>
              <a:rPr lang="en-US" sz="7200" b="1" dirty="0" smtClean="0">
                <a:latin typeface="Times New Roman" pitchFamily="18" charset="0"/>
                <a:cs typeface="Times New Roman" pitchFamily="18" charset="0"/>
              </a:rPr>
              <a:t>- </a:t>
            </a:r>
          </a:p>
          <a:p>
            <a:pPr algn="l" rtl="0">
              <a:buNone/>
            </a:pPr>
            <a:r>
              <a:rPr lang="en-US" sz="7200" dirty="0" smtClean="0">
                <a:latin typeface="Times New Roman" pitchFamily="18" charset="0"/>
                <a:cs typeface="Times New Roman" pitchFamily="18" charset="0"/>
              </a:rPr>
              <a:t>It is a quaternary amine structurally related to Ach, it not hydrolyzed by Ache, its inactivated by another </a:t>
            </a:r>
            <a:r>
              <a:rPr lang="en-US" sz="7200" dirty="0" err="1" smtClean="0">
                <a:latin typeface="Times New Roman" pitchFamily="18" charset="0"/>
                <a:cs typeface="Times New Roman" pitchFamily="18" charset="0"/>
              </a:rPr>
              <a:t>estrase</a:t>
            </a:r>
            <a:r>
              <a:rPr lang="en-US" sz="7200" dirty="0" smtClean="0">
                <a:latin typeface="Times New Roman" pitchFamily="18" charset="0"/>
                <a:cs typeface="Times New Roman" pitchFamily="18" charset="0"/>
              </a:rPr>
              <a:t>, it lack nicotinic action due to addition of methyl group but has strong </a:t>
            </a:r>
            <a:r>
              <a:rPr lang="en-US" sz="7200" dirty="0" err="1" smtClean="0">
                <a:latin typeface="Times New Roman" pitchFamily="18" charset="0"/>
                <a:cs typeface="Times New Roman" pitchFamily="18" charset="0"/>
              </a:rPr>
              <a:t>muscarinic</a:t>
            </a:r>
            <a:r>
              <a:rPr lang="en-US" sz="7200" dirty="0" smtClean="0">
                <a:latin typeface="Times New Roman" pitchFamily="18" charset="0"/>
                <a:cs typeface="Times New Roman" pitchFamily="18" charset="0"/>
              </a:rPr>
              <a:t> activity on smooth muscle of bladder and </a:t>
            </a:r>
            <a:r>
              <a:rPr lang="en-US" sz="7200" dirty="0" err="1" smtClean="0">
                <a:latin typeface="Times New Roman" pitchFamily="18" charset="0"/>
                <a:cs typeface="Times New Roman" pitchFamily="18" charset="0"/>
              </a:rPr>
              <a:t>Gitract</a:t>
            </a:r>
            <a:r>
              <a:rPr lang="en-US" sz="7200" dirty="0" smtClean="0">
                <a:latin typeface="Times New Roman" pitchFamily="18" charset="0"/>
                <a:cs typeface="Times New Roman" pitchFamily="18" charset="0"/>
              </a:rPr>
              <a:t>, duration 1hour, stimulate </a:t>
            </a:r>
            <a:r>
              <a:rPr lang="en-US" sz="7200" dirty="0" err="1" smtClean="0">
                <a:latin typeface="Times New Roman" pitchFamily="18" charset="0"/>
                <a:cs typeface="Times New Roman" pitchFamily="18" charset="0"/>
              </a:rPr>
              <a:t>muscarinic</a:t>
            </a:r>
            <a:r>
              <a:rPr lang="en-US" sz="7200" dirty="0" smtClean="0">
                <a:latin typeface="Times New Roman" pitchFamily="18" charset="0"/>
                <a:cs typeface="Times New Roman" pitchFamily="18" charset="0"/>
              </a:rPr>
              <a:t> receptor cause intestinal motility and tone, stimulate the </a:t>
            </a:r>
            <a:r>
              <a:rPr lang="en-US" sz="7200" dirty="0" err="1" smtClean="0">
                <a:latin typeface="Times New Roman" pitchFamily="18" charset="0"/>
                <a:cs typeface="Times New Roman" pitchFamily="18" charset="0"/>
              </a:rPr>
              <a:t>detrusor</a:t>
            </a:r>
            <a:r>
              <a:rPr lang="en-US" sz="7200" dirty="0" smtClean="0">
                <a:latin typeface="Times New Roman" pitchFamily="18" charset="0"/>
                <a:cs typeface="Times New Roman" pitchFamily="18" charset="0"/>
              </a:rPr>
              <a:t> muscle of the bladder and sphincter relaxed produce urination.</a:t>
            </a:r>
          </a:p>
          <a:p>
            <a:pPr algn="l" rtl="0">
              <a:buNone/>
            </a:pPr>
            <a:r>
              <a:rPr lang="en-US" sz="7200" b="1" dirty="0" err="1" smtClean="0">
                <a:latin typeface="Times New Roman" pitchFamily="18" charset="0"/>
                <a:cs typeface="Times New Roman" pitchFamily="18" charset="0"/>
              </a:rPr>
              <a:t>Theraputic</a:t>
            </a:r>
            <a:r>
              <a:rPr lang="en-US" sz="7200" b="1" dirty="0" smtClean="0">
                <a:latin typeface="Times New Roman" pitchFamily="18" charset="0"/>
                <a:cs typeface="Times New Roman" pitchFamily="18" charset="0"/>
              </a:rPr>
              <a:t> uses: </a:t>
            </a:r>
            <a:r>
              <a:rPr lang="en-US" sz="7200" dirty="0" smtClean="0">
                <a:latin typeface="Times New Roman" pitchFamily="18" charset="0"/>
                <a:cs typeface="Times New Roman" pitchFamily="18" charset="0"/>
              </a:rPr>
              <a:t>stimulate </a:t>
            </a:r>
            <a:r>
              <a:rPr lang="en-US" sz="7200" dirty="0" err="1" smtClean="0">
                <a:latin typeface="Times New Roman" pitchFamily="18" charset="0"/>
                <a:cs typeface="Times New Roman" pitchFamily="18" charset="0"/>
              </a:rPr>
              <a:t>atonic</a:t>
            </a:r>
            <a:r>
              <a:rPr lang="en-US" sz="7200" dirty="0" smtClean="0">
                <a:latin typeface="Times New Roman" pitchFamily="18" charset="0"/>
                <a:cs typeface="Times New Roman" pitchFamily="18" charset="0"/>
              </a:rPr>
              <a:t> bladder in post partum or post operative non obstructive urinary retention, treat </a:t>
            </a:r>
            <a:r>
              <a:rPr lang="en-US" sz="7200" dirty="0" err="1" smtClean="0">
                <a:latin typeface="Times New Roman" pitchFamily="18" charset="0"/>
                <a:cs typeface="Times New Roman" pitchFamily="18" charset="0"/>
              </a:rPr>
              <a:t>urogenic</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atony</a:t>
            </a:r>
            <a:r>
              <a:rPr lang="en-US" sz="7200" dirty="0" smtClean="0">
                <a:latin typeface="Times New Roman" pitchFamily="18" charset="0"/>
                <a:cs typeface="Times New Roman" pitchFamily="18" charset="0"/>
              </a:rPr>
              <a:t> and mega colon.</a:t>
            </a:r>
          </a:p>
          <a:p>
            <a:pPr algn="l" rtl="0">
              <a:buNone/>
            </a:pPr>
            <a:r>
              <a:rPr lang="en-US" sz="7200" b="1" dirty="0" smtClean="0">
                <a:latin typeface="Times New Roman" pitchFamily="18" charset="0"/>
                <a:cs typeface="Times New Roman" pitchFamily="18" charset="0"/>
              </a:rPr>
              <a:t>Adverse effect: </a:t>
            </a:r>
            <a:r>
              <a:rPr lang="en-US" sz="7200" dirty="0" smtClean="0">
                <a:latin typeface="Times New Roman" pitchFamily="18" charset="0"/>
                <a:cs typeface="Times New Roman" pitchFamily="18" charset="0"/>
              </a:rPr>
              <a:t>sweating, salivation, flushing, decrease blood pressure, nausea, abdominal pain, diarrhea, </a:t>
            </a:r>
            <a:r>
              <a:rPr lang="en-US" sz="7200" dirty="0" err="1" smtClean="0">
                <a:latin typeface="Times New Roman" pitchFamily="18" charset="0"/>
                <a:cs typeface="Times New Roman" pitchFamily="18" charset="0"/>
              </a:rPr>
              <a:t>bronchospasm</a:t>
            </a:r>
            <a:r>
              <a:rPr lang="en-US" sz="7200" dirty="0" smtClean="0">
                <a:latin typeface="Times New Roman" pitchFamily="18" charset="0"/>
                <a:cs typeface="Times New Roman" pitchFamily="18" charset="0"/>
              </a:rPr>
              <a:t>. </a:t>
            </a:r>
            <a:endParaRPr lang="en-US" sz="7200" b="1" dirty="0" smtClean="0">
              <a:latin typeface="Times New Roman" pitchFamily="18" charset="0"/>
              <a:cs typeface="Times New Roman" pitchFamily="18" charset="0"/>
            </a:endParaRPr>
          </a:p>
          <a:p>
            <a:pPr algn="l" rtl="0">
              <a:buNone/>
            </a:pPr>
            <a:endParaRPr lang="en-US" sz="7200" b="1" dirty="0" smtClean="0">
              <a:latin typeface="Times New Roman" pitchFamily="18" charset="0"/>
              <a:cs typeface="Times New Roman" pitchFamily="18" charset="0"/>
            </a:endParaRPr>
          </a:p>
          <a:p>
            <a:pPr algn="l">
              <a:buNone/>
            </a:pPr>
            <a:endParaRPr lang="en-US" sz="7200" dirty="0" smtClean="0"/>
          </a:p>
          <a:p>
            <a:pPr algn="l">
              <a:buNone/>
            </a:pPr>
            <a:endParaRPr lang="en-US" sz="4400" dirty="0" smtClean="0"/>
          </a:p>
          <a:p>
            <a:pPr algn="l">
              <a:buNone/>
            </a:pPr>
            <a:endParaRPr lang="en-US" dirty="0" smtClean="0"/>
          </a:p>
          <a:p>
            <a:pPr algn="l">
              <a:buNone/>
            </a:pPr>
            <a:r>
              <a:rPr lang="en-US" dirty="0" smtClean="0"/>
              <a:t> </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2000"/>
                                        <p:tgtEl>
                                          <p:spTgt spid="3">
                                            <p:txEl>
                                              <p:pRg st="5" end="5"/>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amond(in)">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amond(in)">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amond(in)">
                                      <p:cBhvr>
                                        <p:cTn id="39" dur="2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diamond(in)">
                                      <p:cBhvr>
                                        <p:cTn id="44" dur="2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diamond(in)">
                                      <p:cBhvr>
                                        <p:cTn id="4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pPr algn="l" rtl="0">
              <a:buNone/>
            </a:pPr>
            <a:r>
              <a:rPr lang="en-US" b="1" dirty="0" smtClean="0">
                <a:latin typeface="Times New Roman" pitchFamily="18" charset="0"/>
                <a:cs typeface="Times New Roman" pitchFamily="18" charset="0"/>
              </a:rPr>
              <a:t> c- </a:t>
            </a:r>
            <a:r>
              <a:rPr lang="en-US" b="1" dirty="0" err="1" smtClean="0">
                <a:latin typeface="Times New Roman" pitchFamily="18" charset="0"/>
                <a:cs typeface="Times New Roman" pitchFamily="18" charset="0"/>
              </a:rPr>
              <a:t>Carbachol</a:t>
            </a:r>
            <a:r>
              <a:rPr lang="en-US" b="1" dirty="0" smtClean="0">
                <a:latin typeface="Times New Roman" pitchFamily="18" charset="0"/>
                <a:cs typeface="Times New Roman" pitchFamily="18" charset="0"/>
              </a:rPr>
              <a:t>-</a:t>
            </a:r>
          </a:p>
          <a:p>
            <a:pPr algn="l" rtl="0">
              <a:buNone/>
            </a:pPr>
            <a:r>
              <a:rPr lang="en-US" dirty="0" smtClean="0">
                <a:latin typeface="Times New Roman" pitchFamily="18" charset="0"/>
                <a:cs typeface="Times New Roman" pitchFamily="18" charset="0"/>
              </a:rPr>
              <a:t>has both </a:t>
            </a:r>
            <a:r>
              <a:rPr lang="en-US" dirty="0" err="1" smtClean="0">
                <a:latin typeface="Times New Roman" pitchFamily="18" charset="0"/>
                <a:cs typeface="Times New Roman" pitchFamily="18" charset="0"/>
              </a:rPr>
              <a:t>muscarinic</a:t>
            </a:r>
            <a:r>
              <a:rPr lang="en-US" dirty="0" smtClean="0">
                <a:latin typeface="Times New Roman" pitchFamily="18" charset="0"/>
                <a:cs typeface="Times New Roman" pitchFamily="18" charset="0"/>
              </a:rPr>
              <a:t> and nicotinic action, </a:t>
            </a:r>
            <a:r>
              <a:rPr lang="en-US" dirty="0" err="1" smtClean="0">
                <a:latin typeface="Times New Roman" pitchFamily="18" charset="0"/>
                <a:cs typeface="Times New Roman" pitchFamily="18" charset="0"/>
              </a:rPr>
              <a:t>biotransformed</a:t>
            </a:r>
            <a:r>
              <a:rPr lang="en-US" dirty="0" smtClean="0">
                <a:latin typeface="Times New Roman" pitchFamily="18" charset="0"/>
                <a:cs typeface="Times New Roman" pitchFamily="18" charset="0"/>
              </a:rPr>
              <a:t> by other </a:t>
            </a:r>
            <a:r>
              <a:rPr lang="en-US" dirty="0" err="1" smtClean="0">
                <a:latin typeface="Times New Roman" pitchFamily="18" charset="0"/>
                <a:cs typeface="Times New Roman" pitchFamily="18" charset="0"/>
              </a:rPr>
              <a:t>estrase</a:t>
            </a: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Action on both cardiovascular and GI system</a:t>
            </a:r>
          </a:p>
          <a:p>
            <a:pPr algn="l" rtl="0">
              <a:buNone/>
            </a:pPr>
            <a:r>
              <a:rPr lang="en-US" b="1" dirty="0" smtClean="0">
                <a:latin typeface="Times New Roman" pitchFamily="18" charset="0"/>
                <a:cs typeface="Times New Roman" pitchFamily="18" charset="0"/>
              </a:rPr>
              <a:t>Uses</a:t>
            </a:r>
            <a:r>
              <a:rPr lang="en-US" dirty="0" smtClean="0">
                <a:latin typeface="Times New Roman" pitchFamily="18" charset="0"/>
                <a:cs typeface="Times New Roman" pitchFamily="18" charset="0"/>
              </a:rPr>
              <a:t>: on eye as </a:t>
            </a:r>
            <a:r>
              <a:rPr lang="en-US" dirty="0" err="1" smtClean="0">
                <a:latin typeface="Times New Roman" pitchFamily="18" charset="0"/>
                <a:cs typeface="Times New Roman" pitchFamily="18" charset="0"/>
              </a:rPr>
              <a:t>miotic</a:t>
            </a:r>
            <a:r>
              <a:rPr lang="en-US" dirty="0" smtClean="0">
                <a:latin typeface="Times New Roman" pitchFamily="18" charset="0"/>
                <a:cs typeface="Times New Roman" pitchFamily="18" charset="0"/>
              </a:rPr>
              <a:t> agent in glaucoma</a:t>
            </a:r>
          </a:p>
          <a:p>
            <a:pPr algn="l" rtl="0">
              <a:buNone/>
            </a:pPr>
            <a:r>
              <a:rPr lang="en-US" b="1" dirty="0" smtClean="0">
                <a:latin typeface="Times New Roman" pitchFamily="18" charset="0"/>
                <a:cs typeface="Times New Roman" pitchFamily="18" charset="0"/>
              </a:rPr>
              <a:t>No</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adverse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effect</a:t>
            </a:r>
            <a:r>
              <a:rPr lang="en-US" dirty="0" smtClean="0">
                <a:latin typeface="Times New Roman" pitchFamily="18" charset="0"/>
                <a:cs typeface="Times New Roman" pitchFamily="18" charset="0"/>
              </a:rPr>
              <a:t> because it </a:t>
            </a:r>
            <a:r>
              <a:rPr lang="en-US" dirty="0" err="1" smtClean="0">
                <a:latin typeface="Times New Roman" pitchFamily="18" charset="0"/>
                <a:cs typeface="Times New Roman" pitchFamily="18" charset="0"/>
              </a:rPr>
              <a:t>uesd</a:t>
            </a:r>
            <a:r>
              <a:rPr lang="en-US" dirty="0" smtClean="0">
                <a:latin typeface="Times New Roman" pitchFamily="18" charset="0"/>
                <a:cs typeface="Times New Roman" pitchFamily="18" charset="0"/>
              </a:rPr>
              <a:t> as eye drop</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srcRect/>
          <a:stretch>
            <a:fillRect/>
          </a:stretch>
        </p:blipFill>
        <p:spPr bwMode="auto">
          <a:xfrm>
            <a:off x="2714612" y="285728"/>
            <a:ext cx="4214842"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l" rtl="0">
              <a:buNone/>
            </a:pPr>
            <a:r>
              <a:rPr lang="en-US" sz="3600" b="1" dirty="0" smtClean="0">
                <a:latin typeface="Times New Roman" pitchFamily="18" charset="0"/>
                <a:cs typeface="Times New Roman" pitchFamily="18" charset="0"/>
              </a:rPr>
              <a:t>Alkaloids</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Pilocarpine</a:t>
            </a:r>
            <a:r>
              <a:rPr lang="en-US" b="1" dirty="0" smtClean="0">
                <a:latin typeface="Times New Roman" pitchFamily="18" charset="0"/>
                <a:cs typeface="Times New Roman" pitchFamily="18" charset="0"/>
              </a:rPr>
              <a:t>-</a:t>
            </a:r>
          </a:p>
          <a:p>
            <a:pPr algn="l" rtl="0">
              <a:buNone/>
            </a:pPr>
            <a:r>
              <a:rPr lang="en-US" dirty="0" smtClean="0">
                <a:latin typeface="Times New Roman" pitchFamily="18" charset="0"/>
                <a:cs typeface="Times New Roman" pitchFamily="18" charset="0"/>
              </a:rPr>
              <a:t>Tertiary amine (penetrate CNS) hydrolyzed by </a:t>
            </a:r>
            <a:r>
              <a:rPr lang="en-US" dirty="0" err="1" smtClean="0">
                <a:latin typeface="Times New Roman" pitchFamily="18" charset="0"/>
                <a:cs typeface="Times New Roman" pitchFamily="18" charset="0"/>
              </a:rPr>
              <a:t>Achestrase</a:t>
            </a:r>
            <a:r>
              <a:rPr lang="en-US" dirty="0" smtClean="0">
                <a:latin typeface="Times New Roman" pitchFamily="18" charset="0"/>
                <a:cs typeface="Times New Roman" pitchFamily="18" charset="0"/>
              </a:rPr>
              <a:t> have </a:t>
            </a:r>
            <a:r>
              <a:rPr lang="en-US" dirty="0" err="1" smtClean="0">
                <a:latin typeface="Times New Roman" pitchFamily="18" charset="0"/>
                <a:cs typeface="Times New Roman" pitchFamily="18" charset="0"/>
              </a:rPr>
              <a:t>muscarinic</a:t>
            </a:r>
            <a:r>
              <a:rPr lang="en-US" dirty="0" smtClean="0">
                <a:latin typeface="Times New Roman" pitchFamily="18" charset="0"/>
                <a:cs typeface="Times New Roman" pitchFamily="18" charset="0"/>
              </a:rPr>
              <a:t> activity, used in ophthalmology.</a:t>
            </a:r>
          </a:p>
          <a:p>
            <a:pPr algn="l" rtl="0">
              <a:buNone/>
            </a:pPr>
            <a:r>
              <a:rPr lang="en-US" b="1" dirty="0" smtClean="0">
                <a:latin typeface="Times New Roman" pitchFamily="18" charset="0"/>
                <a:cs typeface="Times New Roman" pitchFamily="18" charset="0"/>
              </a:rPr>
              <a:t>Uses</a:t>
            </a:r>
            <a:r>
              <a:rPr lang="en-US" dirty="0" smtClean="0">
                <a:latin typeface="Times New Roman" pitchFamily="18" charset="0"/>
                <a:cs typeface="Times New Roman" pitchFamily="18" charset="0"/>
              </a:rPr>
              <a:t>: in glaucoma a drug of choice in emergency lowering </a:t>
            </a:r>
            <a:r>
              <a:rPr lang="en-US" dirty="0" err="1" smtClean="0">
                <a:latin typeface="Times New Roman" pitchFamily="18" charset="0"/>
                <a:cs typeface="Times New Roman" pitchFamily="18" charset="0"/>
              </a:rPr>
              <a:t>itraocular</a:t>
            </a:r>
            <a:r>
              <a:rPr lang="en-US" dirty="0" smtClean="0">
                <a:latin typeface="Times New Roman" pitchFamily="18" charset="0"/>
                <a:cs typeface="Times New Roman" pitchFamily="18" charset="0"/>
              </a:rPr>
              <a:t> pressure in open and closed angle glaucoma it open </a:t>
            </a:r>
            <a:r>
              <a:rPr lang="en-US" dirty="0" err="1" smtClean="0">
                <a:latin typeface="Times New Roman" pitchFamily="18" charset="0"/>
                <a:cs typeface="Times New Roman" pitchFamily="18" charset="0"/>
              </a:rPr>
              <a:t>trabecular</a:t>
            </a:r>
            <a:r>
              <a:rPr lang="en-US" dirty="0" smtClean="0">
                <a:latin typeface="Times New Roman" pitchFamily="18" charset="0"/>
                <a:cs typeface="Times New Roman" pitchFamily="18" charset="0"/>
              </a:rPr>
              <a:t> mesh work of </a:t>
            </a:r>
            <a:r>
              <a:rPr lang="en-US" dirty="0" err="1" smtClean="0">
                <a:latin typeface="Times New Roman" pitchFamily="18" charset="0"/>
                <a:cs typeface="Times New Roman" pitchFamily="18" charset="0"/>
              </a:rPr>
              <a:t>schlemme</a:t>
            </a:r>
            <a:r>
              <a:rPr lang="en-US" dirty="0" smtClean="0">
                <a:latin typeface="Times New Roman" pitchFamily="18" charset="0"/>
                <a:cs typeface="Times New Roman" pitchFamily="18" charset="0"/>
              </a:rPr>
              <a:t> canal increase drainage of aqueous humor 4-8hr action, also use topical carbonic </a:t>
            </a:r>
            <a:r>
              <a:rPr lang="en-US" dirty="0" err="1" smtClean="0">
                <a:latin typeface="Times New Roman" pitchFamily="18" charset="0"/>
                <a:cs typeface="Times New Roman" pitchFamily="18" charset="0"/>
              </a:rPr>
              <a:t>anhydrase</a:t>
            </a:r>
            <a:r>
              <a:rPr lang="en-US" dirty="0" smtClean="0">
                <a:latin typeface="Times New Roman" pitchFamily="18" charset="0"/>
                <a:cs typeface="Times New Roman" pitchFamily="18" charset="0"/>
              </a:rPr>
              <a:t> inhibitors </a:t>
            </a:r>
            <a:r>
              <a:rPr lang="en-US" dirty="0" err="1" smtClean="0">
                <a:latin typeface="Times New Roman" pitchFamily="18" charset="0"/>
                <a:cs typeface="Times New Roman" pitchFamily="18" charset="0"/>
              </a:rPr>
              <a:t>dorsolamide</a:t>
            </a:r>
            <a:r>
              <a:rPr lang="en-US" dirty="0" smtClean="0">
                <a:latin typeface="Times New Roman" pitchFamily="18" charset="0"/>
                <a:cs typeface="Times New Roman" pitchFamily="18" charset="0"/>
              </a:rPr>
              <a:t> and b-blocker </a:t>
            </a:r>
            <a:r>
              <a:rPr lang="en-US" dirty="0" err="1" smtClean="0">
                <a:latin typeface="Times New Roman" pitchFamily="18" charset="0"/>
                <a:cs typeface="Times New Roman" pitchFamily="18" charset="0"/>
              </a:rPr>
              <a:t>timolol</a:t>
            </a:r>
            <a:r>
              <a:rPr lang="en-US" dirty="0" smtClean="0">
                <a:latin typeface="Times New Roman" pitchFamily="18" charset="0"/>
                <a:cs typeface="Times New Roman" pitchFamily="18" charset="0"/>
              </a:rPr>
              <a:t> for treating glaucoma.</a:t>
            </a:r>
          </a:p>
          <a:p>
            <a:pPr algn="l" rtl="0">
              <a:buNone/>
            </a:pPr>
            <a:r>
              <a:rPr lang="en-US" b="1" dirty="0" smtClean="0">
                <a:latin typeface="Times New Roman" pitchFamily="18" charset="0"/>
                <a:cs typeface="Times New Roman" pitchFamily="18" charset="0"/>
              </a:rPr>
              <a:t>Adverse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effect</a:t>
            </a:r>
            <a:r>
              <a:rPr lang="en-US" dirty="0" smtClean="0">
                <a:latin typeface="Times New Roman" pitchFamily="18" charset="0"/>
                <a:cs typeface="Times New Roman" pitchFamily="18" charset="0"/>
              </a:rPr>
              <a:t>: sweating(diaphoresis) and salivation, blurred vision, night blindness, brow ache </a:t>
            </a:r>
          </a:p>
          <a:p>
            <a:pPr algn="l" rtl="0">
              <a:buNone/>
            </a:pPr>
            <a:endParaRPr lang="en-US" b="1" dirty="0" smtClean="0">
              <a:latin typeface="Times New Roman" pitchFamily="18" charset="0"/>
              <a:cs typeface="Times New Roman" pitchFamily="18" charset="0"/>
            </a:endParaRPr>
          </a:p>
          <a:p>
            <a:pPr algn="l" rtl="0">
              <a:buNone/>
            </a:pP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gn="l" rtl="0">
              <a:buNone/>
            </a:pPr>
            <a:r>
              <a:rPr lang="en-US" b="1" dirty="0" smtClean="0">
                <a:latin typeface="Times New Roman" pitchFamily="18" charset="0"/>
                <a:cs typeface="Times New Roman" pitchFamily="18" charset="0"/>
              </a:rPr>
              <a:t> b- </a:t>
            </a:r>
            <a:r>
              <a:rPr lang="en-US" b="1" dirty="0" err="1" smtClean="0">
                <a:latin typeface="Times New Roman" pitchFamily="18" charset="0"/>
                <a:cs typeface="Times New Roman" pitchFamily="18" charset="0"/>
              </a:rPr>
              <a:t>Muscarine</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It is of no therapeutic use but it has pharmacological interest. It is present in the fungus </a:t>
            </a:r>
            <a:r>
              <a:rPr lang="en-US" dirty="0" err="1" smtClean="0">
                <a:latin typeface="Times New Roman" pitchFamily="18" charset="0"/>
                <a:cs typeface="Times New Roman" pitchFamily="18" charset="0"/>
              </a:rPr>
              <a:t>Amanta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muscaria</a:t>
            </a:r>
            <a:r>
              <a:rPr lang="en-US" dirty="0" smtClean="0">
                <a:latin typeface="Times New Roman" pitchFamily="18" charset="0"/>
                <a:cs typeface="Times New Roman" pitchFamily="18" charset="0"/>
              </a:rPr>
              <a:t> </a:t>
            </a:r>
          </a:p>
          <a:p>
            <a:pPr algn="l" rtl="0">
              <a:buNone/>
            </a:pPr>
            <a:r>
              <a:rPr lang="en-US" b="1" dirty="0" smtClean="0">
                <a:latin typeface="Times New Roman" pitchFamily="18" charset="0"/>
                <a:cs typeface="Times New Roman" pitchFamily="18" charset="0"/>
              </a:rPr>
              <a:t>    c- </a:t>
            </a:r>
            <a:r>
              <a:rPr lang="en-US" b="1" dirty="0" err="1" smtClean="0">
                <a:latin typeface="Times New Roman" pitchFamily="18" charset="0"/>
                <a:cs typeface="Times New Roman" pitchFamily="18" charset="0"/>
              </a:rPr>
              <a:t>Arecoline</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It is derived from seed known as </a:t>
            </a:r>
            <a:r>
              <a:rPr lang="en-US" dirty="0" err="1" smtClean="0">
                <a:latin typeface="Times New Roman" pitchFamily="18" charset="0"/>
                <a:cs typeface="Times New Roman" pitchFamily="18" charset="0"/>
              </a:rPr>
              <a:t>betal</a:t>
            </a:r>
            <a:r>
              <a:rPr lang="en-US" dirty="0" smtClean="0">
                <a:latin typeface="Times New Roman" pitchFamily="18" charset="0"/>
                <a:cs typeface="Times New Roman" pitchFamily="18" charset="0"/>
              </a:rPr>
              <a:t> nut which is chewed in the east. It produces a mild dependence. It stimulates the brain and euphoria.  </a:t>
            </a:r>
          </a:p>
          <a:p>
            <a:pPr algn="l" rtl="0">
              <a:buNone/>
            </a:pPr>
            <a:r>
              <a:rPr lang="en-US" b="1" dirty="0" smtClean="0">
                <a:latin typeface="Times New Roman" pitchFamily="18" charset="0"/>
                <a:cs typeface="Times New Roman" pitchFamily="18" charset="0"/>
              </a:rPr>
              <a:t>   d- Nicotine</a:t>
            </a:r>
          </a:p>
          <a:p>
            <a:pPr algn="l" rtl="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is not used as a therapeutic agent but it is studied for</a:t>
            </a:r>
          </a:p>
          <a:p>
            <a:pPr algn="l" rtl="0">
              <a:buNone/>
            </a:pPr>
            <a:r>
              <a:rPr lang="en-US" dirty="0" smtClean="0">
                <a:latin typeface="Times New Roman" pitchFamily="18" charset="0"/>
                <a:cs typeface="Times New Roman" pitchFamily="18" charset="0"/>
              </a:rPr>
              <a:t>  1- It is used to characterized nicotine receptor </a:t>
            </a:r>
          </a:p>
          <a:p>
            <a:pPr algn="l" rtl="0">
              <a:buNone/>
            </a:pPr>
            <a:r>
              <a:rPr lang="en-US" dirty="0" smtClean="0">
                <a:latin typeface="Times New Roman" pitchFamily="18" charset="0"/>
                <a:cs typeface="Times New Roman" pitchFamily="18" charset="0"/>
              </a:rPr>
              <a:t>  2- Nicotine is pharmacologically the most active ingredient in  </a:t>
            </a:r>
            <a:r>
              <a:rPr lang="en-US" dirty="0" err="1" smtClean="0">
                <a:latin typeface="Times New Roman" pitchFamily="18" charset="0"/>
                <a:cs typeface="Times New Roman" pitchFamily="18" charset="0"/>
              </a:rPr>
              <a:t>tobacoo</a:t>
            </a: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3- Nicotine is a potent and rapidly acting poison</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b="1" dirty="0" smtClean="0"/>
              <a:t>Nicotine</a:t>
            </a:r>
            <a:r>
              <a:rPr lang="en-US" dirty="0" smtClean="0"/>
              <a:t> </a:t>
            </a:r>
            <a:r>
              <a:rPr lang="en-US" b="1" dirty="0" smtClean="0"/>
              <a:t>at</a:t>
            </a:r>
            <a:r>
              <a:rPr lang="en-US" dirty="0" smtClean="0"/>
              <a:t> </a:t>
            </a:r>
            <a:r>
              <a:rPr lang="en-US" b="1" dirty="0" smtClean="0"/>
              <a:t>low</a:t>
            </a:r>
            <a:r>
              <a:rPr lang="en-US" dirty="0" smtClean="0"/>
              <a:t> </a:t>
            </a:r>
            <a:r>
              <a:rPr lang="en-US" b="1" dirty="0" smtClean="0"/>
              <a:t>dose</a:t>
            </a:r>
            <a:r>
              <a:rPr lang="en-US" dirty="0" smtClean="0"/>
              <a:t> stimulate to ganglia, euphoria, increase learning thought, increase blood pressure, heart rate, nausea, vomiting, urge to defecate</a:t>
            </a:r>
          </a:p>
          <a:p>
            <a:pPr algn="l"/>
            <a:r>
              <a:rPr lang="en-US" b="1" dirty="0" smtClean="0"/>
              <a:t>Nicotine</a:t>
            </a:r>
            <a:r>
              <a:rPr lang="en-US" dirty="0" smtClean="0"/>
              <a:t> </a:t>
            </a:r>
            <a:r>
              <a:rPr lang="en-US" b="1" dirty="0" smtClean="0"/>
              <a:t>in</a:t>
            </a:r>
            <a:r>
              <a:rPr lang="en-US" dirty="0" smtClean="0"/>
              <a:t> </a:t>
            </a:r>
            <a:r>
              <a:rPr lang="en-US" b="1" dirty="0" smtClean="0"/>
              <a:t>high</a:t>
            </a:r>
            <a:r>
              <a:rPr lang="en-US" dirty="0" smtClean="0"/>
              <a:t> </a:t>
            </a:r>
            <a:r>
              <a:rPr lang="en-US" b="1" dirty="0" smtClean="0"/>
              <a:t>dose</a:t>
            </a:r>
            <a:r>
              <a:rPr lang="en-US" dirty="0" smtClean="0"/>
              <a:t> </a:t>
            </a:r>
            <a:r>
              <a:rPr lang="en-US" dirty="0" err="1" smtClean="0"/>
              <a:t>ganglionic</a:t>
            </a:r>
            <a:r>
              <a:rPr lang="en-US" dirty="0" smtClean="0"/>
              <a:t> blocking, hypotension, central and respiratory paralysis, psychological and physical dependence, and </a:t>
            </a:r>
            <a:r>
              <a:rPr lang="en-US" dirty="0" err="1" smtClean="0"/>
              <a:t>medullary</a:t>
            </a:r>
            <a:r>
              <a:rPr lang="en-US" dirty="0" smtClean="0"/>
              <a:t> paralysis.  </a:t>
            </a: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 </a:t>
            </a:r>
            <a:r>
              <a:rPr lang="en-US" sz="3600" b="1" dirty="0" smtClean="0">
                <a:latin typeface="Times New Roman" pitchFamily="18" charset="0"/>
                <a:cs typeface="Times New Roman" pitchFamily="18" charset="0"/>
              </a:rPr>
              <a:t>1- </a:t>
            </a:r>
            <a:r>
              <a:rPr lang="en-US" sz="3600" b="1" dirty="0" err="1" smtClean="0">
                <a:latin typeface="Times New Roman" pitchFamily="18" charset="0"/>
                <a:cs typeface="Times New Roman" pitchFamily="18" charset="0"/>
              </a:rPr>
              <a:t>cholinoceptor</a:t>
            </a:r>
            <a:r>
              <a:rPr lang="en-US" sz="3600" b="1" dirty="0" smtClean="0">
                <a:latin typeface="Times New Roman" pitchFamily="18" charset="0"/>
                <a:cs typeface="Times New Roman" pitchFamily="18" charset="0"/>
              </a:rPr>
              <a:t> activating drugs </a:t>
            </a:r>
            <a:r>
              <a:rPr lang="en-US" sz="3600" dirty="0" smtClean="0">
                <a:latin typeface="Times New Roman" pitchFamily="18" charset="0"/>
                <a:cs typeface="Times New Roman" pitchFamily="18" charset="0"/>
              </a:rPr>
              <a:t>(continued)   </a:t>
            </a:r>
            <a:endParaRPr lang="ar-IQ" sz="3600"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fontScale="77500" lnSpcReduction="20000"/>
          </a:bodyPr>
          <a:lstStyle/>
          <a:p>
            <a:pPr algn="l" rtl="0">
              <a:buNone/>
            </a:pPr>
            <a:r>
              <a:rPr lang="en-US" dirty="0" smtClean="0"/>
              <a:t> </a:t>
            </a:r>
            <a:r>
              <a:rPr lang="en-US" b="1" dirty="0" smtClean="0">
                <a:latin typeface="Times New Roman" pitchFamily="18" charset="0"/>
                <a:cs typeface="Times New Roman" pitchFamily="18" charset="0"/>
              </a:rPr>
              <a:t>B- </a:t>
            </a:r>
            <a:r>
              <a:rPr lang="en-US" b="1" dirty="0" err="1" smtClean="0">
                <a:latin typeface="Times New Roman" pitchFamily="18" charset="0"/>
                <a:cs typeface="Times New Roman" pitchFamily="18" charset="0"/>
              </a:rPr>
              <a:t>Anticholinestrase</a:t>
            </a:r>
            <a:r>
              <a:rPr lang="en-US" b="1" dirty="0" smtClean="0">
                <a:latin typeface="Times New Roman" pitchFamily="18" charset="0"/>
                <a:cs typeface="Times New Roman" pitchFamily="18" charset="0"/>
              </a:rPr>
              <a:t> ( indirect )</a:t>
            </a:r>
          </a:p>
          <a:p>
            <a:pPr algn="l" rtl="0">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Reversible </a:t>
            </a:r>
            <a:r>
              <a:rPr lang="en-US" dirty="0" smtClean="0">
                <a:latin typeface="Times New Roman" pitchFamily="18" charset="0"/>
                <a:cs typeface="Times New Roman" pitchFamily="18" charset="0"/>
              </a:rPr>
              <a:t> </a:t>
            </a:r>
          </a:p>
          <a:p>
            <a:pPr algn="l" rt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Physostigmine</a:t>
            </a:r>
            <a:r>
              <a:rPr lang="en-US" dirty="0" smtClean="0">
                <a:latin typeface="Times New Roman" pitchFamily="18" charset="0"/>
                <a:cs typeface="Times New Roman" pitchFamily="18" charset="0"/>
              </a:rPr>
              <a:t>- </a:t>
            </a:r>
          </a:p>
          <a:p>
            <a:pPr algn="l" rt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Neostigmine</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Edrophonium</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Irreversible</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Phosphates</a:t>
            </a:r>
          </a:p>
          <a:p>
            <a:pPr algn="l" rtl="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Echothiophate</a:t>
            </a:r>
            <a:r>
              <a:rPr lang="en-US" dirty="0" smtClean="0">
                <a:latin typeface="Times New Roman" pitchFamily="18" charset="0"/>
                <a:cs typeface="Times New Roman" pitchFamily="18" charset="0"/>
              </a:rPr>
              <a:t> – </a:t>
            </a:r>
          </a:p>
          <a:p>
            <a:pPr algn="l" rt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Malathion</a:t>
            </a:r>
            <a:r>
              <a:rPr lang="en-US" dirty="0" smtClean="0">
                <a:latin typeface="Times New Roman" pitchFamily="18" charset="0"/>
                <a:cs typeface="Times New Roman" pitchFamily="18" charset="0"/>
              </a:rPr>
              <a:t>-insecticide</a:t>
            </a:r>
          </a:p>
          <a:p>
            <a:pPr algn="l" rtl="0">
              <a:buNone/>
            </a:pPr>
            <a:r>
              <a:rPr lang="en-US" dirty="0" smtClean="0">
                <a:latin typeface="Times New Roman" pitchFamily="18" charset="0"/>
                <a:cs typeface="Times New Roman" pitchFamily="18" charset="0"/>
              </a:rPr>
              <a:t>        Parathion-insecticide</a:t>
            </a:r>
          </a:p>
          <a:p>
            <a:pPr algn="l" rtl="0">
              <a:buNone/>
            </a:pPr>
            <a:r>
              <a:rPr lang="en-US" dirty="0" smtClean="0">
                <a:latin typeface="Times New Roman" pitchFamily="18" charset="0"/>
                <a:cs typeface="Times New Roman" pitchFamily="18" charset="0"/>
              </a:rPr>
              <a:t>        Nerve gas- </a:t>
            </a:r>
            <a:r>
              <a:rPr lang="en-US" dirty="0" err="1" smtClean="0">
                <a:latin typeface="Times New Roman" pitchFamily="18" charset="0"/>
                <a:cs typeface="Times New Roman" pitchFamily="18" charset="0"/>
              </a:rPr>
              <a:t>tabun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soman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sarin</a:t>
            </a:r>
            <a:r>
              <a:rPr lang="en-US" dirty="0" smtClean="0">
                <a:latin typeface="Times New Roman" pitchFamily="18" charset="0"/>
                <a:cs typeface="Times New Roman" pitchFamily="18" charset="0"/>
              </a:rPr>
              <a:t> ( chemical weapon)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amond(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amond(in)">
                                      <p:cBhvr>
                                        <p:cTn id="25" dur="2000"/>
                                        <p:tgtEl>
                                          <p:spTgt spid="3">
                                            <p:txEl>
                                              <p:pRg st="5" end="5"/>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amond(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amond(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diamond(in)">
                                      <p:cBhvr>
                                        <p:cTn id="38" dur="2000"/>
                                        <p:tgtEl>
                                          <p:spTgt spid="3">
                                            <p:txEl>
                                              <p:pRg st="8" end="8"/>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diamond(in)">
                                      <p:cBhvr>
                                        <p:cTn id="41" dur="2000"/>
                                        <p:tgtEl>
                                          <p:spTgt spid="3">
                                            <p:txEl>
                                              <p:pRg st="9" end="9"/>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diamond(in)">
                                      <p:cBhvr>
                                        <p:cTn id="4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srcRect/>
          <a:stretch>
            <a:fillRect/>
          </a:stretch>
        </p:blipFill>
        <p:spPr bwMode="auto">
          <a:xfrm>
            <a:off x="1000100" y="357166"/>
            <a:ext cx="7358114"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gn="l"/>
            <a:r>
              <a:rPr lang="en-US" b="1" dirty="0" err="1" smtClean="0">
                <a:latin typeface="Times New Roman" pitchFamily="18" charset="0"/>
                <a:cs typeface="Times New Roman" pitchFamily="18" charset="0"/>
              </a:rPr>
              <a:t>Physostigmine</a:t>
            </a:r>
            <a:r>
              <a:rPr lang="en-US" b="1" dirty="0" smtClean="0">
                <a:latin typeface="Times New Roman" pitchFamily="18" charset="0"/>
                <a:cs typeface="Times New Roman" pitchFamily="18" charset="0"/>
              </a:rPr>
              <a:t>-</a:t>
            </a:r>
          </a:p>
          <a:p>
            <a:pPr algn="l"/>
            <a:r>
              <a:rPr lang="en-US" dirty="0" smtClean="0">
                <a:latin typeface="Times New Roman" pitchFamily="18" charset="0"/>
                <a:cs typeface="Times New Roman" pitchFamily="18" charset="0"/>
              </a:rPr>
              <a:t>Tertiary amine alkaloid from plant, act on </a:t>
            </a:r>
            <a:r>
              <a:rPr lang="en-US" dirty="0" err="1" smtClean="0">
                <a:latin typeface="Times New Roman" pitchFamily="18" charset="0"/>
                <a:cs typeface="Times New Roman" pitchFamily="18" charset="0"/>
              </a:rPr>
              <a:t>muscarinic</a:t>
            </a:r>
            <a:r>
              <a:rPr lang="en-US" dirty="0" smtClean="0">
                <a:latin typeface="Times New Roman" pitchFamily="18" charset="0"/>
                <a:cs typeface="Times New Roman" pitchFamily="18" charset="0"/>
              </a:rPr>
              <a:t>, nicotinic, and </a:t>
            </a:r>
            <a:r>
              <a:rPr lang="en-US" dirty="0" err="1" smtClean="0">
                <a:latin typeface="Times New Roman" pitchFamily="18" charset="0"/>
                <a:cs typeface="Times New Roman" pitchFamily="18" charset="0"/>
              </a:rPr>
              <a:t>neuro</a:t>
            </a:r>
            <a:r>
              <a:rPr lang="en-US" dirty="0" smtClean="0">
                <a:latin typeface="Times New Roman" pitchFamily="18" charset="0"/>
                <a:cs typeface="Times New Roman" pitchFamily="18" charset="0"/>
              </a:rPr>
              <a:t> muscular junction, 2-4 hrs</a:t>
            </a:r>
          </a:p>
          <a:p>
            <a:pPr algn="l"/>
            <a:r>
              <a:rPr lang="en-US" b="1" dirty="0" smtClean="0">
                <a:latin typeface="Times New Roman" pitchFamily="18" charset="0"/>
                <a:cs typeface="Times New Roman" pitchFamily="18" charset="0"/>
              </a:rPr>
              <a:t>Uses</a:t>
            </a:r>
            <a:r>
              <a:rPr lang="en-US" dirty="0" smtClean="0">
                <a:latin typeface="Times New Roman" pitchFamily="18" charset="0"/>
                <a:cs typeface="Times New Roman" pitchFamily="18" charset="0"/>
              </a:rPr>
              <a:t>: increase intestinal and bladder motility, place topically to the eye with </a:t>
            </a:r>
            <a:r>
              <a:rPr lang="en-US" dirty="0" err="1" smtClean="0">
                <a:latin typeface="Times New Roman" pitchFamily="18" charset="0"/>
                <a:cs typeface="Times New Roman" pitchFamily="18" charset="0"/>
              </a:rPr>
              <a:t>pilocarpine</a:t>
            </a:r>
            <a:r>
              <a:rPr lang="en-US" dirty="0" smtClean="0">
                <a:latin typeface="Times New Roman" pitchFamily="18" charset="0"/>
                <a:cs typeface="Times New Roman" pitchFamily="18" charset="0"/>
              </a:rPr>
              <a:t> to decrease IOP in glaucoma, used in treatment of atropine overdose and TCA </a:t>
            </a:r>
            <a:r>
              <a:rPr lang="en-US" dirty="0" err="1" smtClean="0">
                <a:latin typeface="Times New Roman" pitchFamily="18" charset="0"/>
                <a:cs typeface="Times New Roman" pitchFamily="18" charset="0"/>
              </a:rPr>
              <a:t>phenothiazine</a:t>
            </a:r>
            <a:r>
              <a:rPr lang="en-US" dirty="0" smtClean="0">
                <a:latin typeface="Times New Roman" pitchFamily="18" charset="0"/>
                <a:cs typeface="Times New Roman" pitchFamily="18" charset="0"/>
              </a:rPr>
              <a:t>.</a:t>
            </a:r>
          </a:p>
          <a:p>
            <a:pPr algn="l"/>
            <a:r>
              <a:rPr lang="en-US" b="1" dirty="0" smtClean="0">
                <a:latin typeface="Times New Roman" pitchFamily="18" charset="0"/>
                <a:cs typeface="Times New Roman" pitchFamily="18" charset="0"/>
              </a:rPr>
              <a:t>Adverse effect</a:t>
            </a:r>
            <a:r>
              <a:rPr lang="en-US" dirty="0" smtClean="0">
                <a:latin typeface="Times New Roman" pitchFamily="18" charset="0"/>
                <a:cs typeface="Times New Roman" pitchFamily="18" charset="0"/>
              </a:rPr>
              <a:t>: on CNS lead to convulsion in high dose, bradycardia, paralysis of skeletal muscle, and GIT distress. </a:t>
            </a:r>
          </a:p>
          <a:p>
            <a:pPr algn="l"/>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l"/>
            <a:r>
              <a:rPr lang="en-US" b="1" dirty="0" err="1" smtClean="0">
                <a:latin typeface="Times New Roman" pitchFamily="18" charset="0"/>
                <a:cs typeface="Times New Roman" pitchFamily="18" charset="0"/>
              </a:rPr>
              <a:t>Edrophonium</a:t>
            </a:r>
            <a:r>
              <a:rPr lang="en-US" b="1" dirty="0" smtClean="0">
                <a:latin typeface="Times New Roman" pitchFamily="18" charset="0"/>
                <a:cs typeface="Times New Roman" pitchFamily="18" charset="0"/>
              </a:rPr>
              <a:t>-</a:t>
            </a:r>
          </a:p>
          <a:p>
            <a:pPr algn="l"/>
            <a:r>
              <a:rPr lang="en-US" dirty="0" smtClean="0">
                <a:latin typeface="Times New Roman" pitchFamily="18" charset="0"/>
                <a:cs typeface="Times New Roman" pitchFamily="18" charset="0"/>
              </a:rPr>
              <a:t>Quaternary amine, used IV in diagnosis of myasthenia gravis (an autoimmune disease caused by antibody to nicotinic receptor at NMJ) lead to increase muscle strength, structurally related to </a:t>
            </a:r>
            <a:r>
              <a:rPr lang="en-US" dirty="0" err="1" smtClean="0">
                <a:latin typeface="Times New Roman" pitchFamily="18" charset="0"/>
                <a:cs typeface="Times New Roman" pitchFamily="18" charset="0"/>
              </a:rPr>
              <a:t>neostigmine</a:t>
            </a:r>
            <a:r>
              <a:rPr lang="en-US" dirty="0" smtClean="0">
                <a:latin typeface="Times New Roman" pitchFamily="18" charset="0"/>
                <a:cs typeface="Times New Roman" pitchFamily="18" charset="0"/>
              </a:rPr>
              <a:t> but brief action 10-20 minutes, used to differentiate between myasthenia crises and cholinergic crises. </a:t>
            </a: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62500" lnSpcReduction="20000"/>
          </a:bodyPr>
          <a:lstStyle/>
          <a:p>
            <a:pPr algn="l"/>
            <a:r>
              <a:rPr lang="en-US" b="1" dirty="0" err="1" smtClean="0">
                <a:latin typeface="Times New Roman" pitchFamily="18" charset="0"/>
                <a:cs typeface="Times New Roman" pitchFamily="18" charset="0"/>
              </a:rPr>
              <a:t>Neostigmine</a:t>
            </a:r>
            <a:r>
              <a:rPr lang="en-US" b="1" dirty="0" smtClean="0">
                <a:latin typeface="Times New Roman" pitchFamily="18" charset="0"/>
                <a:cs typeface="Times New Roman" pitchFamily="18" charset="0"/>
              </a:rPr>
              <a:t>-</a:t>
            </a:r>
          </a:p>
          <a:p>
            <a:pPr algn="l"/>
            <a:r>
              <a:rPr lang="en-US" dirty="0" smtClean="0">
                <a:latin typeface="Times New Roman" pitchFamily="18" charset="0"/>
                <a:cs typeface="Times New Roman" pitchFamily="18" charset="0"/>
              </a:rPr>
              <a:t>Its synthetic compound quaternary amine, its effect on skeletal muscle, moderate duration 30min-2hr, it stimulate bladder and GIT, used in treatment of myasthenia gravis used as antidote for competitive neuromuscular blocking agent (</a:t>
            </a:r>
            <a:r>
              <a:rPr lang="en-US" dirty="0" err="1" smtClean="0">
                <a:latin typeface="Times New Roman" pitchFamily="18" charset="0"/>
                <a:cs typeface="Times New Roman" pitchFamily="18" charset="0"/>
              </a:rPr>
              <a:t>tubocurarine</a:t>
            </a:r>
            <a:r>
              <a:rPr lang="en-US" dirty="0" smtClean="0">
                <a:latin typeface="Times New Roman" pitchFamily="18" charset="0"/>
                <a:cs typeface="Times New Roman" pitchFamily="18" charset="0"/>
              </a:rPr>
              <a:t>) in surgical operation.</a:t>
            </a:r>
          </a:p>
          <a:p>
            <a:pPr algn="l"/>
            <a:r>
              <a:rPr lang="en-US" b="1" dirty="0" smtClean="0">
                <a:latin typeface="Times New Roman" pitchFamily="18" charset="0"/>
                <a:cs typeface="Times New Roman" pitchFamily="18" charset="0"/>
              </a:rPr>
              <a:t>Adverse effect</a:t>
            </a:r>
            <a:r>
              <a:rPr lang="en-US" dirty="0" smtClean="0">
                <a:latin typeface="Times New Roman" pitchFamily="18" charset="0"/>
                <a:cs typeface="Times New Roman" pitchFamily="18" charset="0"/>
              </a:rPr>
              <a:t>: </a:t>
            </a:r>
          </a:p>
          <a:p>
            <a:pPr algn="l"/>
            <a:r>
              <a:rPr lang="en-US" dirty="0" smtClean="0">
                <a:latin typeface="Times New Roman" pitchFamily="18" charset="0"/>
                <a:cs typeface="Times New Roman" pitchFamily="18" charset="0"/>
              </a:rPr>
              <a:t>Salivation, flushing, decrease blood pressure, nausea abdominal pain, diarrhea and </a:t>
            </a:r>
            <a:r>
              <a:rPr lang="en-US" dirty="0" err="1" smtClean="0">
                <a:latin typeface="Times New Roman" pitchFamily="18" charset="0"/>
                <a:cs typeface="Times New Roman" pitchFamily="18" charset="0"/>
              </a:rPr>
              <a:t>bronchospasm</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miosis</a:t>
            </a:r>
            <a:r>
              <a:rPr lang="en-US" dirty="0" smtClean="0">
                <a:latin typeface="Times New Roman" pitchFamily="18" charset="0"/>
                <a:cs typeface="Times New Roman" pitchFamily="18" charset="0"/>
              </a:rPr>
              <a:t>, </a:t>
            </a:r>
            <a:endParaRPr lang="ar-IQ"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not used as antidote to atropine</a:t>
            </a:r>
          </a:p>
          <a:p>
            <a:pPr algn="l">
              <a:buNone/>
            </a:pPr>
            <a:r>
              <a:rPr lang="en-US" b="1" dirty="0" err="1" smtClean="0">
                <a:latin typeface="Times New Roman" pitchFamily="18" charset="0"/>
                <a:cs typeface="Times New Roman" pitchFamily="18" charset="0"/>
              </a:rPr>
              <a:t>Pyridostigmine</a:t>
            </a:r>
            <a:r>
              <a:rPr lang="en-US" b="1" dirty="0" smtClean="0">
                <a:latin typeface="Times New Roman" pitchFamily="18" charset="0"/>
                <a:cs typeface="Times New Roman" pitchFamily="18" charset="0"/>
              </a:rPr>
              <a:t>-</a:t>
            </a:r>
          </a:p>
          <a:p>
            <a:pPr algn="l">
              <a:buNone/>
            </a:pPr>
            <a:r>
              <a:rPr lang="en-US" dirty="0" smtClean="0">
                <a:latin typeface="Times New Roman" pitchFamily="18" charset="0"/>
                <a:cs typeface="Times New Roman" pitchFamily="18" charset="0"/>
              </a:rPr>
              <a:t>Used in chronic management of myasthenia gravis, 4-8hrs, as self injection</a:t>
            </a:r>
          </a:p>
          <a:p>
            <a:pPr algn="l">
              <a:buNone/>
            </a:pPr>
            <a:r>
              <a:rPr lang="en-US" b="1" dirty="0" err="1" smtClean="0">
                <a:latin typeface="Times New Roman" pitchFamily="18" charset="0"/>
                <a:cs typeface="Times New Roman" pitchFamily="18" charset="0"/>
              </a:rPr>
              <a:t>Tacrine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donepezil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rivastigmine</a:t>
            </a:r>
            <a:r>
              <a:rPr lang="en-US" dirty="0" smtClean="0">
                <a:latin typeface="Times New Roman" pitchFamily="18" charset="0"/>
                <a:cs typeface="Times New Roman" pitchFamily="18" charset="0"/>
              </a:rPr>
              <a:t>: used in Alzheimer ( a deficiency of cholinergic </a:t>
            </a:r>
            <a:r>
              <a:rPr lang="en-US" dirty="0" err="1" smtClean="0">
                <a:latin typeface="Times New Roman" pitchFamily="18" charset="0"/>
                <a:cs typeface="Times New Roman" pitchFamily="18" charset="0"/>
              </a:rPr>
              <a:t>neurone</a:t>
            </a:r>
            <a:r>
              <a:rPr lang="en-US" dirty="0" smtClean="0">
                <a:latin typeface="Times New Roman" pitchFamily="18" charset="0"/>
                <a:cs typeface="Times New Roman" pitchFamily="18" charset="0"/>
              </a:rPr>
              <a:t> in CNS) </a:t>
            </a:r>
          </a:p>
          <a:p>
            <a:pPr algn="l">
              <a:buNone/>
            </a:pPr>
            <a:r>
              <a:rPr lang="en-US" dirty="0" smtClean="0">
                <a:latin typeface="Times New Roman" pitchFamily="18" charset="0"/>
                <a:cs typeface="Times New Roman" pitchFamily="18" charset="0"/>
              </a:rPr>
              <a:t>Side effect: GIT distress</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6286520"/>
          </a:xfrm>
        </p:spPr>
        <p:txBody>
          <a:bodyPr>
            <a:normAutofit fontScale="85000" lnSpcReduction="20000"/>
          </a:bodyPr>
          <a:lstStyle/>
          <a:p>
            <a:pPr algn="l"/>
            <a:r>
              <a:rPr lang="en-US" dirty="0" smtClean="0"/>
              <a:t>Irreversible synthetic organophosphate compound have capacity to bind covalently to Ach </a:t>
            </a:r>
            <a:r>
              <a:rPr lang="en-US" dirty="0" err="1" smtClean="0"/>
              <a:t>Estrase</a:t>
            </a:r>
            <a:r>
              <a:rPr lang="en-US" dirty="0" smtClean="0"/>
              <a:t> result in long lasting Ach at all sites. Its toxic and used as a nerve military agent.</a:t>
            </a:r>
          </a:p>
          <a:p>
            <a:pPr algn="l"/>
            <a:r>
              <a:rPr lang="en-US" b="1" dirty="0" err="1" smtClean="0"/>
              <a:t>ecothiophate</a:t>
            </a:r>
            <a:r>
              <a:rPr lang="en-US" b="1" dirty="0" smtClean="0"/>
              <a:t> </a:t>
            </a:r>
            <a:r>
              <a:rPr lang="en-US" dirty="0" smtClean="0"/>
              <a:t>its organophosphate that covalently bind to the active site of </a:t>
            </a:r>
            <a:r>
              <a:rPr lang="en-US" dirty="0" err="1" smtClean="0"/>
              <a:t>AchE</a:t>
            </a:r>
            <a:r>
              <a:rPr lang="en-US" dirty="0" smtClean="0"/>
              <a:t> so the enzyme is permanently inactivated and restoration of </a:t>
            </a:r>
            <a:r>
              <a:rPr lang="en-US" dirty="0" err="1" smtClean="0"/>
              <a:t>AchE</a:t>
            </a:r>
            <a:r>
              <a:rPr lang="en-US" dirty="0" smtClean="0"/>
              <a:t> activity required the synthesis of new enzymes, the loss of alkyl group which is called aging make it impossible for reactivation by </a:t>
            </a:r>
            <a:r>
              <a:rPr lang="en-US" dirty="0" err="1" smtClean="0"/>
              <a:t>pralidoxime</a:t>
            </a:r>
            <a:r>
              <a:rPr lang="en-US" dirty="0" smtClean="0"/>
              <a:t>.</a:t>
            </a:r>
          </a:p>
          <a:p>
            <a:pPr algn="l"/>
            <a:r>
              <a:rPr lang="en-US" b="1" dirty="0" smtClean="0"/>
              <a:t>Action </a:t>
            </a:r>
            <a:r>
              <a:rPr lang="en-US" dirty="0" smtClean="0"/>
              <a:t>generalized cholinergic stimulation, paralysis of motor function cause breathing difficulty and convulsion, </a:t>
            </a:r>
            <a:r>
              <a:rPr lang="en-US" dirty="0" err="1" smtClean="0"/>
              <a:t>ecothiophate</a:t>
            </a:r>
            <a:r>
              <a:rPr lang="en-US" dirty="0" smtClean="0"/>
              <a:t> produce </a:t>
            </a:r>
            <a:r>
              <a:rPr lang="en-US" dirty="0" err="1" smtClean="0"/>
              <a:t>miosis</a:t>
            </a:r>
            <a:r>
              <a:rPr lang="en-US" dirty="0" smtClean="0"/>
              <a:t>, atropine reverse the </a:t>
            </a:r>
            <a:r>
              <a:rPr lang="en-US" dirty="0" err="1" smtClean="0"/>
              <a:t>muscarinic</a:t>
            </a:r>
            <a:r>
              <a:rPr lang="en-US" dirty="0" smtClean="0"/>
              <a:t> and CNS effect of </a:t>
            </a:r>
            <a:r>
              <a:rPr lang="en-US" dirty="0" err="1" smtClean="0"/>
              <a:t>ecothiophate</a:t>
            </a:r>
            <a:endParaRPr lang="en-US" dirty="0" smtClean="0"/>
          </a:p>
          <a:p>
            <a:pPr algn="l"/>
            <a:r>
              <a:rPr lang="en-US" b="1" dirty="0" smtClean="0"/>
              <a:t>Uses: </a:t>
            </a:r>
            <a:r>
              <a:rPr lang="en-US" dirty="0" smtClean="0"/>
              <a:t>eye drop for chronic treatment of open angle glaucoma 1week duration</a:t>
            </a:r>
          </a:p>
          <a:p>
            <a:pPr algn="l"/>
            <a:r>
              <a:rPr lang="en-US" b="1" dirty="0" smtClean="0"/>
              <a:t>Side effect </a:t>
            </a:r>
            <a:r>
              <a:rPr lang="en-US" dirty="0" err="1" smtClean="0"/>
              <a:t>catarct</a:t>
            </a:r>
            <a:r>
              <a:rPr lang="en-US" dirty="0" smtClean="0"/>
              <a:t> </a:t>
            </a:r>
            <a:endParaRPr lang="ar-IQ"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Organophosphate toxicity</a:t>
            </a:r>
            <a:endParaRPr lang="ar-IQ" dirty="0"/>
          </a:p>
        </p:txBody>
      </p:sp>
      <p:sp>
        <p:nvSpPr>
          <p:cNvPr id="3" name="عنصر نائب للمحتوى 2"/>
          <p:cNvSpPr>
            <a:spLocks noGrp="1"/>
          </p:cNvSpPr>
          <p:nvPr>
            <p:ph idx="1"/>
          </p:nvPr>
        </p:nvSpPr>
        <p:spPr/>
        <p:txBody>
          <a:bodyPr>
            <a:normAutofit fontScale="92500" lnSpcReduction="20000"/>
          </a:bodyPr>
          <a:lstStyle/>
          <a:p>
            <a:pPr algn="l"/>
            <a:r>
              <a:rPr lang="en-US" dirty="0" smtClean="0"/>
              <a:t>Salivation, vomiting, abdominal cramp, diarrhea, involuntary urination and defecation, </a:t>
            </a:r>
            <a:r>
              <a:rPr lang="en-US" dirty="0" err="1" smtClean="0"/>
              <a:t>bronchoconstriction</a:t>
            </a:r>
            <a:r>
              <a:rPr lang="en-US" dirty="0" smtClean="0"/>
              <a:t>, sweating, </a:t>
            </a:r>
            <a:r>
              <a:rPr lang="en-US" dirty="0" err="1" smtClean="0"/>
              <a:t>bradycardia</a:t>
            </a:r>
            <a:r>
              <a:rPr lang="en-US" dirty="0" smtClean="0"/>
              <a:t>, hypotension, twitching, muscle weakness, </a:t>
            </a:r>
            <a:r>
              <a:rPr lang="en-US" dirty="0" err="1" smtClean="0"/>
              <a:t>miosis</a:t>
            </a:r>
            <a:r>
              <a:rPr lang="en-US" dirty="0" smtClean="0"/>
              <a:t>, convulsion, respiratory paralysis.</a:t>
            </a:r>
          </a:p>
          <a:p>
            <a:pPr algn="l"/>
            <a:r>
              <a:rPr lang="en-US" b="1" dirty="0" smtClean="0"/>
              <a:t>Treatment</a:t>
            </a:r>
            <a:r>
              <a:rPr lang="en-US" dirty="0" smtClean="0"/>
              <a:t>: prevent the source by remove the contaminated clothes, wash skin, gastric </a:t>
            </a:r>
            <a:r>
              <a:rPr lang="en-US" dirty="0" err="1" smtClean="0"/>
              <a:t>lavage</a:t>
            </a:r>
            <a:r>
              <a:rPr lang="en-US" dirty="0" smtClean="0"/>
              <a:t>, atropine IV 2mg every 15-60 min till heart rate become 70, dryness of mouth, </a:t>
            </a:r>
            <a:r>
              <a:rPr lang="en-US" dirty="0" err="1" smtClean="0"/>
              <a:t>mydriasis</a:t>
            </a:r>
            <a:r>
              <a:rPr lang="en-US" dirty="0" smtClean="0"/>
              <a:t>, artificial ventilation, </a:t>
            </a:r>
            <a:r>
              <a:rPr lang="en-US" dirty="0" err="1" smtClean="0"/>
              <a:t>diazipam</a:t>
            </a:r>
            <a:r>
              <a:rPr lang="en-US" dirty="0" smtClean="0"/>
              <a:t> for convulsion, </a:t>
            </a:r>
            <a:r>
              <a:rPr lang="en-US" dirty="0" err="1" smtClean="0"/>
              <a:t>pralidoxime</a:t>
            </a:r>
            <a:r>
              <a:rPr lang="en-US" dirty="0" smtClean="0"/>
              <a:t> IV within 12hr of toxicity</a:t>
            </a:r>
            <a:endParaRPr lang="ar-IQ"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cholinoceptor</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blocking drugs</a:t>
            </a:r>
            <a:endParaRPr lang="ar-IQ" dirty="0"/>
          </a:p>
        </p:txBody>
      </p:sp>
      <p:sp>
        <p:nvSpPr>
          <p:cNvPr id="3" name="عنصر نائب للمحتوى 2"/>
          <p:cNvSpPr>
            <a:spLocks noGrp="1"/>
          </p:cNvSpPr>
          <p:nvPr>
            <p:ph idx="1"/>
          </p:nvPr>
        </p:nvSpPr>
        <p:spPr/>
        <p:txBody>
          <a:bodyPr/>
          <a:lstStyle/>
          <a:p>
            <a:pPr algn="l"/>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Antimuscarinic</a:t>
            </a:r>
            <a:r>
              <a:rPr lang="en-US" b="1" dirty="0" smtClean="0">
                <a:latin typeface="Times New Roman" pitchFamily="18" charset="0"/>
                <a:cs typeface="Times New Roman" pitchFamily="18" charset="0"/>
              </a:rPr>
              <a:t> compounds</a:t>
            </a:r>
          </a:p>
          <a:p>
            <a:pPr algn="l"/>
            <a:r>
              <a:rPr lang="en-US" b="1" dirty="0" smtClean="0">
                <a:latin typeface="Times New Roman" pitchFamily="18" charset="0"/>
                <a:cs typeface="Times New Roman" pitchFamily="18" charset="0"/>
              </a:rPr>
              <a:t>Atropine </a:t>
            </a:r>
          </a:p>
          <a:p>
            <a:pPr algn="l"/>
            <a:r>
              <a:rPr lang="en-US" b="1" dirty="0" smtClean="0">
                <a:latin typeface="Times New Roman" pitchFamily="18" charset="0"/>
                <a:cs typeface="Times New Roman" pitchFamily="18" charset="0"/>
              </a:rPr>
              <a:t>B- Anti nicotinic:</a:t>
            </a:r>
          </a:p>
          <a:p>
            <a:pPr algn="l"/>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ganglionic</a:t>
            </a:r>
            <a:r>
              <a:rPr lang="en-US" b="1" dirty="0" smtClean="0">
                <a:latin typeface="Times New Roman" pitchFamily="18" charset="0"/>
                <a:cs typeface="Times New Roman" pitchFamily="18" charset="0"/>
              </a:rPr>
              <a:t> blocking drugs</a:t>
            </a:r>
          </a:p>
          <a:p>
            <a:pPr algn="l"/>
            <a:r>
              <a:rPr lang="en-US" b="1" dirty="0" smtClean="0">
                <a:latin typeface="Times New Roman" pitchFamily="18" charset="0"/>
                <a:cs typeface="Times New Roman" pitchFamily="18" charset="0"/>
              </a:rPr>
              <a:t>-neuromuscular blocking drugs</a:t>
            </a:r>
          </a:p>
          <a:p>
            <a:pPr algn="l"/>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Atropine</a:t>
            </a:r>
            <a:endParaRPr lang="ar-IQ" dirty="0"/>
          </a:p>
        </p:txBody>
      </p:sp>
      <p:sp>
        <p:nvSpPr>
          <p:cNvPr id="3" name="عنصر نائب للمحتوى 2"/>
          <p:cNvSpPr>
            <a:spLocks noGrp="1"/>
          </p:cNvSpPr>
          <p:nvPr>
            <p:ph idx="1"/>
          </p:nvPr>
        </p:nvSpPr>
        <p:spPr>
          <a:xfrm>
            <a:off x="457200" y="1285860"/>
            <a:ext cx="8229600" cy="5572140"/>
          </a:xfrm>
        </p:spPr>
        <p:txBody>
          <a:bodyPr>
            <a:normAutofit fontScale="70000" lnSpcReduction="20000"/>
          </a:bodyPr>
          <a:lstStyle/>
          <a:p>
            <a:pPr algn="l"/>
            <a:r>
              <a:rPr lang="en-US" dirty="0" smtClean="0"/>
              <a:t>Tertiary amine bind with </a:t>
            </a:r>
            <a:r>
              <a:rPr lang="en-US" dirty="0" err="1" smtClean="0"/>
              <a:t>muscarinic</a:t>
            </a:r>
            <a:r>
              <a:rPr lang="en-US" dirty="0" smtClean="0"/>
              <a:t> receptor competitively act both centrally and peripherally. When put topically to eye cause </a:t>
            </a:r>
            <a:r>
              <a:rPr lang="en-US" dirty="0" err="1" smtClean="0"/>
              <a:t>mydriasis</a:t>
            </a:r>
            <a:r>
              <a:rPr lang="en-US" dirty="0" smtClean="0"/>
              <a:t> unresponsive to light, </a:t>
            </a:r>
            <a:r>
              <a:rPr lang="en-US" dirty="0" err="1" smtClean="0"/>
              <a:t>cycloplegia</a:t>
            </a:r>
            <a:r>
              <a:rPr lang="en-US" dirty="0" smtClean="0"/>
              <a:t> (un ability to focus to near vision), last few days, increase intraocular pressure contraindicated in glaucoma</a:t>
            </a:r>
          </a:p>
          <a:p>
            <a:pPr algn="l"/>
            <a:r>
              <a:rPr lang="en-US" dirty="0" smtClean="0"/>
              <a:t>GIT antispasmodic, decrease peristalsis, decrease gastric acidity (</a:t>
            </a:r>
            <a:r>
              <a:rPr lang="en-US" dirty="0" err="1" smtClean="0"/>
              <a:t>pirenzepine</a:t>
            </a:r>
            <a:r>
              <a:rPr lang="en-US" dirty="0" smtClean="0"/>
              <a:t>)</a:t>
            </a:r>
          </a:p>
          <a:p>
            <a:pPr algn="l"/>
            <a:r>
              <a:rPr lang="en-US" dirty="0" smtClean="0"/>
              <a:t>Urinary retention, used in enuresis in children</a:t>
            </a:r>
          </a:p>
          <a:p>
            <a:pPr algn="l"/>
            <a:r>
              <a:rPr lang="en-US" dirty="0" smtClean="0"/>
              <a:t>CVS </a:t>
            </a:r>
            <a:r>
              <a:rPr lang="en-US" dirty="0" err="1" smtClean="0"/>
              <a:t>bradycardia</a:t>
            </a:r>
            <a:endParaRPr lang="en-US" dirty="0" smtClean="0"/>
          </a:p>
          <a:p>
            <a:pPr algn="l"/>
            <a:r>
              <a:rPr lang="en-US" dirty="0" smtClean="0"/>
              <a:t>Anti secretary agent to block secretion of upper and lower respiratory tract in surgery</a:t>
            </a:r>
          </a:p>
          <a:p>
            <a:pPr algn="l"/>
            <a:r>
              <a:rPr lang="en-US" dirty="0" smtClean="0"/>
              <a:t>Anti dote </a:t>
            </a:r>
            <a:r>
              <a:rPr lang="en-US" dirty="0" smtClean="0"/>
              <a:t>for </a:t>
            </a:r>
            <a:r>
              <a:rPr lang="en-US" dirty="0" smtClean="0"/>
              <a:t>Cholinergic agonist crisis </a:t>
            </a:r>
            <a:r>
              <a:rPr lang="en-US" smtClean="0"/>
              <a:t>(poisoning)</a:t>
            </a:r>
            <a:endParaRPr lang="en-US" dirty="0" smtClean="0"/>
          </a:p>
          <a:p>
            <a:pPr algn="l"/>
            <a:r>
              <a:rPr lang="en-US" b="1" dirty="0" smtClean="0"/>
              <a:t>Adverse effect:</a:t>
            </a:r>
            <a:r>
              <a:rPr lang="en-US" dirty="0" smtClean="0"/>
              <a:t> dry mouth, blurred vision (sandy eye), tachycardia, urinary retention and constipation</a:t>
            </a:r>
          </a:p>
          <a:p>
            <a:pPr algn="l"/>
            <a:r>
              <a:rPr lang="en-US" dirty="0" smtClean="0"/>
              <a:t>CNS restlessness, confusion, hallucination, collapse of circulatory and respiratory system and death </a:t>
            </a:r>
          </a:p>
          <a:p>
            <a:pPr algn="l"/>
            <a:r>
              <a:rPr lang="en-US" dirty="0" smtClean="0"/>
              <a:t>   </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cholinoceptor</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blocking drugs</a:t>
            </a:r>
            <a:endParaRPr lang="ar-IQ" sz="3200" b="1"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fontScale="85000" lnSpcReduction="10000"/>
          </a:bodyPr>
          <a:lstStyle/>
          <a:p>
            <a:pPr algn="l" rtl="0">
              <a:buNone/>
            </a:pPr>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Antimuscarinic</a:t>
            </a:r>
            <a:r>
              <a:rPr lang="en-US" b="1" dirty="0" smtClean="0">
                <a:latin typeface="Times New Roman" pitchFamily="18" charset="0"/>
                <a:cs typeface="Times New Roman" pitchFamily="18" charset="0"/>
              </a:rPr>
              <a:t> compounds</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1- Tertiary amines  </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Atropine (</a:t>
            </a:r>
            <a:r>
              <a:rPr lang="en-US" b="1" dirty="0" err="1" smtClean="0">
                <a:latin typeface="Times New Roman" pitchFamily="18" charset="0"/>
                <a:cs typeface="Times New Roman" pitchFamily="18" charset="0"/>
              </a:rPr>
              <a:t>Hyoscyamine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prototype-  </a:t>
            </a:r>
            <a:r>
              <a:rPr lang="en-US" dirty="0" err="1" smtClean="0">
                <a:latin typeface="Times New Roman" pitchFamily="18" charset="0"/>
                <a:cs typeface="Times New Roman" pitchFamily="18" charset="0"/>
              </a:rPr>
              <a:t>Atropa</a:t>
            </a:r>
            <a:r>
              <a:rPr lang="en-US" dirty="0" smtClean="0">
                <a:latin typeface="Times New Roman" pitchFamily="18" charset="0"/>
                <a:cs typeface="Times New Roman" pitchFamily="18" charset="0"/>
              </a:rPr>
              <a:t> Belladonna leaf-</a:t>
            </a:r>
          </a:p>
          <a:p>
            <a:pPr algn="l" rtl="0">
              <a:buNone/>
            </a:pPr>
            <a:r>
              <a:rPr lang="en-US" b="1" dirty="0" smtClean="0">
                <a:latin typeface="Times New Roman" pitchFamily="18" charset="0"/>
                <a:cs typeface="Times New Roman" pitchFamily="18" charset="0"/>
              </a:rPr>
              <a:t>   Scopolamine-</a:t>
            </a:r>
            <a:r>
              <a:rPr lang="en-US" dirty="0" smtClean="0">
                <a:latin typeface="Times New Roman" pitchFamily="18" charset="0"/>
                <a:cs typeface="Times New Roman" pitchFamily="18" charset="0"/>
              </a:rPr>
              <a:t> used in motion sickness  </a:t>
            </a:r>
          </a:p>
          <a:p>
            <a:pPr algn="l" rtl="0">
              <a:buNone/>
            </a:pPr>
            <a:r>
              <a:rPr lang="ar-IQ"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Homotropine</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Mydrisis</a:t>
            </a:r>
            <a:r>
              <a:rPr lang="en-US" dirty="0" smtClean="0">
                <a:latin typeface="Times New Roman" pitchFamily="18" charset="0"/>
                <a:cs typeface="Times New Roman" pitchFamily="18" charset="0"/>
              </a:rPr>
              <a:t> in eye</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Tropicamide</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Mydriasis</a:t>
            </a:r>
            <a:r>
              <a:rPr lang="en-US" dirty="0" smtClean="0">
                <a:latin typeface="Times New Roman" pitchFamily="18" charset="0"/>
                <a:cs typeface="Times New Roman" pitchFamily="18" charset="0"/>
              </a:rPr>
              <a:t>, the best the duration 12 hours</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Dicyclamine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Antispasmodic</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Trihexyphenedyl</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Parkisonism</a:t>
            </a:r>
            <a:r>
              <a:rPr lang="en-US" dirty="0" smtClean="0">
                <a:latin typeface="Times New Roman" pitchFamily="18" charset="0"/>
                <a:cs typeface="Times New Roman" pitchFamily="18" charset="0"/>
              </a:rPr>
              <a:t> to treat </a:t>
            </a:r>
            <a:r>
              <a:rPr lang="en-US" dirty="0" err="1" smtClean="0">
                <a:latin typeface="Times New Roman" pitchFamily="18" charset="0"/>
                <a:cs typeface="Times New Roman" pitchFamily="18" charset="0"/>
              </a:rPr>
              <a:t>extrapyramidal</a:t>
            </a:r>
            <a:r>
              <a:rPr lang="en-US" dirty="0" smtClean="0">
                <a:latin typeface="Times New Roman" pitchFamily="18" charset="0"/>
                <a:cs typeface="Times New Roman" pitchFamily="18" charset="0"/>
              </a:rPr>
              <a:t> symptom due to anti psychotic drug</a:t>
            </a:r>
            <a:endParaRPr lang="en-US" b="1" dirty="0" smtClean="0">
              <a:latin typeface="Times New Roman" pitchFamily="18" charset="0"/>
              <a:cs typeface="Times New Roman" pitchFamily="18" charset="0"/>
            </a:endParaRPr>
          </a:p>
          <a:p>
            <a:pPr algn="l">
              <a:buNone/>
            </a:pPr>
            <a:endParaRPr lang="en-US" dirty="0" smtClean="0">
              <a:latin typeface="Times New Roman" pitchFamily="18" charset="0"/>
              <a:cs typeface="Times New Roman" pitchFamily="18" charset="0"/>
            </a:endParaRPr>
          </a:p>
          <a:p>
            <a:pPr algn="l">
              <a:buNone/>
            </a:pPr>
            <a:endParaRPr lang="en-US" dirty="0" smtClean="0">
              <a:latin typeface="Times New Roman" pitchFamily="18" charset="0"/>
              <a:cs typeface="Times New Roman" pitchFamily="18" charset="0"/>
            </a:endParaRPr>
          </a:p>
          <a:p>
            <a:pPr algn="l">
              <a:buNone/>
            </a:pPr>
            <a:endParaRPr lang="en-US" dirty="0" smtClean="0">
              <a:latin typeface="Times New Roman" pitchFamily="18" charset="0"/>
              <a:cs typeface="Times New Roman" pitchFamily="18" charset="0"/>
            </a:endParaRPr>
          </a:p>
          <a:p>
            <a:pPr algn="l">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amond(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amond(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amond(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amond(in)">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amond(in)">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b="1"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cholinoceptor</a:t>
            </a: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blocking drugs</a:t>
            </a:r>
            <a:br>
              <a:rPr lang="en-US" sz="3600" b="1"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(continued) </a:t>
            </a:r>
            <a:endParaRPr lang="ar-IQ" sz="3600"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428596" y="1571612"/>
            <a:ext cx="8229600" cy="4525963"/>
          </a:xfrm>
        </p:spPr>
        <p:txBody>
          <a:bodyPr>
            <a:normAutofit fontScale="62500" lnSpcReduction="20000"/>
          </a:bodyPr>
          <a:lstStyle/>
          <a:p>
            <a:pPr algn="l" rtl="0">
              <a:buNone/>
            </a:pPr>
            <a:r>
              <a:rPr lang="en-US" b="1" dirty="0" smtClean="0">
                <a:latin typeface="Times New Roman" pitchFamily="18" charset="0"/>
                <a:cs typeface="Times New Roman" pitchFamily="18" charset="0"/>
              </a:rPr>
              <a:t>2- Quaternary ammonium compound</a:t>
            </a:r>
          </a:p>
          <a:p>
            <a:pPr algn="l" rtl="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They can not penetrate CNS </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Clidinium</a:t>
            </a:r>
            <a:r>
              <a:rPr lang="en-US" b="1" dirty="0" smtClean="0">
                <a:latin typeface="Times New Roman" pitchFamily="18" charset="0"/>
                <a:cs typeface="Times New Roman" pitchFamily="18" charset="0"/>
              </a:rPr>
              <a:t> bromide (</a:t>
            </a:r>
            <a:r>
              <a:rPr lang="en-US" b="1" dirty="0" err="1" smtClean="0">
                <a:latin typeface="Times New Roman" pitchFamily="18" charset="0"/>
                <a:cs typeface="Times New Roman" pitchFamily="18" charset="0"/>
              </a:rPr>
              <a:t>Librax</a:t>
            </a:r>
            <a:r>
              <a:rPr lang="en-US" b="1" dirty="0" smtClean="0">
                <a:latin typeface="Times New Roman" pitchFamily="18" charset="0"/>
                <a:cs typeface="Times New Roman" pitchFamily="18" charset="0"/>
              </a:rPr>
              <a:t>) </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Fridinium</a:t>
            </a:r>
            <a:r>
              <a:rPr lang="en-US" b="1" dirty="0" smtClean="0">
                <a:latin typeface="Times New Roman" pitchFamily="18" charset="0"/>
                <a:cs typeface="Times New Roman" pitchFamily="18" charset="0"/>
              </a:rPr>
              <a:t> bromide</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Isopropamide</a:t>
            </a:r>
            <a:endParaRPr lang="en-US" b="1" dirty="0" smtClean="0">
              <a:latin typeface="Times New Roman" pitchFamily="18" charset="0"/>
              <a:cs typeface="Times New Roman" pitchFamily="18" charset="0"/>
            </a:endParaRPr>
          </a:p>
          <a:p>
            <a:pPr algn="l" rtl="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has also </a:t>
            </a:r>
            <a:r>
              <a:rPr lang="en-US" dirty="0" err="1" smtClean="0">
                <a:latin typeface="Times New Roman" pitchFamily="18" charset="0"/>
                <a:cs typeface="Times New Roman" pitchFamily="18" charset="0"/>
              </a:rPr>
              <a:t>ganglionic</a:t>
            </a:r>
            <a:r>
              <a:rPr lang="en-US" dirty="0" smtClean="0">
                <a:latin typeface="Times New Roman" pitchFamily="18" charset="0"/>
                <a:cs typeface="Times New Roman" pitchFamily="18" charset="0"/>
              </a:rPr>
              <a:t> blocking,  it is used as smooth muscle relaxant.</a:t>
            </a:r>
          </a:p>
          <a:p>
            <a:pPr algn="l" rtl="0">
              <a:buNone/>
            </a:pPr>
            <a:r>
              <a:rPr lang="en-US" dirty="0" smtClean="0">
                <a:latin typeface="Times New Roman" pitchFamily="18" charset="0"/>
                <a:cs typeface="Times New Roman" pitchFamily="18" charset="0"/>
              </a:rPr>
              <a:t>     It is used in irritable bowl syndrome </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probantheline</a:t>
            </a:r>
            <a:endParaRPr lang="en-US" b="1" dirty="0" smtClean="0">
              <a:latin typeface="Times New Roman" pitchFamily="18" charset="0"/>
              <a:cs typeface="Times New Roman" pitchFamily="18" charset="0"/>
            </a:endParaRPr>
          </a:p>
          <a:p>
            <a:pPr algn="l" rtl="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also has </a:t>
            </a:r>
            <a:r>
              <a:rPr lang="en-US" dirty="0" err="1" smtClean="0">
                <a:latin typeface="Times New Roman" pitchFamily="18" charset="0"/>
                <a:cs typeface="Times New Roman" pitchFamily="18" charset="0"/>
              </a:rPr>
              <a:t>ganglionic</a:t>
            </a:r>
            <a:r>
              <a:rPr lang="en-US" dirty="0" smtClean="0">
                <a:latin typeface="Times New Roman" pitchFamily="18" charset="0"/>
                <a:cs typeface="Times New Roman" pitchFamily="18" charset="0"/>
              </a:rPr>
              <a:t> blocking. It is  a smooth muscle relaxant. It is used in irritable bowl syndrome </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Hyoscine</a:t>
            </a:r>
            <a:r>
              <a:rPr lang="en-US" b="1" dirty="0" smtClean="0">
                <a:latin typeface="Times New Roman" pitchFamily="18" charset="0"/>
                <a:cs typeface="Times New Roman" pitchFamily="18" charset="0"/>
              </a:rPr>
              <a:t> N-butyl bromide (</a:t>
            </a:r>
            <a:r>
              <a:rPr lang="en-US" b="1" dirty="0" err="1" smtClean="0">
                <a:latin typeface="Times New Roman" pitchFamily="18" charset="0"/>
                <a:cs typeface="Times New Roman" pitchFamily="18" charset="0"/>
              </a:rPr>
              <a:t>antispasmine</a:t>
            </a:r>
            <a:r>
              <a:rPr lang="en-US" b="1" dirty="0" smtClean="0">
                <a:latin typeface="Times New Roman" pitchFamily="18" charset="0"/>
                <a:cs typeface="Times New Roman" pitchFamily="18" charset="0"/>
              </a:rPr>
              <a:t>)</a:t>
            </a:r>
          </a:p>
          <a:p>
            <a:pPr algn="l" rtl="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blocks ganglia. It is effective as a relaxant of smooth muscle.</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Pipenzolate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drops for colic in children</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Ipratropium</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inhalation useful in asthma</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l" rtl="0">
              <a:buNone/>
            </a:pPr>
            <a:endParaRPr lang="en-US" b="1" dirty="0" smtClean="0">
              <a:latin typeface="Times New Roman" pitchFamily="18" charset="0"/>
              <a:cs typeface="Times New Roman" pitchFamily="18" charset="0"/>
            </a:endParaRPr>
          </a:p>
          <a:p>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amond(in)">
                                      <p:cBhvr>
                                        <p:cTn id="25" dur="2000"/>
                                        <p:tgtEl>
                                          <p:spTgt spid="3">
                                            <p:txEl>
                                              <p:pRg st="5" end="5"/>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amond(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amond(in)">
                                      <p:cBhvr>
                                        <p:cTn id="33" dur="2000"/>
                                        <p:tgtEl>
                                          <p:spTgt spid="3">
                                            <p:txEl>
                                              <p:pRg st="7" end="7"/>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diamond(in)">
                                      <p:cBhvr>
                                        <p:cTn id="36" dur="2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diamond(in)">
                                      <p:cBhvr>
                                        <p:cTn id="41" dur="2000"/>
                                        <p:tgtEl>
                                          <p:spTgt spid="3">
                                            <p:txEl>
                                              <p:pRg st="9" end="9"/>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diamond(in)">
                                      <p:cBhvr>
                                        <p:cTn id="44" dur="20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diamond(in)">
                                      <p:cBhvr>
                                        <p:cTn id="49" dur="2000"/>
                                        <p:tgtEl>
                                          <p:spTgt spid="3">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diamond(in)">
                                      <p:cBhvr>
                                        <p:cTn id="54"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 </a:t>
            </a:r>
            <a:r>
              <a:rPr lang="en-US" sz="4000" b="1" dirty="0" smtClean="0">
                <a:latin typeface="Times New Roman" pitchFamily="18" charset="0"/>
                <a:cs typeface="Times New Roman" pitchFamily="18" charset="0"/>
              </a:rPr>
              <a:t>3- </a:t>
            </a:r>
            <a:r>
              <a:rPr lang="en-US" sz="4000" b="1" dirty="0" err="1" smtClean="0">
                <a:latin typeface="Times New Roman" pitchFamily="18" charset="0"/>
                <a:cs typeface="Times New Roman" pitchFamily="18" charset="0"/>
              </a:rPr>
              <a:t>Ganglionic</a:t>
            </a:r>
            <a:r>
              <a:rPr lang="en-US" sz="4000" b="1" dirty="0" smtClean="0">
                <a:latin typeface="Times New Roman" pitchFamily="18" charset="0"/>
                <a:cs typeface="Times New Roman" pitchFamily="18" charset="0"/>
              </a:rPr>
              <a:t> blocking drugs</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ar-IQ" b="1" dirty="0" smtClean="0">
                <a:latin typeface="Times New Roman" pitchFamily="18" charset="0"/>
                <a:cs typeface="Times New Roman" pitchFamily="18" charset="0"/>
              </a:rPr>
              <a:t>(</a:t>
            </a:r>
            <a:r>
              <a:rPr lang="en-US" b="1" smtClean="0">
                <a:latin typeface="Times New Roman" pitchFamily="18" charset="0"/>
                <a:cs typeface="Times New Roman" pitchFamily="18" charset="0"/>
              </a:rPr>
              <a:t>(</a:t>
            </a:r>
            <a:r>
              <a:rPr lang="en-US" sz="3600" b="1" smtClean="0">
                <a:latin typeface="Times New Roman" pitchFamily="18" charset="0"/>
                <a:cs typeface="Times New Roman" pitchFamily="18" charset="0"/>
              </a:rPr>
              <a:t>see </a:t>
            </a:r>
            <a:r>
              <a:rPr lang="en-US" sz="3600" b="1" dirty="0" smtClean="0">
                <a:latin typeface="Times New Roman" pitchFamily="18" charset="0"/>
                <a:cs typeface="Times New Roman" pitchFamily="18" charset="0"/>
              </a:rPr>
              <a:t>Lippincott</a:t>
            </a:r>
            <a:endParaRPr lang="ar-IQ" sz="3600"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pPr algn="l">
              <a:buNone/>
            </a:pPr>
            <a:r>
              <a:rPr lang="en-US" b="1" dirty="0" smtClean="0">
                <a:latin typeface="Times New Roman" pitchFamily="18" charset="0"/>
                <a:cs typeface="Times New Roman" pitchFamily="18" charset="0"/>
              </a:rPr>
              <a:t>A- Non-depolarizing competitive antagonist</a:t>
            </a:r>
          </a:p>
          <a:p>
            <a:pPr algn="l">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Trimethophan</a:t>
            </a: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Mecamylamine</a:t>
            </a:r>
            <a:endParaRPr lang="en-US" dirty="0" smtClean="0">
              <a:latin typeface="Times New Roman" pitchFamily="18" charset="0"/>
              <a:cs typeface="Times New Roman" pitchFamily="18" charset="0"/>
            </a:endParaRPr>
          </a:p>
          <a:p>
            <a:pPr algn="l">
              <a:buNone/>
            </a:pPr>
            <a:r>
              <a:rPr lang="en-US" b="1" dirty="0" smtClean="0">
                <a:latin typeface="Times New Roman" pitchFamily="18" charset="0"/>
                <a:cs typeface="Times New Roman" pitchFamily="18" charset="0"/>
              </a:rPr>
              <a:t>B- Depolarizing blockers</a:t>
            </a:r>
          </a:p>
          <a:p>
            <a:pPr algn="l">
              <a:buNone/>
            </a:pPr>
            <a:r>
              <a:rPr lang="en-US" dirty="0" smtClean="0"/>
              <a:t>    Nicotine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srcRect/>
          <a:stretch>
            <a:fillRect/>
          </a:stretch>
        </p:blipFill>
        <p:spPr bwMode="auto">
          <a:xfrm>
            <a:off x="2786050" y="0"/>
            <a:ext cx="3643338" cy="6643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4- </a:t>
            </a:r>
            <a:r>
              <a:rPr lang="en-US" sz="3600" b="1" dirty="0" err="1" smtClean="0">
                <a:latin typeface="Times New Roman" pitchFamily="18" charset="0"/>
                <a:cs typeface="Times New Roman" pitchFamily="18" charset="0"/>
              </a:rPr>
              <a:t>Adrenoceptor</a:t>
            </a:r>
            <a:r>
              <a:rPr lang="en-US" sz="3600" b="1" dirty="0" smtClean="0">
                <a:latin typeface="Times New Roman" pitchFamily="18" charset="0"/>
                <a:cs typeface="Times New Roman" pitchFamily="18" charset="0"/>
              </a:rPr>
              <a:t> activating drugs</a:t>
            </a:r>
            <a:endParaRPr lang="ar-IQ" sz="3600" dirty="0"/>
          </a:p>
        </p:txBody>
      </p:sp>
      <p:sp>
        <p:nvSpPr>
          <p:cNvPr id="3" name="عنصر نائب للمحتوى 2"/>
          <p:cNvSpPr>
            <a:spLocks noGrp="1"/>
          </p:cNvSpPr>
          <p:nvPr>
            <p:ph idx="1"/>
          </p:nvPr>
        </p:nvSpPr>
        <p:spPr/>
        <p:txBody>
          <a:bodyPr>
            <a:normAutofit fontScale="92500" lnSpcReduction="20000"/>
          </a:bodyPr>
          <a:lstStyle/>
          <a:p>
            <a:pPr algn="l" rtl="0">
              <a:buNone/>
            </a:pPr>
            <a:r>
              <a:rPr lang="en-US" b="1" dirty="0" smtClean="0">
                <a:latin typeface="Times New Roman" pitchFamily="18" charset="0"/>
                <a:cs typeface="Times New Roman" pitchFamily="18" charset="0"/>
              </a:rPr>
              <a:t>A- Direct acting drugs</a:t>
            </a:r>
          </a:p>
          <a:p>
            <a:pPr algn="l" rtl="0">
              <a:buNone/>
            </a:pPr>
            <a:r>
              <a:rPr lang="en-US" b="1" dirty="0" smtClean="0">
                <a:latin typeface="Times New Roman" pitchFamily="18" charset="0"/>
                <a:cs typeface="Times New Roman" pitchFamily="18" charset="0"/>
              </a:rPr>
              <a:t>   a- </a:t>
            </a:r>
            <a:r>
              <a:rPr lang="en-US" b="1" dirty="0" err="1" smtClean="0">
                <a:latin typeface="Times New Roman" pitchFamily="18" charset="0"/>
                <a:cs typeface="Times New Roman" pitchFamily="18" charset="0"/>
              </a:rPr>
              <a:t>catecholamines</a:t>
            </a:r>
            <a:endParaRPr lang="en-US" b="1" dirty="0" smtClean="0">
              <a:latin typeface="Times New Roman" pitchFamily="18" charset="0"/>
              <a:cs typeface="Times New Roman" pitchFamily="18" charset="0"/>
            </a:endParaRPr>
          </a:p>
          <a:p>
            <a:pPr algn="l" rtl="0">
              <a:buNone/>
            </a:pPr>
            <a:r>
              <a:rPr lang="en-US" b="1" dirty="0" smtClean="0">
                <a:latin typeface="Times New Roman" pitchFamily="18" charset="0"/>
                <a:cs typeface="Times New Roman" pitchFamily="18" charset="0"/>
              </a:rPr>
              <a:t>    b- Non-</a:t>
            </a:r>
            <a:r>
              <a:rPr lang="en-US" b="1" dirty="0" err="1" smtClean="0">
                <a:latin typeface="Times New Roman" pitchFamily="18" charset="0"/>
                <a:cs typeface="Times New Roman" pitchFamily="18" charset="0"/>
              </a:rPr>
              <a:t>catecholamines</a:t>
            </a:r>
            <a:endParaRPr lang="en-US" b="1" dirty="0" smtClean="0">
              <a:latin typeface="Times New Roman" pitchFamily="18" charset="0"/>
              <a:cs typeface="Times New Roman" pitchFamily="18" charset="0"/>
            </a:endParaRP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Symbol"/>
              </a:rPr>
              <a:t></a:t>
            </a:r>
            <a:r>
              <a:rPr lang="en-US" sz="1800" b="1"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adrenoceptor</a:t>
            </a:r>
            <a:r>
              <a:rPr lang="en-US" b="1" dirty="0" smtClean="0">
                <a:latin typeface="Times New Roman" pitchFamily="18" charset="0"/>
                <a:cs typeface="Times New Roman" pitchFamily="18" charset="0"/>
              </a:rPr>
              <a:t> agonists- </a:t>
            </a:r>
          </a:p>
          <a:p>
            <a:pPr algn="l" rtl="0">
              <a:buNone/>
            </a:pPr>
            <a:r>
              <a:rPr lang="en-US" b="1" dirty="0" smtClean="0">
                <a:latin typeface="Times New Roman" pitchFamily="18" charset="0"/>
                <a:cs typeface="Times New Roman" pitchFamily="18" charset="0"/>
              </a:rPr>
              <a:t>    ii- </a:t>
            </a:r>
            <a:r>
              <a:rPr lang="en-US" b="1" dirty="0" smtClean="0">
                <a:latin typeface="Times New Roman" pitchFamily="18" charset="0"/>
                <a:cs typeface="Times New Roman" pitchFamily="18" charset="0"/>
                <a:sym typeface="Symbol"/>
              </a:rPr>
              <a:t></a:t>
            </a:r>
            <a:r>
              <a:rPr lang="en-US" sz="1800" b="1"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-receptor agonist</a:t>
            </a:r>
          </a:p>
          <a:p>
            <a:pPr algn="l" rtl="0">
              <a:buNone/>
            </a:pPr>
            <a:r>
              <a:rPr lang="en-US" b="1" dirty="0" smtClean="0">
                <a:latin typeface="Times New Roman" pitchFamily="18" charset="0"/>
                <a:cs typeface="Times New Roman" pitchFamily="18" charset="0"/>
              </a:rPr>
              <a:t>    iii-  Selective </a:t>
            </a:r>
            <a:r>
              <a:rPr lang="en-US" b="1" dirty="0" smtClean="0">
                <a:latin typeface="Times New Roman" pitchFamily="18" charset="0"/>
                <a:cs typeface="Times New Roman" pitchFamily="18" charset="0"/>
                <a:sym typeface="Symbol"/>
              </a:rPr>
              <a:t></a:t>
            </a:r>
            <a:r>
              <a:rPr lang="en-US" sz="1800" b="1" dirty="0" smtClean="0">
                <a:latin typeface="Times New Roman" pitchFamily="18" charset="0"/>
                <a:cs typeface="Times New Roman" pitchFamily="18" charset="0"/>
                <a:sym typeface="Symbol"/>
              </a:rPr>
              <a:t> </a:t>
            </a:r>
            <a:r>
              <a:rPr lang="en-US" sz="1800" b="1"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–receptor agonist</a:t>
            </a:r>
          </a:p>
          <a:p>
            <a:pPr algn="l" rtl="0">
              <a:buNone/>
            </a:pPr>
            <a:r>
              <a:rPr lang="en-US" b="1" dirty="0" smtClean="0"/>
              <a:t>B- Drugs that release </a:t>
            </a:r>
            <a:r>
              <a:rPr lang="en-US" b="1" dirty="0" err="1" smtClean="0"/>
              <a:t>noradrenaline</a:t>
            </a:r>
            <a:r>
              <a:rPr lang="en-US" b="1" dirty="0" smtClean="0"/>
              <a:t> from nerve ending</a:t>
            </a:r>
          </a:p>
          <a:p>
            <a:pPr algn="l" rtl="0">
              <a:buNone/>
            </a:pPr>
            <a:r>
              <a:rPr lang="en-US" b="1" dirty="0" smtClean="0"/>
              <a:t>C- Drugs that block the reuptake of                                 </a:t>
            </a:r>
            <a:r>
              <a:rPr lang="en-US" b="1" dirty="0" err="1" smtClean="0"/>
              <a:t>noradrenaline</a:t>
            </a:r>
            <a:r>
              <a:rPr lang="en-US" b="1" dirty="0" smtClean="0"/>
              <a:t>    </a:t>
            </a:r>
          </a:p>
          <a:p>
            <a:pPr algn="l" rtl="0">
              <a:buNone/>
            </a:pP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4- </a:t>
            </a:r>
            <a:r>
              <a:rPr lang="en-US" sz="3600" b="1" dirty="0" err="1" smtClean="0">
                <a:latin typeface="Times New Roman" pitchFamily="18" charset="0"/>
                <a:cs typeface="Times New Roman" pitchFamily="18" charset="0"/>
              </a:rPr>
              <a:t>Adrenoceptor</a:t>
            </a:r>
            <a:r>
              <a:rPr lang="en-US" sz="3600" b="1" dirty="0" smtClean="0">
                <a:latin typeface="Times New Roman" pitchFamily="18" charset="0"/>
                <a:cs typeface="Times New Roman" pitchFamily="18" charset="0"/>
              </a:rPr>
              <a:t> activating drugs</a:t>
            </a:r>
            <a:endParaRPr lang="ar-IQ" sz="3600" b="1"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fontScale="70000" lnSpcReduction="20000"/>
          </a:bodyPr>
          <a:lstStyle/>
          <a:p>
            <a:pPr algn="l" rtl="0">
              <a:buNone/>
            </a:pPr>
            <a:r>
              <a:rPr lang="en-US" b="1" dirty="0" smtClean="0">
                <a:latin typeface="Times New Roman" pitchFamily="18" charset="0"/>
                <a:cs typeface="Times New Roman" pitchFamily="18" charset="0"/>
              </a:rPr>
              <a:t>A- Direct acting drugs</a:t>
            </a:r>
          </a:p>
          <a:p>
            <a:pPr algn="l" rtl="0">
              <a:buNone/>
            </a:pPr>
            <a:r>
              <a:rPr lang="en-US" b="1" dirty="0" smtClean="0">
                <a:latin typeface="Times New Roman" pitchFamily="18" charset="0"/>
                <a:cs typeface="Times New Roman" pitchFamily="18" charset="0"/>
              </a:rPr>
              <a:t>     a- </a:t>
            </a:r>
            <a:r>
              <a:rPr lang="en-US" b="1" dirty="0" err="1" smtClean="0">
                <a:latin typeface="Times New Roman" pitchFamily="18" charset="0"/>
                <a:cs typeface="Times New Roman" pitchFamily="18" charset="0"/>
              </a:rPr>
              <a:t>catecholamines</a:t>
            </a:r>
            <a:endParaRPr lang="en-US" b="1" dirty="0" smtClean="0">
              <a:latin typeface="Times New Roman" pitchFamily="18" charset="0"/>
              <a:cs typeface="Times New Roman" pitchFamily="18" charset="0"/>
            </a:endParaRPr>
          </a:p>
          <a:p>
            <a:pPr algn="l" rtl="0">
              <a:buNone/>
            </a:pPr>
            <a:r>
              <a:rPr lang="en-US" b="1" dirty="0" smtClean="0">
                <a:latin typeface="Times New Roman" pitchFamily="18" charset="0"/>
                <a:cs typeface="Times New Roman" pitchFamily="18" charset="0"/>
              </a:rPr>
              <a:t>    Adrenaline-</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 receptors</a:t>
            </a:r>
          </a:p>
          <a:p>
            <a:pPr algn="l" rtl="0">
              <a:buNone/>
            </a:pPr>
            <a:r>
              <a:rPr lang="en-US" dirty="0" smtClean="0">
                <a:latin typeface="Times New Roman" pitchFamily="18" charset="0"/>
                <a:cs typeface="Times New Roman" pitchFamily="18" charset="0"/>
              </a:rPr>
              <a:t>   Therapeutic uses</a:t>
            </a:r>
          </a:p>
          <a:p>
            <a:pPr algn="l" rtl="0">
              <a:buNone/>
            </a:pPr>
            <a:r>
              <a:rPr lang="en-US" dirty="0" smtClean="0">
                <a:latin typeface="Times New Roman" pitchFamily="18" charset="0"/>
                <a:cs typeface="Times New Roman" pitchFamily="18" charset="0"/>
              </a:rPr>
              <a:t>   Anaphylactic shock, increase blood pressure and </a:t>
            </a:r>
            <a:r>
              <a:rPr lang="en-US" dirty="0" err="1" smtClean="0">
                <a:latin typeface="Times New Roman" pitchFamily="18" charset="0"/>
                <a:cs typeface="Times New Roman" pitchFamily="18" charset="0"/>
              </a:rPr>
              <a:t>bronchodilation</a:t>
            </a:r>
            <a:r>
              <a:rPr lang="en-US" dirty="0" smtClean="0">
                <a:latin typeface="Times New Roman" pitchFamily="18" charset="0"/>
                <a:cs typeface="Times New Roman" pitchFamily="18" charset="0"/>
              </a:rPr>
              <a:t>. It is injected directly in cardiac arrest. It is mixed with local anesthesia to prolong the action of local anesthesia and reduce bleeding       </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Noradrenaline</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mainly on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receptor</a:t>
            </a:r>
          </a:p>
          <a:p>
            <a:pPr algn="l" rtl="0">
              <a:buNone/>
            </a:pPr>
            <a:r>
              <a:rPr lang="en-US" dirty="0" smtClean="0">
                <a:latin typeface="Times New Roman" pitchFamily="18" charset="0"/>
                <a:cs typeface="Times New Roman" pitchFamily="18" charset="0"/>
              </a:rPr>
              <a:t>    It is neurotransmitter, it is not used in therapy due to sever                   vasoconstriction </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Isoprenaline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mainly on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 receptor</a:t>
            </a:r>
          </a:p>
          <a:p>
            <a:pPr algn="l" rtl="0">
              <a:buNone/>
            </a:pPr>
            <a:r>
              <a:rPr lang="en-US" dirty="0" smtClean="0">
                <a:latin typeface="Times New Roman" pitchFamily="18" charset="0"/>
                <a:cs typeface="Times New Roman" pitchFamily="18" charset="0"/>
              </a:rPr>
              <a:t>   It was used as bronchodilator since it causes arrhythmia </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Dopamine</a:t>
            </a:r>
            <a:r>
              <a:rPr lang="en-US" dirty="0" smtClean="0">
                <a:latin typeface="Times New Roman" pitchFamily="18" charset="0"/>
                <a:cs typeface="Times New Roman" pitchFamily="18" charset="0"/>
              </a:rPr>
              <a:t> – mainly on dopamine receptor  (see Lippincott)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2000"/>
                                        <p:tgtEl>
                                          <p:spTgt spid="3">
                                            <p:txEl>
                                              <p:pRg st="5" end="5"/>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amond(in)">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amond(in)">
                                      <p:cBhvr>
                                        <p:cTn id="34" dur="2000"/>
                                        <p:tgtEl>
                                          <p:spTgt spid="3">
                                            <p:txEl>
                                              <p:pRg st="7" end="7"/>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amond(in)">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4- </a:t>
            </a:r>
            <a:r>
              <a:rPr lang="en-US" sz="3600" b="1" dirty="0" err="1" smtClean="0">
                <a:latin typeface="Times New Roman" pitchFamily="18" charset="0"/>
                <a:cs typeface="Times New Roman" pitchFamily="18" charset="0"/>
              </a:rPr>
              <a:t>Adrenoceptor</a:t>
            </a:r>
            <a:r>
              <a:rPr lang="en-US" sz="3600" b="1" dirty="0" smtClean="0">
                <a:latin typeface="Times New Roman" pitchFamily="18" charset="0"/>
                <a:cs typeface="Times New Roman" pitchFamily="18" charset="0"/>
              </a:rPr>
              <a:t> activating drugs</a:t>
            </a:r>
            <a:br>
              <a:rPr lang="en-US" sz="3600" b="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(continued)</a:t>
            </a:r>
            <a:endParaRPr lang="ar-IQ" sz="3600"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428596" y="1571612"/>
            <a:ext cx="8229600" cy="5286388"/>
          </a:xfrm>
        </p:spPr>
        <p:txBody>
          <a:bodyPr>
            <a:normAutofit fontScale="55000" lnSpcReduction="20000"/>
          </a:bodyPr>
          <a:lstStyle/>
          <a:p>
            <a:pPr algn="l" rtl="0">
              <a:buNone/>
            </a:pPr>
            <a:r>
              <a:rPr lang="en-US" b="1" dirty="0" smtClean="0">
                <a:latin typeface="Times New Roman" pitchFamily="18" charset="0"/>
                <a:cs typeface="Times New Roman" pitchFamily="18" charset="0"/>
              </a:rPr>
              <a:t>b- Non-</a:t>
            </a:r>
            <a:r>
              <a:rPr lang="en-US" b="1" dirty="0" err="1" smtClean="0">
                <a:latin typeface="Times New Roman" pitchFamily="18" charset="0"/>
                <a:cs typeface="Times New Roman" pitchFamily="18" charset="0"/>
              </a:rPr>
              <a:t>catecholamines</a:t>
            </a:r>
            <a:endParaRPr lang="en-US" b="1" dirty="0" smtClean="0">
              <a:latin typeface="Times New Roman" pitchFamily="18" charset="0"/>
              <a:cs typeface="Times New Roman" pitchFamily="18" charset="0"/>
            </a:endParaRP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Symbol"/>
              </a:rPr>
              <a:t></a:t>
            </a:r>
            <a:r>
              <a:rPr lang="en-US" sz="1800" b="1"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adrenoceptor</a:t>
            </a:r>
            <a:r>
              <a:rPr lang="en-US" b="1" dirty="0" smtClean="0">
                <a:latin typeface="Times New Roman" pitchFamily="18" charset="0"/>
                <a:cs typeface="Times New Roman" pitchFamily="18" charset="0"/>
              </a:rPr>
              <a:t> agonists- </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Salbutamol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Terbutaline</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It used as bronchodilator and to inhibit uterine contraction in pregnancy.</a:t>
            </a:r>
          </a:p>
          <a:p>
            <a:pPr algn="l" rtl="0">
              <a:buNone/>
            </a:pPr>
            <a:r>
              <a:rPr lang="en-US" b="1" dirty="0" smtClean="0">
                <a:latin typeface="Times New Roman" pitchFamily="18" charset="0"/>
                <a:cs typeface="Times New Roman" pitchFamily="18" charset="0"/>
              </a:rPr>
              <a:t>   ii- </a:t>
            </a:r>
            <a:r>
              <a:rPr lang="en-US" b="1" dirty="0" smtClean="0">
                <a:latin typeface="Times New Roman" pitchFamily="18" charset="0"/>
                <a:cs typeface="Times New Roman" pitchFamily="18" charset="0"/>
                <a:sym typeface="Symbol"/>
              </a:rPr>
              <a:t></a:t>
            </a:r>
            <a:r>
              <a:rPr lang="en-US" sz="1500" b="1"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-receptor agonist</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Phenylephrine</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It is used topically as nasal decongest and produces prolonged vasoconstriction.</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Metaraminol</a:t>
            </a:r>
            <a:r>
              <a:rPr lang="en-US"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It is used in hypotension associated with spinal anesthesia </a:t>
            </a:r>
          </a:p>
          <a:p>
            <a:pPr algn="l" rtl="0">
              <a:buNone/>
            </a:pPr>
            <a:r>
              <a:rPr lang="en-US" dirty="0" smtClean="0">
                <a:latin typeface="Times New Roman" pitchFamily="18" charset="0"/>
                <a:cs typeface="Times New Roman" pitchFamily="18" charset="0"/>
              </a:rPr>
              <a:t>    Side effect : hypertensive headache and nausea    </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Methoxamine</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It is used to overcome hypotension during surgery involving halothane anesthesia.</a:t>
            </a:r>
          </a:p>
          <a:p>
            <a:pPr algn="l" rtl="0">
              <a:buNone/>
            </a:pPr>
            <a:r>
              <a:rPr lang="en-US" dirty="0" smtClean="0">
                <a:latin typeface="Times New Roman" pitchFamily="18" charset="0"/>
                <a:cs typeface="Times New Roman" pitchFamily="18" charset="0"/>
              </a:rPr>
              <a:t>    a Side effect : hypertensive headache  and  nausea</a:t>
            </a:r>
          </a:p>
          <a:p>
            <a:pPr algn="l" rtl="0">
              <a:buNone/>
            </a:pPr>
            <a:r>
              <a:rPr lang="en-US" dirty="0" smtClean="0">
                <a:latin typeface="Times New Roman" pitchFamily="18" charset="0"/>
                <a:cs typeface="Times New Roman" pitchFamily="18" charset="0"/>
              </a:rPr>
              <a:t>Other drugs </a:t>
            </a:r>
          </a:p>
          <a:p>
            <a:pPr algn="l" rtl="0">
              <a:buNone/>
            </a:pPr>
            <a:r>
              <a:rPr lang="en-US" b="1" dirty="0" err="1" smtClean="0">
                <a:latin typeface="Times New Roman" pitchFamily="18" charset="0"/>
                <a:cs typeface="Times New Roman" pitchFamily="18" charset="0"/>
              </a:rPr>
              <a:t>Naphzoline</a:t>
            </a:r>
            <a:r>
              <a:rPr lang="en-US" b="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Nasal decongestant</a:t>
            </a:r>
          </a:p>
          <a:p>
            <a:pPr algn="l" rtl="0">
              <a:buNone/>
            </a:pPr>
            <a:r>
              <a:rPr lang="en-US" b="1" dirty="0" err="1" smtClean="0">
                <a:latin typeface="Times New Roman" pitchFamily="18" charset="0"/>
                <a:cs typeface="Times New Roman" pitchFamily="18" charset="0"/>
              </a:rPr>
              <a:t>Zylometazoline</a:t>
            </a:r>
            <a:r>
              <a:rPr lang="en-US" b="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Nasal decongestant</a:t>
            </a:r>
          </a:p>
          <a:p>
            <a:pPr algn="l" rtl="0">
              <a:buNone/>
            </a:pPr>
            <a:r>
              <a:rPr lang="en-US" b="1" dirty="0" err="1" smtClean="0">
                <a:latin typeface="Times New Roman" pitchFamily="18" charset="0"/>
                <a:cs typeface="Times New Roman" pitchFamily="18" charset="0"/>
              </a:rPr>
              <a:t>Oxymetazoline</a:t>
            </a:r>
            <a:r>
              <a:rPr lang="en-US" b="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Nasal decongestant</a:t>
            </a: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2000"/>
                                        <p:tgtEl>
                                          <p:spTgt spid="3">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amond(in)">
                                      <p:cBhvr>
                                        <p:cTn id="30" dur="2000"/>
                                        <p:tgtEl>
                                          <p:spTgt spid="3">
                                            <p:txEl>
                                              <p:pRg st="7" end="7"/>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amond(in)">
                                      <p:cBhvr>
                                        <p:cTn id="33" dur="2000"/>
                                        <p:tgtEl>
                                          <p:spTgt spid="3">
                                            <p:txEl>
                                              <p:pRg st="8" end="8"/>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amond(in)">
                                      <p:cBhvr>
                                        <p:cTn id="36" dur="2000"/>
                                        <p:tgtEl>
                                          <p:spTgt spid="3">
                                            <p:txEl>
                                              <p:pRg st="9" end="9"/>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amond(in)">
                                      <p:cBhvr>
                                        <p:cTn id="39" dur="2000"/>
                                        <p:tgtEl>
                                          <p:spTgt spid="3">
                                            <p:txEl>
                                              <p:pRg st="10" end="10"/>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diamond(in)">
                                      <p:cBhvr>
                                        <p:cTn id="42" dur="2000"/>
                                        <p:tgtEl>
                                          <p:spTgt spid="3">
                                            <p:txEl>
                                              <p:pRg st="11" end="11"/>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diamond(in)">
                                      <p:cBhvr>
                                        <p:cTn id="45" dur="20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diamond(in)">
                                      <p:cBhvr>
                                        <p:cTn id="50" dur="2000"/>
                                        <p:tgtEl>
                                          <p:spTgt spid="3">
                                            <p:txEl>
                                              <p:pRg st="13" end="13"/>
                                            </p:txEl>
                                          </p:spTgt>
                                        </p:tgtEl>
                                      </p:cBhvr>
                                    </p:animEffect>
                                  </p:childTnLst>
                                </p:cTn>
                              </p:par>
                              <p:par>
                                <p:cTn id="51" presetID="8" presetClass="entr" presetSubtype="16"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diamond(in)">
                                      <p:cBhvr>
                                        <p:cTn id="53" dur="2000"/>
                                        <p:tgtEl>
                                          <p:spTgt spid="3">
                                            <p:txEl>
                                              <p:pRg st="14" end="14"/>
                                            </p:txEl>
                                          </p:spTgt>
                                        </p:tgtEl>
                                      </p:cBhvr>
                                    </p:animEffect>
                                  </p:childTnLst>
                                </p:cTn>
                              </p:par>
                              <p:par>
                                <p:cTn id="54" presetID="8" presetClass="entr" presetSubtype="16" fill="hold"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diamond(in)">
                                      <p:cBhvr>
                                        <p:cTn id="56" dur="2000"/>
                                        <p:tgtEl>
                                          <p:spTgt spid="3">
                                            <p:txEl>
                                              <p:pRg st="15" end="15"/>
                                            </p:txEl>
                                          </p:spTgt>
                                        </p:tgtEl>
                                      </p:cBhvr>
                                    </p:animEffect>
                                  </p:childTnLst>
                                </p:cTn>
                              </p:par>
                              <p:par>
                                <p:cTn id="57" presetID="8" presetClass="entr" presetSubtype="16" fill="hold" nodeType="with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animEffect transition="in" filter="diamond(in)">
                                      <p:cBhvr>
                                        <p:cTn id="59"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rtl="0">
              <a:buNone/>
            </a:pPr>
            <a:r>
              <a:rPr lang="en-US" b="1" dirty="0" smtClean="0">
                <a:latin typeface="Times New Roman" pitchFamily="18" charset="0"/>
                <a:cs typeface="Times New Roman" pitchFamily="18" charset="0"/>
              </a:rPr>
              <a:t>iii-  Selective </a:t>
            </a:r>
            <a:r>
              <a:rPr lang="en-US" b="1" dirty="0" smtClean="0">
                <a:latin typeface="Times New Roman" pitchFamily="18" charset="0"/>
                <a:cs typeface="Times New Roman" pitchFamily="18" charset="0"/>
                <a:sym typeface="Symbol"/>
              </a:rPr>
              <a:t></a:t>
            </a:r>
            <a:r>
              <a:rPr lang="en-US" sz="1800" b="1" dirty="0" smtClean="0">
                <a:latin typeface="Times New Roman" pitchFamily="18" charset="0"/>
                <a:cs typeface="Times New Roman" pitchFamily="18" charset="0"/>
                <a:sym typeface="Symbol"/>
              </a:rPr>
              <a:t> </a:t>
            </a:r>
            <a:r>
              <a:rPr lang="en-US" sz="1800" b="1"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–receptor agonist</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Clonidine</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It is used in essential hypertension. It can be used to minimize the withdrawal symptoms of opiates and benzodiazepine. </a:t>
            </a:r>
            <a:r>
              <a:rPr lang="en-US" sz="2600" dirty="0" err="1" smtClean="0">
                <a:latin typeface="Times New Roman" pitchFamily="18" charset="0"/>
                <a:cs typeface="Times New Roman" pitchFamily="18" charset="0"/>
              </a:rPr>
              <a:t>Clonidine</a:t>
            </a:r>
            <a:r>
              <a:rPr lang="en-US" sz="2600" dirty="0" smtClean="0">
                <a:latin typeface="Times New Roman" pitchFamily="18" charset="0"/>
                <a:cs typeface="Times New Roman" pitchFamily="18" charset="0"/>
              </a:rPr>
              <a:t> acts centrally to produce inhibition of sympathetic  vasomotor center. Its use is limited because it causes rebound hypertension.</a:t>
            </a:r>
          </a:p>
          <a:p>
            <a:pPr algn="l" rtl="0">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Xylazine</a:t>
            </a:r>
            <a:r>
              <a:rPr lang="en-US" b="1" dirty="0" smtClean="0">
                <a:latin typeface="Times New Roman" pitchFamily="18" charset="0"/>
                <a:cs typeface="Times New Roman" pitchFamily="18" charset="0"/>
              </a:rPr>
              <a:t> </a:t>
            </a:r>
          </a:p>
          <a:p>
            <a:pPr algn="l" rtl="0">
              <a:buNone/>
            </a:pPr>
            <a:r>
              <a:rPr lang="en-US"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It used in veterinary medicine with anesthesia</a:t>
            </a: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3- </a:t>
            </a:r>
            <a:r>
              <a:rPr lang="en-US" sz="3600" b="1" dirty="0" err="1" smtClean="0">
                <a:latin typeface="Times New Roman" pitchFamily="18" charset="0"/>
                <a:cs typeface="Times New Roman" pitchFamily="18" charset="0"/>
              </a:rPr>
              <a:t>Adrenoceptor</a:t>
            </a:r>
            <a:r>
              <a:rPr lang="en-US" sz="3600" b="1" dirty="0" smtClean="0">
                <a:latin typeface="Times New Roman" pitchFamily="18" charset="0"/>
                <a:cs typeface="Times New Roman" pitchFamily="18" charset="0"/>
              </a:rPr>
              <a:t> activating drugs</a:t>
            </a:r>
            <a:br>
              <a:rPr lang="en-US" sz="3600" b="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(continued)</a:t>
            </a:r>
            <a:endParaRPr lang="ar-IQ" sz="3600"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fontScale="77500" lnSpcReduction="20000"/>
          </a:bodyPr>
          <a:lstStyle/>
          <a:p>
            <a:pPr algn="l" rtl="0">
              <a:buNone/>
            </a:pPr>
            <a:r>
              <a:rPr lang="en-US" b="1" dirty="0" smtClean="0">
                <a:latin typeface="Times New Roman" pitchFamily="18" charset="0"/>
                <a:cs typeface="Times New Roman" pitchFamily="18" charset="0"/>
              </a:rPr>
              <a:t>B- Drugs that release </a:t>
            </a:r>
            <a:r>
              <a:rPr lang="en-US" b="1" dirty="0" err="1" smtClean="0">
                <a:latin typeface="Times New Roman" pitchFamily="18" charset="0"/>
                <a:cs typeface="Times New Roman" pitchFamily="18" charset="0"/>
              </a:rPr>
              <a:t>noradrenaline</a:t>
            </a:r>
            <a:r>
              <a:rPr lang="en-US" b="1" dirty="0" smtClean="0">
                <a:latin typeface="Times New Roman" pitchFamily="18" charset="0"/>
                <a:cs typeface="Times New Roman" pitchFamily="18" charset="0"/>
              </a:rPr>
              <a:t> from nerve ending</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Ephedrine</a:t>
            </a:r>
          </a:p>
          <a:p>
            <a:pPr algn="l" rtl="0">
              <a:buNone/>
            </a:pPr>
            <a:r>
              <a:rPr lang="en-US" dirty="0" smtClean="0">
                <a:latin typeface="Times New Roman" pitchFamily="18" charset="0"/>
                <a:cs typeface="Times New Roman" pitchFamily="18" charset="0"/>
              </a:rPr>
              <a:t>     It is a plant alkaloid. It has mixed action direct and indirect action. It is less effective than adrenaline and has long duration of action. Its use is declining and replaced by drugs with less side effects.</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Amphetamine-</a:t>
            </a:r>
            <a:r>
              <a:rPr lang="en-US" dirty="0" smtClean="0">
                <a:latin typeface="Times New Roman" pitchFamily="18" charset="0"/>
                <a:cs typeface="Times New Roman" pitchFamily="18" charset="0"/>
              </a:rPr>
              <a:t> see Lippincott</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Tyramine</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see Lippincott</a:t>
            </a:r>
          </a:p>
          <a:p>
            <a:pPr algn="l" rtl="0">
              <a:buNone/>
            </a:pPr>
            <a:r>
              <a:rPr lang="en-US" b="1" dirty="0" smtClean="0">
                <a:latin typeface="Times New Roman" pitchFamily="18" charset="0"/>
                <a:cs typeface="Times New Roman" pitchFamily="18" charset="0"/>
              </a:rPr>
              <a:t>C- Drugs that block the reuptake of </a:t>
            </a:r>
            <a:r>
              <a:rPr lang="en-US" b="1" dirty="0" err="1" smtClean="0">
                <a:latin typeface="Times New Roman" pitchFamily="18" charset="0"/>
                <a:cs typeface="Times New Roman" pitchFamily="18" charset="0"/>
              </a:rPr>
              <a:t>noradrenaline</a:t>
            </a:r>
            <a:r>
              <a:rPr lang="en-US" b="1" dirty="0" smtClean="0">
                <a:latin typeface="Times New Roman" pitchFamily="18" charset="0"/>
                <a:cs typeface="Times New Roman" pitchFamily="18" charset="0"/>
              </a:rPr>
              <a:t>    </a:t>
            </a:r>
          </a:p>
          <a:p>
            <a:pPr algn="l" rtl="0">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Imipramine</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Antidepressant drug       </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Cocaine</a:t>
            </a:r>
            <a:endParaRPr lang="ar-IQ"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amond(in)">
                                      <p:cBhvr>
                                        <p:cTn id="28" dur="2000"/>
                                        <p:tgtEl>
                                          <p:spTgt spid="3">
                                            <p:txEl>
                                              <p:pRg st="5" end="5"/>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amond(in)">
                                      <p:cBhvr>
                                        <p:cTn id="31" dur="2000"/>
                                        <p:tgtEl>
                                          <p:spTgt spid="3">
                                            <p:txEl>
                                              <p:pRg st="6" end="6"/>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amond(in)">
                                      <p:cBhvr>
                                        <p:cTn id="34" dur="2000"/>
                                        <p:tgtEl>
                                          <p:spTgt spid="3">
                                            <p:txEl>
                                              <p:pRg st="7" end="7"/>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amond(in)">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l" rtl="0">
              <a:buNone/>
            </a:pPr>
            <a:r>
              <a:rPr lang="en-US" b="1" dirty="0" smtClean="0">
                <a:latin typeface="Times New Roman" pitchFamily="18" charset="0"/>
                <a:cs typeface="Times New Roman" pitchFamily="18" charset="0"/>
              </a:rPr>
              <a:t>    Cocaine</a:t>
            </a:r>
            <a:r>
              <a:rPr lang="en-US" dirty="0" smtClean="0">
                <a:latin typeface="Times New Roman" pitchFamily="18" charset="0"/>
                <a:cs typeface="Times New Roman" pitchFamily="18" charset="0"/>
              </a:rPr>
              <a:t> </a:t>
            </a:r>
          </a:p>
          <a:p>
            <a:pPr algn="l" rtl="0">
              <a:buNone/>
            </a:pPr>
            <a:r>
              <a:rPr lang="en-US"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It is a local anesthetic with peripheral adrenergic activity. It readily enters CNS and produces an amphetamine like action that is shorter lasting and more intense. </a:t>
            </a:r>
          </a:p>
          <a:p>
            <a:pPr algn="l" rtl="0">
              <a:buNone/>
            </a:pPr>
            <a:r>
              <a:rPr lang="en-US" sz="3000" dirty="0" smtClean="0">
                <a:latin typeface="Times New Roman" pitchFamily="18" charset="0"/>
                <a:cs typeface="Times New Roman" pitchFamily="18" charset="0"/>
              </a:rPr>
              <a:t>         The major action of cocaine in the CNS is to inhibit dopamine reuptake into neurons in the pleasure centers of the brain. These properties and the fact that it can be smoked “snorted” or injected for rapid onset of effect have made it a very heavily a bused drug.</a:t>
            </a:r>
          </a:p>
          <a:p>
            <a:pPr algn="l" rtl="0">
              <a:buNone/>
            </a:pPr>
            <a:r>
              <a:rPr lang="en-US" sz="3000" dirty="0" smtClean="0">
                <a:latin typeface="Times New Roman" pitchFamily="18" charset="0"/>
                <a:cs typeface="Times New Roman" pitchFamily="18" charset="0"/>
              </a:rPr>
              <a:t>     Adverse effects</a:t>
            </a:r>
          </a:p>
          <a:p>
            <a:pPr algn="l" rtl="0">
              <a:buNone/>
            </a:pPr>
            <a:r>
              <a:rPr lang="en-US" sz="3000" dirty="0" smtClean="0">
                <a:latin typeface="Times New Roman" pitchFamily="18" charset="0"/>
                <a:cs typeface="Times New Roman" pitchFamily="18" charset="0"/>
              </a:rPr>
              <a:t>     Elevation of the blood pressure which may cause cerebral hemorrhage. Increased cardiac output may precipitate sever angina or myocardial infarction. </a:t>
            </a:r>
            <a:r>
              <a:rPr lang="en-US" sz="2400" b="1" dirty="0" smtClean="0">
                <a:latin typeface="Times New Roman" pitchFamily="18" charset="0"/>
                <a:cs typeface="Times New Roman" pitchFamily="18" charset="0"/>
                <a:sym typeface="Symbol"/>
              </a:rPr>
              <a:t></a:t>
            </a:r>
            <a:r>
              <a:rPr lang="en-US" sz="3000" dirty="0" smtClean="0">
                <a:latin typeface="Times New Roman" pitchFamily="18" charset="0"/>
                <a:cs typeface="Times New Roman" pitchFamily="18" charset="0"/>
              </a:rPr>
              <a:t>-stimulation </a:t>
            </a:r>
            <a:r>
              <a:rPr lang="en-US" sz="3000" smtClean="0">
                <a:latin typeface="Times New Roman" pitchFamily="18" charset="0"/>
                <a:cs typeface="Times New Roman" pitchFamily="18" charset="0"/>
              </a:rPr>
              <a:t>cause tachycardia </a:t>
            </a:r>
            <a:r>
              <a:rPr lang="en-US" sz="3000" dirty="0" smtClean="0">
                <a:latin typeface="Times New Roman" pitchFamily="18" charset="0"/>
                <a:cs typeface="Times New Roman" pitchFamily="18" charset="0"/>
              </a:rPr>
              <a:t>and may produce serious ventricular arrhythmia. </a:t>
            </a:r>
            <a:endParaRPr lang="ar-IQ"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3600" b="1" dirty="0" smtClean="0">
                <a:latin typeface="Times New Roman" pitchFamily="18" charset="0"/>
                <a:cs typeface="Times New Roman" pitchFamily="18" charset="0"/>
              </a:rPr>
              <a:t>5- </a:t>
            </a:r>
            <a:r>
              <a:rPr lang="en-US" sz="3600" b="1" dirty="0" err="1" smtClean="0">
                <a:latin typeface="Times New Roman" pitchFamily="18" charset="0"/>
                <a:cs typeface="Times New Roman" pitchFamily="18" charset="0"/>
              </a:rPr>
              <a:t>Adrenoceptor</a:t>
            </a:r>
            <a:r>
              <a:rPr lang="en-US" sz="3600" b="1" dirty="0" smtClean="0">
                <a:latin typeface="Times New Roman" pitchFamily="18" charset="0"/>
                <a:cs typeface="Times New Roman" pitchFamily="18" charset="0"/>
              </a:rPr>
              <a:t> blocking drugs</a:t>
            </a:r>
            <a:endParaRPr lang="ar-IQ" sz="3600" b="1"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fontScale="92500"/>
          </a:bodyPr>
          <a:lstStyle/>
          <a:p>
            <a:pPr algn="l" rtl="0">
              <a:buNone/>
            </a:pPr>
            <a:r>
              <a:rPr lang="en-US" b="1"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sym typeface="Symbol"/>
              </a:rPr>
              <a:t>-receptor blocking drugs</a:t>
            </a:r>
          </a:p>
          <a:p>
            <a:pPr algn="l" rtl="0">
              <a:buNone/>
            </a:pPr>
            <a:r>
              <a:rPr lang="en-US" dirty="0" smtClean="0">
                <a:latin typeface="Times New Roman" pitchFamily="18" charset="0"/>
                <a:cs typeface="Times New Roman" pitchFamily="18" charset="0"/>
                <a:sym typeface="Symbol"/>
              </a:rPr>
              <a:t>    </a:t>
            </a:r>
            <a:r>
              <a:rPr lang="en-US" b="1" dirty="0" smtClean="0">
                <a:latin typeface="Times New Roman" pitchFamily="18" charset="0"/>
                <a:cs typeface="Times New Roman" pitchFamily="18" charset="0"/>
                <a:sym typeface="Symbol"/>
              </a:rPr>
              <a:t>a- Reversible</a:t>
            </a:r>
          </a:p>
          <a:p>
            <a:pPr algn="l" rtl="0">
              <a:buNone/>
            </a:pPr>
            <a:r>
              <a:rPr lang="en-US"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i</a:t>
            </a:r>
            <a:r>
              <a:rPr lang="en-US" b="1" dirty="0" smtClean="0">
                <a:latin typeface="Times New Roman" pitchFamily="18" charset="0"/>
                <a:cs typeface="Times New Roman" pitchFamily="18" charset="0"/>
                <a:sym typeface="Symbol"/>
              </a:rPr>
              <a:t>- Non-selective-</a:t>
            </a:r>
            <a:r>
              <a:rPr lang="en-US"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Phentolamine</a:t>
            </a:r>
            <a:endParaRPr lang="en-US" b="1" dirty="0" smtClean="0">
              <a:latin typeface="Times New Roman" pitchFamily="18" charset="0"/>
              <a:cs typeface="Times New Roman" pitchFamily="18" charset="0"/>
              <a:sym typeface="Symbol"/>
            </a:endParaRPr>
          </a:p>
          <a:p>
            <a:pPr algn="l" rtl="0">
              <a:buNone/>
            </a:pPr>
            <a:r>
              <a:rPr lang="en-US" sz="2400" dirty="0" smtClean="0">
                <a:latin typeface="Times New Roman" pitchFamily="18" charset="0"/>
                <a:cs typeface="Times New Roman" pitchFamily="18" charset="0"/>
                <a:sym typeface="Symbol"/>
              </a:rPr>
              <a:t>     It produces a competitive block of </a:t>
            </a:r>
            <a:r>
              <a:rPr lang="en-US" sz="1500" dirty="0" smtClean="0">
                <a:latin typeface="Times New Roman" pitchFamily="18" charset="0"/>
                <a:cs typeface="Times New Roman" pitchFamily="18" charset="0"/>
                <a:sym typeface="Symbol"/>
              </a:rPr>
              <a:t>1</a:t>
            </a:r>
            <a:r>
              <a:rPr lang="en-US" sz="2400" dirty="0" smtClean="0">
                <a:latin typeface="Times New Roman" pitchFamily="18" charset="0"/>
                <a:cs typeface="Times New Roman" pitchFamily="18" charset="0"/>
                <a:sym typeface="Symbol"/>
              </a:rPr>
              <a:t> and </a:t>
            </a:r>
            <a:r>
              <a:rPr lang="en-US" sz="1500" dirty="0" smtClean="0">
                <a:latin typeface="Times New Roman" pitchFamily="18" charset="0"/>
                <a:cs typeface="Times New Roman" pitchFamily="18" charset="0"/>
                <a:sym typeface="Symbol"/>
              </a:rPr>
              <a:t>2</a:t>
            </a:r>
            <a:r>
              <a:rPr lang="en-US" sz="2400" dirty="0" smtClean="0">
                <a:latin typeface="Times New Roman" pitchFamily="18" charset="0"/>
                <a:cs typeface="Times New Roman" pitchFamily="18" charset="0"/>
                <a:sym typeface="Symbol"/>
              </a:rPr>
              <a:t> receptors. The drug lasts about 4 hours. It </a:t>
            </a:r>
            <a:r>
              <a:rPr lang="en-US" sz="2400" smtClean="0">
                <a:latin typeface="Times New Roman" pitchFamily="18" charset="0"/>
                <a:cs typeface="Times New Roman" pitchFamily="18" charset="0"/>
                <a:sym typeface="Symbol"/>
              </a:rPr>
              <a:t>produces postural </a:t>
            </a:r>
            <a:r>
              <a:rPr lang="en-US" sz="2400" dirty="0" smtClean="0">
                <a:latin typeface="Times New Roman" pitchFamily="18" charset="0"/>
                <a:cs typeface="Times New Roman" pitchFamily="18" charset="0"/>
                <a:sym typeface="Symbol"/>
              </a:rPr>
              <a:t>hypotension and causes epinephrine reversal. </a:t>
            </a:r>
            <a:r>
              <a:rPr lang="en-US" sz="2400" dirty="0" err="1" smtClean="0">
                <a:latin typeface="Times New Roman" pitchFamily="18" charset="0"/>
                <a:cs typeface="Times New Roman" pitchFamily="18" charset="0"/>
                <a:sym typeface="Symbol"/>
              </a:rPr>
              <a:t>Phentolamine</a:t>
            </a:r>
            <a:r>
              <a:rPr lang="en-US" sz="2400" dirty="0" smtClean="0">
                <a:latin typeface="Times New Roman" pitchFamily="18" charset="0"/>
                <a:cs typeface="Times New Roman" pitchFamily="18" charset="0"/>
                <a:sym typeface="Symbol"/>
              </a:rPr>
              <a:t>-induced reflex cardiac stimulation and tachycardia are mediated by </a:t>
            </a:r>
            <a:r>
              <a:rPr lang="en-US" sz="2400" dirty="0" err="1" smtClean="0">
                <a:latin typeface="Times New Roman" pitchFamily="18" charset="0"/>
                <a:cs typeface="Times New Roman" pitchFamily="18" charset="0"/>
                <a:sym typeface="Symbol"/>
              </a:rPr>
              <a:t>baroreceptor</a:t>
            </a:r>
            <a:r>
              <a:rPr lang="en-US" sz="2400" dirty="0" smtClean="0">
                <a:latin typeface="Times New Roman" pitchFamily="18" charset="0"/>
                <a:cs typeface="Times New Roman" pitchFamily="18" charset="0"/>
                <a:sym typeface="Symbol"/>
              </a:rPr>
              <a:t> reflex and by blocking </a:t>
            </a:r>
            <a:r>
              <a:rPr lang="en-US" sz="1500" dirty="0" smtClean="0">
                <a:latin typeface="Times New Roman" pitchFamily="18" charset="0"/>
                <a:cs typeface="Times New Roman" pitchFamily="18" charset="0"/>
                <a:sym typeface="Symbol"/>
              </a:rPr>
              <a:t>2</a:t>
            </a:r>
            <a:r>
              <a:rPr lang="en-US" sz="2400" dirty="0" smtClean="0">
                <a:latin typeface="Times New Roman" pitchFamily="18" charset="0"/>
                <a:cs typeface="Times New Roman" pitchFamily="18" charset="0"/>
                <a:sym typeface="Symbol"/>
              </a:rPr>
              <a:t> receptor of the cardiac muscle</a:t>
            </a:r>
          </a:p>
          <a:p>
            <a:pPr algn="l" rtl="0">
              <a:buNone/>
            </a:pPr>
            <a:r>
              <a:rPr lang="en-US" b="1" dirty="0" smtClean="0">
                <a:latin typeface="Times New Roman" pitchFamily="18" charset="0"/>
                <a:cs typeface="Times New Roman" pitchFamily="18" charset="0"/>
                <a:sym typeface="Symbol"/>
              </a:rPr>
              <a:t>  </a:t>
            </a:r>
          </a:p>
          <a:p>
            <a:pPr algn="l" rtl="0">
              <a:buNone/>
            </a:pPr>
            <a:r>
              <a:rPr lang="en-US" b="1" dirty="0" smtClean="0">
                <a:latin typeface="Times New Roman" pitchFamily="18" charset="0"/>
                <a:cs typeface="Times New Roman" pitchFamily="18" charset="0"/>
                <a:sym typeface="Symbol"/>
              </a:rPr>
              <a: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rtl="0">
              <a:buNone/>
            </a:pPr>
            <a:r>
              <a:rPr lang="en-US" b="1" dirty="0" smtClean="0">
                <a:latin typeface="Times New Roman" pitchFamily="18" charset="0"/>
                <a:cs typeface="Times New Roman" pitchFamily="18" charset="0"/>
                <a:sym typeface="Symbol"/>
              </a:rPr>
              <a:t>ii- Selective- (</a:t>
            </a:r>
            <a:r>
              <a:rPr lang="en-US" sz="2000" b="1" dirty="0" smtClean="0">
                <a:latin typeface="Times New Roman" pitchFamily="18" charset="0"/>
                <a:cs typeface="Times New Roman" pitchFamily="18" charset="0"/>
                <a:sym typeface="Symbol"/>
              </a:rPr>
              <a:t>1</a:t>
            </a:r>
            <a:r>
              <a:rPr lang="en-US" b="1" dirty="0" smtClean="0">
                <a:latin typeface="Times New Roman" pitchFamily="18" charset="0"/>
                <a:cs typeface="Times New Roman" pitchFamily="18" charset="0"/>
                <a:sym typeface="Symbol"/>
              </a:rPr>
              <a:t>- antagonist) see </a:t>
            </a:r>
            <a:r>
              <a:rPr lang="en-US" b="1" dirty="0" err="1" smtClean="0">
                <a:latin typeface="Times New Roman" pitchFamily="18" charset="0"/>
                <a:cs typeface="Times New Roman" pitchFamily="18" charset="0"/>
                <a:sym typeface="Symbol"/>
              </a:rPr>
              <a:t>lippincott</a:t>
            </a:r>
            <a:endParaRPr lang="en-US" b="1" dirty="0" smtClean="0">
              <a:latin typeface="Times New Roman" pitchFamily="18" charset="0"/>
              <a:cs typeface="Times New Roman" pitchFamily="18" charset="0"/>
              <a:sym typeface="Symbol"/>
            </a:endParaRPr>
          </a:p>
          <a:p>
            <a:pPr algn="l" rtl="0">
              <a:buNone/>
            </a:pPr>
            <a:r>
              <a:rPr lang="en-US"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Prazosine</a:t>
            </a:r>
            <a:r>
              <a:rPr lang="en-US" b="1"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terazosin</a:t>
            </a:r>
            <a:r>
              <a:rPr lang="en-US" b="1"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doxazosin</a:t>
            </a:r>
            <a:r>
              <a:rPr lang="en-US" b="1"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tamsulosin</a:t>
            </a:r>
            <a:endParaRPr lang="en-US" b="1" dirty="0" smtClean="0">
              <a:latin typeface="Times New Roman" pitchFamily="18" charset="0"/>
              <a:cs typeface="Times New Roman" pitchFamily="18" charset="0"/>
              <a:sym typeface="Symbol"/>
            </a:endParaRPr>
          </a:p>
          <a:p>
            <a:pPr algn="l" rtl="0">
              <a:buNone/>
            </a:pPr>
            <a:r>
              <a:rPr lang="en-US" b="1" dirty="0" smtClean="0">
                <a:latin typeface="Times New Roman" pitchFamily="18" charset="0"/>
                <a:cs typeface="Times New Roman" pitchFamily="18" charset="0"/>
                <a:sym typeface="Symbol"/>
              </a:rPr>
              <a:t>   1- Cardiovascular effects</a:t>
            </a:r>
          </a:p>
          <a:p>
            <a:pPr algn="l" rtl="0">
              <a:buNone/>
            </a:pPr>
            <a:r>
              <a:rPr lang="en-US" b="1" dirty="0" smtClean="0">
                <a:latin typeface="Times New Roman" pitchFamily="18" charset="0"/>
                <a:cs typeface="Times New Roman" pitchFamily="18" charset="0"/>
                <a:sym typeface="Symbol"/>
              </a:rPr>
              <a:t>   2- Therapeutic uses</a:t>
            </a:r>
          </a:p>
          <a:p>
            <a:pPr algn="l" rtl="0">
              <a:buNone/>
            </a:pPr>
            <a:r>
              <a:rPr lang="en-US" b="1" dirty="0" smtClean="0">
                <a:latin typeface="Times New Roman" pitchFamily="18" charset="0"/>
                <a:cs typeface="Times New Roman" pitchFamily="18" charset="0"/>
                <a:sym typeface="Symbol"/>
              </a:rPr>
              <a:t>   3- Adverse effects</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20000"/>
          </a:bodyPr>
          <a:lstStyle/>
          <a:p>
            <a:pPr algn="l" rtl="0">
              <a:buNone/>
            </a:pPr>
            <a:r>
              <a:rPr lang="en-US" b="1" dirty="0" smtClean="0">
                <a:latin typeface="Times New Roman" pitchFamily="18" charset="0"/>
                <a:cs typeface="Times New Roman" pitchFamily="18" charset="0"/>
                <a:sym typeface="Symbol"/>
              </a:rPr>
              <a:t>b- Irreversible-</a:t>
            </a:r>
            <a:r>
              <a:rPr lang="en-US"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Phenoxybenzamine</a:t>
            </a:r>
            <a:endParaRPr lang="en-US" b="1" dirty="0" smtClean="0">
              <a:latin typeface="Times New Roman" pitchFamily="18" charset="0"/>
              <a:cs typeface="Times New Roman" pitchFamily="18" charset="0"/>
              <a:sym typeface="Symbol"/>
            </a:endParaRPr>
          </a:p>
          <a:p>
            <a:pPr algn="l" rtl="0">
              <a:buNone/>
            </a:pPr>
            <a:r>
              <a:rPr lang="en-US" dirty="0" smtClean="0">
                <a:latin typeface="Times New Roman" pitchFamily="18" charset="0"/>
                <a:cs typeface="Times New Roman" pitchFamily="18" charset="0"/>
                <a:sym typeface="Symbol"/>
              </a:rPr>
              <a:t>    It is non-selective, linking covalently to both </a:t>
            </a:r>
            <a:r>
              <a:rPr lang="en-US" sz="2000" dirty="0" smtClean="0">
                <a:latin typeface="Times New Roman" pitchFamily="18" charset="0"/>
                <a:cs typeface="Times New Roman" pitchFamily="18" charset="0"/>
                <a:sym typeface="Symbol"/>
              </a:rPr>
              <a:t>1</a:t>
            </a:r>
            <a:r>
              <a:rPr lang="en-US" dirty="0" smtClean="0">
                <a:latin typeface="Times New Roman" pitchFamily="18" charset="0"/>
                <a:cs typeface="Times New Roman" pitchFamily="18" charset="0"/>
                <a:sym typeface="Symbol"/>
              </a:rPr>
              <a:t> and </a:t>
            </a:r>
            <a:r>
              <a:rPr lang="en-US" sz="2000" dirty="0" smtClean="0">
                <a:latin typeface="Times New Roman" pitchFamily="18" charset="0"/>
                <a:cs typeface="Times New Roman" pitchFamily="18" charset="0"/>
                <a:sym typeface="Symbol"/>
              </a:rPr>
              <a:t>2</a:t>
            </a:r>
            <a:r>
              <a:rPr lang="en-US" dirty="0" smtClean="0">
                <a:latin typeface="Times New Roman" pitchFamily="18" charset="0"/>
                <a:cs typeface="Times New Roman" pitchFamily="18" charset="0"/>
                <a:sym typeface="Symbol"/>
              </a:rPr>
              <a:t> receptors. </a:t>
            </a:r>
          </a:p>
          <a:p>
            <a:pPr algn="l" rtl="0">
              <a:buNone/>
            </a:pPr>
            <a:r>
              <a:rPr lang="en-US" dirty="0" smtClean="0">
                <a:latin typeface="Times New Roman" pitchFamily="18" charset="0"/>
                <a:cs typeface="Times New Roman" pitchFamily="18" charset="0"/>
                <a:sym typeface="Symbol"/>
              </a:rPr>
              <a:t>    The block is irreversible and non-competitive. Therefore the actions of </a:t>
            </a:r>
            <a:r>
              <a:rPr lang="en-US" dirty="0" err="1" smtClean="0">
                <a:latin typeface="Times New Roman" pitchFamily="18" charset="0"/>
                <a:cs typeface="Times New Roman" pitchFamily="18" charset="0"/>
                <a:sym typeface="Symbol"/>
              </a:rPr>
              <a:t>phenoxybenzamine</a:t>
            </a:r>
            <a:r>
              <a:rPr lang="en-US" dirty="0" smtClean="0">
                <a:latin typeface="Times New Roman" pitchFamily="18" charset="0"/>
                <a:cs typeface="Times New Roman" pitchFamily="18" charset="0"/>
                <a:sym typeface="Symbol"/>
              </a:rPr>
              <a:t> last about 24 hours after a single administration. It is used in chronic  </a:t>
            </a:r>
            <a:r>
              <a:rPr lang="en-US" dirty="0" err="1" smtClean="0">
                <a:latin typeface="Times New Roman" pitchFamily="18" charset="0"/>
                <a:cs typeface="Times New Roman" pitchFamily="18" charset="0"/>
                <a:sym typeface="Symbol"/>
              </a:rPr>
              <a:t>pheochromocytoma</a:t>
            </a:r>
            <a:r>
              <a:rPr lang="en-US" dirty="0" smtClean="0">
                <a:latin typeface="Times New Roman" pitchFamily="18" charset="0"/>
                <a:cs typeface="Times New Roman" pitchFamily="18" charset="0"/>
                <a:sym typeface="Symbol"/>
              </a:rPr>
              <a:t>. It is also used  prior to surgical removal of the tumor to prevent hypertensive crisis that result from manipulation of tissue tumor.</a:t>
            </a:r>
          </a:p>
          <a:p>
            <a:pPr algn="l" rtl="0">
              <a:buNone/>
            </a:pPr>
            <a:r>
              <a:rPr lang="en-US" dirty="0" smtClean="0">
                <a:latin typeface="Times New Roman" pitchFamily="18" charset="0"/>
                <a:cs typeface="Times New Roman" pitchFamily="18" charset="0"/>
                <a:sym typeface="Symbol"/>
              </a:rPr>
              <a:t>   Side effects: It can cause postural hypotension, nasal stuffiness, nausea and vomiting. It can induce tachycardia.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3600" b="1" dirty="0" smtClean="0">
                <a:latin typeface="Times New Roman" pitchFamily="18" charset="0"/>
                <a:cs typeface="Times New Roman" pitchFamily="18" charset="0"/>
              </a:rPr>
              <a:t>5- </a:t>
            </a:r>
            <a:r>
              <a:rPr lang="en-US" sz="3600" b="1" dirty="0" err="1" smtClean="0">
                <a:latin typeface="Times New Roman" pitchFamily="18" charset="0"/>
                <a:cs typeface="Times New Roman" pitchFamily="18" charset="0"/>
              </a:rPr>
              <a:t>Adrenoceptor</a:t>
            </a:r>
            <a:r>
              <a:rPr lang="en-US" sz="3600" b="1" dirty="0" smtClean="0">
                <a:latin typeface="Times New Roman" pitchFamily="18" charset="0"/>
                <a:cs typeface="Times New Roman" pitchFamily="18" charset="0"/>
              </a:rPr>
              <a:t> blocking drugs</a:t>
            </a:r>
            <a:br>
              <a:rPr lang="en-US" sz="3600" b="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(continued)</a:t>
            </a:r>
            <a:endParaRPr lang="ar-IQ" sz="3600"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fontScale="70000" lnSpcReduction="20000"/>
          </a:bodyPr>
          <a:lstStyle/>
          <a:p>
            <a:pPr algn="l" rtl="0">
              <a:buNone/>
            </a:pPr>
            <a:r>
              <a:rPr lang="en-US" sz="4000" b="1" dirty="0" smtClean="0">
                <a:latin typeface="Times New Roman" pitchFamily="18" charset="0"/>
                <a:cs typeface="Times New Roman" pitchFamily="18" charset="0"/>
              </a:rPr>
              <a:t>B-  </a:t>
            </a:r>
            <a:r>
              <a:rPr lang="en-US" sz="4000" dirty="0" smtClean="0">
                <a:latin typeface="Times New Roman" pitchFamily="18" charset="0"/>
                <a:cs typeface="Times New Roman" pitchFamily="18" charset="0"/>
                <a:sym typeface="Symbol"/>
              </a:rPr>
              <a:t> </a:t>
            </a:r>
            <a:r>
              <a:rPr lang="en-US" sz="4000" b="1" dirty="0" smtClean="0">
                <a:latin typeface="Times New Roman" pitchFamily="18" charset="0"/>
                <a:cs typeface="Times New Roman" pitchFamily="18" charset="0"/>
                <a:sym typeface="Symbol"/>
              </a:rPr>
              <a:t></a:t>
            </a:r>
            <a:r>
              <a:rPr lang="en-US" sz="4000" b="1" dirty="0" smtClean="0">
                <a:latin typeface="Times New Roman" pitchFamily="18" charset="0"/>
                <a:cs typeface="Times New Roman" pitchFamily="18" charset="0"/>
              </a:rPr>
              <a:t>-receptor blocking drugs- see Lippincott</a:t>
            </a:r>
          </a:p>
          <a:p>
            <a:pPr algn="l" rtl="0">
              <a:buNone/>
            </a:pPr>
            <a:r>
              <a:rPr lang="en-US" b="1" dirty="0" smtClean="0">
                <a:latin typeface="Times New Roman" pitchFamily="18" charset="0"/>
                <a:cs typeface="Times New Roman" pitchFamily="18" charset="0"/>
              </a:rPr>
              <a:t>      a- Non-selective</a:t>
            </a:r>
            <a:r>
              <a:rPr lang="en-US" b="1" dirty="0" smtClean="0">
                <a:latin typeface="Times New Roman" pitchFamily="18" charset="0"/>
                <a:cs typeface="Times New Roman" pitchFamily="18" charset="0"/>
                <a:sym typeface="Symbol"/>
              </a:rPr>
              <a:t> -blockers </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Propranolol</a:t>
            </a:r>
            <a:endParaRPr lang="en-US" dirty="0" smtClean="0">
              <a:latin typeface="Times New Roman" pitchFamily="18" charset="0"/>
              <a:cs typeface="Times New Roman" pitchFamily="18" charset="0"/>
            </a:endParaRPr>
          </a:p>
          <a:p>
            <a:pPr algn="l" rtl="0">
              <a:buNone/>
            </a:pPr>
            <a:r>
              <a:rPr lang="en-US" b="1" dirty="0" smtClean="0">
                <a:latin typeface="Times New Roman" pitchFamily="18" charset="0"/>
                <a:cs typeface="Times New Roman" pitchFamily="18" charset="0"/>
              </a:rPr>
              <a:t>      b- non-selective</a:t>
            </a:r>
            <a:r>
              <a:rPr lang="en-US" b="1" dirty="0" smtClean="0">
                <a:latin typeface="Times New Roman" pitchFamily="18" charset="0"/>
                <a:cs typeface="Times New Roman" pitchFamily="18" charset="0"/>
                <a:sym typeface="Symbol"/>
              </a:rPr>
              <a:t> -blockers</a:t>
            </a:r>
          </a:p>
          <a:p>
            <a:pPr algn="l" rtl="0">
              <a:buNone/>
            </a:pPr>
            <a:r>
              <a:rPr lang="en-US" b="1"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Nadolol</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timolol</a:t>
            </a:r>
            <a:r>
              <a:rPr lang="en-US" dirty="0" smtClean="0">
                <a:latin typeface="Times New Roman" pitchFamily="18" charset="0"/>
                <a:cs typeface="Times New Roman" pitchFamily="18" charset="0"/>
              </a:rPr>
              <a:t>   </a:t>
            </a:r>
          </a:p>
          <a:p>
            <a:pPr algn="l" rtl="0">
              <a:buNone/>
            </a:pPr>
            <a:r>
              <a:rPr lang="en-US" b="1" dirty="0" smtClean="0">
                <a:latin typeface="Times New Roman" pitchFamily="18" charset="0"/>
                <a:cs typeface="Times New Roman" pitchFamily="18" charset="0"/>
              </a:rPr>
              <a:t>      c- Selective</a:t>
            </a:r>
            <a:r>
              <a:rPr lang="en-US" b="1"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sym typeface="Symbol"/>
              </a:rPr>
              <a:t>1</a:t>
            </a:r>
            <a:r>
              <a:rPr lang="en-US" b="1" dirty="0" smtClean="0">
                <a:latin typeface="Times New Roman" pitchFamily="18" charset="0"/>
                <a:cs typeface="Times New Roman" pitchFamily="18" charset="0"/>
                <a:sym typeface="Symbol"/>
              </a:rPr>
              <a:t>-blockers</a:t>
            </a:r>
            <a:endParaRPr lang="en-US" b="1"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Atenolol</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acebutolol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metoprolols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esmolol</a:t>
            </a: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  Antagonist with partial agonist activity </a:t>
            </a:r>
          </a:p>
          <a:p>
            <a:pPr algn="l" rt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Pindolol</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acebutalol</a:t>
            </a:r>
            <a:endParaRPr lang="en-US" dirty="0" smtClean="0">
              <a:latin typeface="Times New Roman" pitchFamily="18" charset="0"/>
              <a:cs typeface="Times New Roman" pitchFamily="18" charset="0"/>
            </a:endParaRPr>
          </a:p>
          <a:p>
            <a:pPr algn="l" rtl="0">
              <a:buNone/>
            </a:pPr>
            <a:r>
              <a:rPr lang="en-US" b="1" dirty="0" smtClean="0">
                <a:latin typeface="Times New Roman" pitchFamily="18" charset="0"/>
                <a:cs typeface="Times New Roman" pitchFamily="18" charset="0"/>
              </a:rPr>
              <a:t>      e- Antagonist of both </a:t>
            </a:r>
            <a:r>
              <a:rPr lang="en-US" b="1" dirty="0" smtClean="0">
                <a:latin typeface="Times New Roman" pitchFamily="18" charset="0"/>
                <a:cs typeface="Times New Roman" pitchFamily="18" charset="0"/>
                <a:sym typeface="Symbol"/>
              </a:rPr>
              <a:t> and  receptor</a:t>
            </a:r>
          </a:p>
          <a:p>
            <a:pPr algn="l" rtl="0">
              <a:buNone/>
            </a:pPr>
            <a:r>
              <a:rPr lang="en-US" b="1"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Carvedilol</a:t>
            </a:r>
            <a:r>
              <a:rPr lang="en-US" dirty="0" smtClean="0">
                <a:latin typeface="Times New Roman" pitchFamily="18" charset="0"/>
                <a:cs typeface="Times New Roman" pitchFamily="18" charset="0"/>
                <a:sym typeface="Symbol"/>
              </a:rPr>
              <a:t> and </a:t>
            </a:r>
            <a:r>
              <a:rPr lang="en-US" dirty="0" err="1" smtClean="0">
                <a:latin typeface="Times New Roman" pitchFamily="18" charset="0"/>
                <a:cs typeface="Times New Roman" pitchFamily="18" charset="0"/>
                <a:sym typeface="Symbol"/>
              </a:rPr>
              <a:t>labetalol</a:t>
            </a:r>
            <a:r>
              <a:rPr lang="en-US" dirty="0" smtClean="0">
                <a:latin typeface="Times New Roman" pitchFamily="18" charset="0"/>
                <a:cs typeface="Times New Roman" pitchFamily="18" charset="0"/>
              </a:rPr>
              <a:t> </a:t>
            </a:r>
          </a:p>
          <a:p>
            <a:pPr algn="l">
              <a:buNone/>
            </a:pPr>
            <a:r>
              <a:rPr lang="en-US" b="1" dirty="0" smtClean="0"/>
              <a:t>    </a:t>
            </a:r>
            <a:endParaRPr lang="ar-IQ"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esktop\Capture.PNG"/>
          <p:cNvPicPr>
            <a:picLocks noChangeAspect="1" noChangeArrowheads="1"/>
          </p:cNvPicPr>
          <p:nvPr/>
        </p:nvPicPr>
        <p:blipFill>
          <a:blip r:embed="rId2"/>
          <a:srcRect/>
          <a:stretch>
            <a:fillRect/>
          </a:stretch>
        </p:blipFill>
        <p:spPr bwMode="auto">
          <a:xfrm>
            <a:off x="1142976" y="0"/>
            <a:ext cx="6858048" cy="685799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5- </a:t>
            </a:r>
            <a:r>
              <a:rPr lang="en-US" b="1" dirty="0" err="1" smtClean="0"/>
              <a:t>Adrenoceptor</a:t>
            </a:r>
            <a:r>
              <a:rPr lang="en-US" b="1" dirty="0" smtClean="0"/>
              <a:t> blocking drugs</a:t>
            </a:r>
            <a:br>
              <a:rPr lang="en-US" b="1" dirty="0" smtClean="0"/>
            </a:br>
            <a:r>
              <a:rPr lang="en-US" dirty="0" smtClean="0"/>
              <a:t> (continued)</a:t>
            </a:r>
            <a:endParaRPr lang="ar-IQ" dirty="0"/>
          </a:p>
        </p:txBody>
      </p:sp>
      <p:sp>
        <p:nvSpPr>
          <p:cNvPr id="3" name="عنصر نائب للمحتوى 2"/>
          <p:cNvSpPr>
            <a:spLocks noGrp="1"/>
          </p:cNvSpPr>
          <p:nvPr>
            <p:ph idx="1"/>
          </p:nvPr>
        </p:nvSpPr>
        <p:spPr/>
        <p:txBody>
          <a:bodyPr/>
          <a:lstStyle/>
          <a:p>
            <a:pPr algn="l">
              <a:buNone/>
            </a:pPr>
            <a:r>
              <a:rPr lang="en-US" b="1" dirty="0" smtClean="0"/>
              <a:t>C- Adrenergic neuronal blocking drugs</a:t>
            </a:r>
          </a:p>
          <a:p>
            <a:pPr algn="l">
              <a:buNone/>
            </a:pPr>
            <a:r>
              <a:rPr lang="en-US" sz="2800" b="1" dirty="0" smtClean="0"/>
              <a:t>    </a:t>
            </a:r>
            <a:r>
              <a:rPr lang="en-US" sz="2800" b="1" dirty="0" err="1" smtClean="0"/>
              <a:t>i</a:t>
            </a:r>
            <a:r>
              <a:rPr lang="en-US" sz="2800" b="1" dirty="0" smtClean="0"/>
              <a:t>- Inhibition of synthesis of catecholamine </a:t>
            </a:r>
          </a:p>
          <a:p>
            <a:pPr algn="l">
              <a:buNone/>
            </a:pPr>
            <a:r>
              <a:rPr lang="en-US" dirty="0" smtClean="0"/>
              <a:t>        Methyldopa</a:t>
            </a:r>
          </a:p>
          <a:p>
            <a:pPr algn="l">
              <a:buNone/>
            </a:pPr>
            <a:r>
              <a:rPr lang="en-US" sz="2800" dirty="0" smtClean="0"/>
              <a:t>   </a:t>
            </a:r>
            <a:r>
              <a:rPr lang="en-US" dirty="0" smtClean="0"/>
              <a:t> </a:t>
            </a:r>
            <a:r>
              <a:rPr lang="en-US" sz="2800" b="1" dirty="0" smtClean="0"/>
              <a:t>ii- Interference with </a:t>
            </a:r>
            <a:r>
              <a:rPr lang="en-US" sz="2800" b="1" dirty="0" err="1" smtClean="0"/>
              <a:t>intraneural</a:t>
            </a:r>
            <a:r>
              <a:rPr lang="en-US" sz="2800" b="1" dirty="0" smtClean="0"/>
              <a:t> vesicle</a:t>
            </a:r>
            <a:r>
              <a:rPr lang="en-US" b="1" dirty="0" smtClean="0"/>
              <a:t> </a:t>
            </a:r>
          </a:p>
          <a:p>
            <a:pPr algn="l">
              <a:buNone/>
            </a:pPr>
            <a:r>
              <a:rPr lang="en-US" dirty="0" smtClean="0"/>
              <a:t>        </a:t>
            </a:r>
            <a:r>
              <a:rPr lang="en-US" dirty="0" err="1" smtClean="0"/>
              <a:t>Reserpine</a:t>
            </a:r>
            <a:r>
              <a:rPr lang="en-US" dirty="0" smtClean="0"/>
              <a:t> </a:t>
            </a:r>
          </a:p>
          <a:p>
            <a:pPr algn="l">
              <a:buNone/>
            </a:pPr>
            <a:r>
              <a:rPr lang="en-US" b="1" dirty="0" smtClean="0"/>
              <a:t>    </a:t>
            </a:r>
            <a:r>
              <a:rPr lang="en-US" sz="2800" b="1" dirty="0" smtClean="0"/>
              <a:t>iii- Blockade of the release of </a:t>
            </a:r>
            <a:r>
              <a:rPr lang="en-US" sz="2800" b="1" dirty="0" err="1" smtClean="0"/>
              <a:t>noradrenaline</a:t>
            </a:r>
            <a:endParaRPr lang="en-US" sz="2800" b="1" dirty="0" smtClean="0"/>
          </a:p>
          <a:p>
            <a:pPr algn="l">
              <a:buNone/>
            </a:pPr>
            <a:r>
              <a:rPr lang="en-US" dirty="0" smtClean="0"/>
              <a:t>        </a:t>
            </a:r>
            <a:r>
              <a:rPr lang="en-US" dirty="0" err="1" smtClean="0"/>
              <a:t>Guanithidine</a:t>
            </a:r>
            <a:r>
              <a:rPr lang="en-US" dirty="0" smtClean="0"/>
              <a:t>, </a:t>
            </a:r>
            <a:r>
              <a:rPr lang="en-US" dirty="0" err="1" smtClean="0"/>
              <a:t>clonidine</a:t>
            </a: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57224" y="285728"/>
            <a:ext cx="7715303"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Capture.PN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0"/>
            <a:ext cx="7772400" cy="1470025"/>
          </a:xfrm>
        </p:spPr>
        <p:txBody>
          <a:bodyPr/>
          <a:lstStyle/>
          <a:p>
            <a:r>
              <a:rPr lang="en-US" dirty="0" smtClean="0"/>
              <a:t>Functions of sympathetic nervous system</a:t>
            </a:r>
            <a:endParaRPr lang="ar-IQ" dirty="0"/>
          </a:p>
        </p:txBody>
      </p:sp>
      <p:sp>
        <p:nvSpPr>
          <p:cNvPr id="3" name="عنوان فرعي 2"/>
          <p:cNvSpPr>
            <a:spLocks noGrp="1"/>
          </p:cNvSpPr>
          <p:nvPr>
            <p:ph type="subTitle" idx="1"/>
          </p:nvPr>
        </p:nvSpPr>
        <p:spPr>
          <a:xfrm>
            <a:off x="0" y="1500174"/>
            <a:ext cx="9144000" cy="5357826"/>
          </a:xfrm>
        </p:spPr>
        <p:txBody>
          <a:bodyPr>
            <a:normAutofit fontScale="92500"/>
          </a:bodyPr>
          <a:lstStyle/>
          <a:p>
            <a:r>
              <a:rPr lang="en-US" dirty="0" smtClean="0">
                <a:solidFill>
                  <a:schemeClr val="tx1"/>
                </a:solidFill>
              </a:rPr>
              <a:t>1.In response to stressful situations such as trauma, fear, hypoglycemia, cold and exercise</a:t>
            </a:r>
          </a:p>
          <a:p>
            <a:r>
              <a:rPr lang="en-US" dirty="0" smtClean="0">
                <a:solidFill>
                  <a:schemeClr val="tx1"/>
                </a:solidFill>
              </a:rPr>
              <a:t>The effect of stimulation of sympathetic division is increase heart rate and blood pressure, to mobilize energy stores of the body and to increase blood flow to skeletal muscle and the heart divert flow from skin and internal organs vasodilatation in coronary artery of the heart dilatation of pupils and bronchioles, also affect GIT motility, function of bladder and sexual organs. </a:t>
            </a:r>
          </a:p>
          <a:p>
            <a:r>
              <a:rPr lang="en-US" dirty="0" smtClean="0">
                <a:solidFill>
                  <a:schemeClr val="tx1"/>
                </a:solidFill>
              </a:rPr>
              <a:t>2. Fight or flight response stimulate adrenal medulla to release epinephrine and </a:t>
            </a:r>
            <a:r>
              <a:rPr lang="en-US" dirty="0" err="1" smtClean="0">
                <a:solidFill>
                  <a:schemeClr val="tx1"/>
                </a:solidFill>
              </a:rPr>
              <a:t>norepinephrine</a:t>
            </a:r>
            <a:endParaRPr lang="ar-IQ"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Functions of parasympathetic nervous system</a:t>
            </a:r>
            <a:endParaRPr lang="ar-IQ" dirty="0"/>
          </a:p>
        </p:txBody>
      </p:sp>
      <p:sp>
        <p:nvSpPr>
          <p:cNvPr id="3" name="عنصر نائب للمحتوى 2"/>
          <p:cNvSpPr>
            <a:spLocks noGrp="1"/>
          </p:cNvSpPr>
          <p:nvPr>
            <p:ph idx="1"/>
          </p:nvPr>
        </p:nvSpPr>
        <p:spPr/>
        <p:txBody>
          <a:bodyPr>
            <a:normAutofit fontScale="92500" lnSpcReduction="20000"/>
          </a:bodyPr>
          <a:lstStyle/>
          <a:p>
            <a:pPr algn="l"/>
            <a:r>
              <a:rPr lang="en-US" dirty="0" smtClean="0"/>
              <a:t>It maintain homeostasis within the body it required for life such as digestion and eliminations of waste (rest and digest), urination and defecation.</a:t>
            </a:r>
          </a:p>
          <a:p>
            <a:pPr algn="l"/>
            <a:r>
              <a:rPr lang="en-US" dirty="0" smtClean="0"/>
              <a:t>Reflex arcs: decrease blood pressure cause pressure sensitive neuron such as </a:t>
            </a:r>
            <a:r>
              <a:rPr lang="en-US" dirty="0" err="1" smtClean="0"/>
              <a:t>baroreceptor</a:t>
            </a:r>
            <a:r>
              <a:rPr lang="en-US" dirty="0" smtClean="0"/>
              <a:t> in heart, </a:t>
            </a:r>
            <a:r>
              <a:rPr lang="en-US" dirty="0" err="1" smtClean="0"/>
              <a:t>venacava</a:t>
            </a:r>
            <a:r>
              <a:rPr lang="en-US" dirty="0" smtClean="0"/>
              <a:t>, aortic arch and carotid sinus send impulse to CV center in brain lead to reflex increase sympathetic out put to heart and cause compensatory increase blood pressure and tachycardia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rtl="0">
              <a:buNone/>
            </a:pPr>
            <a:r>
              <a:rPr lang="en-US" b="1" dirty="0" smtClean="0">
                <a:latin typeface="Times New Roman" pitchFamily="18" charset="0"/>
                <a:cs typeface="Times New Roman" pitchFamily="18" charset="0"/>
              </a:rPr>
              <a:t>Classification</a:t>
            </a:r>
          </a:p>
          <a:p>
            <a:pPr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1- </a:t>
            </a:r>
            <a:r>
              <a:rPr lang="en-US" b="1" dirty="0" err="1">
                <a:latin typeface="Times New Roman" pitchFamily="18" charset="0"/>
                <a:cs typeface="Times New Roman" pitchFamily="18" charset="0"/>
              </a:rPr>
              <a:t>cholinoceptor</a:t>
            </a:r>
            <a:r>
              <a:rPr lang="en-US" b="1" dirty="0">
                <a:latin typeface="Times New Roman" pitchFamily="18" charset="0"/>
                <a:cs typeface="Times New Roman" pitchFamily="18" charset="0"/>
              </a:rPr>
              <a:t> activating </a:t>
            </a:r>
            <a:r>
              <a:rPr lang="en-US" b="1" dirty="0" smtClean="0">
                <a:latin typeface="Times New Roman" pitchFamily="18" charset="0"/>
                <a:cs typeface="Times New Roman" pitchFamily="18" charset="0"/>
              </a:rPr>
              <a:t>drugs   </a:t>
            </a:r>
            <a:endParaRPr lang="en-US" b="1" dirty="0">
              <a:latin typeface="Times New Roman" pitchFamily="18" charset="0"/>
              <a:cs typeface="Times New Roman" pitchFamily="18" charset="0"/>
            </a:endParaRPr>
          </a:p>
          <a:p>
            <a:pPr algn="l" rtl="0">
              <a:buNone/>
            </a:pPr>
            <a:r>
              <a:rPr lang="en-US" b="1" dirty="0">
                <a:latin typeface="Times New Roman" pitchFamily="18" charset="0"/>
                <a:cs typeface="Times New Roman" pitchFamily="18" charset="0"/>
              </a:rPr>
              <a:t>     2- </a:t>
            </a:r>
            <a:r>
              <a:rPr lang="en-US" b="1" dirty="0" err="1">
                <a:latin typeface="Times New Roman" pitchFamily="18" charset="0"/>
                <a:cs typeface="Times New Roman" pitchFamily="18" charset="0"/>
              </a:rPr>
              <a:t>cholinoceptor</a:t>
            </a:r>
            <a:r>
              <a:rPr lang="en-US" b="1" dirty="0">
                <a:latin typeface="Times New Roman" pitchFamily="18" charset="0"/>
                <a:cs typeface="Times New Roman" pitchFamily="18" charset="0"/>
              </a:rPr>
              <a:t> blocking drugs</a:t>
            </a:r>
          </a:p>
          <a:p>
            <a:pPr algn="l" rtl="0">
              <a:buNone/>
            </a:pPr>
            <a:r>
              <a:rPr lang="en-US" b="1" dirty="0">
                <a:latin typeface="Times New Roman" pitchFamily="18" charset="0"/>
                <a:cs typeface="Times New Roman" pitchFamily="18" charset="0"/>
              </a:rPr>
              <a:t>     3- </a:t>
            </a:r>
            <a:r>
              <a:rPr lang="en-US" b="1" dirty="0" err="1">
                <a:latin typeface="Times New Roman" pitchFamily="18" charset="0"/>
                <a:cs typeface="Times New Roman" pitchFamily="18" charset="0"/>
              </a:rPr>
              <a:t>Ganglionic</a:t>
            </a:r>
            <a:r>
              <a:rPr lang="en-US" b="1" dirty="0">
                <a:latin typeface="Times New Roman" pitchFamily="18" charset="0"/>
                <a:cs typeface="Times New Roman" pitchFamily="18" charset="0"/>
              </a:rPr>
              <a:t> blocking drugs</a:t>
            </a:r>
          </a:p>
          <a:p>
            <a:pPr algn="l" rtl="0">
              <a:buNone/>
            </a:pPr>
            <a:r>
              <a:rPr lang="en-US" b="1" dirty="0">
                <a:latin typeface="Times New Roman" pitchFamily="18" charset="0"/>
                <a:cs typeface="Times New Roman" pitchFamily="18" charset="0"/>
              </a:rPr>
              <a:t>     4- </a:t>
            </a:r>
            <a:r>
              <a:rPr lang="en-US" b="1" dirty="0" err="1">
                <a:latin typeface="Times New Roman" pitchFamily="18" charset="0"/>
                <a:cs typeface="Times New Roman" pitchFamily="18" charset="0"/>
              </a:rPr>
              <a:t>Adrenoceptor</a:t>
            </a:r>
            <a:r>
              <a:rPr lang="en-US" b="1" dirty="0">
                <a:latin typeface="Times New Roman" pitchFamily="18" charset="0"/>
                <a:cs typeface="Times New Roman" pitchFamily="18" charset="0"/>
              </a:rPr>
              <a:t> activating drugs</a:t>
            </a:r>
          </a:p>
          <a:p>
            <a:pPr algn="l" rtl="0">
              <a:buNone/>
            </a:pPr>
            <a:r>
              <a:rPr lang="en-US" sz="3600" b="1" dirty="0">
                <a:latin typeface="Times New Roman" pitchFamily="18" charset="0"/>
                <a:cs typeface="Times New Roman" pitchFamily="18" charset="0"/>
              </a:rPr>
              <a:t>    </a:t>
            </a:r>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Adreoceptor</a:t>
            </a:r>
            <a:r>
              <a:rPr lang="en-US" b="1" dirty="0">
                <a:latin typeface="Times New Roman" pitchFamily="18" charset="0"/>
                <a:cs typeface="Times New Roman" pitchFamily="18" charset="0"/>
              </a:rPr>
              <a:t> blocking drugs</a:t>
            </a: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2364</Words>
  <Application>Microsoft Office PowerPoint</Application>
  <PresentationFormat>عرض على الشاشة (3:4)‏</PresentationFormat>
  <Paragraphs>238</Paragraphs>
  <Slides>40</Slides>
  <Notes>1</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سمة Office</vt:lpstr>
      <vt:lpstr>الشريحة 1</vt:lpstr>
      <vt:lpstr>الشريحة 2</vt:lpstr>
      <vt:lpstr>الشريحة 3</vt:lpstr>
      <vt:lpstr>الشريحة 4</vt:lpstr>
      <vt:lpstr>الشريحة 5</vt:lpstr>
      <vt:lpstr>الشريحة 6</vt:lpstr>
      <vt:lpstr>Functions of sympathetic nervous system</vt:lpstr>
      <vt:lpstr>Functions of parasympathetic nervous system</vt:lpstr>
      <vt:lpstr>الشريحة 9</vt:lpstr>
      <vt:lpstr>1- cholinoceptor activating drugs</vt:lpstr>
      <vt:lpstr>الشريحة 11</vt:lpstr>
      <vt:lpstr>الشريحة 12</vt:lpstr>
      <vt:lpstr> 1- cholinoceptor activating drugs  (continued)   </vt:lpstr>
      <vt:lpstr>الشريحة 14</vt:lpstr>
      <vt:lpstr>الشريحة 15</vt:lpstr>
      <vt:lpstr>الشريحة 16</vt:lpstr>
      <vt:lpstr>الشريحة 17</vt:lpstr>
      <vt:lpstr>الشريحة 18</vt:lpstr>
      <vt:lpstr> 1- cholinoceptor activating drugs (continued)   </vt:lpstr>
      <vt:lpstr>الشريحة 20</vt:lpstr>
      <vt:lpstr>الشريحة 21</vt:lpstr>
      <vt:lpstr>الشريحة 22</vt:lpstr>
      <vt:lpstr>الشريحة 23</vt:lpstr>
      <vt:lpstr>Organophosphate toxicity</vt:lpstr>
      <vt:lpstr>2- cholinoceptor blocking drugs</vt:lpstr>
      <vt:lpstr>Atropine</vt:lpstr>
      <vt:lpstr>2- cholinoceptor blocking drugs</vt:lpstr>
      <vt:lpstr>2- cholinoceptor blocking drugs  (continued) </vt:lpstr>
      <vt:lpstr> 3- Ganglionic blocking drugs ((see Lippincott</vt:lpstr>
      <vt:lpstr>4- Adrenoceptor activating drugs</vt:lpstr>
      <vt:lpstr>4- Adrenoceptor activating drugs</vt:lpstr>
      <vt:lpstr>4- Adrenoceptor activating drugs (continued)</vt:lpstr>
      <vt:lpstr>الشريحة 33</vt:lpstr>
      <vt:lpstr>3- Adrenoceptor activating drugs (continued)</vt:lpstr>
      <vt:lpstr>الشريحة 35</vt:lpstr>
      <vt:lpstr>5- Adrenoceptor blocking drugs</vt:lpstr>
      <vt:lpstr>الشريحة 37</vt:lpstr>
      <vt:lpstr>الشريحة 38</vt:lpstr>
      <vt:lpstr>5- Adrenoceptor blocking drugs  (continued)</vt:lpstr>
      <vt:lpstr>5- Adrenoceptor blocking drugs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affecting the autonomic  nervous system Autonomic Pharmacology</dc:title>
  <dc:creator>user</dc:creator>
  <cp:lastModifiedBy>Home</cp:lastModifiedBy>
  <cp:revision>161</cp:revision>
  <dcterms:created xsi:type="dcterms:W3CDTF">2010-07-20T19:55:29Z</dcterms:created>
  <dcterms:modified xsi:type="dcterms:W3CDTF">2018-10-14T18:57:34Z</dcterms:modified>
</cp:coreProperties>
</file>