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306" r:id="rId8"/>
    <p:sldId id="307" r:id="rId9"/>
    <p:sldId id="308" r:id="rId10"/>
    <p:sldId id="263" r:id="rId11"/>
    <p:sldId id="262" r:id="rId12"/>
    <p:sldId id="315" r:id="rId13"/>
    <p:sldId id="316" r:id="rId14"/>
    <p:sldId id="317" r:id="rId15"/>
    <p:sldId id="319" r:id="rId16"/>
    <p:sldId id="320" r:id="rId17"/>
    <p:sldId id="264" r:id="rId18"/>
    <p:sldId id="321" r:id="rId19"/>
    <p:sldId id="322" r:id="rId20"/>
    <p:sldId id="309" r:id="rId21"/>
    <p:sldId id="323" r:id="rId22"/>
    <p:sldId id="324" r:id="rId23"/>
    <p:sldId id="310" r:id="rId24"/>
    <p:sldId id="31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tr-TR"/>
              <a:t>Asıl başlık stilini düzenlemek için tıklayın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10/28/2018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dirty="0"/>
              <a:t>10/28/2018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447191" y="2824269"/>
            <a:ext cx="4645152" cy="264445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412362" y="2821491"/>
            <a:ext cx="4645152" cy="263737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10/28/2018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10/28/2018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10/28/2018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jpg"/><Relationship Id="rId5" Type="http://schemas.openxmlformats.org/officeDocument/2006/relationships/image" Target="../media/image17.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FBF58B3-0416-407B-A412-CD7E53484C82}"/>
              </a:ext>
            </a:extLst>
          </p:cNvPr>
          <p:cNvSpPr>
            <a:spLocks noGrp="1"/>
          </p:cNvSpPr>
          <p:nvPr>
            <p:ph type="ctrTitle"/>
          </p:nvPr>
        </p:nvSpPr>
        <p:spPr>
          <a:xfrm>
            <a:off x="1" y="802298"/>
            <a:ext cx="12192000" cy="2541431"/>
          </a:xfrm>
        </p:spPr>
        <p:txBody>
          <a:bodyPr>
            <a:normAutofit/>
          </a:bodyPr>
          <a:lstStyle/>
          <a:p>
            <a:pPr algn="ctr"/>
            <a:r>
              <a:rPr lang="en-US" cap="none" dirty="0">
                <a:latin typeface="Times New Roman" panose="02020603050405020304" pitchFamily="18" charset="0"/>
                <a:cs typeface="Times New Roman" panose="02020603050405020304" pitchFamily="18" charset="0"/>
              </a:rPr>
              <a:t>Streptococcus, Pneumococcus and Enterococcus </a:t>
            </a:r>
          </a:p>
        </p:txBody>
      </p:sp>
    </p:spTree>
    <p:extLst>
      <p:ext uri="{BB962C8B-B14F-4D97-AF65-F5344CB8AC3E}">
        <p14:creationId xmlns:p14="http://schemas.microsoft.com/office/powerpoint/2010/main" val="2128972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D46E0F-F48C-4A28-8B98-80E01A3CCABE}"/>
              </a:ext>
            </a:extLst>
          </p:cNvPr>
          <p:cNvSpPr>
            <a:spLocks noGrp="1"/>
          </p:cNvSpPr>
          <p:nvPr>
            <p:ph type="title"/>
          </p:nvPr>
        </p:nvSpPr>
        <p:spPr>
          <a:xfrm>
            <a:off x="1" y="804519"/>
            <a:ext cx="12192000" cy="1049235"/>
          </a:xfrm>
        </p:spPr>
        <p:txBody>
          <a:bodyPr/>
          <a:lstStyle/>
          <a:p>
            <a:r>
              <a:rPr lang="en-US" cap="none" dirty="0">
                <a:latin typeface="Times New Roman" panose="02020603050405020304" pitchFamily="18" charset="0"/>
                <a:cs typeface="Times New Roman" panose="02020603050405020304" pitchFamily="18" charset="0"/>
              </a:rPr>
              <a:t>Streptococcus</a:t>
            </a:r>
            <a:endParaRPr lang="en-US"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C71E0185-1A03-49D1-B2A5-680B7CB308EB}"/>
              </a:ext>
            </a:extLst>
          </p:cNvPr>
          <p:cNvPicPr>
            <a:picLocks noChangeAspect="1"/>
          </p:cNvPicPr>
          <p:nvPr/>
        </p:nvPicPr>
        <p:blipFill>
          <a:blip r:embed="rId2"/>
          <a:stretch>
            <a:fillRect/>
          </a:stretch>
        </p:blipFill>
        <p:spPr>
          <a:xfrm>
            <a:off x="7763801" y="1988666"/>
            <a:ext cx="4428199" cy="3363509"/>
          </a:xfrm>
          <a:prstGeom prst="rect">
            <a:avLst/>
          </a:prstGeom>
        </p:spPr>
      </p:pic>
      <p:pic>
        <p:nvPicPr>
          <p:cNvPr id="5" name="Resim 4">
            <a:extLst>
              <a:ext uri="{FF2B5EF4-FFF2-40B4-BE49-F238E27FC236}">
                <a16:creationId xmlns:a16="http://schemas.microsoft.com/office/drawing/2014/main" id="{FC909CCF-C06C-440C-95D7-7E55A5E52363}"/>
              </a:ext>
            </a:extLst>
          </p:cNvPr>
          <p:cNvPicPr>
            <a:picLocks noChangeAspect="1"/>
          </p:cNvPicPr>
          <p:nvPr/>
        </p:nvPicPr>
        <p:blipFill>
          <a:blip r:embed="rId3"/>
          <a:stretch>
            <a:fillRect/>
          </a:stretch>
        </p:blipFill>
        <p:spPr>
          <a:xfrm>
            <a:off x="1308681" y="1988666"/>
            <a:ext cx="3977260" cy="3363509"/>
          </a:xfrm>
          <a:prstGeom prst="rect">
            <a:avLst/>
          </a:prstGeom>
        </p:spPr>
      </p:pic>
    </p:spTree>
    <p:extLst>
      <p:ext uri="{BB962C8B-B14F-4D97-AF65-F5344CB8AC3E}">
        <p14:creationId xmlns:p14="http://schemas.microsoft.com/office/powerpoint/2010/main" val="630018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D46E0F-F48C-4A28-8B98-80E01A3CCABE}"/>
              </a:ext>
            </a:extLst>
          </p:cNvPr>
          <p:cNvSpPr>
            <a:spLocks noGrp="1"/>
          </p:cNvSpPr>
          <p:nvPr>
            <p:ph type="title"/>
          </p:nvPr>
        </p:nvSpPr>
        <p:spPr>
          <a:xfrm>
            <a:off x="1" y="804519"/>
            <a:ext cx="12192000" cy="1049235"/>
          </a:xfrm>
        </p:spPr>
        <p:txBody>
          <a:bodyPr/>
          <a:lstStyle/>
          <a:p>
            <a:r>
              <a:rPr lang="en-US" cap="none" dirty="0">
                <a:latin typeface="Times New Roman" panose="02020603050405020304" pitchFamily="18" charset="0"/>
                <a:cs typeface="Times New Roman" panose="02020603050405020304" pitchFamily="18" charset="0"/>
              </a:rPr>
              <a:t>Pathogenesis and Clinical Finding</a:t>
            </a:r>
            <a:endParaRPr lang="en-US"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49CF7D96-F56E-4ED2-B8FF-EA6B7ADD5D0F}"/>
              </a:ext>
            </a:extLst>
          </p:cNvPr>
          <p:cNvSpPr>
            <a:spLocks noGrp="1"/>
          </p:cNvSpPr>
          <p:nvPr>
            <p:ph idx="1"/>
          </p:nvPr>
        </p:nvSpPr>
        <p:spPr>
          <a:xfrm>
            <a:off x="1" y="2015732"/>
            <a:ext cx="12192000" cy="4108231"/>
          </a:xfrm>
        </p:spPr>
        <p:txBody>
          <a:bodyPr/>
          <a:lstStyle/>
          <a:p>
            <a:pPr marL="514350" indent="-514350">
              <a:buFont typeface="+mj-lt"/>
              <a:buAutoNum type="romanUcPeriod"/>
            </a:pPr>
            <a:r>
              <a:rPr lang="en-US" dirty="0">
                <a:latin typeface="Times New Roman" panose="02020603050405020304" pitchFamily="18" charset="0"/>
                <a:cs typeface="Times New Roman" panose="02020603050405020304" pitchFamily="18" charset="0"/>
              </a:rPr>
              <a:t>Disease attributable to local infection with </a:t>
            </a:r>
            <a:r>
              <a:rPr lang="en-US" i="1" dirty="0">
                <a:latin typeface="Times New Roman" panose="02020603050405020304" pitchFamily="18" charset="0"/>
                <a:cs typeface="Times New Roman" panose="02020603050405020304" pitchFamily="18" charset="0"/>
              </a:rPr>
              <a:t>Streptococcus pyogenes</a:t>
            </a:r>
            <a:r>
              <a:rPr lang="tr-TR" dirty="0">
                <a:latin typeface="Times New Roman" panose="02020603050405020304" pitchFamily="18" charset="0"/>
                <a:cs typeface="Times New Roman" panose="02020603050405020304" pitchFamily="18" charset="0"/>
              </a:rPr>
              <a:t>.</a:t>
            </a:r>
          </a:p>
          <a:p>
            <a:pPr marL="971550" lvl="1" indent="-514350">
              <a:buFont typeface="+mj-lt"/>
              <a:buAutoNum type="arabicParenR"/>
            </a:pPr>
            <a:r>
              <a:rPr lang="en-US" b="1" dirty="0">
                <a:latin typeface="Times New Roman" panose="02020603050405020304" pitchFamily="18" charset="0"/>
                <a:cs typeface="Times New Roman" panose="02020603050405020304" pitchFamily="18" charset="0"/>
              </a:rPr>
              <a:t>Streptococcal sore throat (pharyngitis)</a:t>
            </a:r>
            <a:r>
              <a:rPr lang="tr-TR" b="1"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In infants and young children, the infection occurs as mild nasopharyngitis with serous discharge and little fever, Middle ear may be involved and cervical lymph node are enlarged.</a:t>
            </a:r>
            <a:endParaRPr lang="tr-TR"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In older children and adults, the disease is more acute characterized by high fever, intense nasopharyngitis, tonsillitis, with swelling and redness of the mucous membranes. Purulent exudates are usually manifested; tender, enlarged, and painful cervical lymph nodes. Similar clinical picture can be observed in infections with Diphtheria, Gonococci, and Adeno virus.</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3255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D46E0F-F48C-4A28-8B98-80E01A3CCABE}"/>
              </a:ext>
            </a:extLst>
          </p:cNvPr>
          <p:cNvSpPr>
            <a:spLocks noGrp="1"/>
          </p:cNvSpPr>
          <p:nvPr>
            <p:ph type="title"/>
          </p:nvPr>
        </p:nvSpPr>
        <p:spPr>
          <a:xfrm>
            <a:off x="1" y="804519"/>
            <a:ext cx="12192000" cy="1049235"/>
          </a:xfrm>
        </p:spPr>
        <p:txBody>
          <a:bodyPr/>
          <a:lstStyle/>
          <a:p>
            <a:r>
              <a:rPr lang="en-US" cap="none" dirty="0">
                <a:latin typeface="Times New Roman" panose="02020603050405020304" pitchFamily="18" charset="0"/>
                <a:cs typeface="Times New Roman" panose="02020603050405020304" pitchFamily="18" charset="0"/>
              </a:rPr>
              <a:t>Pathogenesis and Clinical Finding</a:t>
            </a:r>
            <a:endParaRPr lang="en-US"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49CF7D96-F56E-4ED2-B8FF-EA6B7ADD5D0F}"/>
              </a:ext>
            </a:extLst>
          </p:cNvPr>
          <p:cNvSpPr>
            <a:spLocks noGrp="1"/>
          </p:cNvSpPr>
          <p:nvPr>
            <p:ph idx="1"/>
          </p:nvPr>
        </p:nvSpPr>
        <p:spPr>
          <a:xfrm>
            <a:off x="1" y="2015732"/>
            <a:ext cx="12192000" cy="4108231"/>
          </a:xfrm>
        </p:spPr>
        <p:txBody>
          <a:bodyPr/>
          <a:lstStyle/>
          <a:p>
            <a:pPr marL="514350" indent="-514350">
              <a:buFont typeface="+mj-lt"/>
              <a:buAutoNum type="romanUcPeriod"/>
            </a:pPr>
            <a:r>
              <a:rPr lang="en-US" dirty="0">
                <a:latin typeface="Times New Roman" panose="02020603050405020304" pitchFamily="18" charset="0"/>
                <a:cs typeface="Times New Roman" panose="02020603050405020304" pitchFamily="18" charset="0"/>
              </a:rPr>
              <a:t>Disease attributable to local infection with S. Pyogenes</a:t>
            </a:r>
            <a:r>
              <a:rPr lang="tr-TR" dirty="0">
                <a:latin typeface="Times New Roman" panose="02020603050405020304" pitchFamily="18" charset="0"/>
                <a:cs typeface="Times New Roman" panose="02020603050405020304" pitchFamily="18" charset="0"/>
              </a:rPr>
              <a:t>.</a:t>
            </a:r>
          </a:p>
          <a:p>
            <a:pPr marL="971550" lvl="1" indent="-514350">
              <a:buFont typeface="+mj-lt"/>
              <a:buAutoNum type="arabicParenR" startAt="2"/>
            </a:pPr>
            <a:r>
              <a:rPr lang="en-US" b="1" dirty="0">
                <a:latin typeface="Times New Roman" panose="02020603050405020304" pitchFamily="18" charset="0"/>
                <a:cs typeface="Times New Roman" panose="02020603050405020304" pitchFamily="18" charset="0"/>
              </a:rPr>
              <a:t>Erysipelas</a:t>
            </a:r>
            <a:r>
              <a:rPr lang="tr-TR" b="1" dirty="0">
                <a:latin typeface="Times New Roman" panose="02020603050405020304" pitchFamily="18" charset="0"/>
                <a:cs typeface="Times New Roman" panose="02020603050405020304" pitchFamily="18" charset="0"/>
              </a:rPr>
              <a:t>:</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If the portal of entry is the skin, erysipelas results. Lesions are raised and characteristically red.</a:t>
            </a:r>
            <a:endParaRPr lang="tr-TR"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0FBEA7C6-0326-4CB5-87E2-813B515B7765}"/>
              </a:ext>
            </a:extLst>
          </p:cNvPr>
          <p:cNvPicPr>
            <a:picLocks noChangeAspect="1"/>
          </p:cNvPicPr>
          <p:nvPr/>
        </p:nvPicPr>
        <p:blipFill>
          <a:blip r:embed="rId2"/>
          <a:stretch>
            <a:fillRect/>
          </a:stretch>
        </p:blipFill>
        <p:spPr>
          <a:xfrm>
            <a:off x="9670719" y="3470340"/>
            <a:ext cx="2451762" cy="1839891"/>
          </a:xfrm>
          <a:prstGeom prst="rect">
            <a:avLst/>
          </a:prstGeom>
        </p:spPr>
      </p:pic>
      <p:pic>
        <p:nvPicPr>
          <p:cNvPr id="5" name="Picture 11" descr="W7917-30">
            <a:extLst>
              <a:ext uri="{FF2B5EF4-FFF2-40B4-BE49-F238E27FC236}">
                <a16:creationId xmlns:a16="http://schemas.microsoft.com/office/drawing/2014/main" id="{F12CE3B9-FFDB-4B7B-9DC4-B514AE210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553200" y="3470340"/>
            <a:ext cx="2255240" cy="1839891"/>
          </a:xfrm>
          <a:prstGeom prst="rect">
            <a:avLst/>
          </a:prstGeom>
        </p:spPr>
      </p:pic>
    </p:spTree>
    <p:extLst>
      <p:ext uri="{BB962C8B-B14F-4D97-AF65-F5344CB8AC3E}">
        <p14:creationId xmlns:p14="http://schemas.microsoft.com/office/powerpoint/2010/main" val="1430753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D46E0F-F48C-4A28-8B98-80E01A3CCABE}"/>
              </a:ext>
            </a:extLst>
          </p:cNvPr>
          <p:cNvSpPr>
            <a:spLocks noGrp="1"/>
          </p:cNvSpPr>
          <p:nvPr>
            <p:ph type="title"/>
          </p:nvPr>
        </p:nvSpPr>
        <p:spPr>
          <a:xfrm>
            <a:off x="1" y="804519"/>
            <a:ext cx="12192000" cy="1049235"/>
          </a:xfrm>
        </p:spPr>
        <p:txBody>
          <a:bodyPr/>
          <a:lstStyle/>
          <a:p>
            <a:r>
              <a:rPr lang="en-US" cap="none" dirty="0">
                <a:latin typeface="Times New Roman" panose="02020603050405020304" pitchFamily="18" charset="0"/>
                <a:cs typeface="Times New Roman" panose="02020603050405020304" pitchFamily="18" charset="0"/>
              </a:rPr>
              <a:t>Pathogenesis and Clinical Finding</a:t>
            </a:r>
            <a:endParaRPr lang="en-US"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49CF7D96-F56E-4ED2-B8FF-EA6B7ADD5D0F}"/>
              </a:ext>
            </a:extLst>
          </p:cNvPr>
          <p:cNvSpPr>
            <a:spLocks noGrp="1"/>
          </p:cNvSpPr>
          <p:nvPr>
            <p:ph idx="1"/>
          </p:nvPr>
        </p:nvSpPr>
        <p:spPr>
          <a:xfrm>
            <a:off x="1" y="2015732"/>
            <a:ext cx="12192000" cy="4108231"/>
          </a:xfrm>
        </p:spPr>
        <p:txBody>
          <a:bodyPr/>
          <a:lstStyle/>
          <a:p>
            <a:pPr marL="514350" indent="-514350">
              <a:buFont typeface="+mj-lt"/>
              <a:buAutoNum type="romanUcPeriod"/>
            </a:pPr>
            <a:r>
              <a:rPr lang="en-US" dirty="0">
                <a:latin typeface="Times New Roman" panose="02020603050405020304" pitchFamily="18" charset="0"/>
                <a:cs typeface="Times New Roman" panose="02020603050405020304" pitchFamily="18" charset="0"/>
              </a:rPr>
              <a:t>Disease attributable to local infection with S. Pyogenes</a:t>
            </a:r>
            <a:r>
              <a:rPr lang="tr-TR" dirty="0">
                <a:latin typeface="Times New Roman" panose="02020603050405020304" pitchFamily="18" charset="0"/>
                <a:cs typeface="Times New Roman" panose="02020603050405020304" pitchFamily="18" charset="0"/>
              </a:rPr>
              <a:t>.</a:t>
            </a:r>
          </a:p>
          <a:p>
            <a:pPr marL="971550" lvl="1" indent="-514350">
              <a:buFont typeface="+mj-lt"/>
              <a:buAutoNum type="arabicParenR" startAt="3"/>
            </a:pPr>
            <a:r>
              <a:rPr lang="en-US" b="1" dirty="0">
                <a:latin typeface="Times New Roman" panose="02020603050405020304" pitchFamily="18" charset="0"/>
                <a:cs typeface="Times New Roman" panose="02020603050405020304" pitchFamily="18" charset="0"/>
              </a:rPr>
              <a:t>Cellulitis</a:t>
            </a:r>
            <a:r>
              <a:rPr lang="tr-TR"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Streptococcal cellulitis is an acute, rapidly spreading infection of the skin and subcutaneous tissues.</a:t>
            </a:r>
            <a:endParaRPr lang="tr-TR" dirty="0">
              <a:latin typeface="Times New Roman" panose="02020603050405020304" pitchFamily="18" charset="0"/>
              <a:cs typeface="Times New Roman" panose="02020603050405020304" pitchFamily="18" charset="0"/>
            </a:endParaRPr>
          </a:p>
          <a:p>
            <a:pPr marL="914400" lvl="2" indent="0">
              <a:buNone/>
            </a:pPr>
            <a:r>
              <a:rPr lang="en-US" sz="1800" dirty="0">
                <a:latin typeface="Times New Roman" panose="02020603050405020304" pitchFamily="18" charset="0"/>
                <a:cs typeface="Times New Roman" panose="02020603050405020304" pitchFamily="18" charset="0"/>
              </a:rPr>
              <a:t>associated with mild trauma, burns, wounds, or surgical incisions.</a:t>
            </a:r>
            <a:endParaRPr lang="tr-TR" sz="1800" dirty="0">
              <a:latin typeface="Times New Roman" panose="02020603050405020304" pitchFamily="18" charset="0"/>
              <a:cs typeface="Times New Roman" panose="02020603050405020304" pitchFamily="18" charset="0"/>
            </a:endParaRPr>
          </a:p>
          <a:p>
            <a:pPr marL="914400" lvl="2" indent="0">
              <a:buNone/>
            </a:pPr>
            <a:endParaRPr lang="tr-TR" dirty="0">
              <a:latin typeface="Times New Roman" panose="02020603050405020304" pitchFamily="18" charset="0"/>
              <a:cs typeface="Times New Roman" panose="02020603050405020304" pitchFamily="18" charset="0"/>
            </a:endParaRPr>
          </a:p>
        </p:txBody>
      </p:sp>
      <p:pic>
        <p:nvPicPr>
          <p:cNvPr id="6" name="Resim 5">
            <a:extLst>
              <a:ext uri="{FF2B5EF4-FFF2-40B4-BE49-F238E27FC236}">
                <a16:creationId xmlns:a16="http://schemas.microsoft.com/office/drawing/2014/main" id="{42B0B12B-562A-4A17-B206-7524982C0065}"/>
              </a:ext>
            </a:extLst>
          </p:cNvPr>
          <p:cNvPicPr>
            <a:picLocks noChangeAspect="1"/>
          </p:cNvPicPr>
          <p:nvPr/>
        </p:nvPicPr>
        <p:blipFill>
          <a:blip r:embed="rId2"/>
          <a:stretch>
            <a:fillRect/>
          </a:stretch>
        </p:blipFill>
        <p:spPr>
          <a:xfrm>
            <a:off x="7978723" y="3429000"/>
            <a:ext cx="3667200" cy="2207334"/>
          </a:xfrm>
          <a:prstGeom prst="rect">
            <a:avLst/>
          </a:prstGeom>
        </p:spPr>
      </p:pic>
    </p:spTree>
    <p:extLst>
      <p:ext uri="{BB962C8B-B14F-4D97-AF65-F5344CB8AC3E}">
        <p14:creationId xmlns:p14="http://schemas.microsoft.com/office/powerpoint/2010/main" val="1716877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D46E0F-F48C-4A28-8B98-80E01A3CCABE}"/>
              </a:ext>
            </a:extLst>
          </p:cNvPr>
          <p:cNvSpPr>
            <a:spLocks noGrp="1"/>
          </p:cNvSpPr>
          <p:nvPr>
            <p:ph type="title"/>
          </p:nvPr>
        </p:nvSpPr>
        <p:spPr>
          <a:xfrm>
            <a:off x="1" y="804519"/>
            <a:ext cx="12192000" cy="1049235"/>
          </a:xfrm>
        </p:spPr>
        <p:txBody>
          <a:bodyPr/>
          <a:lstStyle/>
          <a:p>
            <a:r>
              <a:rPr lang="en-US" cap="none" dirty="0">
                <a:latin typeface="Times New Roman" panose="02020603050405020304" pitchFamily="18" charset="0"/>
                <a:cs typeface="Times New Roman" panose="02020603050405020304" pitchFamily="18" charset="0"/>
              </a:rPr>
              <a:t>Pathogenesis and Clinical Finding</a:t>
            </a:r>
            <a:endParaRPr lang="en-US"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49CF7D96-F56E-4ED2-B8FF-EA6B7ADD5D0F}"/>
              </a:ext>
            </a:extLst>
          </p:cNvPr>
          <p:cNvSpPr>
            <a:spLocks noGrp="1"/>
          </p:cNvSpPr>
          <p:nvPr>
            <p:ph idx="1"/>
          </p:nvPr>
        </p:nvSpPr>
        <p:spPr>
          <a:xfrm>
            <a:off x="1" y="2015732"/>
            <a:ext cx="12192000" cy="4108231"/>
          </a:xfrm>
        </p:spPr>
        <p:txBody>
          <a:bodyPr/>
          <a:lstStyle/>
          <a:p>
            <a:pPr marL="514350" indent="-514350">
              <a:buFont typeface="+mj-lt"/>
              <a:buAutoNum type="romanUcPeriod"/>
            </a:pPr>
            <a:r>
              <a:rPr lang="en-US" dirty="0">
                <a:latin typeface="Times New Roman" panose="02020603050405020304" pitchFamily="18" charset="0"/>
                <a:cs typeface="Times New Roman" panose="02020603050405020304" pitchFamily="18" charset="0"/>
              </a:rPr>
              <a:t>Disease attributable to local infection with S. Pyogenes</a:t>
            </a:r>
            <a:r>
              <a:rPr lang="tr-TR" dirty="0">
                <a:latin typeface="Times New Roman" panose="02020603050405020304" pitchFamily="18" charset="0"/>
                <a:cs typeface="Times New Roman" panose="02020603050405020304" pitchFamily="18" charset="0"/>
              </a:rPr>
              <a:t>.</a:t>
            </a:r>
          </a:p>
          <a:p>
            <a:pPr marL="971550" lvl="1" indent="-514350">
              <a:buFont typeface="+mj-lt"/>
              <a:buAutoNum type="arabicParenR" startAt="4"/>
            </a:pPr>
            <a:r>
              <a:rPr lang="en-US" b="1" dirty="0">
                <a:latin typeface="Times New Roman" panose="02020603050405020304" pitchFamily="18" charset="0"/>
                <a:cs typeface="Times New Roman" panose="02020603050405020304" pitchFamily="18" charset="0"/>
              </a:rPr>
              <a:t>Necrotizing fasciitis (Streptococcal gangrene)</a:t>
            </a:r>
            <a:r>
              <a:rPr lang="tr-TR" b="1" dirty="0">
                <a:latin typeface="Times New Roman" panose="02020603050405020304" pitchFamily="18" charset="0"/>
                <a:cs typeface="Times New Roman" panose="02020603050405020304" pitchFamily="18" charset="0"/>
              </a:rPr>
              <a:t>:</a:t>
            </a:r>
          </a:p>
          <a:p>
            <a:pPr marL="914400" lvl="2" indent="0">
              <a:buNone/>
            </a:pPr>
            <a:r>
              <a:rPr lang="en-US" sz="1800" dirty="0">
                <a:latin typeface="Times New Roman" panose="02020603050405020304" pitchFamily="18" charset="0"/>
                <a:cs typeface="Times New Roman" panose="02020603050405020304" pitchFamily="18" charset="0"/>
              </a:rPr>
              <a:t>There is extensive and very rapidly spreading necrosis of the skin, tissues,</a:t>
            </a:r>
            <a:endParaRPr lang="tr-TR" sz="1800" dirty="0">
              <a:latin typeface="Times New Roman" panose="02020603050405020304" pitchFamily="18" charset="0"/>
              <a:cs typeface="Times New Roman" panose="02020603050405020304" pitchFamily="18" charset="0"/>
            </a:endParaRPr>
          </a:p>
          <a:p>
            <a:pPr marL="914400" lvl="2" indent="0">
              <a:buNone/>
            </a:pPr>
            <a:r>
              <a:rPr lang="en-US" sz="1800" dirty="0">
                <a:latin typeface="Times New Roman" panose="02020603050405020304" pitchFamily="18" charset="0"/>
                <a:cs typeface="Times New Roman" panose="02020603050405020304" pitchFamily="18" charset="0"/>
              </a:rPr>
              <a:t>and fascia.</a:t>
            </a:r>
            <a:r>
              <a:rPr lang="tr-T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sometimes been termed flesh-eating bacteria.</a:t>
            </a:r>
            <a:endParaRPr lang="tr-TR" sz="1800" dirty="0">
              <a:latin typeface="Times New Roman" panose="02020603050405020304" pitchFamily="18" charset="0"/>
              <a:cs typeface="Times New Roman" panose="02020603050405020304" pitchFamily="18" charset="0"/>
            </a:endParaRPr>
          </a:p>
          <a:p>
            <a:pPr marL="914400" lvl="2" indent="0">
              <a:buNone/>
            </a:pPr>
            <a:endParaRPr lang="tr-TR" sz="18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E3BC2A4F-0A7C-4E4C-8C3C-EBBC9F6D83DA}"/>
              </a:ext>
            </a:extLst>
          </p:cNvPr>
          <p:cNvPicPr>
            <a:picLocks noChangeAspect="1"/>
          </p:cNvPicPr>
          <p:nvPr/>
        </p:nvPicPr>
        <p:blipFill>
          <a:blip r:embed="rId2"/>
          <a:stretch>
            <a:fillRect/>
          </a:stretch>
        </p:blipFill>
        <p:spPr>
          <a:xfrm>
            <a:off x="7898073" y="2901646"/>
            <a:ext cx="4293926" cy="3222317"/>
          </a:xfrm>
          <a:prstGeom prst="rect">
            <a:avLst/>
          </a:prstGeom>
        </p:spPr>
      </p:pic>
    </p:spTree>
    <p:extLst>
      <p:ext uri="{BB962C8B-B14F-4D97-AF65-F5344CB8AC3E}">
        <p14:creationId xmlns:p14="http://schemas.microsoft.com/office/powerpoint/2010/main" val="225902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D46E0F-F48C-4A28-8B98-80E01A3CCABE}"/>
              </a:ext>
            </a:extLst>
          </p:cNvPr>
          <p:cNvSpPr>
            <a:spLocks noGrp="1"/>
          </p:cNvSpPr>
          <p:nvPr>
            <p:ph type="title"/>
          </p:nvPr>
        </p:nvSpPr>
        <p:spPr>
          <a:xfrm>
            <a:off x="1" y="804519"/>
            <a:ext cx="12192000" cy="1049235"/>
          </a:xfrm>
        </p:spPr>
        <p:txBody>
          <a:bodyPr/>
          <a:lstStyle/>
          <a:p>
            <a:r>
              <a:rPr lang="en-US" cap="none" dirty="0">
                <a:latin typeface="Times New Roman" panose="02020603050405020304" pitchFamily="18" charset="0"/>
                <a:cs typeface="Times New Roman" panose="02020603050405020304" pitchFamily="18" charset="0"/>
              </a:rPr>
              <a:t>Pathogenesis and Clinical Finding</a:t>
            </a:r>
            <a:endParaRPr lang="en-US"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49CF7D96-F56E-4ED2-B8FF-EA6B7ADD5D0F}"/>
              </a:ext>
            </a:extLst>
          </p:cNvPr>
          <p:cNvSpPr>
            <a:spLocks noGrp="1"/>
          </p:cNvSpPr>
          <p:nvPr>
            <p:ph idx="1"/>
          </p:nvPr>
        </p:nvSpPr>
        <p:spPr>
          <a:xfrm>
            <a:off x="1" y="2015732"/>
            <a:ext cx="12192000" cy="4108231"/>
          </a:xfrm>
        </p:spPr>
        <p:txBody>
          <a:bodyPr/>
          <a:lstStyle/>
          <a:p>
            <a:pPr marL="514350" indent="-514350">
              <a:buFont typeface="+mj-lt"/>
              <a:buAutoNum type="romanUcPeriod"/>
            </a:pPr>
            <a:r>
              <a:rPr lang="en-US" dirty="0">
                <a:latin typeface="Times New Roman" panose="02020603050405020304" pitchFamily="18" charset="0"/>
                <a:cs typeface="Times New Roman" panose="02020603050405020304" pitchFamily="18" charset="0"/>
              </a:rPr>
              <a:t>Disease attributable to local infection with S. Pyogenes</a:t>
            </a:r>
            <a:r>
              <a:rPr lang="tr-TR" dirty="0">
                <a:latin typeface="Times New Roman" panose="02020603050405020304" pitchFamily="18" charset="0"/>
                <a:cs typeface="Times New Roman" panose="02020603050405020304" pitchFamily="18" charset="0"/>
              </a:rPr>
              <a:t>.</a:t>
            </a:r>
          </a:p>
          <a:p>
            <a:pPr marL="914400" lvl="1" indent="-457200">
              <a:buFont typeface="+mj-lt"/>
              <a:buAutoNum type="arabicParenR" startAt="5"/>
            </a:pPr>
            <a:r>
              <a:rPr lang="tr-TR" b="1" dirty="0" err="1">
                <a:latin typeface="Times New Roman" panose="02020603050405020304" pitchFamily="18" charset="0"/>
                <a:cs typeface="Times New Roman" panose="02020603050405020304" pitchFamily="18" charset="0"/>
              </a:rPr>
              <a:t>Puerperal</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sepsis</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fever</a:t>
            </a:r>
            <a:r>
              <a:rPr lang="tr-TR" b="1" dirty="0">
                <a:latin typeface="Times New Roman" panose="02020603050405020304" pitchFamily="18" charset="0"/>
                <a:cs typeface="Times New Roman" panose="02020603050405020304" pitchFamily="18" charset="0"/>
              </a:rPr>
              <a:t>):</a:t>
            </a:r>
          </a:p>
          <a:p>
            <a:pPr marL="914400" lvl="2" indent="0">
              <a:buNone/>
            </a:pPr>
            <a:r>
              <a:rPr lang="en-US" sz="1800" dirty="0">
                <a:latin typeface="Times New Roman" panose="02020603050405020304" pitchFamily="18" charset="0"/>
                <a:cs typeface="Times New Roman" panose="02020603050405020304" pitchFamily="18" charset="0"/>
              </a:rPr>
              <a:t>If the streptococci enter the uterus after delivery, puerperal fever develops, which is essentially a septicemia originating in the infected wound (endometritis).</a:t>
            </a:r>
            <a:endParaRPr lang="tr-TR" sz="1800" dirty="0">
              <a:latin typeface="Times New Roman" panose="02020603050405020304" pitchFamily="18" charset="0"/>
              <a:cs typeface="Times New Roman" panose="02020603050405020304" pitchFamily="18" charset="0"/>
            </a:endParaRPr>
          </a:p>
          <a:p>
            <a:pPr marL="914400" lvl="1" indent="-457200">
              <a:buFont typeface="+mj-lt"/>
              <a:buAutoNum type="arabicParenR" startAt="6"/>
            </a:pPr>
            <a:r>
              <a:rPr lang="en-US" sz="2000" b="1" dirty="0">
                <a:latin typeface="Times New Roman" panose="02020603050405020304" pitchFamily="18" charset="0"/>
                <a:cs typeface="Times New Roman" panose="02020603050405020304" pitchFamily="18" charset="0"/>
              </a:rPr>
              <a:t>Streptococcal pyoderma:</a:t>
            </a:r>
            <a:r>
              <a:rPr lang="en-US" sz="2000" dirty="0">
                <a:latin typeface="Times New Roman" panose="02020603050405020304" pitchFamily="18" charset="0"/>
                <a:cs typeface="Times New Roman" panose="02020603050405020304" pitchFamily="18" charset="0"/>
              </a:rPr>
              <a:t> Local infection of superficial layers of skin, especially in children, is called </a:t>
            </a:r>
            <a:r>
              <a:rPr lang="en-US" sz="2000" b="1" dirty="0">
                <a:latin typeface="Times New Roman" panose="02020603050405020304" pitchFamily="18" charset="0"/>
                <a:cs typeface="Times New Roman" panose="02020603050405020304" pitchFamily="18" charset="0"/>
              </a:rPr>
              <a:t>impetigo.</a:t>
            </a:r>
            <a:endParaRPr lang="tr-TR" sz="2000" b="1"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F6BF3C19-8A6A-4264-BEEA-8562E75E939B}"/>
              </a:ext>
            </a:extLst>
          </p:cNvPr>
          <p:cNvPicPr>
            <a:picLocks noChangeAspect="1"/>
          </p:cNvPicPr>
          <p:nvPr/>
        </p:nvPicPr>
        <p:blipFill>
          <a:blip r:embed="rId2"/>
          <a:stretch>
            <a:fillRect/>
          </a:stretch>
        </p:blipFill>
        <p:spPr>
          <a:xfrm>
            <a:off x="5832173" y="4065186"/>
            <a:ext cx="3581250" cy="2049667"/>
          </a:xfrm>
          <a:prstGeom prst="rect">
            <a:avLst/>
          </a:prstGeom>
        </p:spPr>
      </p:pic>
      <p:cxnSp>
        <p:nvCxnSpPr>
          <p:cNvPr id="6" name="Düz Ok Bağlayıcısı 5">
            <a:extLst>
              <a:ext uri="{FF2B5EF4-FFF2-40B4-BE49-F238E27FC236}">
                <a16:creationId xmlns:a16="http://schemas.microsoft.com/office/drawing/2014/main" id="{16CFCEF3-7BCB-4455-9BAA-B8D7AD7305BB}"/>
              </a:ext>
            </a:extLst>
          </p:cNvPr>
          <p:cNvCxnSpPr>
            <a:cxnSpLocks/>
          </p:cNvCxnSpPr>
          <p:nvPr/>
        </p:nvCxnSpPr>
        <p:spPr>
          <a:xfrm>
            <a:off x="2038525" y="4228051"/>
            <a:ext cx="6398004" cy="14704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335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D46E0F-F48C-4A28-8B98-80E01A3CCABE}"/>
              </a:ext>
            </a:extLst>
          </p:cNvPr>
          <p:cNvSpPr>
            <a:spLocks noGrp="1"/>
          </p:cNvSpPr>
          <p:nvPr>
            <p:ph type="title"/>
          </p:nvPr>
        </p:nvSpPr>
        <p:spPr>
          <a:xfrm>
            <a:off x="1" y="804519"/>
            <a:ext cx="12192000" cy="1049235"/>
          </a:xfrm>
        </p:spPr>
        <p:txBody>
          <a:bodyPr/>
          <a:lstStyle/>
          <a:p>
            <a:r>
              <a:rPr lang="en-US" cap="none" dirty="0">
                <a:latin typeface="Times New Roman" panose="02020603050405020304" pitchFamily="18" charset="0"/>
                <a:cs typeface="Times New Roman" panose="02020603050405020304" pitchFamily="18" charset="0"/>
              </a:rPr>
              <a:t>Pathogenesis and Clinical Finding</a:t>
            </a:r>
            <a:endParaRPr lang="en-US"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49CF7D96-F56E-4ED2-B8FF-EA6B7ADD5D0F}"/>
              </a:ext>
            </a:extLst>
          </p:cNvPr>
          <p:cNvSpPr>
            <a:spLocks noGrp="1"/>
          </p:cNvSpPr>
          <p:nvPr>
            <p:ph idx="1"/>
          </p:nvPr>
        </p:nvSpPr>
        <p:spPr>
          <a:xfrm>
            <a:off x="1" y="2015732"/>
            <a:ext cx="12192000" cy="4108231"/>
          </a:xfrm>
        </p:spPr>
        <p:txBody>
          <a:bodyPr/>
          <a:lstStyle/>
          <a:p>
            <a:pPr marL="514350" indent="-514350">
              <a:buFont typeface="+mj-lt"/>
              <a:buAutoNum type="romanUcPeriod"/>
            </a:pPr>
            <a:r>
              <a:rPr lang="en-US" dirty="0">
                <a:latin typeface="Times New Roman" panose="02020603050405020304" pitchFamily="18" charset="0"/>
                <a:cs typeface="Times New Roman" panose="02020603050405020304" pitchFamily="18" charset="0"/>
              </a:rPr>
              <a:t>Disease attributable to local infection with S. Pyogenes</a:t>
            </a:r>
            <a:r>
              <a:rPr lang="tr-TR" dirty="0">
                <a:latin typeface="Times New Roman" panose="02020603050405020304" pitchFamily="18" charset="0"/>
                <a:cs typeface="Times New Roman" panose="02020603050405020304" pitchFamily="18" charset="0"/>
              </a:rPr>
              <a:t>.</a:t>
            </a:r>
          </a:p>
          <a:p>
            <a:pPr marL="914400" lvl="1" indent="-457200">
              <a:buFont typeface="+mj-lt"/>
              <a:buAutoNum type="arabicParenR" startAt="7"/>
            </a:pPr>
            <a:r>
              <a:rPr lang="en-US" b="1" dirty="0">
                <a:latin typeface="Times New Roman" panose="02020603050405020304" pitchFamily="18" charset="0"/>
                <a:cs typeface="Times New Roman" panose="02020603050405020304" pitchFamily="18" charset="0"/>
              </a:rPr>
              <a:t>Streptococcal sore throat:</a:t>
            </a:r>
            <a:r>
              <a:rPr lang="tr-TR" b="1" dirty="0">
                <a:latin typeface="Times New Roman" panose="02020603050405020304" pitchFamily="18" charset="0"/>
                <a:cs typeface="Times New Roman" panose="02020603050405020304" pitchFamily="18" charset="0"/>
              </a:rPr>
              <a:t> </a:t>
            </a:r>
          </a:p>
          <a:p>
            <a:pPr lvl="2">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 Pharyngitis/sore throat (20–40% of all cases)</a:t>
            </a:r>
          </a:p>
          <a:p>
            <a:pPr lvl="2">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 Pneumonia and empyema</a:t>
            </a:r>
            <a:r>
              <a:rPr lang="tr-T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Collection of pus in normal anatomical cavity.</a:t>
            </a:r>
          </a:p>
        </p:txBody>
      </p:sp>
      <p:pic>
        <p:nvPicPr>
          <p:cNvPr id="5" name="Resim 4">
            <a:extLst>
              <a:ext uri="{FF2B5EF4-FFF2-40B4-BE49-F238E27FC236}">
                <a16:creationId xmlns:a16="http://schemas.microsoft.com/office/drawing/2014/main" id="{4557F40C-4DE1-43A0-9EFE-85115892F702}"/>
              </a:ext>
            </a:extLst>
          </p:cNvPr>
          <p:cNvPicPr>
            <a:picLocks noChangeAspect="1"/>
          </p:cNvPicPr>
          <p:nvPr/>
        </p:nvPicPr>
        <p:blipFill>
          <a:blip r:embed="rId3"/>
          <a:stretch>
            <a:fillRect/>
          </a:stretch>
        </p:blipFill>
        <p:spPr>
          <a:xfrm>
            <a:off x="8288703" y="762635"/>
            <a:ext cx="3936184" cy="2211066"/>
          </a:xfrm>
          <a:prstGeom prst="rect">
            <a:avLst/>
          </a:prstGeom>
        </p:spPr>
      </p:pic>
      <p:graphicFrame>
        <p:nvGraphicFramePr>
          <p:cNvPr id="6" name="Nesne 5">
            <a:extLst>
              <a:ext uri="{FF2B5EF4-FFF2-40B4-BE49-F238E27FC236}">
                <a16:creationId xmlns:a16="http://schemas.microsoft.com/office/drawing/2014/main" id="{420A3620-6C1B-48A2-BCD9-66B8A04D8A6C}"/>
              </a:ext>
            </a:extLst>
          </p:cNvPr>
          <p:cNvGraphicFramePr>
            <a:graphicFrameLocks noChangeAspect="1"/>
          </p:cNvGraphicFramePr>
          <p:nvPr>
            <p:extLst>
              <p:ext uri="{D42A27DB-BD31-4B8C-83A1-F6EECF244321}">
                <p14:modId xmlns:p14="http://schemas.microsoft.com/office/powerpoint/2010/main" val="791873730"/>
              </p:ext>
            </p:extLst>
          </p:nvPr>
        </p:nvGraphicFramePr>
        <p:xfrm>
          <a:off x="92075" y="92075"/>
          <a:ext cx="1382713" cy="387350"/>
        </p:xfrm>
        <a:graphic>
          <a:graphicData uri="http://schemas.openxmlformats.org/presentationml/2006/ole">
            <mc:AlternateContent xmlns:mc="http://schemas.openxmlformats.org/markup-compatibility/2006">
              <mc:Choice xmlns:v="urn:schemas-microsoft-com:vml" Requires="v">
                <p:oleObj spid="_x0000_s1078" name="Paketleyici Kabuk Nesnesi" showAsIcon="1" r:id="rId4" imgW="1382400" imgH="387000" progId="Package">
                  <p:embed/>
                </p:oleObj>
              </mc:Choice>
              <mc:Fallback>
                <p:oleObj name="Paketleyici Kabuk Nesnesi" showAsIcon="1" r:id="rId4" imgW="1382400" imgH="387000" progId="Package">
                  <p:embed/>
                  <p:pic>
                    <p:nvPicPr>
                      <p:cNvPr id="0" name=""/>
                      <p:cNvPicPr/>
                      <p:nvPr/>
                    </p:nvPicPr>
                    <p:blipFill>
                      <a:blip r:embed="rId5"/>
                      <a:stretch>
                        <a:fillRect/>
                      </a:stretch>
                    </p:blipFill>
                    <p:spPr>
                      <a:xfrm>
                        <a:off x="92075" y="92075"/>
                        <a:ext cx="1382713" cy="387350"/>
                      </a:xfrm>
                      <a:prstGeom prst="rect">
                        <a:avLst/>
                      </a:prstGeom>
                    </p:spPr>
                  </p:pic>
                </p:oleObj>
              </mc:Fallback>
            </mc:AlternateContent>
          </a:graphicData>
        </a:graphic>
      </p:graphicFrame>
      <p:pic>
        <p:nvPicPr>
          <p:cNvPr id="8" name="Resim 7">
            <a:extLst>
              <a:ext uri="{FF2B5EF4-FFF2-40B4-BE49-F238E27FC236}">
                <a16:creationId xmlns:a16="http://schemas.microsoft.com/office/drawing/2014/main" id="{18592813-DE2D-45C8-BF27-29E8F7871613}"/>
              </a:ext>
            </a:extLst>
          </p:cNvPr>
          <p:cNvPicPr>
            <a:picLocks noChangeAspect="1"/>
          </p:cNvPicPr>
          <p:nvPr/>
        </p:nvPicPr>
        <p:blipFill>
          <a:blip r:embed="rId6"/>
          <a:stretch>
            <a:fillRect/>
          </a:stretch>
        </p:blipFill>
        <p:spPr>
          <a:xfrm>
            <a:off x="4999838" y="3997159"/>
            <a:ext cx="3190207" cy="2126804"/>
          </a:xfrm>
          <a:prstGeom prst="rect">
            <a:avLst/>
          </a:prstGeom>
        </p:spPr>
      </p:pic>
      <p:pic>
        <p:nvPicPr>
          <p:cNvPr id="10" name="Resim 9">
            <a:extLst>
              <a:ext uri="{FF2B5EF4-FFF2-40B4-BE49-F238E27FC236}">
                <a16:creationId xmlns:a16="http://schemas.microsoft.com/office/drawing/2014/main" id="{3DCE2991-D5ED-454E-88BD-79F9E56D25C4}"/>
              </a:ext>
            </a:extLst>
          </p:cNvPr>
          <p:cNvPicPr>
            <a:picLocks noChangeAspect="1"/>
          </p:cNvPicPr>
          <p:nvPr/>
        </p:nvPicPr>
        <p:blipFill>
          <a:blip r:embed="rId7"/>
          <a:stretch>
            <a:fillRect/>
          </a:stretch>
        </p:blipFill>
        <p:spPr>
          <a:xfrm>
            <a:off x="8288703" y="3881978"/>
            <a:ext cx="3903296" cy="2211066"/>
          </a:xfrm>
          <a:prstGeom prst="rect">
            <a:avLst/>
          </a:prstGeom>
        </p:spPr>
      </p:pic>
    </p:spTree>
    <p:extLst>
      <p:ext uri="{BB962C8B-B14F-4D97-AF65-F5344CB8AC3E}">
        <p14:creationId xmlns:p14="http://schemas.microsoft.com/office/powerpoint/2010/main" val="2854300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D46E0F-F48C-4A28-8B98-80E01A3CCABE}"/>
              </a:ext>
            </a:extLst>
          </p:cNvPr>
          <p:cNvSpPr>
            <a:spLocks noGrp="1"/>
          </p:cNvSpPr>
          <p:nvPr>
            <p:ph type="title"/>
          </p:nvPr>
        </p:nvSpPr>
        <p:spPr>
          <a:xfrm>
            <a:off x="1" y="804519"/>
            <a:ext cx="12192000" cy="1049235"/>
          </a:xfrm>
        </p:spPr>
        <p:txBody>
          <a:bodyPr/>
          <a:lstStyle/>
          <a:p>
            <a:r>
              <a:rPr lang="en-US" cap="none" dirty="0">
                <a:latin typeface="Times New Roman" panose="02020603050405020304" pitchFamily="18" charset="0"/>
                <a:cs typeface="Times New Roman" panose="02020603050405020304" pitchFamily="18" charset="0"/>
              </a:rPr>
              <a:t>Pathogenesis and Clinical Finding</a:t>
            </a:r>
            <a:endParaRPr lang="en-US"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49CF7D96-F56E-4ED2-B8FF-EA6B7ADD5D0F}"/>
              </a:ext>
            </a:extLst>
          </p:cNvPr>
          <p:cNvSpPr>
            <a:spLocks noGrp="1"/>
          </p:cNvSpPr>
          <p:nvPr>
            <p:ph idx="1"/>
          </p:nvPr>
        </p:nvSpPr>
        <p:spPr>
          <a:xfrm>
            <a:off x="1" y="2015732"/>
            <a:ext cx="12192000" cy="4108231"/>
          </a:xfrm>
        </p:spPr>
        <p:txBody>
          <a:bodyPr/>
          <a:lstStyle/>
          <a:p>
            <a:pPr marL="514350" indent="-514350">
              <a:buFont typeface="+mj-lt"/>
              <a:buAutoNum type="romanUcPeriod" startAt="2"/>
            </a:pPr>
            <a:r>
              <a:rPr lang="en-US" dirty="0">
                <a:latin typeface="Times New Roman" panose="02020603050405020304" pitchFamily="18" charset="0"/>
                <a:cs typeface="Times New Roman" panose="02020603050405020304" pitchFamily="18" charset="0"/>
              </a:rPr>
              <a:t>Invasive Group A Streptococcal Infections, Streptococcal Toxic Shock Syndrome, and Scarlet Fever</a:t>
            </a:r>
            <a:r>
              <a:rPr lang="tr-TR"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Shock, bacteremia, respiratory failure, and multiorgan failure. Death occurs in about 30% of patients. The infections tend to occur after minor trauma in otherwise healthy persons with several presentations of soft tissue infection. These include necrotizing fasciitis, myositis, and infections at other soft tissue sites; bacteremia occurs frequently</a:t>
            </a:r>
            <a:r>
              <a:rPr lang="tr-TR" dirty="0">
                <a:latin typeface="Times New Roman" panose="02020603050405020304" pitchFamily="18" charset="0"/>
                <a:cs typeface="Times New Roman" panose="02020603050405020304" pitchFamily="18" charset="0"/>
              </a:rPr>
              <a:t>.</a:t>
            </a:r>
          </a:p>
          <a:p>
            <a:pPr lvl="1"/>
            <a:r>
              <a:rPr lang="en-US" b="1" dirty="0">
                <a:latin typeface="Times New Roman" panose="02020603050405020304" pitchFamily="18" charset="0"/>
                <a:cs typeface="Times New Roman" panose="02020603050405020304" pitchFamily="18" charset="0"/>
              </a:rPr>
              <a:t>Bacteremia or sepsis:</a:t>
            </a:r>
            <a:r>
              <a:rPr lang="en-US" dirty="0">
                <a:latin typeface="Times New Roman" panose="02020603050405020304" pitchFamily="18" charset="0"/>
                <a:cs typeface="Times New Roman" panose="02020603050405020304" pitchFamily="18" charset="0"/>
              </a:rPr>
              <a:t> Infection of traumatic or surgical wounds with streptococci results in bacteremia</a:t>
            </a:r>
            <a:r>
              <a:rPr lang="tr-TR" dirty="0">
                <a:latin typeface="Times New Roman" panose="02020603050405020304" pitchFamily="18" charset="0"/>
                <a:cs typeface="Times New Roman" panose="02020603050405020304" pitchFamily="18" charset="0"/>
              </a:rPr>
              <a:t>.</a:t>
            </a: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4640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D46E0F-F48C-4A28-8B98-80E01A3CCABE}"/>
              </a:ext>
            </a:extLst>
          </p:cNvPr>
          <p:cNvSpPr>
            <a:spLocks noGrp="1"/>
          </p:cNvSpPr>
          <p:nvPr>
            <p:ph type="title"/>
          </p:nvPr>
        </p:nvSpPr>
        <p:spPr>
          <a:xfrm>
            <a:off x="1" y="804519"/>
            <a:ext cx="12192000" cy="1049235"/>
          </a:xfrm>
        </p:spPr>
        <p:txBody>
          <a:bodyPr/>
          <a:lstStyle/>
          <a:p>
            <a:r>
              <a:rPr lang="en-US" cap="none" dirty="0">
                <a:latin typeface="Times New Roman" panose="02020603050405020304" pitchFamily="18" charset="0"/>
                <a:cs typeface="Times New Roman" panose="02020603050405020304" pitchFamily="18" charset="0"/>
              </a:rPr>
              <a:t>Pathogenesis and Clinical Finding</a:t>
            </a:r>
            <a:endParaRPr lang="en-US"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49CF7D96-F56E-4ED2-B8FF-EA6B7ADD5D0F}"/>
              </a:ext>
            </a:extLst>
          </p:cNvPr>
          <p:cNvSpPr>
            <a:spLocks noGrp="1"/>
          </p:cNvSpPr>
          <p:nvPr>
            <p:ph idx="1"/>
          </p:nvPr>
        </p:nvSpPr>
        <p:spPr>
          <a:xfrm>
            <a:off x="1" y="2015732"/>
            <a:ext cx="12192000" cy="4108231"/>
          </a:xfrm>
        </p:spPr>
        <p:txBody>
          <a:bodyPr/>
          <a:lstStyle/>
          <a:p>
            <a:pPr marL="514350" indent="-514350">
              <a:buFont typeface="+mj-lt"/>
              <a:buAutoNum type="romanUcPeriod" startAt="3"/>
            </a:pPr>
            <a:r>
              <a:rPr lang="en-US" dirty="0">
                <a:latin typeface="Times New Roman" panose="02020603050405020304" pitchFamily="18" charset="0"/>
                <a:cs typeface="Times New Roman" panose="02020603050405020304" pitchFamily="18" charset="0"/>
              </a:rPr>
              <a:t>Poststreptococcal Diseases (Glomerulonephritis,</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Rheumatic Fever)</a:t>
            </a:r>
            <a:r>
              <a:rPr lang="tr-TR" dirty="0">
                <a:latin typeface="Times New Roman" panose="02020603050405020304" pitchFamily="18" charset="0"/>
                <a:cs typeface="Times New Roman" panose="02020603050405020304" pitchFamily="18" charset="0"/>
              </a:rPr>
              <a:t>.</a:t>
            </a:r>
          </a:p>
          <a:p>
            <a:pPr marL="971550" lvl="1" indent="-514350">
              <a:buFont typeface="+mj-lt"/>
              <a:buAutoNum type="alphaLcParenR"/>
            </a:pPr>
            <a:r>
              <a:rPr lang="en-US" b="1" dirty="0">
                <a:latin typeface="Times New Roman" panose="02020603050405020304" pitchFamily="18" charset="0"/>
                <a:cs typeface="Times New Roman" panose="02020603050405020304" pitchFamily="18" charset="0"/>
              </a:rPr>
              <a:t>Glomerulonephritis</a:t>
            </a:r>
            <a:r>
              <a:rPr lang="tr-TR" b="1"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It follows skin infection (pyoderma) and often caused by special type M Streptococci.</a:t>
            </a:r>
            <a:endParaRPr lang="tr-TR"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disease is initiated by antigen-antibody complexes on the glomerular basement membrane.</a:t>
            </a:r>
            <a:endParaRPr lang="tr-TR"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There is blood and proteins in the urine, edema, high blood pressure, and urea nitrogen retention.</a:t>
            </a:r>
            <a:endParaRPr lang="tr-TR"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Some patients develop chronic infection, others die, and the majority recovers completely.</a:t>
            </a:r>
            <a:endParaRPr lang="tr-TR" dirty="0">
              <a:latin typeface="Times New Roman" panose="02020603050405020304" pitchFamily="18" charset="0"/>
              <a:cs typeface="Times New Roman" panose="02020603050405020304" pitchFamily="18" charset="0"/>
            </a:endParaRPr>
          </a:p>
          <a:p>
            <a:pPr marL="800100" lvl="1" indent="-342900">
              <a:buFont typeface="+mj-lt"/>
              <a:buAutoNum type="alphaLcParenR" startAt="2"/>
            </a:pPr>
            <a:endParaRPr lang="en-US"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E2B2707A-48BD-4A00-A8E4-67B84BCF7996}"/>
              </a:ext>
            </a:extLst>
          </p:cNvPr>
          <p:cNvPicPr>
            <a:picLocks noChangeAspect="1"/>
          </p:cNvPicPr>
          <p:nvPr/>
        </p:nvPicPr>
        <p:blipFill>
          <a:blip r:embed="rId2"/>
          <a:stretch>
            <a:fillRect/>
          </a:stretch>
        </p:blipFill>
        <p:spPr>
          <a:xfrm>
            <a:off x="8935280" y="0"/>
            <a:ext cx="3256719" cy="2818701"/>
          </a:xfrm>
          <a:prstGeom prst="rect">
            <a:avLst/>
          </a:prstGeom>
        </p:spPr>
      </p:pic>
    </p:spTree>
    <p:extLst>
      <p:ext uri="{BB962C8B-B14F-4D97-AF65-F5344CB8AC3E}">
        <p14:creationId xmlns:p14="http://schemas.microsoft.com/office/powerpoint/2010/main" val="3896665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D46E0F-F48C-4A28-8B98-80E01A3CCABE}"/>
              </a:ext>
            </a:extLst>
          </p:cNvPr>
          <p:cNvSpPr>
            <a:spLocks noGrp="1"/>
          </p:cNvSpPr>
          <p:nvPr>
            <p:ph type="title"/>
          </p:nvPr>
        </p:nvSpPr>
        <p:spPr>
          <a:xfrm>
            <a:off x="1" y="804519"/>
            <a:ext cx="12192000" cy="1049235"/>
          </a:xfrm>
        </p:spPr>
        <p:txBody>
          <a:bodyPr/>
          <a:lstStyle/>
          <a:p>
            <a:r>
              <a:rPr lang="en-US" cap="none" dirty="0">
                <a:latin typeface="Times New Roman" panose="02020603050405020304" pitchFamily="18" charset="0"/>
                <a:cs typeface="Times New Roman" panose="02020603050405020304" pitchFamily="18" charset="0"/>
              </a:rPr>
              <a:t>Pathogenesis and Clinical Finding</a:t>
            </a:r>
            <a:endParaRPr lang="en-US"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49CF7D96-F56E-4ED2-B8FF-EA6B7ADD5D0F}"/>
              </a:ext>
            </a:extLst>
          </p:cNvPr>
          <p:cNvSpPr>
            <a:spLocks noGrp="1"/>
          </p:cNvSpPr>
          <p:nvPr>
            <p:ph idx="1"/>
          </p:nvPr>
        </p:nvSpPr>
        <p:spPr>
          <a:xfrm>
            <a:off x="1" y="2015732"/>
            <a:ext cx="12192000" cy="4108231"/>
          </a:xfrm>
        </p:spPr>
        <p:txBody>
          <a:bodyPr/>
          <a:lstStyle/>
          <a:p>
            <a:pPr marL="514350" indent="-514350">
              <a:buFont typeface="+mj-lt"/>
              <a:buAutoNum type="romanUcPeriod" startAt="3"/>
            </a:pPr>
            <a:r>
              <a:rPr lang="en-US" dirty="0">
                <a:latin typeface="Times New Roman" panose="02020603050405020304" pitchFamily="18" charset="0"/>
                <a:cs typeface="Times New Roman" panose="02020603050405020304" pitchFamily="18" charset="0"/>
              </a:rPr>
              <a:t>Poststreptococcal Diseases (Glomerulonephritis,</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Rheumatic Fever)</a:t>
            </a:r>
            <a:r>
              <a:rPr lang="tr-TR" dirty="0">
                <a:latin typeface="Times New Roman" panose="02020603050405020304" pitchFamily="18" charset="0"/>
                <a:cs typeface="Times New Roman" panose="02020603050405020304" pitchFamily="18" charset="0"/>
              </a:rPr>
              <a:t>.</a:t>
            </a:r>
          </a:p>
          <a:p>
            <a:pPr marL="971550" lvl="1" indent="-514350">
              <a:buFont typeface="+mj-lt"/>
              <a:buAutoNum type="alphaLcParenR" startAt="2"/>
            </a:pPr>
            <a:r>
              <a:rPr lang="en-US" b="1" dirty="0">
                <a:latin typeface="Times New Roman" panose="02020603050405020304" pitchFamily="18" charset="0"/>
                <a:cs typeface="Times New Roman" panose="02020603050405020304" pitchFamily="18" charset="0"/>
              </a:rPr>
              <a:t>Rheumatic Fever.</a:t>
            </a:r>
            <a:endParaRPr lang="tr-TR" b="1" dirty="0">
              <a:latin typeface="Times New Roman" panose="02020603050405020304" pitchFamily="18" charset="0"/>
              <a:cs typeface="Times New Roman" panose="02020603050405020304" pitchFamily="18" charset="0"/>
            </a:endParaRPr>
          </a:p>
          <a:p>
            <a:pPr marL="457200" lvl="1" indent="0">
              <a:buNone/>
            </a:pPr>
            <a:r>
              <a:rPr lang="en-US" dirty="0">
                <a:latin typeface="Times New Roman" panose="02020603050405020304" pitchFamily="18" charset="0"/>
                <a:cs typeface="Times New Roman" panose="02020603050405020304" pitchFamily="18" charset="0"/>
              </a:rPr>
              <a:t>It is the most serious sequela of </a:t>
            </a:r>
            <a:r>
              <a:rPr lang="en-US" i="1" dirty="0">
                <a:latin typeface="Times New Roman" panose="02020603050405020304" pitchFamily="18" charset="0"/>
                <a:cs typeface="Times New Roman" panose="02020603050405020304" pitchFamily="18" charset="0"/>
              </a:rPr>
              <a:t>Streptococcus pyogenes</a:t>
            </a:r>
            <a:r>
              <a:rPr lang="en-US" dirty="0">
                <a:latin typeface="Times New Roman" panose="02020603050405020304" pitchFamily="18" charset="0"/>
                <a:cs typeface="Times New Roman" panose="02020603050405020304" pitchFamily="18" charset="0"/>
              </a:rPr>
              <a:t> infection because it results in damage to the heart muscle and valves. Certain strains of </a:t>
            </a:r>
            <a:r>
              <a:rPr lang="en-US" i="1" dirty="0">
                <a:latin typeface="Times New Roman" panose="02020603050405020304" pitchFamily="18" charset="0"/>
                <a:cs typeface="Times New Roman" panose="02020603050405020304" pitchFamily="18" charset="0"/>
              </a:rPr>
              <a:t>Streptococcus pyogenes</a:t>
            </a:r>
            <a:r>
              <a:rPr lang="en-US" dirty="0">
                <a:latin typeface="Times New Roman" panose="02020603050405020304" pitchFamily="18" charset="0"/>
                <a:cs typeface="Times New Roman" panose="02020603050405020304" pitchFamily="18" charset="0"/>
              </a:rPr>
              <a:t> contain cell membrane antigens that cross react with human heart tissue antigens.</a:t>
            </a:r>
            <a:endParaRPr lang="tr-TR"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Fever, malaise, migratory non suppurative polyarthritis,</a:t>
            </a:r>
            <a:endParaRPr lang="tr-TR"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Evidence of inflammation of all parts of the heart.</a:t>
            </a:r>
            <a:endParaRPr lang="tr-TR"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Small perivascular granulomas in the myocardium develop (Aschoff bodies</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nodules found in the heart).</a:t>
            </a:r>
            <a:endParaRPr lang="tr-TR" dirty="0">
              <a:latin typeface="Times New Roman" panose="02020603050405020304" pitchFamily="18" charset="0"/>
              <a:cs typeface="Times New Roman" panose="02020603050405020304" pitchFamily="18" charset="0"/>
            </a:endParaRPr>
          </a:p>
          <a:p>
            <a:pPr marL="457200" lvl="1" indent="0">
              <a:buNone/>
            </a:pPr>
            <a:endParaRPr lang="tr-TR" dirty="0">
              <a:latin typeface="Times New Roman" panose="02020603050405020304" pitchFamily="18" charset="0"/>
              <a:cs typeface="Times New Roman" panose="02020603050405020304" pitchFamily="18" charset="0"/>
            </a:endParaRPr>
          </a:p>
          <a:p>
            <a:pPr marL="800100" lvl="1" indent="-342900">
              <a:buFont typeface="+mj-lt"/>
              <a:buAutoNum type="alphaLcParenR" startAt="2"/>
            </a:pPr>
            <a:endParaRPr lang="en-US"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0624741-5AA6-4CF8-B622-D53392A51511}"/>
              </a:ext>
            </a:extLst>
          </p:cNvPr>
          <p:cNvPicPr>
            <a:picLocks noChangeAspect="1"/>
          </p:cNvPicPr>
          <p:nvPr/>
        </p:nvPicPr>
        <p:blipFill>
          <a:blip r:embed="rId2"/>
          <a:stretch>
            <a:fillRect/>
          </a:stretch>
        </p:blipFill>
        <p:spPr>
          <a:xfrm>
            <a:off x="8610749" y="0"/>
            <a:ext cx="3581250" cy="2687500"/>
          </a:xfrm>
          <a:prstGeom prst="rect">
            <a:avLst/>
          </a:prstGeom>
        </p:spPr>
      </p:pic>
    </p:spTree>
    <p:extLst>
      <p:ext uri="{BB962C8B-B14F-4D97-AF65-F5344CB8AC3E}">
        <p14:creationId xmlns:p14="http://schemas.microsoft.com/office/powerpoint/2010/main" val="3407228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D46E0F-F48C-4A28-8B98-80E01A3CCABE}"/>
              </a:ext>
            </a:extLst>
          </p:cNvPr>
          <p:cNvSpPr>
            <a:spLocks noGrp="1"/>
          </p:cNvSpPr>
          <p:nvPr>
            <p:ph type="title"/>
          </p:nvPr>
        </p:nvSpPr>
        <p:spPr>
          <a:xfrm>
            <a:off x="1" y="804519"/>
            <a:ext cx="12192000" cy="1049235"/>
          </a:xfrm>
        </p:spPr>
        <p:txBody>
          <a:bodyPr/>
          <a:lstStyle/>
          <a:p>
            <a:r>
              <a:rPr lang="en-US" cap="none" dirty="0">
                <a:latin typeface="Times New Roman" panose="02020603050405020304" pitchFamily="18" charset="0"/>
                <a:cs typeface="Times New Roman" panose="02020603050405020304" pitchFamily="18" charset="0"/>
              </a:rPr>
              <a:t>Streptococcus</a:t>
            </a:r>
            <a:endParaRPr lang="en-US"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49CF7D96-F56E-4ED2-B8FF-EA6B7ADD5D0F}"/>
              </a:ext>
            </a:extLst>
          </p:cNvPr>
          <p:cNvSpPr>
            <a:spLocks noGrp="1"/>
          </p:cNvSpPr>
          <p:nvPr>
            <p:ph idx="1"/>
          </p:nvPr>
        </p:nvSpPr>
        <p:spPr>
          <a:xfrm>
            <a:off x="1" y="2015732"/>
            <a:ext cx="12192000" cy="4108231"/>
          </a:xfrm>
        </p:spPr>
        <p:txBody>
          <a:bodyPr/>
          <a:lstStyle/>
          <a:p>
            <a:r>
              <a:rPr lang="en-US" dirty="0">
                <a:latin typeface="Times New Roman" panose="02020603050405020304" pitchFamily="18" charset="0"/>
                <a:cs typeface="Times New Roman" panose="02020603050405020304" pitchFamily="18" charset="0"/>
              </a:rPr>
              <a:t>Family Streptococcaceae are gram-positive cocci</a:t>
            </a:r>
            <a:r>
              <a:rPr lang="tr-T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catalase negative, arranged in pairs or chains</a:t>
            </a:r>
            <a:r>
              <a:rPr lang="tr-TR"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Streptococcus, Enterococcus and Pneumococcus are the important members of this family.</a:t>
            </a:r>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But</a:t>
            </a:r>
            <a:r>
              <a:rPr lang="en-US" dirty="0">
                <a:latin typeface="Times New Roman" panose="02020603050405020304" pitchFamily="18" charset="0"/>
                <a:cs typeface="Times New Roman" panose="02020603050405020304" pitchFamily="18" charset="0"/>
              </a:rPr>
              <a:t>, according to the molecular structure, Enterococcus is now reclassified under separate family Enterococcaceae.</a:t>
            </a:r>
            <a:endParaRPr lang="tr-TR"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2" descr="strep-mutans">
            <a:extLst>
              <a:ext uri="{FF2B5EF4-FFF2-40B4-BE49-F238E27FC236}">
                <a16:creationId xmlns:a16="http://schemas.microsoft.com/office/drawing/2014/main" id="{EAC2A2BF-34DC-46D8-BBA3-756B70278F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2547" y="3481432"/>
            <a:ext cx="3769453" cy="264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betask.AnaKA.jpg">
            <a:extLst>
              <a:ext uri="{FF2B5EF4-FFF2-40B4-BE49-F238E27FC236}">
                <a16:creationId xmlns:a16="http://schemas.microsoft.com/office/drawing/2014/main" id="{1B8A8982-12E2-4060-A438-83E3C6776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81431"/>
            <a:ext cx="3523376" cy="2642532"/>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2743E51F-0A88-4C51-92C6-74B81F72F2F2}"/>
              </a:ext>
            </a:extLst>
          </p:cNvPr>
          <p:cNvPicPr>
            <a:picLocks noChangeAspect="1"/>
          </p:cNvPicPr>
          <p:nvPr/>
        </p:nvPicPr>
        <p:blipFill>
          <a:blip r:embed="rId4"/>
          <a:stretch>
            <a:fillRect/>
          </a:stretch>
        </p:blipFill>
        <p:spPr>
          <a:xfrm>
            <a:off x="3863087" y="3481431"/>
            <a:ext cx="4314825" cy="2642532"/>
          </a:xfrm>
          <a:prstGeom prst="rect">
            <a:avLst/>
          </a:prstGeom>
        </p:spPr>
      </p:pic>
    </p:spTree>
    <p:extLst>
      <p:ext uri="{BB962C8B-B14F-4D97-AF65-F5344CB8AC3E}">
        <p14:creationId xmlns:p14="http://schemas.microsoft.com/office/powerpoint/2010/main" val="2678218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D46E0F-F48C-4A28-8B98-80E01A3CCABE}"/>
              </a:ext>
            </a:extLst>
          </p:cNvPr>
          <p:cNvSpPr>
            <a:spLocks noGrp="1"/>
          </p:cNvSpPr>
          <p:nvPr>
            <p:ph type="title"/>
          </p:nvPr>
        </p:nvSpPr>
        <p:spPr>
          <a:xfrm>
            <a:off x="1" y="804519"/>
            <a:ext cx="12192000" cy="1049235"/>
          </a:xfrm>
        </p:spPr>
        <p:txBody>
          <a:bodyPr/>
          <a:lstStyle/>
          <a:p>
            <a:r>
              <a:rPr lang="en-US" cap="none" dirty="0">
                <a:latin typeface="Times New Roman" panose="02020603050405020304" pitchFamily="18" charset="0"/>
                <a:cs typeface="Times New Roman" panose="02020603050405020304" pitchFamily="18" charset="0"/>
              </a:rPr>
              <a:t>Diagnostic </a:t>
            </a:r>
            <a:r>
              <a:rPr lang="tr-TR" cap="none" dirty="0">
                <a:latin typeface="Times New Roman" panose="02020603050405020304" pitchFamily="18" charset="0"/>
                <a:cs typeface="Times New Roman" panose="02020603050405020304" pitchFamily="18" charset="0"/>
              </a:rPr>
              <a:t>L</a:t>
            </a:r>
            <a:r>
              <a:rPr lang="en-US" cap="none" dirty="0">
                <a:latin typeface="Times New Roman" panose="02020603050405020304" pitchFamily="18" charset="0"/>
                <a:cs typeface="Times New Roman" panose="02020603050405020304" pitchFamily="18" charset="0"/>
              </a:rPr>
              <a:t>aboratory </a:t>
            </a:r>
            <a:r>
              <a:rPr lang="tr-TR" cap="none" dirty="0">
                <a:latin typeface="Times New Roman" panose="02020603050405020304" pitchFamily="18" charset="0"/>
                <a:cs typeface="Times New Roman" panose="02020603050405020304" pitchFamily="18" charset="0"/>
              </a:rPr>
              <a:t>T</a:t>
            </a:r>
            <a:r>
              <a:rPr lang="en-US" cap="none" dirty="0">
                <a:latin typeface="Times New Roman" panose="02020603050405020304" pitchFamily="18" charset="0"/>
                <a:cs typeface="Times New Roman" panose="02020603050405020304" pitchFamily="18" charset="0"/>
              </a:rPr>
              <a:t>ests</a:t>
            </a:r>
          </a:p>
        </p:txBody>
      </p:sp>
      <p:sp>
        <p:nvSpPr>
          <p:cNvPr id="3" name="İçerik Yer Tutucusu 2">
            <a:extLst>
              <a:ext uri="{FF2B5EF4-FFF2-40B4-BE49-F238E27FC236}">
                <a16:creationId xmlns:a16="http://schemas.microsoft.com/office/drawing/2014/main" id="{49CF7D96-F56E-4ED2-B8FF-EA6B7ADD5D0F}"/>
              </a:ext>
            </a:extLst>
          </p:cNvPr>
          <p:cNvSpPr>
            <a:spLocks noGrp="1"/>
          </p:cNvSpPr>
          <p:nvPr>
            <p:ph idx="1"/>
          </p:nvPr>
        </p:nvSpPr>
        <p:spPr>
          <a:xfrm>
            <a:off x="1" y="2015732"/>
            <a:ext cx="12192000" cy="4108231"/>
          </a:xfrm>
        </p:spPr>
        <p:txBody>
          <a:bodyPr/>
          <a:lstStyle/>
          <a:p>
            <a:pPr marL="457200" indent="-457200">
              <a:buFont typeface="+mj-lt"/>
              <a:buAutoNum type="arabicPeriod"/>
            </a:pPr>
            <a:r>
              <a:rPr lang="en-US" dirty="0">
                <a:latin typeface="Times New Roman" panose="02020603050405020304" pitchFamily="18" charset="0"/>
                <a:cs typeface="Times New Roman" panose="02020603050405020304" pitchFamily="18" charset="0"/>
              </a:rPr>
              <a:t>Specimens</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Depends on the nature of Streptococcal infection.</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throat swab, pus, cerebrospinal fluid or other sterile body fluid, or blood is obtained for culture. Serum is obtained for antibody determinations.</a:t>
            </a:r>
            <a:endParaRPr lang="tr-TR"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Smears: Of little diagnostic value.</a:t>
            </a:r>
            <a:endParaRPr lang="tr-TR"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Culture: Specimens should be cultured on blood agar, .</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Incubation in 10% CO2 often speeds hemolysis</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Pinpoint colony with a wide zone of β-hemolysis</a:t>
            </a:r>
            <a:r>
              <a:rPr lang="tr-TR"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Biochemical test, and group specific antigens are confirmatory</a:t>
            </a:r>
            <a:r>
              <a:rPr lang="tr-TR"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Catalase negative, Bacitracin sensitive and </a:t>
            </a:r>
            <a:r>
              <a:rPr lang="en-US" dirty="0" err="1">
                <a:latin typeface="Times New Roman" panose="02020603050405020304" pitchFamily="18" charset="0"/>
                <a:cs typeface="Times New Roman" panose="02020603050405020304" pitchFamily="18" charset="0"/>
              </a:rPr>
              <a:t>Pyrrolidonyl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Arylamidase</a:t>
            </a:r>
            <a:r>
              <a:rPr lang="en-US" dirty="0">
                <a:latin typeface="Times New Roman" panose="02020603050405020304" pitchFamily="18" charset="0"/>
                <a:cs typeface="Times New Roman" panose="02020603050405020304" pitchFamily="18" charset="0"/>
              </a:rPr>
              <a:t> (PYR) test is positive.</a:t>
            </a:r>
          </a:p>
          <a:p>
            <a:pPr marL="457200" indent="-457200">
              <a:buFont typeface="+mj-lt"/>
              <a:buAutoNum type="arabicPeriod"/>
            </a:pPr>
            <a:endParaRPr lang="en-US"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9469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D46E0F-F48C-4A28-8B98-80E01A3CCABE}"/>
              </a:ext>
            </a:extLst>
          </p:cNvPr>
          <p:cNvSpPr>
            <a:spLocks noGrp="1"/>
          </p:cNvSpPr>
          <p:nvPr>
            <p:ph type="title"/>
          </p:nvPr>
        </p:nvSpPr>
        <p:spPr>
          <a:xfrm>
            <a:off x="1" y="804519"/>
            <a:ext cx="12192000" cy="1049235"/>
          </a:xfrm>
        </p:spPr>
        <p:txBody>
          <a:bodyPr/>
          <a:lstStyle/>
          <a:p>
            <a:r>
              <a:rPr lang="en-US" cap="none" dirty="0">
                <a:latin typeface="Times New Roman" panose="02020603050405020304" pitchFamily="18" charset="0"/>
                <a:cs typeface="Times New Roman" panose="02020603050405020304" pitchFamily="18" charset="0"/>
              </a:rPr>
              <a:t>Diagnostic </a:t>
            </a:r>
            <a:r>
              <a:rPr lang="tr-TR" cap="none" dirty="0">
                <a:latin typeface="Times New Roman" panose="02020603050405020304" pitchFamily="18" charset="0"/>
                <a:cs typeface="Times New Roman" panose="02020603050405020304" pitchFamily="18" charset="0"/>
              </a:rPr>
              <a:t>L</a:t>
            </a:r>
            <a:r>
              <a:rPr lang="en-US" cap="none" dirty="0">
                <a:latin typeface="Times New Roman" panose="02020603050405020304" pitchFamily="18" charset="0"/>
                <a:cs typeface="Times New Roman" panose="02020603050405020304" pitchFamily="18" charset="0"/>
              </a:rPr>
              <a:t>aboratory </a:t>
            </a:r>
            <a:r>
              <a:rPr lang="tr-TR" cap="none" dirty="0">
                <a:latin typeface="Times New Roman" panose="02020603050405020304" pitchFamily="18" charset="0"/>
                <a:cs typeface="Times New Roman" panose="02020603050405020304" pitchFamily="18" charset="0"/>
              </a:rPr>
              <a:t>T</a:t>
            </a:r>
            <a:r>
              <a:rPr lang="en-US" cap="none" dirty="0">
                <a:latin typeface="Times New Roman" panose="02020603050405020304" pitchFamily="18" charset="0"/>
                <a:cs typeface="Times New Roman" panose="02020603050405020304" pitchFamily="18" charset="0"/>
              </a:rPr>
              <a:t>ests</a:t>
            </a:r>
          </a:p>
        </p:txBody>
      </p:sp>
      <p:sp>
        <p:nvSpPr>
          <p:cNvPr id="3" name="İçerik Yer Tutucusu 2">
            <a:extLst>
              <a:ext uri="{FF2B5EF4-FFF2-40B4-BE49-F238E27FC236}">
                <a16:creationId xmlns:a16="http://schemas.microsoft.com/office/drawing/2014/main" id="{49CF7D96-F56E-4ED2-B8FF-EA6B7ADD5D0F}"/>
              </a:ext>
            </a:extLst>
          </p:cNvPr>
          <p:cNvSpPr>
            <a:spLocks noGrp="1"/>
          </p:cNvSpPr>
          <p:nvPr>
            <p:ph idx="1"/>
          </p:nvPr>
        </p:nvSpPr>
        <p:spPr>
          <a:xfrm>
            <a:off x="1" y="2015732"/>
            <a:ext cx="12192000" cy="4108231"/>
          </a:xfrm>
        </p:spPr>
        <p:txBody>
          <a:bodyPr/>
          <a:lstStyle/>
          <a:p>
            <a:pPr marL="457200" indent="-457200">
              <a:buFont typeface="+mj-lt"/>
              <a:buAutoNum type="arabicPeriod" startAt="4"/>
            </a:pPr>
            <a:r>
              <a:rPr lang="en-US" dirty="0">
                <a:latin typeface="Times New Roman" panose="02020603050405020304" pitchFamily="18" charset="0"/>
                <a:cs typeface="Times New Roman" panose="02020603050405020304" pitchFamily="18" charset="0"/>
              </a:rPr>
              <a:t>Antigen detection tests: Extraction of antigen and detection by EIA.</a:t>
            </a:r>
          </a:p>
          <a:p>
            <a:pPr marL="457200" indent="-457200">
              <a:buFont typeface="+mj-lt"/>
              <a:buAutoNum type="arabicPeriod" startAt="4"/>
            </a:pPr>
            <a:endParaRPr lang="en-US" dirty="0">
              <a:latin typeface="Times New Roman" panose="02020603050405020304" pitchFamily="18" charset="0"/>
              <a:cs typeface="Times New Roman" panose="02020603050405020304" pitchFamily="18" charset="0"/>
            </a:endParaRPr>
          </a:p>
          <a:p>
            <a:pPr marL="457200" indent="-457200">
              <a:buFont typeface="+mj-lt"/>
              <a:buAutoNum type="arabicPeriod" startAt="4"/>
            </a:pPr>
            <a:endParaRPr lang="en-US"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DC77540A-196F-4635-B14B-14302DF72B04}"/>
              </a:ext>
            </a:extLst>
          </p:cNvPr>
          <p:cNvPicPr>
            <a:picLocks noChangeAspect="1"/>
          </p:cNvPicPr>
          <p:nvPr/>
        </p:nvPicPr>
        <p:blipFill>
          <a:blip r:embed="rId2"/>
          <a:stretch>
            <a:fillRect/>
          </a:stretch>
        </p:blipFill>
        <p:spPr>
          <a:xfrm>
            <a:off x="4462943" y="2966591"/>
            <a:ext cx="4791044" cy="3157371"/>
          </a:xfrm>
          <a:prstGeom prst="rect">
            <a:avLst/>
          </a:prstGeom>
        </p:spPr>
      </p:pic>
      <p:pic>
        <p:nvPicPr>
          <p:cNvPr id="7" name="Resim 6">
            <a:extLst>
              <a:ext uri="{FF2B5EF4-FFF2-40B4-BE49-F238E27FC236}">
                <a16:creationId xmlns:a16="http://schemas.microsoft.com/office/drawing/2014/main" id="{456433DB-2FE2-4601-AF30-CB3CB3A09179}"/>
              </a:ext>
            </a:extLst>
          </p:cNvPr>
          <p:cNvPicPr>
            <a:picLocks noChangeAspect="1"/>
          </p:cNvPicPr>
          <p:nvPr/>
        </p:nvPicPr>
        <p:blipFill>
          <a:blip r:embed="rId3"/>
          <a:stretch>
            <a:fillRect/>
          </a:stretch>
        </p:blipFill>
        <p:spPr>
          <a:xfrm>
            <a:off x="0" y="2966592"/>
            <a:ext cx="4219662" cy="3157370"/>
          </a:xfrm>
          <a:prstGeom prst="rect">
            <a:avLst/>
          </a:prstGeom>
        </p:spPr>
      </p:pic>
      <p:pic>
        <p:nvPicPr>
          <p:cNvPr id="11" name="Resim 10">
            <a:extLst>
              <a:ext uri="{FF2B5EF4-FFF2-40B4-BE49-F238E27FC236}">
                <a16:creationId xmlns:a16="http://schemas.microsoft.com/office/drawing/2014/main" id="{44B68C05-8B16-4967-9696-877BF4D1CC19}"/>
              </a:ext>
            </a:extLst>
          </p:cNvPr>
          <p:cNvPicPr>
            <a:picLocks noChangeAspect="1"/>
          </p:cNvPicPr>
          <p:nvPr/>
        </p:nvPicPr>
        <p:blipFill>
          <a:blip r:embed="rId4"/>
          <a:stretch>
            <a:fillRect/>
          </a:stretch>
        </p:blipFill>
        <p:spPr>
          <a:xfrm>
            <a:off x="9511241" y="2966591"/>
            <a:ext cx="2669573" cy="3157371"/>
          </a:xfrm>
          <a:prstGeom prst="rect">
            <a:avLst/>
          </a:prstGeom>
        </p:spPr>
      </p:pic>
    </p:spTree>
    <p:extLst>
      <p:ext uri="{BB962C8B-B14F-4D97-AF65-F5344CB8AC3E}">
        <p14:creationId xmlns:p14="http://schemas.microsoft.com/office/powerpoint/2010/main" val="4246266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D46E0F-F48C-4A28-8B98-80E01A3CCABE}"/>
              </a:ext>
            </a:extLst>
          </p:cNvPr>
          <p:cNvSpPr>
            <a:spLocks noGrp="1"/>
          </p:cNvSpPr>
          <p:nvPr>
            <p:ph type="title"/>
          </p:nvPr>
        </p:nvSpPr>
        <p:spPr>
          <a:xfrm>
            <a:off x="1" y="804519"/>
            <a:ext cx="12192000" cy="1049235"/>
          </a:xfrm>
        </p:spPr>
        <p:txBody>
          <a:bodyPr/>
          <a:lstStyle/>
          <a:p>
            <a:r>
              <a:rPr lang="en-US" cap="none" dirty="0">
                <a:latin typeface="Times New Roman" panose="02020603050405020304" pitchFamily="18" charset="0"/>
                <a:cs typeface="Times New Roman" panose="02020603050405020304" pitchFamily="18" charset="0"/>
              </a:rPr>
              <a:t>Diagnostic </a:t>
            </a:r>
            <a:r>
              <a:rPr lang="tr-TR" cap="none" dirty="0">
                <a:latin typeface="Times New Roman" panose="02020603050405020304" pitchFamily="18" charset="0"/>
                <a:cs typeface="Times New Roman" panose="02020603050405020304" pitchFamily="18" charset="0"/>
              </a:rPr>
              <a:t>L</a:t>
            </a:r>
            <a:r>
              <a:rPr lang="en-US" cap="none" dirty="0">
                <a:latin typeface="Times New Roman" panose="02020603050405020304" pitchFamily="18" charset="0"/>
                <a:cs typeface="Times New Roman" panose="02020603050405020304" pitchFamily="18" charset="0"/>
              </a:rPr>
              <a:t>aboratory </a:t>
            </a:r>
            <a:r>
              <a:rPr lang="tr-TR" cap="none" dirty="0">
                <a:latin typeface="Times New Roman" panose="02020603050405020304" pitchFamily="18" charset="0"/>
                <a:cs typeface="Times New Roman" panose="02020603050405020304" pitchFamily="18" charset="0"/>
              </a:rPr>
              <a:t>T</a:t>
            </a:r>
            <a:r>
              <a:rPr lang="en-US" cap="none" dirty="0">
                <a:latin typeface="Times New Roman" panose="02020603050405020304" pitchFamily="18" charset="0"/>
                <a:cs typeface="Times New Roman" panose="02020603050405020304" pitchFamily="18" charset="0"/>
              </a:rPr>
              <a:t>ests</a:t>
            </a:r>
          </a:p>
        </p:txBody>
      </p:sp>
      <p:sp>
        <p:nvSpPr>
          <p:cNvPr id="3" name="İçerik Yer Tutucusu 2">
            <a:extLst>
              <a:ext uri="{FF2B5EF4-FFF2-40B4-BE49-F238E27FC236}">
                <a16:creationId xmlns:a16="http://schemas.microsoft.com/office/drawing/2014/main" id="{49CF7D96-F56E-4ED2-B8FF-EA6B7ADD5D0F}"/>
              </a:ext>
            </a:extLst>
          </p:cNvPr>
          <p:cNvSpPr>
            <a:spLocks noGrp="1"/>
          </p:cNvSpPr>
          <p:nvPr>
            <p:ph idx="1"/>
          </p:nvPr>
        </p:nvSpPr>
        <p:spPr>
          <a:xfrm>
            <a:off x="1" y="2015732"/>
            <a:ext cx="12192000" cy="4108231"/>
          </a:xfrm>
        </p:spPr>
        <p:txBody>
          <a:bodyPr/>
          <a:lstStyle/>
          <a:p>
            <a:pPr marL="457200" indent="-457200">
              <a:buFont typeface="+mj-lt"/>
              <a:buAutoNum type="arabicPeriod" startAt="5"/>
            </a:pPr>
            <a:r>
              <a:rPr lang="en-US" dirty="0">
                <a:latin typeface="Times New Roman" panose="02020603050405020304" pitchFamily="18" charset="0"/>
                <a:cs typeface="Times New Roman" panose="02020603050405020304" pitchFamily="18" charset="0"/>
              </a:rPr>
              <a:t>Serologic tests: A rise in antibody to several group A Streptococcal antigens can be estimated, anti-streptolysin O (ASO) is the most widely used.</a:t>
            </a:r>
            <a:endParaRPr lang="tr-TR"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Such antibodies include ASO, particularly in respiratory disease</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Anti-ASO titer is most widely used</a:t>
            </a:r>
            <a:r>
              <a:rPr lang="tr-TR"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Antibodies to streptolysin O (ASO) titer of &gt;200 is significant for</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rheumatic fever.</a:t>
            </a:r>
            <a:endParaRPr lang="tr-TR"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A</a:t>
            </a:r>
            <a:r>
              <a:rPr lang="en-US" dirty="0" err="1">
                <a:latin typeface="Times New Roman" panose="02020603050405020304" pitchFamily="18" charset="0"/>
                <a:cs typeface="Times New Roman" panose="02020603050405020304" pitchFamily="18" charset="0"/>
              </a:rPr>
              <a:t>nti</a:t>
            </a:r>
            <a:r>
              <a:rPr lang="en-US" dirty="0">
                <a:latin typeface="Times New Roman" panose="02020603050405020304" pitchFamily="18" charset="0"/>
                <a:cs typeface="Times New Roman" panose="02020603050405020304" pitchFamily="18" charset="0"/>
              </a:rPr>
              <a:t>-DNase B and antihyaluronidase, particularly in skin infections</a:t>
            </a:r>
            <a:r>
              <a:rPr lang="tr-TR"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Anti-DNase-B Ab – Titer &gt; 300–350 units/ml is diagnostic of PSGN and pyoderma.</a:t>
            </a:r>
            <a:endParaRPr lang="tr-TR" dirty="0">
              <a:latin typeface="Times New Roman" panose="02020603050405020304" pitchFamily="18" charset="0"/>
              <a:cs typeface="Times New Roman" panose="02020603050405020304" pitchFamily="18" charset="0"/>
            </a:endParaRPr>
          </a:p>
          <a:p>
            <a:pPr marL="457200" lvl="1" indent="0">
              <a:buNone/>
            </a:pPr>
            <a:r>
              <a:rPr lang="tr-T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Poststreptococcal glomerulonephritis </a:t>
            </a:r>
            <a:r>
              <a:rPr lang="tr-TR" dirty="0">
                <a:latin typeface="Times New Roman" panose="02020603050405020304" pitchFamily="18" charset="0"/>
                <a:cs typeface="Times New Roman" panose="02020603050405020304" pitchFamily="18" charset="0"/>
              </a:rPr>
              <a:t>(PSGN). </a:t>
            </a:r>
          </a:p>
          <a:p>
            <a:pPr lvl="1">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marL="457200" indent="-457200">
              <a:buFont typeface="+mj-lt"/>
              <a:buAutoNum type="arabicPeriod" startAt="5"/>
            </a:pPr>
            <a:endParaRPr lang="en-US" dirty="0">
              <a:latin typeface="Times New Roman" panose="02020603050405020304" pitchFamily="18" charset="0"/>
              <a:cs typeface="Times New Roman" panose="02020603050405020304" pitchFamily="18" charset="0"/>
            </a:endParaRPr>
          </a:p>
          <a:p>
            <a:pPr marL="457200" indent="-457200">
              <a:buFont typeface="+mj-lt"/>
              <a:buAutoNum type="arabicPeriod" startAt="5"/>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394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D46E0F-F48C-4A28-8B98-80E01A3CCABE}"/>
              </a:ext>
            </a:extLst>
          </p:cNvPr>
          <p:cNvSpPr>
            <a:spLocks noGrp="1"/>
          </p:cNvSpPr>
          <p:nvPr>
            <p:ph type="title"/>
          </p:nvPr>
        </p:nvSpPr>
        <p:spPr>
          <a:xfrm>
            <a:off x="1" y="804519"/>
            <a:ext cx="12192000" cy="1049235"/>
          </a:xfrm>
        </p:spPr>
        <p:txBody>
          <a:bodyPr/>
          <a:lstStyle/>
          <a:p>
            <a:r>
              <a:rPr lang="en-US" cap="none" dirty="0">
                <a:latin typeface="Times New Roman" panose="02020603050405020304" pitchFamily="18" charset="0"/>
                <a:cs typeface="Times New Roman" panose="02020603050405020304" pitchFamily="18" charset="0"/>
              </a:rPr>
              <a:t>Treatment</a:t>
            </a:r>
            <a:endParaRPr lang="en-US"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49CF7D96-F56E-4ED2-B8FF-EA6B7ADD5D0F}"/>
              </a:ext>
            </a:extLst>
          </p:cNvPr>
          <p:cNvSpPr>
            <a:spLocks noGrp="1"/>
          </p:cNvSpPr>
          <p:nvPr>
            <p:ph idx="1"/>
          </p:nvPr>
        </p:nvSpPr>
        <p:spPr>
          <a:xfrm>
            <a:off x="1" y="2015732"/>
            <a:ext cx="12192000" cy="4108231"/>
          </a:xfrm>
        </p:spPr>
        <p:txBody>
          <a:bodyPr/>
          <a:lstStyle/>
          <a:p>
            <a:r>
              <a:rPr lang="en-US" dirty="0">
                <a:latin typeface="Times New Roman" panose="02020603050405020304" pitchFamily="18" charset="0"/>
                <a:cs typeface="Times New Roman" panose="02020603050405020304" pitchFamily="18" charset="0"/>
              </a:rPr>
              <a:t>Penicillin is the drug of choice for all type of streptococcal infections</a:t>
            </a:r>
            <a:r>
              <a:rPr lang="tr-T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aphicFrame>
        <p:nvGraphicFramePr>
          <p:cNvPr id="4" name="Tablo 3">
            <a:extLst>
              <a:ext uri="{FF2B5EF4-FFF2-40B4-BE49-F238E27FC236}">
                <a16:creationId xmlns:a16="http://schemas.microsoft.com/office/drawing/2014/main" id="{66A0796C-8B56-42D0-9E24-B9CF0E21CB6A}"/>
              </a:ext>
            </a:extLst>
          </p:cNvPr>
          <p:cNvGraphicFramePr>
            <a:graphicFrameLocks noGrp="1"/>
          </p:cNvGraphicFramePr>
          <p:nvPr>
            <p:extLst>
              <p:ext uri="{D42A27DB-BD31-4B8C-83A1-F6EECF244321}">
                <p14:modId xmlns:p14="http://schemas.microsoft.com/office/powerpoint/2010/main" val="860028829"/>
              </p:ext>
            </p:extLst>
          </p:nvPr>
        </p:nvGraphicFramePr>
        <p:xfrm>
          <a:off x="1" y="2506523"/>
          <a:ext cx="12191998" cy="3784600"/>
        </p:xfrm>
        <a:graphic>
          <a:graphicData uri="http://schemas.openxmlformats.org/drawingml/2006/table">
            <a:tbl>
              <a:tblPr firstRow="1" bandRow="1">
                <a:tableStyleId>{5C22544A-7EE6-4342-B048-85BDC9FD1C3A}</a:tableStyleId>
              </a:tblPr>
              <a:tblGrid>
                <a:gridCol w="3243741">
                  <a:extLst>
                    <a:ext uri="{9D8B030D-6E8A-4147-A177-3AD203B41FA5}">
                      <a16:colId xmlns:a16="http://schemas.microsoft.com/office/drawing/2014/main" val="2613465857"/>
                    </a:ext>
                  </a:extLst>
                </a:gridCol>
                <a:gridCol w="8948257">
                  <a:extLst>
                    <a:ext uri="{9D8B030D-6E8A-4147-A177-3AD203B41FA5}">
                      <a16:colId xmlns:a16="http://schemas.microsoft.com/office/drawing/2014/main" val="3835376952"/>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49691221"/>
                  </a:ext>
                </a:extLst>
              </a:tr>
              <a:tr h="370840">
                <a:tc>
                  <a:txBody>
                    <a:bodyPr/>
                    <a:lstStyle/>
                    <a:p>
                      <a:r>
                        <a:rPr lang="en-US" dirty="0"/>
                        <a:t>Pharyngitis</a:t>
                      </a:r>
                    </a:p>
                  </a:txBody>
                  <a:tcPr/>
                </a:tc>
                <a:tc>
                  <a:txBody>
                    <a:bodyPr/>
                    <a:lstStyle/>
                    <a:p>
                      <a:r>
                        <a:rPr lang="en-US" dirty="0"/>
                        <a:t>Benzathine penicillin G, IM single dose or oral penicillin V for 10 days</a:t>
                      </a:r>
                    </a:p>
                  </a:txBody>
                  <a:tcPr/>
                </a:tc>
                <a:extLst>
                  <a:ext uri="{0D108BD9-81ED-4DB2-BD59-A6C34878D82A}">
                    <a16:rowId xmlns:a16="http://schemas.microsoft.com/office/drawing/2014/main" val="4038384393"/>
                  </a:ext>
                </a:extLst>
              </a:tr>
              <a:tr h="370840">
                <a:tc>
                  <a:txBody>
                    <a:bodyPr/>
                    <a:lstStyle/>
                    <a:p>
                      <a:r>
                        <a:rPr lang="en-US" dirty="0"/>
                        <a:t>Erysipelas/Cellulitis</a:t>
                      </a:r>
                    </a:p>
                  </a:txBody>
                  <a:tcPr/>
                </a:tc>
                <a:tc>
                  <a:txBody>
                    <a:bodyPr/>
                    <a:lstStyle/>
                    <a:p>
                      <a:r>
                        <a:rPr lang="en-US" dirty="0"/>
                        <a:t>Mild- Procaine penicillin</a:t>
                      </a:r>
                      <a:r>
                        <a:rPr lang="tr-TR" dirty="0"/>
                        <a:t> // Severe- </a:t>
                      </a:r>
                      <a:r>
                        <a:rPr lang="tr-TR" dirty="0" err="1"/>
                        <a:t>Penicillin</a:t>
                      </a:r>
                      <a:r>
                        <a:rPr lang="tr-TR" dirty="0"/>
                        <a:t> G</a:t>
                      </a:r>
                      <a:endParaRPr lang="en-US" dirty="0"/>
                    </a:p>
                  </a:txBody>
                  <a:tcPr/>
                </a:tc>
                <a:extLst>
                  <a:ext uri="{0D108BD9-81ED-4DB2-BD59-A6C34878D82A}">
                    <a16:rowId xmlns:a16="http://schemas.microsoft.com/office/drawing/2014/main" val="2111662639"/>
                  </a:ext>
                </a:extLst>
              </a:tr>
              <a:tr h="370840">
                <a:tc>
                  <a:txBody>
                    <a:bodyPr/>
                    <a:lstStyle/>
                    <a:p>
                      <a:r>
                        <a:rPr lang="en-US" dirty="0"/>
                        <a:t>Pneumonia and empyema</a:t>
                      </a:r>
                    </a:p>
                  </a:txBody>
                  <a:tcPr/>
                </a:tc>
                <a:tc>
                  <a:txBody>
                    <a:bodyPr/>
                    <a:lstStyle/>
                    <a:p>
                      <a:r>
                        <a:rPr lang="en-US" dirty="0"/>
                        <a:t>Penicillin G + drainage of empyema</a:t>
                      </a:r>
                    </a:p>
                  </a:txBody>
                  <a:tcPr/>
                </a:tc>
                <a:extLst>
                  <a:ext uri="{0D108BD9-81ED-4DB2-BD59-A6C34878D82A}">
                    <a16:rowId xmlns:a16="http://schemas.microsoft.com/office/drawing/2014/main" val="3568981741"/>
                  </a:ext>
                </a:extLst>
              </a:tr>
              <a:tr h="370840">
                <a:tc>
                  <a:txBody>
                    <a:bodyPr/>
                    <a:lstStyle/>
                    <a:p>
                      <a:r>
                        <a:rPr lang="en-US" dirty="0"/>
                        <a:t>Rheumatic fever</a:t>
                      </a:r>
                    </a:p>
                  </a:txBody>
                  <a:tcPr/>
                </a:tc>
                <a:tc>
                  <a:txBody>
                    <a:bodyPr/>
                    <a:lstStyle/>
                    <a:p>
                      <a:r>
                        <a:rPr lang="it-IT" dirty="0"/>
                        <a:t>Benzathine penicillin G, IM single dose</a:t>
                      </a:r>
                      <a:r>
                        <a:rPr lang="tr-TR" dirty="0"/>
                        <a:t> // </a:t>
                      </a:r>
                      <a:r>
                        <a:rPr lang="en-US" dirty="0"/>
                        <a:t>or oral Penicillin V for 10 days</a:t>
                      </a:r>
                    </a:p>
                  </a:txBody>
                  <a:tcPr/>
                </a:tc>
                <a:extLst>
                  <a:ext uri="{0D108BD9-81ED-4DB2-BD59-A6C34878D82A}">
                    <a16:rowId xmlns:a16="http://schemas.microsoft.com/office/drawing/2014/main" val="3854604995"/>
                  </a:ext>
                </a:extLst>
              </a:tr>
              <a:tr h="370840">
                <a:tc>
                  <a:txBody>
                    <a:bodyPr/>
                    <a:lstStyle/>
                    <a:p>
                      <a:endParaRPr lang="en-US" dirty="0"/>
                    </a:p>
                  </a:txBody>
                  <a:tcPr/>
                </a:tc>
                <a:tc>
                  <a:txBody>
                    <a:bodyPr/>
                    <a:lstStyle/>
                    <a:p>
                      <a:r>
                        <a:rPr lang="en-US" sz="1800" b="0" i="0" u="none" strike="noStrike" kern="1200" baseline="0" dirty="0">
                          <a:solidFill>
                            <a:schemeClr val="dk1"/>
                          </a:solidFill>
                          <a:latin typeface="+mn-lt"/>
                          <a:ea typeface="+mn-ea"/>
                          <a:cs typeface="+mn-cs"/>
                        </a:rPr>
                        <a:t>Long-term maintenance therapy with penicillin G monthly:</a:t>
                      </a:r>
                      <a:endParaRPr lang="tr-TR" sz="1800" b="0" i="0" u="none" strike="noStrike" kern="1200" baseline="0" dirty="0">
                        <a:solidFill>
                          <a:schemeClr val="dk1"/>
                        </a:solidFill>
                        <a:latin typeface="+mn-lt"/>
                        <a:ea typeface="+mn-ea"/>
                        <a:cs typeface="+mn-cs"/>
                      </a:endParaRPr>
                    </a:p>
                    <a:p>
                      <a:pPr marL="800100" lvl="1" indent="-342900">
                        <a:buFont typeface="+mj-lt"/>
                        <a:buAutoNum type="arabicParenR"/>
                      </a:pPr>
                      <a:r>
                        <a:rPr lang="en-US" sz="1800" b="0" i="0" u="none" strike="noStrike" kern="1200" baseline="0" dirty="0">
                          <a:solidFill>
                            <a:schemeClr val="dk1"/>
                          </a:solidFill>
                          <a:latin typeface="+mn-lt"/>
                          <a:ea typeface="+mn-ea"/>
                          <a:cs typeface="+mn-cs"/>
                        </a:rPr>
                        <a:t>For 5 </a:t>
                      </a:r>
                      <a:r>
                        <a:rPr lang="en-US" sz="1800" b="0" i="0" u="none" strike="noStrike" kern="1200" baseline="0" dirty="0" err="1">
                          <a:solidFill>
                            <a:schemeClr val="dk1"/>
                          </a:solidFill>
                          <a:latin typeface="+mn-lt"/>
                          <a:ea typeface="+mn-ea"/>
                          <a:cs typeface="+mn-cs"/>
                        </a:rPr>
                        <a:t>yrs</a:t>
                      </a:r>
                      <a:r>
                        <a:rPr lang="en-US" sz="1800" b="0" i="0" u="none" strike="noStrike" kern="1200" baseline="0" dirty="0">
                          <a:solidFill>
                            <a:schemeClr val="dk1"/>
                          </a:solidFill>
                          <a:latin typeface="+mn-lt"/>
                          <a:ea typeface="+mn-ea"/>
                          <a:cs typeface="+mn-cs"/>
                        </a:rPr>
                        <a:t> or until 21 </a:t>
                      </a:r>
                      <a:r>
                        <a:rPr lang="en-US" sz="1800" b="0" i="0" u="none" strike="noStrike" kern="1200" baseline="0" dirty="0" err="1">
                          <a:solidFill>
                            <a:schemeClr val="dk1"/>
                          </a:solidFill>
                          <a:latin typeface="+mn-lt"/>
                          <a:ea typeface="+mn-ea"/>
                          <a:cs typeface="+mn-cs"/>
                        </a:rPr>
                        <a:t>yrs</a:t>
                      </a:r>
                      <a:r>
                        <a:rPr lang="en-US" sz="1800" b="0" i="0" u="none" strike="noStrike" kern="1200" baseline="0" dirty="0">
                          <a:solidFill>
                            <a:schemeClr val="dk1"/>
                          </a:solidFill>
                          <a:latin typeface="+mn-lt"/>
                          <a:ea typeface="+mn-ea"/>
                          <a:cs typeface="+mn-cs"/>
                        </a:rPr>
                        <a:t> of age, (without carditis)</a:t>
                      </a:r>
                      <a:endParaRPr lang="tr-TR" sz="1800" b="0" i="0" u="none" strike="noStrike" kern="1200" baseline="0" dirty="0">
                        <a:solidFill>
                          <a:schemeClr val="dk1"/>
                        </a:solidFill>
                        <a:latin typeface="+mn-lt"/>
                        <a:ea typeface="+mn-ea"/>
                        <a:cs typeface="+mn-cs"/>
                      </a:endParaRPr>
                    </a:p>
                    <a:p>
                      <a:pPr marL="800100" lvl="1" indent="-342900">
                        <a:buFont typeface="+mj-lt"/>
                        <a:buAutoNum type="arabicParenR"/>
                      </a:pPr>
                      <a:r>
                        <a:rPr lang="en-US" sz="1800" b="0" i="0" u="none" strike="noStrike" kern="1200" baseline="0" dirty="0">
                          <a:solidFill>
                            <a:schemeClr val="dk1"/>
                          </a:solidFill>
                          <a:latin typeface="+mn-lt"/>
                          <a:ea typeface="+mn-ea"/>
                          <a:cs typeface="+mn-cs"/>
                        </a:rPr>
                        <a:t>For 10 </a:t>
                      </a:r>
                      <a:r>
                        <a:rPr lang="en-US" sz="1800" b="0" i="0" u="none" strike="noStrike" kern="1200" baseline="0" dirty="0" err="1">
                          <a:solidFill>
                            <a:schemeClr val="dk1"/>
                          </a:solidFill>
                          <a:latin typeface="+mn-lt"/>
                          <a:ea typeface="+mn-ea"/>
                          <a:cs typeface="+mn-cs"/>
                        </a:rPr>
                        <a:t>yrs</a:t>
                      </a:r>
                      <a:r>
                        <a:rPr lang="en-US" sz="1800" b="0" i="0" u="none" strike="noStrike" kern="1200" baseline="0" dirty="0">
                          <a:solidFill>
                            <a:schemeClr val="dk1"/>
                          </a:solidFill>
                          <a:latin typeface="+mn-lt"/>
                          <a:ea typeface="+mn-ea"/>
                          <a:cs typeface="+mn-cs"/>
                        </a:rPr>
                        <a:t> (with carditis)</a:t>
                      </a:r>
                      <a:endParaRPr lang="tr-TR" sz="1800" b="0" i="0" u="none" strike="noStrike" kern="1200" baseline="0" dirty="0">
                        <a:solidFill>
                          <a:schemeClr val="dk1"/>
                        </a:solidFill>
                        <a:latin typeface="+mn-lt"/>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arenR"/>
                        <a:tabLst/>
                        <a:defRPr/>
                      </a:pPr>
                      <a:r>
                        <a:rPr lang="tr-TR" dirty="0"/>
                        <a:t>U</a:t>
                      </a:r>
                      <a:r>
                        <a:rPr lang="en-US" dirty="0"/>
                        <a:t>p to 40 </a:t>
                      </a:r>
                      <a:r>
                        <a:rPr lang="en-US" dirty="0" err="1"/>
                        <a:t>yrs</a:t>
                      </a:r>
                      <a:r>
                        <a:rPr lang="en-US" dirty="0"/>
                        <a:t> of age/lifelong (with residual heart disease)</a:t>
                      </a:r>
                      <a:endParaRPr lang="tr-TR" dirty="0"/>
                    </a:p>
                  </a:txBody>
                  <a:tcPr/>
                </a:tc>
                <a:extLst>
                  <a:ext uri="{0D108BD9-81ED-4DB2-BD59-A6C34878D82A}">
                    <a16:rowId xmlns:a16="http://schemas.microsoft.com/office/drawing/2014/main" val="1739073104"/>
                  </a:ext>
                </a:extLst>
              </a:tr>
              <a:tr h="370840">
                <a:tc>
                  <a:txBody>
                    <a:bodyPr/>
                    <a:lstStyle/>
                    <a:p>
                      <a:r>
                        <a:rPr lang="en-US" dirty="0"/>
                        <a:t>PSGN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Benzathine penicillin G, IM single dose</a:t>
                      </a:r>
                      <a:r>
                        <a:rPr lang="tr-TR" dirty="0"/>
                        <a:t> // </a:t>
                      </a:r>
                      <a:r>
                        <a:rPr lang="en-US" dirty="0"/>
                        <a:t>or oral Penicillin V for 10 days</a:t>
                      </a:r>
                    </a:p>
                  </a:txBody>
                  <a:tcPr/>
                </a:tc>
                <a:extLst>
                  <a:ext uri="{0D108BD9-81ED-4DB2-BD59-A6C34878D82A}">
                    <a16:rowId xmlns:a16="http://schemas.microsoft.com/office/drawing/2014/main" val="384415338"/>
                  </a:ext>
                </a:extLst>
              </a:tr>
              <a:tr h="370840">
                <a:tc>
                  <a:txBody>
                    <a:bodyPr/>
                    <a:lstStyle/>
                    <a:p>
                      <a:r>
                        <a:rPr lang="it-IT" dirty="0"/>
                        <a:t>Pharyngeal carrier</a:t>
                      </a:r>
                      <a:endParaRPr lang="en-US" dirty="0"/>
                    </a:p>
                  </a:txBody>
                  <a:tcPr/>
                </a:tc>
                <a:tc>
                  <a:txBody>
                    <a:bodyPr/>
                    <a:lstStyle/>
                    <a:p>
                      <a:r>
                        <a:rPr lang="it-IT" dirty="0"/>
                        <a:t>Penicillin V + rifampicin</a:t>
                      </a:r>
                      <a:endParaRPr lang="en-US" dirty="0"/>
                    </a:p>
                  </a:txBody>
                  <a:tcPr/>
                </a:tc>
                <a:extLst>
                  <a:ext uri="{0D108BD9-81ED-4DB2-BD59-A6C34878D82A}">
                    <a16:rowId xmlns:a16="http://schemas.microsoft.com/office/drawing/2014/main" val="4108146586"/>
                  </a:ext>
                </a:extLst>
              </a:tr>
            </a:tbl>
          </a:graphicData>
        </a:graphic>
      </p:graphicFrame>
    </p:spTree>
    <p:extLst>
      <p:ext uri="{BB962C8B-B14F-4D97-AF65-F5344CB8AC3E}">
        <p14:creationId xmlns:p14="http://schemas.microsoft.com/office/powerpoint/2010/main" val="2452861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D46E0F-F48C-4A28-8B98-80E01A3CCABE}"/>
              </a:ext>
            </a:extLst>
          </p:cNvPr>
          <p:cNvSpPr>
            <a:spLocks noGrp="1"/>
          </p:cNvSpPr>
          <p:nvPr>
            <p:ph type="title"/>
          </p:nvPr>
        </p:nvSpPr>
        <p:spPr>
          <a:xfrm>
            <a:off x="1" y="804519"/>
            <a:ext cx="12192000" cy="1049235"/>
          </a:xfrm>
        </p:spPr>
        <p:txBody>
          <a:bodyPr/>
          <a:lstStyle/>
          <a:p>
            <a:r>
              <a:rPr lang="en-US" cap="none" dirty="0">
                <a:latin typeface="Times New Roman" panose="02020603050405020304" pitchFamily="18" charset="0"/>
                <a:cs typeface="Times New Roman" panose="02020603050405020304" pitchFamily="18" charset="0"/>
              </a:rPr>
              <a:t>Epidemiology, prevention, and control</a:t>
            </a:r>
          </a:p>
        </p:txBody>
      </p:sp>
      <p:sp>
        <p:nvSpPr>
          <p:cNvPr id="3" name="İçerik Yer Tutucusu 2">
            <a:extLst>
              <a:ext uri="{FF2B5EF4-FFF2-40B4-BE49-F238E27FC236}">
                <a16:creationId xmlns:a16="http://schemas.microsoft.com/office/drawing/2014/main" id="{49CF7D96-F56E-4ED2-B8FF-EA6B7ADD5D0F}"/>
              </a:ext>
            </a:extLst>
          </p:cNvPr>
          <p:cNvSpPr>
            <a:spLocks noGrp="1"/>
          </p:cNvSpPr>
          <p:nvPr>
            <p:ph idx="1"/>
          </p:nvPr>
        </p:nvSpPr>
        <p:spPr>
          <a:xfrm>
            <a:off x="1" y="2015732"/>
            <a:ext cx="12192000" cy="4108231"/>
          </a:xfrm>
        </p:spPr>
        <p:txBody>
          <a:bodyPr/>
          <a:lstStyle/>
          <a:p>
            <a:r>
              <a:rPr lang="en-US" dirty="0">
                <a:latin typeface="Times New Roman" panose="02020603050405020304" pitchFamily="18" charset="0"/>
                <a:cs typeface="Times New Roman" panose="02020603050405020304" pitchFamily="18" charset="0"/>
              </a:rPr>
              <a:t>The detection of </a:t>
            </a:r>
            <a:r>
              <a:rPr lang="en-US" i="1" dirty="0">
                <a:latin typeface="Times New Roman" panose="02020603050405020304" pitchFamily="18" charset="0"/>
                <a:cs typeface="Times New Roman" panose="02020603050405020304" pitchFamily="18" charset="0"/>
              </a:rPr>
              <a:t>Streptococcus pyogenes</a:t>
            </a:r>
            <a:r>
              <a:rPr lang="en-US" dirty="0">
                <a:latin typeface="Times New Roman" panose="02020603050405020304" pitchFamily="18" charset="0"/>
                <a:cs typeface="Times New Roman" panose="02020603050405020304" pitchFamily="18" charset="0"/>
              </a:rPr>
              <a:t> by culture or any other method should be considered serious condition;</a:t>
            </a:r>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he nasal discharge of a person carrying the organism is the most dangerous source for the spreading.</a:t>
            </a: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Prophylaxis </a:t>
            </a:r>
            <a:endParaRPr lang="tr-TR" sz="2400" b="1"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Long-term maintenance therapy with penicillin (alternative-sulfadiazine or erythromycin in penicillin allergy) is required for children who develop early signs of rheumatic fever. This prevents streptococcal reinfection and further damage to heart.</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133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D46E0F-F48C-4A28-8B98-80E01A3CCABE}"/>
              </a:ext>
            </a:extLst>
          </p:cNvPr>
          <p:cNvSpPr>
            <a:spLocks noGrp="1"/>
          </p:cNvSpPr>
          <p:nvPr>
            <p:ph type="title"/>
          </p:nvPr>
        </p:nvSpPr>
        <p:spPr>
          <a:xfrm>
            <a:off x="1" y="804519"/>
            <a:ext cx="12192000" cy="1049235"/>
          </a:xfrm>
        </p:spPr>
        <p:txBody>
          <a:bodyPr/>
          <a:lstStyle/>
          <a:p>
            <a:r>
              <a:rPr lang="en-US" cap="none" dirty="0">
                <a:latin typeface="Times New Roman" panose="02020603050405020304" pitchFamily="18" charset="0"/>
                <a:cs typeface="Times New Roman" panose="02020603050405020304" pitchFamily="18" charset="0"/>
              </a:rPr>
              <a:t>Streptococcus</a:t>
            </a:r>
            <a:br>
              <a:rPr lang="tr-TR" cap="none" dirty="0">
                <a:latin typeface="Times New Roman" panose="02020603050405020304" pitchFamily="18" charset="0"/>
                <a:cs typeface="Times New Roman" panose="02020603050405020304" pitchFamily="18" charset="0"/>
              </a:rPr>
            </a:br>
            <a:r>
              <a:rPr lang="tr-TR" cap="none" dirty="0" err="1">
                <a:latin typeface="Times New Roman" panose="02020603050405020304" pitchFamily="18" charset="0"/>
                <a:cs typeface="Times New Roman" panose="02020603050405020304" pitchFamily="18" charset="0"/>
              </a:rPr>
              <a:t>Classification</a:t>
            </a:r>
            <a:endParaRPr lang="en-US"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49CF7D96-F56E-4ED2-B8FF-EA6B7ADD5D0F}"/>
              </a:ext>
            </a:extLst>
          </p:cNvPr>
          <p:cNvSpPr>
            <a:spLocks noGrp="1"/>
          </p:cNvSpPr>
          <p:nvPr>
            <p:ph idx="1"/>
          </p:nvPr>
        </p:nvSpPr>
        <p:spPr>
          <a:xfrm>
            <a:off x="1" y="2015732"/>
            <a:ext cx="12192000" cy="4108231"/>
          </a:xfrm>
        </p:spPr>
        <p:txBody>
          <a:bodyPr/>
          <a:lstStyle/>
          <a:p>
            <a:pPr marL="514350" indent="-514350">
              <a:buFont typeface="+mj-lt"/>
              <a:buAutoNum type="romanUcPeriod"/>
            </a:pPr>
            <a:r>
              <a:rPr lang="en-US" dirty="0">
                <a:latin typeface="Times New Roman" panose="02020603050405020304" pitchFamily="18" charset="0"/>
                <a:cs typeface="Times New Roman" panose="02020603050405020304" pitchFamily="18" charset="0"/>
              </a:rPr>
              <a:t>On the basis of hemolysis, streptococci can be divided into 3 groups</a:t>
            </a:r>
            <a:r>
              <a:rPr lang="tr-TR" dirty="0">
                <a:latin typeface="Times New Roman" panose="02020603050405020304" pitchFamily="18" charset="0"/>
                <a:cs typeface="Times New Roman" panose="02020603050405020304" pitchFamily="18" charset="0"/>
              </a:rPr>
              <a:t>:-</a:t>
            </a:r>
          </a:p>
          <a:p>
            <a:pPr marL="800100" lvl="1" indent="-342900">
              <a:buFont typeface="+mj-lt"/>
              <a:buAutoNum type="arabicPeriod"/>
            </a:pPr>
            <a:r>
              <a:rPr lang="el-GR" dirty="0">
                <a:latin typeface="Times New Roman" panose="02020603050405020304" pitchFamily="18" charset="0"/>
                <a:cs typeface="Times New Roman" panose="02020603050405020304" pitchFamily="18" charset="0"/>
              </a:rPr>
              <a:t>α </a:t>
            </a:r>
            <a:r>
              <a:rPr lang="en-US" dirty="0">
                <a:latin typeface="Times New Roman" panose="02020603050405020304" pitchFamily="18" charset="0"/>
                <a:cs typeface="Times New Roman" panose="02020603050405020304" pitchFamily="18" charset="0"/>
              </a:rPr>
              <a:t>Hemolytic: (Partial or green hemolysis), e.g. </a:t>
            </a:r>
            <a:r>
              <a:rPr lang="en-US" i="1" dirty="0">
                <a:latin typeface="Times New Roman" panose="02020603050405020304" pitchFamily="18" charset="0"/>
                <a:cs typeface="Times New Roman" panose="02020603050405020304" pitchFamily="18" charset="0"/>
              </a:rPr>
              <a:t>Streptococcus </a:t>
            </a:r>
            <a:r>
              <a:rPr lang="tr-TR" i="1" dirty="0">
                <a:latin typeface="Times New Roman" panose="02020603050405020304" pitchFamily="18" charset="0"/>
                <a:cs typeface="Times New Roman" panose="02020603050405020304" pitchFamily="18" charset="0"/>
              </a:rPr>
              <a:t>v</a:t>
            </a:r>
            <a:r>
              <a:rPr lang="en-US" i="1" dirty="0" err="1">
                <a:latin typeface="Times New Roman" panose="02020603050405020304" pitchFamily="18" charset="0"/>
                <a:cs typeface="Times New Roman" panose="02020603050405020304" pitchFamily="18" charset="0"/>
              </a:rPr>
              <a:t>iridans</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Streptococcus pneumoniae</a:t>
            </a:r>
            <a:r>
              <a:rPr lang="tr-TR" dirty="0">
                <a:latin typeface="Times New Roman" panose="02020603050405020304" pitchFamily="18" charset="0"/>
                <a:cs typeface="Times New Roman" panose="02020603050405020304" pitchFamily="18" charset="0"/>
              </a:rPr>
              <a:t>.</a:t>
            </a:r>
          </a:p>
          <a:p>
            <a:pPr marL="800100" lvl="1" indent="-342900">
              <a:buFont typeface="+mj-lt"/>
              <a:buAutoNum type="arabicPeriod"/>
            </a:pPr>
            <a:r>
              <a:rPr lang="el-GR" dirty="0">
                <a:latin typeface="Times New Roman" panose="02020603050405020304" pitchFamily="18" charset="0"/>
                <a:cs typeface="Times New Roman" panose="02020603050405020304" pitchFamily="18" charset="0"/>
              </a:rPr>
              <a:t>β </a:t>
            </a:r>
            <a:r>
              <a:rPr lang="en-US" dirty="0">
                <a:latin typeface="Times New Roman" panose="02020603050405020304" pitchFamily="18" charset="0"/>
                <a:cs typeface="Times New Roman" panose="02020603050405020304" pitchFamily="18" charset="0"/>
              </a:rPr>
              <a:t>Hemolytic: (Complete or yellowish hemolysis), e.g.</a:t>
            </a:r>
            <a:r>
              <a:rPr lang="tr-TR" dirty="0">
                <a:latin typeface="Times New Roman" panose="02020603050405020304" pitchFamily="18" charset="0"/>
                <a:cs typeface="Times New Roman" panose="02020603050405020304" pitchFamily="18" charset="0"/>
              </a:rPr>
              <a:t> </a:t>
            </a:r>
            <a:r>
              <a:rPr lang="tr-TR" i="1" dirty="0" err="1">
                <a:latin typeface="Times New Roman" panose="02020603050405020304" pitchFamily="18" charset="0"/>
                <a:cs typeface="Times New Roman" panose="02020603050405020304" pitchFamily="18" charset="0"/>
              </a:rPr>
              <a:t>Streptococcus</a:t>
            </a:r>
            <a:r>
              <a:rPr lang="tr-TR" i="1" dirty="0">
                <a:latin typeface="Times New Roman" panose="02020603050405020304" pitchFamily="18" charset="0"/>
                <a:cs typeface="Times New Roman" panose="02020603050405020304" pitchFamily="18" charset="0"/>
              </a:rPr>
              <a:t> </a:t>
            </a:r>
            <a:r>
              <a:rPr lang="tr-TR" i="1" dirty="0" err="1">
                <a:latin typeface="Times New Roman" panose="02020603050405020304" pitchFamily="18" charset="0"/>
                <a:cs typeface="Times New Roman" panose="02020603050405020304" pitchFamily="18" charset="0"/>
              </a:rPr>
              <a:t>agalactiae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i="1" dirty="0" err="1">
                <a:latin typeface="Times New Roman" panose="02020603050405020304" pitchFamily="18" charset="0"/>
                <a:cs typeface="Times New Roman" panose="02020603050405020304" pitchFamily="18" charset="0"/>
              </a:rPr>
              <a:t>Streptococcus</a:t>
            </a:r>
            <a:r>
              <a:rPr lang="tr-TR" i="1" dirty="0">
                <a:latin typeface="Times New Roman" panose="02020603050405020304" pitchFamily="18" charset="0"/>
                <a:cs typeface="Times New Roman" panose="02020603050405020304" pitchFamily="18" charset="0"/>
              </a:rPr>
              <a:t> pyogenes</a:t>
            </a:r>
            <a:r>
              <a:rPr lang="tr-TR" dirty="0">
                <a:latin typeface="Times New Roman" panose="02020603050405020304" pitchFamily="18" charset="0"/>
                <a:cs typeface="Times New Roman" panose="02020603050405020304" pitchFamily="18" charset="0"/>
              </a:rPr>
              <a:t>.</a:t>
            </a:r>
          </a:p>
          <a:p>
            <a:pPr marL="800100" lvl="1" indent="-342900">
              <a:buFont typeface="+mj-lt"/>
              <a:buAutoNum type="arabicPeriod"/>
            </a:pPr>
            <a:r>
              <a:rPr lang="el-GR" dirty="0">
                <a:latin typeface="Times New Roman" panose="02020603050405020304" pitchFamily="18" charset="0"/>
                <a:cs typeface="Times New Roman" panose="02020603050405020304" pitchFamily="18" charset="0"/>
              </a:rPr>
              <a:t>γ </a:t>
            </a:r>
            <a:r>
              <a:rPr lang="en-US" dirty="0">
                <a:latin typeface="Times New Roman" panose="02020603050405020304" pitchFamily="18" charset="0"/>
                <a:cs typeface="Times New Roman" panose="02020603050405020304" pitchFamily="18" charset="0"/>
              </a:rPr>
              <a:t>Hemolytic: (</a:t>
            </a:r>
            <a:r>
              <a:rPr lang="tr-TR"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o hemolysis is seen), e.g. </a:t>
            </a:r>
            <a:r>
              <a:rPr lang="en-US" i="1" dirty="0">
                <a:latin typeface="Times New Roman" panose="02020603050405020304" pitchFamily="18" charset="0"/>
                <a:cs typeface="Times New Roman" panose="02020603050405020304" pitchFamily="18" charset="0"/>
              </a:rPr>
              <a:t>Enterococci</a:t>
            </a:r>
            <a:r>
              <a:rPr lang="tr-TR" i="1" dirty="0">
                <a:latin typeface="Times New Roman" panose="02020603050405020304" pitchFamily="18" charset="0"/>
                <a:cs typeface="Times New Roman" panose="02020603050405020304" pitchFamily="18" charset="0"/>
              </a:rPr>
              <a:t> </a:t>
            </a:r>
            <a:endParaRPr lang="en-US" i="1" dirty="0">
              <a:latin typeface="Times New Roman" panose="02020603050405020304" pitchFamily="18" charset="0"/>
              <a:cs typeface="Times New Roman" panose="02020603050405020304" pitchFamily="18" charset="0"/>
            </a:endParaRPr>
          </a:p>
        </p:txBody>
      </p:sp>
      <p:pic>
        <p:nvPicPr>
          <p:cNvPr id="6" name="Resim 5">
            <a:extLst>
              <a:ext uri="{FF2B5EF4-FFF2-40B4-BE49-F238E27FC236}">
                <a16:creationId xmlns:a16="http://schemas.microsoft.com/office/drawing/2014/main" id="{2AE283EC-0839-45D8-ACD7-4E5E4913F3ED}"/>
              </a:ext>
            </a:extLst>
          </p:cNvPr>
          <p:cNvPicPr>
            <a:picLocks noChangeAspect="1"/>
          </p:cNvPicPr>
          <p:nvPr/>
        </p:nvPicPr>
        <p:blipFill>
          <a:blip r:embed="rId2"/>
          <a:stretch>
            <a:fillRect/>
          </a:stretch>
        </p:blipFill>
        <p:spPr>
          <a:xfrm>
            <a:off x="5382594" y="3678648"/>
            <a:ext cx="2575860" cy="2445316"/>
          </a:xfrm>
          <a:prstGeom prst="rect">
            <a:avLst/>
          </a:prstGeom>
        </p:spPr>
      </p:pic>
      <p:pic>
        <p:nvPicPr>
          <p:cNvPr id="8" name="Resim 7">
            <a:extLst>
              <a:ext uri="{FF2B5EF4-FFF2-40B4-BE49-F238E27FC236}">
                <a16:creationId xmlns:a16="http://schemas.microsoft.com/office/drawing/2014/main" id="{122F139A-8147-42FA-B3AD-0CEE80F02595}"/>
              </a:ext>
            </a:extLst>
          </p:cNvPr>
          <p:cNvPicPr>
            <a:picLocks noChangeAspect="1"/>
          </p:cNvPicPr>
          <p:nvPr/>
        </p:nvPicPr>
        <p:blipFill>
          <a:blip r:embed="rId3"/>
          <a:stretch>
            <a:fillRect/>
          </a:stretch>
        </p:blipFill>
        <p:spPr>
          <a:xfrm>
            <a:off x="7952863" y="3678648"/>
            <a:ext cx="4239136" cy="3179352"/>
          </a:xfrm>
          <a:prstGeom prst="rect">
            <a:avLst/>
          </a:prstGeom>
        </p:spPr>
      </p:pic>
    </p:spTree>
    <p:extLst>
      <p:ext uri="{BB962C8B-B14F-4D97-AF65-F5344CB8AC3E}">
        <p14:creationId xmlns:p14="http://schemas.microsoft.com/office/powerpoint/2010/main" val="1797432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D46E0F-F48C-4A28-8B98-80E01A3CCABE}"/>
              </a:ext>
            </a:extLst>
          </p:cNvPr>
          <p:cNvSpPr>
            <a:spLocks noGrp="1"/>
          </p:cNvSpPr>
          <p:nvPr>
            <p:ph type="title"/>
          </p:nvPr>
        </p:nvSpPr>
        <p:spPr>
          <a:xfrm>
            <a:off x="1" y="804519"/>
            <a:ext cx="12192000" cy="1049235"/>
          </a:xfrm>
        </p:spPr>
        <p:txBody>
          <a:bodyPr/>
          <a:lstStyle/>
          <a:p>
            <a:r>
              <a:rPr lang="en-US" cap="none" dirty="0">
                <a:latin typeface="Times New Roman" panose="02020603050405020304" pitchFamily="18" charset="0"/>
                <a:cs typeface="Times New Roman" panose="02020603050405020304" pitchFamily="18" charset="0"/>
              </a:rPr>
              <a:t>Streptococcus</a:t>
            </a:r>
            <a:br>
              <a:rPr lang="tr-TR" cap="none" dirty="0">
                <a:latin typeface="Times New Roman" panose="02020603050405020304" pitchFamily="18" charset="0"/>
                <a:cs typeface="Times New Roman" panose="02020603050405020304" pitchFamily="18" charset="0"/>
              </a:rPr>
            </a:br>
            <a:r>
              <a:rPr lang="tr-TR" cap="none" dirty="0" err="1">
                <a:latin typeface="Times New Roman" panose="02020603050405020304" pitchFamily="18" charset="0"/>
                <a:cs typeface="Times New Roman" panose="02020603050405020304" pitchFamily="18" charset="0"/>
              </a:rPr>
              <a:t>Classification</a:t>
            </a:r>
            <a:endParaRPr lang="en-US"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49CF7D96-F56E-4ED2-B8FF-EA6B7ADD5D0F}"/>
              </a:ext>
            </a:extLst>
          </p:cNvPr>
          <p:cNvSpPr>
            <a:spLocks noGrp="1"/>
          </p:cNvSpPr>
          <p:nvPr>
            <p:ph idx="1"/>
          </p:nvPr>
        </p:nvSpPr>
        <p:spPr>
          <a:xfrm>
            <a:off x="1" y="2015732"/>
            <a:ext cx="12192000" cy="4108231"/>
          </a:xfrm>
        </p:spPr>
        <p:txBody>
          <a:bodyPr/>
          <a:lstStyle/>
          <a:p>
            <a:pPr marL="514350" indent="-514350">
              <a:buFont typeface="+mj-lt"/>
              <a:buAutoNum type="romanUcPeriod" startAt="2"/>
            </a:pPr>
            <a:r>
              <a:rPr lang="en-US" dirty="0">
                <a:latin typeface="Times New Roman" panose="02020603050405020304" pitchFamily="18" charset="0"/>
                <a:cs typeface="Times New Roman" panose="02020603050405020304" pitchFamily="18" charset="0"/>
              </a:rPr>
              <a:t>Lancefield’s grouping (for </a:t>
            </a:r>
            <a:r>
              <a:rPr lang="el-GR" dirty="0">
                <a:latin typeface="Times New Roman" panose="02020603050405020304" pitchFamily="18" charset="0"/>
                <a:cs typeface="Times New Roman" panose="02020603050405020304" pitchFamily="18" charset="0"/>
              </a:rPr>
              <a:t>β </a:t>
            </a:r>
            <a:r>
              <a:rPr lang="en-US" dirty="0">
                <a:latin typeface="Times New Roman" panose="02020603050405020304" pitchFamily="18" charset="0"/>
                <a:cs typeface="Times New Roman" panose="02020603050405020304" pitchFamily="18" charset="0"/>
              </a:rPr>
              <a:t>haemolytic streptococci)</a:t>
            </a:r>
            <a:endParaRPr lang="tr-TR" dirty="0">
              <a:latin typeface="Times New Roman" panose="02020603050405020304" pitchFamily="18" charset="0"/>
              <a:cs typeface="Times New Roman" panose="02020603050405020304" pitchFamily="18" charset="0"/>
            </a:endParaRPr>
          </a:p>
          <a:p>
            <a:pPr marL="457200" lvl="1" indent="0">
              <a:buNone/>
            </a:pPr>
            <a:r>
              <a:rPr lang="en-US" dirty="0">
                <a:latin typeface="Times New Roman" panose="02020603050405020304" pitchFamily="18" charset="0"/>
                <a:cs typeface="Times New Roman" panose="02020603050405020304" pitchFamily="18" charset="0"/>
              </a:rPr>
              <a:t>Based on carbohydrate antigen in cell wall, the β haemolytic Streptococci are further divided into 20 serogroups: Group A to H and </a:t>
            </a:r>
            <a:r>
              <a:rPr lang="tr-TR"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 to U.</a:t>
            </a:r>
            <a:endParaRPr lang="tr-TR"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Streptococcus group A (</a:t>
            </a:r>
            <a:r>
              <a:rPr lang="en-US" i="1" dirty="0">
                <a:latin typeface="Times New Roman" panose="02020603050405020304" pitchFamily="18" charset="0"/>
                <a:cs typeface="Times New Roman" panose="02020603050405020304" pitchFamily="18" charset="0"/>
              </a:rPr>
              <a:t>Streptococcus pyogenes</a:t>
            </a:r>
            <a:r>
              <a:rPr lang="en-US" dirty="0">
                <a:latin typeface="Times New Roman" panose="02020603050405020304" pitchFamily="18" charset="0"/>
                <a:cs typeface="Times New Roman" panose="02020603050405020304" pitchFamily="18" charset="0"/>
              </a:rPr>
              <a:t>) is further subdivided based on</a:t>
            </a:r>
            <a:endParaRPr lang="tr-TR" dirty="0">
              <a:latin typeface="Times New Roman" panose="02020603050405020304" pitchFamily="18" charset="0"/>
              <a:cs typeface="Times New Roman" panose="02020603050405020304" pitchFamily="18" charset="0"/>
            </a:endParaRPr>
          </a:p>
          <a:p>
            <a:pPr marL="914400" lvl="2" indent="0">
              <a:buNone/>
            </a:pPr>
            <a:r>
              <a:rPr lang="tr-TR" dirty="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Griffith typing: Based on M protein (&gt; 100 M serotypes)</a:t>
            </a:r>
            <a:r>
              <a:rPr lang="tr-TR" dirty="0">
                <a:latin typeface="Times New Roman" panose="02020603050405020304" pitchFamily="18" charset="0"/>
                <a:cs typeface="Times New Roman" panose="02020603050405020304" pitchFamily="18" charset="0"/>
              </a:rPr>
              <a:t>.</a:t>
            </a:r>
          </a:p>
          <a:p>
            <a:pPr marL="914400" lvl="2" indent="0">
              <a:buNone/>
            </a:pPr>
            <a:r>
              <a:rPr lang="tr-TR"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emm</a:t>
            </a:r>
            <a:r>
              <a:rPr lang="en-US" dirty="0">
                <a:latin typeface="Times New Roman" panose="02020603050405020304" pitchFamily="18" charset="0"/>
                <a:cs typeface="Times New Roman" panose="02020603050405020304" pitchFamily="18" charset="0"/>
              </a:rPr>
              <a:t> typing: Based on gene coding for M protein, &gt; 124 </a:t>
            </a:r>
            <a:r>
              <a:rPr lang="en-US" dirty="0" err="1">
                <a:latin typeface="Times New Roman" panose="02020603050405020304" pitchFamily="18" charset="0"/>
                <a:cs typeface="Times New Roman" panose="02020603050405020304" pitchFamily="18" charset="0"/>
              </a:rPr>
              <a:t>emm</a:t>
            </a:r>
            <a:r>
              <a:rPr lang="en-US" dirty="0">
                <a:latin typeface="Times New Roman" panose="02020603050405020304" pitchFamily="18" charset="0"/>
                <a:cs typeface="Times New Roman" panose="02020603050405020304" pitchFamily="18" charset="0"/>
              </a:rPr>
              <a:t> genotypes identified.</a:t>
            </a:r>
          </a:p>
        </p:txBody>
      </p:sp>
      <p:pic>
        <p:nvPicPr>
          <p:cNvPr id="5" name="Resim 4">
            <a:extLst>
              <a:ext uri="{FF2B5EF4-FFF2-40B4-BE49-F238E27FC236}">
                <a16:creationId xmlns:a16="http://schemas.microsoft.com/office/drawing/2014/main" id="{81AF56EF-F28A-4EF1-AAE3-D71B37722CA3}"/>
              </a:ext>
            </a:extLst>
          </p:cNvPr>
          <p:cNvPicPr>
            <a:picLocks noChangeAspect="1"/>
          </p:cNvPicPr>
          <p:nvPr/>
        </p:nvPicPr>
        <p:blipFill>
          <a:blip r:embed="rId2"/>
          <a:stretch>
            <a:fillRect/>
          </a:stretch>
        </p:blipFill>
        <p:spPr>
          <a:xfrm>
            <a:off x="7810962" y="0"/>
            <a:ext cx="4381038" cy="2466363"/>
          </a:xfrm>
          <a:prstGeom prst="rect">
            <a:avLst/>
          </a:prstGeom>
        </p:spPr>
      </p:pic>
      <p:pic>
        <p:nvPicPr>
          <p:cNvPr id="9" name="Resim 8">
            <a:extLst>
              <a:ext uri="{FF2B5EF4-FFF2-40B4-BE49-F238E27FC236}">
                <a16:creationId xmlns:a16="http://schemas.microsoft.com/office/drawing/2014/main" id="{E69FC584-1B77-482A-A4D8-03209B7814F8}"/>
              </a:ext>
            </a:extLst>
          </p:cNvPr>
          <p:cNvPicPr>
            <a:picLocks noChangeAspect="1"/>
          </p:cNvPicPr>
          <p:nvPr/>
        </p:nvPicPr>
        <p:blipFill>
          <a:blip r:embed="rId3"/>
          <a:stretch>
            <a:fillRect/>
          </a:stretch>
        </p:blipFill>
        <p:spPr>
          <a:xfrm>
            <a:off x="9135611" y="4565709"/>
            <a:ext cx="3056388" cy="2292291"/>
          </a:xfrm>
          <a:prstGeom prst="rect">
            <a:avLst/>
          </a:prstGeom>
        </p:spPr>
      </p:pic>
      <p:pic>
        <p:nvPicPr>
          <p:cNvPr id="11" name="Resim 10">
            <a:extLst>
              <a:ext uri="{FF2B5EF4-FFF2-40B4-BE49-F238E27FC236}">
                <a16:creationId xmlns:a16="http://schemas.microsoft.com/office/drawing/2014/main" id="{17296B34-3C43-4677-B01C-51568DD7C79B}"/>
              </a:ext>
            </a:extLst>
          </p:cNvPr>
          <p:cNvPicPr>
            <a:picLocks noChangeAspect="1"/>
          </p:cNvPicPr>
          <p:nvPr/>
        </p:nvPicPr>
        <p:blipFill>
          <a:blip r:embed="rId4"/>
          <a:stretch>
            <a:fillRect/>
          </a:stretch>
        </p:blipFill>
        <p:spPr>
          <a:xfrm>
            <a:off x="5675950" y="4565709"/>
            <a:ext cx="3444700" cy="2292291"/>
          </a:xfrm>
          <a:prstGeom prst="rect">
            <a:avLst/>
          </a:prstGeom>
        </p:spPr>
      </p:pic>
    </p:spTree>
    <p:extLst>
      <p:ext uri="{BB962C8B-B14F-4D97-AF65-F5344CB8AC3E}">
        <p14:creationId xmlns:p14="http://schemas.microsoft.com/office/powerpoint/2010/main" val="3264180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D46E0F-F48C-4A28-8B98-80E01A3CCABE}"/>
              </a:ext>
            </a:extLst>
          </p:cNvPr>
          <p:cNvSpPr>
            <a:spLocks noGrp="1"/>
          </p:cNvSpPr>
          <p:nvPr>
            <p:ph type="title"/>
          </p:nvPr>
        </p:nvSpPr>
        <p:spPr>
          <a:xfrm>
            <a:off x="1" y="804519"/>
            <a:ext cx="12192000" cy="1049235"/>
          </a:xfrm>
        </p:spPr>
        <p:txBody>
          <a:bodyPr/>
          <a:lstStyle/>
          <a:p>
            <a:r>
              <a:rPr lang="en-US" i="1" cap="none" dirty="0">
                <a:latin typeface="Times New Roman" panose="02020603050405020304" pitchFamily="18" charset="0"/>
                <a:cs typeface="Times New Roman" panose="02020603050405020304" pitchFamily="18" charset="0"/>
              </a:rPr>
              <a:t>Streptococcus pyogenes </a:t>
            </a:r>
            <a:r>
              <a:rPr lang="en-US" cap="none" dirty="0">
                <a:latin typeface="Times New Roman" panose="02020603050405020304" pitchFamily="18" charset="0"/>
                <a:cs typeface="Times New Roman" panose="02020603050405020304" pitchFamily="18" charset="0"/>
              </a:rPr>
              <a:t>(Group A)</a:t>
            </a:r>
          </a:p>
        </p:txBody>
      </p:sp>
      <p:sp>
        <p:nvSpPr>
          <p:cNvPr id="3" name="İçerik Yer Tutucusu 2">
            <a:extLst>
              <a:ext uri="{FF2B5EF4-FFF2-40B4-BE49-F238E27FC236}">
                <a16:creationId xmlns:a16="http://schemas.microsoft.com/office/drawing/2014/main" id="{49CF7D96-F56E-4ED2-B8FF-EA6B7ADD5D0F}"/>
              </a:ext>
            </a:extLst>
          </p:cNvPr>
          <p:cNvSpPr>
            <a:spLocks noGrp="1"/>
          </p:cNvSpPr>
          <p:nvPr>
            <p:ph idx="1"/>
          </p:nvPr>
        </p:nvSpPr>
        <p:spPr>
          <a:xfrm>
            <a:off x="1" y="2015732"/>
            <a:ext cx="12192000" cy="4108231"/>
          </a:xfrm>
        </p:spPr>
        <p:txBody>
          <a:bodyPr/>
          <a:lstStyle/>
          <a:p>
            <a:r>
              <a:rPr lang="en-US" dirty="0">
                <a:latin typeface="Times New Roman" panose="02020603050405020304" pitchFamily="18" charset="0"/>
                <a:cs typeface="Times New Roman" panose="02020603050405020304" pitchFamily="18" charset="0"/>
              </a:rPr>
              <a:t>Virulence Factors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Antigenic</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Structure</a:t>
            </a:r>
            <a:r>
              <a:rPr lang="tr-TR" dirty="0">
                <a:latin typeface="Times New Roman" panose="02020603050405020304" pitchFamily="18" charset="0"/>
                <a:cs typeface="Times New Roman" panose="02020603050405020304" pitchFamily="18" charset="0"/>
              </a:rPr>
              <a:t>).</a:t>
            </a:r>
          </a:p>
          <a:p>
            <a:pPr marL="514350" indent="-514350">
              <a:buFont typeface="+mj-lt"/>
              <a:buAutoNum type="romanUcPeriod"/>
            </a:pPr>
            <a:r>
              <a:rPr lang="tr-TR" dirty="0">
                <a:latin typeface="Times New Roman" panose="02020603050405020304" pitchFamily="18" charset="0"/>
                <a:cs typeface="Times New Roman" panose="02020603050405020304" pitchFamily="18" charset="0"/>
              </a:rPr>
              <a:t>M Protein:</a:t>
            </a:r>
          </a:p>
          <a:p>
            <a:pPr marL="971550" lvl="1" indent="-514350">
              <a:buFont typeface="+mj-lt"/>
              <a:buAutoNum type="arabicPeriod"/>
            </a:pPr>
            <a:r>
              <a:rPr lang="en-US" dirty="0">
                <a:latin typeface="Times New Roman" panose="02020603050405020304" pitchFamily="18" charset="0"/>
                <a:cs typeface="Times New Roman" panose="02020603050405020304" pitchFamily="18" charset="0"/>
              </a:rPr>
              <a:t>Mediates adherence to epithelial cells, inhibits phagocytosis</a:t>
            </a:r>
            <a:r>
              <a:rPr lang="tr-TR" dirty="0">
                <a:latin typeface="Times New Roman" panose="02020603050405020304" pitchFamily="18" charset="0"/>
                <a:cs typeface="Times New Roman" panose="02020603050405020304" pitchFamily="18" charset="0"/>
              </a:rPr>
              <a:t>.</a:t>
            </a:r>
          </a:p>
          <a:p>
            <a:pPr marL="971550" lvl="1" indent="-514350">
              <a:buFont typeface="+mj-lt"/>
              <a:buAutoNum type="arabicPeriod"/>
            </a:pPr>
            <a:r>
              <a:rPr lang="en-US" dirty="0">
                <a:latin typeface="Times New Roman" panose="02020603050405020304" pitchFamily="18" charset="0"/>
                <a:cs typeface="Times New Roman" panose="02020603050405020304" pitchFamily="18" charset="0"/>
              </a:rPr>
              <a:t>Binds to fibrinogen and neutrophils leadings to release of inflammatory</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mediators that induce vascular leakage (streptococcal toxic shock).</a:t>
            </a:r>
            <a:endParaRPr lang="tr-TR" dirty="0">
              <a:latin typeface="Times New Roman" panose="02020603050405020304" pitchFamily="18" charset="0"/>
              <a:cs typeface="Times New Roman" panose="02020603050405020304" pitchFamily="18" charset="0"/>
            </a:endParaRPr>
          </a:p>
          <a:p>
            <a:pPr marL="971550" lvl="1" indent="-514350">
              <a:buFont typeface="+mj-lt"/>
              <a:buAutoNum type="arabicPeriod"/>
            </a:pPr>
            <a:r>
              <a:rPr lang="en-US" dirty="0">
                <a:latin typeface="Times New Roman" panose="02020603050405020304" pitchFamily="18" charset="0"/>
                <a:cs typeface="Times New Roman" panose="02020603050405020304" pitchFamily="18" charset="0"/>
              </a:rPr>
              <a:t>M protein is further divided into Class I and Class II. Antibodies to </a:t>
            </a:r>
            <a:r>
              <a:rPr lang="tr-TR"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lass I</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protein are responsible for pathogenesis of rheumatic fever.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72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D46E0F-F48C-4A28-8B98-80E01A3CCABE}"/>
              </a:ext>
            </a:extLst>
          </p:cNvPr>
          <p:cNvSpPr>
            <a:spLocks noGrp="1"/>
          </p:cNvSpPr>
          <p:nvPr>
            <p:ph type="title"/>
          </p:nvPr>
        </p:nvSpPr>
        <p:spPr>
          <a:xfrm>
            <a:off x="1" y="804519"/>
            <a:ext cx="12192000" cy="1049235"/>
          </a:xfrm>
        </p:spPr>
        <p:txBody>
          <a:bodyPr/>
          <a:lstStyle/>
          <a:p>
            <a:r>
              <a:rPr lang="en-US" i="1" cap="none" dirty="0">
                <a:latin typeface="Times New Roman" panose="02020603050405020304" pitchFamily="18" charset="0"/>
                <a:cs typeface="Times New Roman" panose="02020603050405020304" pitchFamily="18" charset="0"/>
              </a:rPr>
              <a:t>Streptococcus pyogenes </a:t>
            </a:r>
            <a:r>
              <a:rPr lang="en-US" cap="none" dirty="0">
                <a:latin typeface="Times New Roman" panose="02020603050405020304" pitchFamily="18" charset="0"/>
                <a:cs typeface="Times New Roman" panose="02020603050405020304" pitchFamily="18" charset="0"/>
              </a:rPr>
              <a:t>(Group A)</a:t>
            </a:r>
            <a:endParaRPr lang="en-US"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49CF7D96-F56E-4ED2-B8FF-EA6B7ADD5D0F}"/>
              </a:ext>
            </a:extLst>
          </p:cNvPr>
          <p:cNvSpPr>
            <a:spLocks noGrp="1"/>
          </p:cNvSpPr>
          <p:nvPr>
            <p:ph idx="1"/>
          </p:nvPr>
        </p:nvSpPr>
        <p:spPr>
          <a:xfrm>
            <a:off x="1" y="2015732"/>
            <a:ext cx="12192000" cy="4108231"/>
          </a:xfrm>
        </p:spPr>
        <p:txBody>
          <a:bodyPr/>
          <a:lstStyle/>
          <a:p>
            <a:pPr marL="514350" indent="-514350">
              <a:buFont typeface="+mj-lt"/>
              <a:buAutoNum type="romanUcPeriod" startAt="2"/>
            </a:pPr>
            <a:r>
              <a:rPr lang="en-US" dirty="0">
                <a:latin typeface="Times New Roman" panose="02020603050405020304" pitchFamily="18" charset="0"/>
                <a:cs typeface="Times New Roman" panose="02020603050405020304" pitchFamily="18" charset="0"/>
              </a:rPr>
              <a:t>Streptokinase</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 Fibrinolysin (activates or transform the plasminogen to plasmin) an active proteolytic enzyme that digests fibrin.</a:t>
            </a:r>
            <a:endParaRPr lang="tr-TR"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Rapid spread: By preventing the formation of fibrin barrier</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(escape from blood clot).</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Therapeutically used in treatment of coronary thrombosis</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pulmonary emboli.</a:t>
            </a:r>
            <a:endParaRPr lang="tr-TR"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endParaRPr lang="tr-TR" dirty="0">
              <a:latin typeface="Times New Roman" panose="02020603050405020304" pitchFamily="18" charset="0"/>
              <a:cs typeface="Times New Roman" panose="02020603050405020304" pitchFamily="18" charset="0"/>
            </a:endParaRPr>
          </a:p>
          <a:p>
            <a:pPr marL="514350" indent="-514350">
              <a:buFont typeface="+mj-lt"/>
              <a:buAutoNum type="romanUcPeriod" startAt="3"/>
            </a:pPr>
            <a:r>
              <a:rPr lang="tr-TR" dirty="0" err="1">
                <a:latin typeface="Times New Roman" panose="02020603050405020304" pitchFamily="18" charset="0"/>
                <a:cs typeface="Times New Roman" panose="02020603050405020304" pitchFamily="18" charset="0"/>
              </a:rPr>
              <a:t>DNase</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Deoxyribonuclease (4 types: A, B,C,D)</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similar to streptokinase facilitate the spread of streptococci in tissue by liquefying pus.</a:t>
            </a:r>
            <a:endParaRPr lang="tr-TR" dirty="0">
              <a:latin typeface="Times New Roman" panose="02020603050405020304" pitchFamily="18" charset="0"/>
              <a:cs typeface="Times New Roman" panose="02020603050405020304" pitchFamily="18" charset="0"/>
            </a:endParaRPr>
          </a:p>
          <a:p>
            <a:pPr marL="514350" indent="-514350">
              <a:buFont typeface="+mj-lt"/>
              <a:buAutoNum type="romanUcPeriod" startAt="3"/>
            </a:pPr>
            <a:r>
              <a:rPr lang="tr-TR" dirty="0" err="1">
                <a:latin typeface="Times New Roman" panose="02020603050405020304" pitchFamily="18" charset="0"/>
                <a:cs typeface="Times New Roman" panose="02020603050405020304" pitchFamily="18" charset="0"/>
              </a:rPr>
              <a:t>Hyaluronidase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spreading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factor</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breaks down the hyaluronic acid of the tissues, thus helps in the spread of infection along the intercellular space</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2007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D46E0F-F48C-4A28-8B98-80E01A3CCABE}"/>
              </a:ext>
            </a:extLst>
          </p:cNvPr>
          <p:cNvSpPr>
            <a:spLocks noGrp="1"/>
          </p:cNvSpPr>
          <p:nvPr>
            <p:ph type="title"/>
          </p:nvPr>
        </p:nvSpPr>
        <p:spPr>
          <a:xfrm>
            <a:off x="1" y="804519"/>
            <a:ext cx="12192000" cy="1049235"/>
          </a:xfrm>
        </p:spPr>
        <p:txBody>
          <a:bodyPr/>
          <a:lstStyle/>
          <a:p>
            <a:r>
              <a:rPr lang="en-US" i="1" cap="none" dirty="0">
                <a:latin typeface="Times New Roman" panose="02020603050405020304" pitchFamily="18" charset="0"/>
                <a:cs typeface="Times New Roman" panose="02020603050405020304" pitchFamily="18" charset="0"/>
              </a:rPr>
              <a:t>Streptococcus pyogenes </a:t>
            </a:r>
            <a:r>
              <a:rPr lang="en-US" cap="none" dirty="0">
                <a:latin typeface="Times New Roman" panose="02020603050405020304" pitchFamily="18" charset="0"/>
                <a:cs typeface="Times New Roman" panose="02020603050405020304" pitchFamily="18" charset="0"/>
              </a:rPr>
              <a:t>(Group A)</a:t>
            </a:r>
            <a:endParaRPr lang="en-US"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49CF7D96-F56E-4ED2-B8FF-EA6B7ADD5D0F}"/>
              </a:ext>
            </a:extLst>
          </p:cNvPr>
          <p:cNvSpPr>
            <a:spLocks noGrp="1"/>
          </p:cNvSpPr>
          <p:nvPr>
            <p:ph idx="1"/>
          </p:nvPr>
        </p:nvSpPr>
        <p:spPr>
          <a:xfrm>
            <a:off x="1" y="2015732"/>
            <a:ext cx="12192000" cy="4108231"/>
          </a:xfrm>
        </p:spPr>
        <p:txBody>
          <a:bodyPr/>
          <a:lstStyle/>
          <a:p>
            <a:pPr marL="514350" indent="-514350">
              <a:buFont typeface="+mj-lt"/>
              <a:buAutoNum type="romanUcPeriod" startAt="5"/>
            </a:pPr>
            <a:r>
              <a:rPr lang="en-US" dirty="0">
                <a:latin typeface="Times New Roman" panose="02020603050405020304" pitchFamily="18" charset="0"/>
                <a:cs typeface="Times New Roman" panose="02020603050405020304" pitchFamily="18" charset="0"/>
              </a:rPr>
              <a:t>SPE (Streptococcal </a:t>
            </a:r>
            <a:r>
              <a:rPr lang="tr-TR" dirty="0">
                <a:latin typeface="Times New Roman" panose="02020603050405020304" pitchFamily="18" charset="0"/>
                <a:cs typeface="Times New Roman" panose="02020603050405020304" pitchFamily="18" charset="0"/>
              </a:rPr>
              <a:t>P</a:t>
            </a:r>
            <a:r>
              <a:rPr lang="en-US" dirty="0" err="1">
                <a:latin typeface="Times New Roman" panose="02020603050405020304" pitchFamily="18" charset="0"/>
                <a:cs typeface="Times New Roman" panose="02020603050405020304" pitchFamily="18" charset="0"/>
              </a:rPr>
              <a:t>yrogenic</a:t>
            </a:r>
            <a:r>
              <a:rPr lang="en-US"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E</a:t>
            </a:r>
            <a:r>
              <a:rPr lang="en-US" dirty="0" err="1">
                <a:latin typeface="Times New Roman" panose="02020603050405020304" pitchFamily="18" charset="0"/>
                <a:cs typeface="Times New Roman" panose="02020603050405020304" pitchFamily="18" charset="0"/>
              </a:rPr>
              <a:t>xotoxin</a:t>
            </a:r>
            <a:r>
              <a:rPr lang="en-US" dirty="0">
                <a:latin typeface="Times New Roman" panose="02020603050405020304" pitchFamily="18" charset="0"/>
                <a:cs typeface="Times New Roman" panose="02020603050405020304" pitchFamily="18" charset="0"/>
              </a:rPr>
              <a:t>) or Erythrogenic toxin</a:t>
            </a:r>
            <a:r>
              <a:rPr lang="tr-TR" dirty="0">
                <a:latin typeface="Times New Roman" panose="02020603050405020304" pitchFamily="18" charset="0"/>
                <a:cs typeface="Times New Roman" panose="02020603050405020304" pitchFamily="18" charset="0"/>
              </a:rPr>
              <a:t>.</a:t>
            </a:r>
          </a:p>
          <a:p>
            <a:pPr marL="971550" lvl="1" indent="-514350">
              <a:buFont typeface="+mj-lt"/>
              <a:buAutoNum type="arabicPeriod"/>
            </a:pPr>
            <a:r>
              <a:rPr lang="en-US" dirty="0">
                <a:latin typeface="Times New Roman" panose="02020603050405020304" pitchFamily="18" charset="0"/>
                <a:cs typeface="Times New Roman" panose="02020603050405020304" pitchFamily="18" charset="0"/>
              </a:rPr>
              <a:t>3 Types (SPE A, B and C): </a:t>
            </a:r>
            <a:endParaRPr lang="tr-TR"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Type A and C are, e.g. of Superantigens</a:t>
            </a:r>
            <a:r>
              <a:rPr lang="tr-TR" dirty="0">
                <a:latin typeface="Times New Roman" panose="02020603050405020304" pitchFamily="18" charset="0"/>
                <a:cs typeface="Times New Roman" panose="02020603050405020304" pitchFamily="18" charset="0"/>
              </a:rPr>
              <a:t>.</a:t>
            </a:r>
          </a:p>
          <a:p>
            <a:pPr lvl="2">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Type A and C bacteriophage coded,</a:t>
            </a:r>
          </a:p>
          <a:p>
            <a:pPr lvl="2">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Type B toxin chromosomal mediated</a:t>
            </a:r>
            <a:r>
              <a:rPr lang="tr-TR" dirty="0">
                <a:latin typeface="Times New Roman" panose="02020603050405020304" pitchFamily="18" charset="0"/>
                <a:cs typeface="Times New Roman" panose="02020603050405020304" pitchFamily="18" charset="0"/>
              </a:rPr>
              <a:t>.</a:t>
            </a:r>
          </a:p>
          <a:p>
            <a:pPr lvl="2">
              <a:buFont typeface="Wingdings" panose="05000000000000000000" pitchFamily="2" charset="2"/>
              <a:buChar char="ü"/>
            </a:pPr>
            <a:endParaRPr lang="tr-TR" dirty="0">
              <a:latin typeface="Times New Roman" panose="02020603050405020304" pitchFamily="18" charset="0"/>
              <a:cs typeface="Times New Roman" panose="02020603050405020304" pitchFamily="18" charset="0"/>
            </a:endParaRP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Pathogenic role: Associated with the pathogenesis of scarlet fever, necrotizing</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fasciitis</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(Flesh eating disease: death of body’s soft tissue) and streptococcal toxic shock syndrome.</a:t>
            </a:r>
          </a:p>
        </p:txBody>
      </p:sp>
    </p:spTree>
    <p:extLst>
      <p:ext uri="{BB962C8B-B14F-4D97-AF65-F5344CB8AC3E}">
        <p14:creationId xmlns:p14="http://schemas.microsoft.com/office/powerpoint/2010/main" val="75004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D46E0F-F48C-4A28-8B98-80E01A3CCABE}"/>
              </a:ext>
            </a:extLst>
          </p:cNvPr>
          <p:cNvSpPr>
            <a:spLocks noGrp="1"/>
          </p:cNvSpPr>
          <p:nvPr>
            <p:ph type="title"/>
          </p:nvPr>
        </p:nvSpPr>
        <p:spPr>
          <a:xfrm>
            <a:off x="1" y="804519"/>
            <a:ext cx="12192000" cy="1049235"/>
          </a:xfrm>
        </p:spPr>
        <p:txBody>
          <a:bodyPr/>
          <a:lstStyle/>
          <a:p>
            <a:r>
              <a:rPr lang="en-US" i="1" cap="none" dirty="0">
                <a:latin typeface="Times New Roman" panose="02020603050405020304" pitchFamily="18" charset="0"/>
                <a:cs typeface="Times New Roman" panose="02020603050405020304" pitchFamily="18" charset="0"/>
              </a:rPr>
              <a:t>Streptococcus pyogenes </a:t>
            </a:r>
            <a:r>
              <a:rPr lang="en-US" cap="none" dirty="0">
                <a:latin typeface="Times New Roman" panose="02020603050405020304" pitchFamily="18" charset="0"/>
                <a:cs typeface="Times New Roman" panose="02020603050405020304" pitchFamily="18" charset="0"/>
              </a:rPr>
              <a:t>(Group A)</a:t>
            </a:r>
            <a:endParaRPr lang="en-US"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49CF7D96-F56E-4ED2-B8FF-EA6B7ADD5D0F}"/>
              </a:ext>
            </a:extLst>
          </p:cNvPr>
          <p:cNvSpPr>
            <a:spLocks noGrp="1"/>
          </p:cNvSpPr>
          <p:nvPr>
            <p:ph idx="1"/>
          </p:nvPr>
        </p:nvSpPr>
        <p:spPr>
          <a:xfrm>
            <a:off x="1" y="2015732"/>
            <a:ext cx="12192000" cy="4108231"/>
          </a:xfrm>
        </p:spPr>
        <p:txBody>
          <a:bodyPr/>
          <a:lstStyle/>
          <a:p>
            <a:pPr marL="514350" indent="-514350">
              <a:buFont typeface="+mj-lt"/>
              <a:buAutoNum type="romanUcPeriod" startAt="6"/>
            </a:pPr>
            <a:r>
              <a:rPr lang="en-US" dirty="0">
                <a:latin typeface="Times New Roman" panose="02020603050405020304" pitchFamily="18" charset="0"/>
                <a:cs typeface="Times New Roman" panose="02020603050405020304" pitchFamily="18" charset="0"/>
              </a:rPr>
              <a:t>Hemolysins Streptolysin O and Streptolysin S</a:t>
            </a:r>
            <a:r>
              <a:rPr lang="tr-TR" dirty="0">
                <a:latin typeface="Times New Roman" panose="02020603050405020304" pitchFamily="18" charset="0"/>
                <a:cs typeface="Times New Roman" panose="02020603050405020304" pitchFamily="18" charset="0"/>
              </a:rPr>
              <a:t>.</a:t>
            </a:r>
          </a:p>
          <a:p>
            <a:pPr marL="971550" lvl="1" indent="-514350">
              <a:buFont typeface="+mj-lt"/>
              <a:buAutoNum type="arabicParenR"/>
            </a:pPr>
            <a:r>
              <a:rPr lang="en-US" dirty="0">
                <a:latin typeface="Times New Roman" panose="02020603050405020304" pitchFamily="18" charset="0"/>
                <a:cs typeface="Times New Roman" panose="02020603050405020304" pitchFamily="18" charset="0"/>
              </a:rPr>
              <a:t>Streptolysin O</a:t>
            </a:r>
            <a:endParaRPr lang="tr-TR" dirty="0">
              <a:latin typeface="Times New Roman" panose="02020603050405020304" pitchFamily="18" charset="0"/>
              <a:cs typeface="Times New Roman" panose="02020603050405020304" pitchFamily="18" charset="0"/>
            </a:endParaRPr>
          </a:p>
          <a:p>
            <a:pPr marL="1428750" lvl="2" indent="-514350">
              <a:buFont typeface="+mj-lt"/>
              <a:buAutoNum type="alphaLcParenR"/>
            </a:pPr>
            <a:r>
              <a:rPr lang="en-US" dirty="0">
                <a:latin typeface="Times New Roman" panose="02020603050405020304" pitchFamily="18" charset="0"/>
                <a:cs typeface="Times New Roman" panose="02020603050405020304" pitchFamily="18" charset="0"/>
              </a:rPr>
              <a:t>Oxygen labile (hence named streptolysin-O )</a:t>
            </a:r>
            <a:endParaRPr lang="tr-TR" dirty="0">
              <a:latin typeface="Times New Roman" panose="02020603050405020304" pitchFamily="18" charset="0"/>
              <a:cs typeface="Times New Roman" panose="02020603050405020304" pitchFamily="18" charset="0"/>
            </a:endParaRPr>
          </a:p>
          <a:p>
            <a:pPr marL="1428750" lvl="2" indent="-514350">
              <a:buFont typeface="+mj-lt"/>
              <a:buAutoNum type="alphaLcParenR"/>
            </a:pPr>
            <a:r>
              <a:rPr lang="en-US" dirty="0">
                <a:latin typeface="Times New Roman" panose="02020603050405020304" pitchFamily="18" charset="0"/>
                <a:cs typeface="Times New Roman" panose="02020603050405020304" pitchFamily="18" charset="0"/>
              </a:rPr>
              <a:t>Hemolysis is seen only in deep colonies (pour plate)</a:t>
            </a:r>
            <a:endParaRPr lang="tr-TR" dirty="0">
              <a:latin typeface="Times New Roman" panose="02020603050405020304" pitchFamily="18" charset="0"/>
              <a:cs typeface="Times New Roman" panose="02020603050405020304" pitchFamily="18" charset="0"/>
            </a:endParaRPr>
          </a:p>
          <a:p>
            <a:pPr marL="1428750" lvl="2" indent="-514350">
              <a:buFont typeface="+mj-lt"/>
              <a:buAutoNum type="alphaLcParenR"/>
            </a:pPr>
            <a:r>
              <a:rPr lang="en-US" dirty="0">
                <a:latin typeface="Times New Roman" panose="02020603050405020304" pitchFamily="18" charset="0"/>
                <a:cs typeface="Times New Roman" panose="02020603050405020304" pitchFamily="18" charset="0"/>
              </a:rPr>
              <a:t>It is cytotoxic for neutrophils, platelets and cardiac tissue</a:t>
            </a:r>
            <a:endParaRPr lang="tr-TR" dirty="0">
              <a:latin typeface="Times New Roman" panose="02020603050405020304" pitchFamily="18" charset="0"/>
              <a:cs typeface="Times New Roman" panose="02020603050405020304" pitchFamily="18" charset="0"/>
            </a:endParaRPr>
          </a:p>
          <a:p>
            <a:pPr marL="1428750" lvl="2" indent="-514350">
              <a:buFont typeface="+mj-lt"/>
              <a:buAutoNum type="alphaLcParenR"/>
            </a:pPr>
            <a:r>
              <a:rPr lang="en-US" dirty="0">
                <a:latin typeface="Times New Roman" panose="02020603050405020304" pitchFamily="18" charset="0"/>
                <a:cs typeface="Times New Roman" panose="02020603050405020304" pitchFamily="18" charset="0"/>
              </a:rPr>
              <a:t>Strongly antigenic</a:t>
            </a:r>
            <a:endParaRPr lang="tr-TR" dirty="0">
              <a:latin typeface="Times New Roman" panose="02020603050405020304" pitchFamily="18" charset="0"/>
              <a:cs typeface="Times New Roman" panose="02020603050405020304" pitchFamily="18" charset="0"/>
            </a:endParaRPr>
          </a:p>
          <a:p>
            <a:pPr marL="1428750" lvl="2" indent="-514350">
              <a:buFont typeface="+mj-lt"/>
              <a:buAutoNum type="alphaLcParenR"/>
            </a:pPr>
            <a:r>
              <a:rPr lang="en-US" dirty="0">
                <a:latin typeface="Times New Roman" panose="02020603050405020304" pitchFamily="18" charset="0"/>
                <a:cs typeface="Times New Roman" panose="02020603050405020304" pitchFamily="18" charset="0"/>
              </a:rPr>
              <a:t>Antistreptolysin-O antibodies (</a:t>
            </a:r>
            <a:r>
              <a:rPr lang="en-US" b="1" dirty="0">
                <a:latin typeface="Times New Roman" panose="02020603050405020304" pitchFamily="18" charset="0"/>
                <a:cs typeface="Times New Roman" panose="02020603050405020304" pitchFamily="18" charset="0"/>
              </a:rPr>
              <a:t>ASO</a:t>
            </a:r>
            <a:r>
              <a:rPr lang="en-US" dirty="0">
                <a:latin typeface="Times New Roman" panose="02020603050405020304" pitchFamily="18" charset="0"/>
                <a:cs typeface="Times New Roman" panose="02020603050405020304" pitchFamily="18" charset="0"/>
              </a:rPr>
              <a:t>) are raised in most of the Streptococcal infections and are used as a standard marker for retrospective diagnosis of streptococcal infections (except in glomerulonephritis and pyoderma; where ASO titer is low)</a:t>
            </a:r>
            <a:endParaRPr lang="tr-TR" dirty="0">
              <a:latin typeface="Times New Roman" panose="02020603050405020304" pitchFamily="18" charset="0"/>
              <a:cs typeface="Times New Roman" panose="02020603050405020304" pitchFamily="18" charset="0"/>
            </a:endParaRPr>
          </a:p>
          <a:p>
            <a:pPr marL="1428750" lvl="2" indent="-514350">
              <a:buFont typeface="+mj-lt"/>
              <a:buAutoNum type="alphaLcParen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2608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D46E0F-F48C-4A28-8B98-80E01A3CCABE}"/>
              </a:ext>
            </a:extLst>
          </p:cNvPr>
          <p:cNvSpPr>
            <a:spLocks noGrp="1"/>
          </p:cNvSpPr>
          <p:nvPr>
            <p:ph type="title"/>
          </p:nvPr>
        </p:nvSpPr>
        <p:spPr>
          <a:xfrm>
            <a:off x="1" y="804519"/>
            <a:ext cx="12192000" cy="1049235"/>
          </a:xfrm>
        </p:spPr>
        <p:txBody>
          <a:bodyPr/>
          <a:lstStyle/>
          <a:p>
            <a:r>
              <a:rPr lang="en-US" i="1" cap="none" dirty="0">
                <a:latin typeface="Times New Roman" panose="02020603050405020304" pitchFamily="18" charset="0"/>
                <a:cs typeface="Times New Roman" panose="02020603050405020304" pitchFamily="18" charset="0"/>
              </a:rPr>
              <a:t>Streptococcus pyogenes </a:t>
            </a:r>
            <a:r>
              <a:rPr lang="en-US" cap="none" dirty="0">
                <a:latin typeface="Times New Roman" panose="02020603050405020304" pitchFamily="18" charset="0"/>
                <a:cs typeface="Times New Roman" panose="02020603050405020304" pitchFamily="18" charset="0"/>
              </a:rPr>
              <a:t>(Group A)</a:t>
            </a:r>
            <a:endParaRPr lang="en-US"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49CF7D96-F56E-4ED2-B8FF-EA6B7ADD5D0F}"/>
              </a:ext>
            </a:extLst>
          </p:cNvPr>
          <p:cNvSpPr>
            <a:spLocks noGrp="1"/>
          </p:cNvSpPr>
          <p:nvPr>
            <p:ph idx="1"/>
          </p:nvPr>
        </p:nvSpPr>
        <p:spPr>
          <a:xfrm>
            <a:off x="1" y="2015732"/>
            <a:ext cx="12192000" cy="4108231"/>
          </a:xfrm>
        </p:spPr>
        <p:txBody>
          <a:bodyPr/>
          <a:lstStyle/>
          <a:p>
            <a:pPr marL="514350" indent="-514350">
              <a:buFont typeface="+mj-lt"/>
              <a:buAutoNum type="romanUcPeriod" startAt="6"/>
            </a:pPr>
            <a:r>
              <a:rPr lang="en-US" dirty="0">
                <a:latin typeface="Times New Roman" panose="02020603050405020304" pitchFamily="18" charset="0"/>
                <a:cs typeface="Times New Roman" panose="02020603050405020304" pitchFamily="18" charset="0"/>
              </a:rPr>
              <a:t>Hemolysins Streptolysin O and Streptolysin S</a:t>
            </a:r>
            <a:r>
              <a:rPr lang="tr-TR" dirty="0">
                <a:latin typeface="Times New Roman" panose="02020603050405020304" pitchFamily="18" charset="0"/>
                <a:cs typeface="Times New Roman" panose="02020603050405020304" pitchFamily="18" charset="0"/>
              </a:rPr>
              <a:t>.</a:t>
            </a:r>
          </a:p>
          <a:p>
            <a:pPr marL="971550" lvl="1" indent="-514350">
              <a:buFont typeface="+mj-lt"/>
              <a:buAutoNum type="arabicParenR" startAt="2"/>
            </a:pPr>
            <a:r>
              <a:rPr lang="en-US" dirty="0">
                <a:latin typeface="Times New Roman" panose="02020603050405020304" pitchFamily="18" charset="0"/>
                <a:cs typeface="Times New Roman" panose="02020603050405020304" pitchFamily="18" charset="0"/>
              </a:rPr>
              <a:t>Streptolysin </a:t>
            </a:r>
            <a:r>
              <a:rPr lang="tr-TR" dirty="0">
                <a:latin typeface="Times New Roman" panose="02020603050405020304" pitchFamily="18" charset="0"/>
                <a:cs typeface="Times New Roman" panose="02020603050405020304" pitchFamily="18" charset="0"/>
              </a:rPr>
              <a:t>S</a:t>
            </a:r>
          </a:p>
          <a:p>
            <a:pPr marL="1428750" lvl="2" indent="-514350">
              <a:buFont typeface="+mj-lt"/>
              <a:buAutoNum type="alphaLcParenR"/>
            </a:pPr>
            <a:r>
              <a:rPr lang="en-US" dirty="0">
                <a:latin typeface="Times New Roman" panose="02020603050405020304" pitchFamily="18" charset="0"/>
                <a:cs typeface="Times New Roman" panose="02020603050405020304" pitchFamily="18" charset="0"/>
              </a:rPr>
              <a:t>Oxygen stable</a:t>
            </a:r>
            <a:r>
              <a:rPr lang="tr-T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1428750" lvl="2" indent="-514350">
              <a:buFont typeface="+mj-lt"/>
              <a:buAutoNum type="alphaLcParenR"/>
            </a:pPr>
            <a:r>
              <a:rPr lang="en-US" dirty="0">
                <a:latin typeface="Times New Roman" panose="02020603050405020304" pitchFamily="18" charset="0"/>
                <a:cs typeface="Times New Roman" panose="02020603050405020304" pitchFamily="18" charset="0"/>
              </a:rPr>
              <a:t>Causes hemolysis on the surface of blood agar plate</a:t>
            </a:r>
            <a:r>
              <a:rPr lang="tr-TR" dirty="0">
                <a:latin typeface="Times New Roman" panose="02020603050405020304" pitchFamily="18" charset="0"/>
                <a:cs typeface="Times New Roman" panose="02020603050405020304" pitchFamily="18" charset="0"/>
              </a:rPr>
              <a:t>,</a:t>
            </a:r>
          </a:p>
          <a:p>
            <a:pPr marL="1428750" lvl="2" indent="-514350">
              <a:buFont typeface="+mj-lt"/>
              <a:buAutoNum type="alphaLcParenR"/>
            </a:pPr>
            <a:r>
              <a:rPr lang="en-US" dirty="0">
                <a:latin typeface="Times New Roman" panose="02020603050405020304" pitchFamily="18" charset="0"/>
                <a:cs typeface="Times New Roman" panose="02020603050405020304" pitchFamily="18" charset="0"/>
              </a:rPr>
              <a:t>It has leucocidal activity</a:t>
            </a:r>
            <a:r>
              <a:rPr lang="tr-T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1428750" lvl="2" indent="-514350">
              <a:buFont typeface="+mj-lt"/>
              <a:buAutoNum type="alphaLcParenR"/>
            </a:pPr>
            <a:endParaRPr lang="tr-TR" dirty="0">
              <a:latin typeface="Times New Roman" panose="02020603050405020304" pitchFamily="18" charset="0"/>
              <a:cs typeface="Times New Roman" panose="02020603050405020304" pitchFamily="18" charset="0"/>
            </a:endParaRPr>
          </a:p>
          <a:p>
            <a:pPr marL="1428750" lvl="2" indent="-514350">
              <a:buFont typeface="+mj-lt"/>
              <a:buAutoNum type="alphaLcParenR"/>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708664"/>
      </p:ext>
    </p:extLst>
  </p:cSld>
  <p:clrMapOvr>
    <a:masterClrMapping/>
  </p:clrMapOvr>
</p:sld>
</file>

<file path=ppt/theme/theme1.xml><?xml version="1.0" encoding="utf-8"?>
<a:theme xmlns:a="http://schemas.openxmlformats.org/drawingml/2006/main" name="Galeri">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502</TotalTime>
  <Words>1624</Words>
  <Application>Microsoft Office PowerPoint</Application>
  <PresentationFormat>Geniş ekran</PresentationFormat>
  <Paragraphs>137</Paragraphs>
  <Slides>24</Slides>
  <Notes>0</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24</vt:i4>
      </vt:variant>
    </vt:vector>
  </HeadingPairs>
  <TitlesOfParts>
    <vt:vector size="30" baseType="lpstr">
      <vt:lpstr>Arial</vt:lpstr>
      <vt:lpstr>Gill Sans MT</vt:lpstr>
      <vt:lpstr>Times New Roman</vt:lpstr>
      <vt:lpstr>Wingdings</vt:lpstr>
      <vt:lpstr>Galeri</vt:lpstr>
      <vt:lpstr>Paketleyici Kabuk Nesnesi</vt:lpstr>
      <vt:lpstr>Streptococcus, Pneumococcus and Enterococcus </vt:lpstr>
      <vt:lpstr>Streptococcus</vt:lpstr>
      <vt:lpstr>Streptococcus Classification</vt:lpstr>
      <vt:lpstr>Streptococcus Classification</vt:lpstr>
      <vt:lpstr>Streptococcus pyogenes (Group A)</vt:lpstr>
      <vt:lpstr>Streptococcus pyogenes (Group A)</vt:lpstr>
      <vt:lpstr>Streptococcus pyogenes (Group A)</vt:lpstr>
      <vt:lpstr>Streptococcus pyogenes (Group A)</vt:lpstr>
      <vt:lpstr>Streptococcus pyogenes (Group A)</vt:lpstr>
      <vt:lpstr>Streptococcus</vt:lpstr>
      <vt:lpstr>Pathogenesis and Clinical Finding</vt:lpstr>
      <vt:lpstr>Pathogenesis and Clinical Finding</vt:lpstr>
      <vt:lpstr>Pathogenesis and Clinical Finding</vt:lpstr>
      <vt:lpstr>Pathogenesis and Clinical Finding</vt:lpstr>
      <vt:lpstr>Pathogenesis and Clinical Finding</vt:lpstr>
      <vt:lpstr>Pathogenesis and Clinical Finding</vt:lpstr>
      <vt:lpstr>Pathogenesis and Clinical Finding</vt:lpstr>
      <vt:lpstr>Pathogenesis and Clinical Finding</vt:lpstr>
      <vt:lpstr>Pathogenesis and Clinical Finding</vt:lpstr>
      <vt:lpstr>Diagnostic Laboratory Tests</vt:lpstr>
      <vt:lpstr>Diagnostic Laboratory Tests</vt:lpstr>
      <vt:lpstr>Diagnostic Laboratory Tests</vt:lpstr>
      <vt:lpstr>Treatment</vt:lpstr>
      <vt:lpstr>Epidemiology, prevention, and control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Streptococcus, Pneumococcus and Enterococcus </dc:title>
  <dc:creator>ali istanbul</dc:creator>
  <cp:lastModifiedBy>ali istanbul</cp:lastModifiedBy>
  <cp:revision>88</cp:revision>
  <dcterms:created xsi:type="dcterms:W3CDTF">2018-10-27T15:26:46Z</dcterms:created>
  <dcterms:modified xsi:type="dcterms:W3CDTF">2018-10-28T09:30:15Z</dcterms:modified>
</cp:coreProperties>
</file>