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84" r:id="rId9"/>
    <p:sldId id="265" r:id="rId10"/>
    <p:sldId id="263" r:id="rId11"/>
    <p:sldId id="283" r:id="rId12"/>
    <p:sldId id="285" r:id="rId13"/>
    <p:sldId id="277" r:id="rId14"/>
    <p:sldId id="266" r:id="rId15"/>
    <p:sldId id="286" r:id="rId16"/>
    <p:sldId id="278" r:id="rId17"/>
    <p:sldId id="267" r:id="rId18"/>
    <p:sldId id="268" r:id="rId19"/>
    <p:sldId id="269" r:id="rId20"/>
    <p:sldId id="280" r:id="rId21"/>
    <p:sldId id="270" r:id="rId22"/>
    <p:sldId id="282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F66E1E-B344-45FA-AC54-461535267B7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342FBF-3831-438F-8682-87F58B94A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D/Diffusio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C/Complemen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/imm/A2528/def-item/A2700/" TargetMode="External"/><Relationship Id="rId2" Type="http://schemas.openxmlformats.org/officeDocument/2006/relationships/hyperlink" Target="https://www.ncbi.nlm.nih.gov/books/n/imm/A2528/def-item/A27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books/n/imm/A2528/def-item/A2653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A/AntigenReceptor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S/Serine_Protease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E/Endocytosi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Complement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Formation of membrane attack complex (MAC):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Cleavage of C5 by the C5 </a:t>
            </a:r>
            <a:r>
              <a:rPr lang="en-US" sz="2400" dirty="0" err="1" smtClean="0"/>
              <a:t>convertase</a:t>
            </a:r>
            <a:r>
              <a:rPr lang="en-US" sz="2400" dirty="0" smtClean="0"/>
              <a:t> initiates the assembly of a set of complement proteins that make up the membrane attack complex.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C5 w</a:t>
            </a:r>
            <a:r>
              <a:rPr lang="en-US" sz="2400" dirty="0" smtClean="0"/>
              <a:t>ill be cleaved into C5a and a large fragment C5b.</a:t>
            </a:r>
          </a:p>
          <a:p>
            <a:r>
              <a:rPr lang="en-US" sz="2400" dirty="0" smtClean="0"/>
              <a:t> C5b attaches to the cell membrane away from the C5 </a:t>
            </a:r>
            <a:r>
              <a:rPr lang="en-US" sz="2400" dirty="0" err="1" smtClean="0"/>
              <a:t>convertase</a:t>
            </a:r>
            <a:r>
              <a:rPr lang="en-US" sz="2400" dirty="0" smtClean="0"/>
              <a:t> complex. </a:t>
            </a:r>
          </a:p>
          <a:p>
            <a:r>
              <a:rPr lang="en-US" sz="2400" dirty="0" smtClean="0"/>
              <a:t>Then C5b binding to the cell membrane will serve as the anchor for the assembly of a single molecule each of C6, C7, and C8.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,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resulting complex </a:t>
            </a:r>
            <a:r>
              <a:rPr lang="en-US" b="1" dirty="0" smtClean="0"/>
              <a:t>C5b•6•7•8</a:t>
            </a:r>
            <a:r>
              <a:rPr lang="en-US" dirty="0" smtClean="0"/>
              <a:t> guides the polymerization of as many as 18 molecules of </a:t>
            </a:r>
            <a:r>
              <a:rPr lang="en-US" b="1" dirty="0" smtClean="0"/>
              <a:t>C9</a:t>
            </a:r>
            <a:r>
              <a:rPr lang="en-US" dirty="0" smtClean="0"/>
              <a:t> into a tube inserted into the lipid bilayer of the plasma membrane.</a:t>
            </a:r>
          </a:p>
          <a:p>
            <a:r>
              <a:rPr lang="en-US" dirty="0" smtClean="0"/>
              <a:t>This tube forms holes allowing the passage of ions and small molecules. </a:t>
            </a:r>
          </a:p>
          <a:p>
            <a:r>
              <a:rPr lang="en-US" dirty="0" smtClean="0"/>
              <a:t>Water enters the cell by </a:t>
            </a:r>
            <a:r>
              <a:rPr lang="en-US" dirty="0" smtClean="0">
                <a:hlinkClick r:id="rId2"/>
              </a:rPr>
              <a:t>osmosis</a:t>
            </a:r>
            <a:r>
              <a:rPr lang="en-US" dirty="0" smtClean="0"/>
              <a:t> and the cell lyses.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Activation of classical pathway</a:t>
            </a:r>
            <a:endParaRPr lang="en-US" dirty="0"/>
          </a:p>
        </p:txBody>
      </p:sp>
      <p:pic>
        <p:nvPicPr>
          <p:cNvPr id="4" name="عنصر نائب للمحتوى 3" descr="complement_syste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010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76892167_0e0ce0ed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9450" y="1676400"/>
            <a:ext cx="44831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alternative complement pathway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complement system can be triggered without antigen-antibody complexes.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This system is continuously being activated in response to low-grade antigenic invasion  and </a:t>
            </a:r>
            <a:r>
              <a:rPr lang="en-US" sz="2000" dirty="0" smtClean="0"/>
              <a:t>there is a </a:t>
            </a:r>
            <a:r>
              <a:rPr lang="en-US" sz="2000" b="1" dirty="0" smtClean="0"/>
              <a:t>spontaneous</a:t>
            </a:r>
            <a:r>
              <a:rPr lang="en-US" sz="2000" dirty="0" smtClean="0"/>
              <a:t> conversion of C3 to C3b.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So the activation occurs according to the following steps: </a:t>
            </a:r>
          </a:p>
          <a:p>
            <a:r>
              <a:rPr lang="en-US" sz="2000" dirty="0"/>
              <a:t>C3b binds a protein called Factor B forming a complex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C3b•B</a:t>
            </a:r>
          </a:p>
          <a:p>
            <a:r>
              <a:rPr lang="en-US" sz="2000" dirty="0"/>
              <a:t>Once factor B associates with </a:t>
            </a:r>
            <a:r>
              <a:rPr lang="en-US" sz="2000" dirty="0" smtClean="0"/>
              <a:t>C3b,  </a:t>
            </a:r>
            <a:r>
              <a:rPr lang="en-US" sz="2000" dirty="0"/>
              <a:t>factor B itself changes conformation and can then be cleaved by the </a:t>
            </a:r>
            <a:r>
              <a:rPr lang="en-US" sz="2000" dirty="0" smtClean="0"/>
              <a:t> </a:t>
            </a:r>
            <a:r>
              <a:rPr lang="en-US" sz="2000" dirty="0"/>
              <a:t>active serum protease factor D, </a:t>
            </a:r>
            <a:r>
              <a:rPr lang="en-US" sz="2000" dirty="0" smtClean="0"/>
              <a:t> </a:t>
            </a:r>
            <a:r>
              <a:rPr lang="en-US" sz="2000" dirty="0"/>
              <a:t>generating </a:t>
            </a:r>
            <a:r>
              <a:rPr lang="en-US" sz="2000" dirty="0">
                <a:solidFill>
                  <a:srgbClr val="FF0000"/>
                </a:solidFill>
              </a:rPr>
              <a:t>Ba and </a:t>
            </a:r>
            <a:r>
              <a:rPr lang="en-US" sz="2000" dirty="0" smtClean="0">
                <a:solidFill>
                  <a:srgbClr val="FF0000"/>
                </a:solidFill>
              </a:rPr>
              <a:t>Bb.</a:t>
            </a:r>
          </a:p>
          <a:p>
            <a:r>
              <a:rPr lang="en-US" sz="2000" dirty="0" smtClean="0"/>
              <a:t> Bb will remain associated with C3b to </a:t>
            </a:r>
            <a:r>
              <a:rPr lang="en-US" sz="2000" dirty="0" smtClean="0">
                <a:solidFill>
                  <a:srgbClr val="FF0000"/>
                </a:solidFill>
              </a:rPr>
              <a:t>form C3bBb.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2. C3b.Bb is unstable and may dissociate into C3b and Bb. It is stabilized by binding to </a:t>
            </a:r>
            <a:r>
              <a:rPr lang="en-US" dirty="0" err="1"/>
              <a:t>properdin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forming C3b.PBb  </a:t>
            </a:r>
            <a:r>
              <a:rPr lang="en-US" dirty="0"/>
              <a:t>which is   a </a:t>
            </a:r>
            <a:r>
              <a:rPr lang="en-US" b="1" dirty="0"/>
              <a:t>C3 </a:t>
            </a:r>
            <a:r>
              <a:rPr lang="en-US" b="1" dirty="0" err="1"/>
              <a:t>convertase</a:t>
            </a:r>
            <a:r>
              <a:rPr lang="en-US" dirty="0"/>
              <a:t> of the alternative pathway acting on more C3 to form C3a and C3b which may return back to bind with factor B.</a:t>
            </a:r>
          </a:p>
          <a:p>
            <a:r>
              <a:rPr lang="en-US" dirty="0"/>
              <a:t>3.After accumulations of C3b molecules, C3b•Bb•C3b is formed which is a </a:t>
            </a:r>
            <a:r>
              <a:rPr lang="en-US" b="1" dirty="0">
                <a:hlinkClick r:id="rId2"/>
              </a:rPr>
              <a:t>C5 </a:t>
            </a:r>
            <a:r>
              <a:rPr lang="en-US" b="1" dirty="0" err="1">
                <a:hlinkClick r:id="rId2"/>
              </a:rPr>
              <a:t>convertase</a:t>
            </a:r>
            <a:r>
              <a:rPr lang="en-US" dirty="0"/>
              <a:t>  acting on C5 and can start the assembly of the </a:t>
            </a:r>
            <a:r>
              <a:rPr lang="en-US" dirty="0">
                <a:hlinkClick r:id="rId2"/>
              </a:rPr>
              <a:t>membrane attack complex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as in the classical </a:t>
            </a:r>
            <a:r>
              <a:rPr lang="en-US" dirty="0" smtClean="0"/>
              <a:t>pathway</a:t>
            </a:r>
            <a:r>
              <a:rPr lang="en-US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245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MMPE_13IMM_163_02_ep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66294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Mannose Binding </a:t>
            </a:r>
            <a:r>
              <a:rPr lang="en-US" b="1" dirty="0" err="1" smtClean="0"/>
              <a:t>Lectin</a:t>
            </a:r>
            <a:r>
              <a:rPr lang="en-US" b="1" dirty="0" smtClean="0"/>
              <a:t> pathway (MBL)</a:t>
            </a:r>
            <a:endParaRPr lang="en-US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depends on binding of </a:t>
            </a:r>
            <a:r>
              <a:rPr lang="en-US" dirty="0" err="1" smtClean="0"/>
              <a:t>lectin</a:t>
            </a:r>
            <a:r>
              <a:rPr lang="en-US" dirty="0" smtClean="0"/>
              <a:t>, it has similar structure to C1q. </a:t>
            </a:r>
            <a:r>
              <a:rPr lang="en-US" dirty="0"/>
              <a:t>is a six-headed molecule</a:t>
            </a:r>
            <a:endParaRPr lang="en-US" dirty="0" smtClean="0"/>
          </a:p>
          <a:p>
            <a:r>
              <a:rPr lang="en-US" dirty="0" smtClean="0"/>
              <a:t>It binds mannose residue of glycoprotein or LPS of bacterial cell wall or viral envelop.</a:t>
            </a:r>
          </a:p>
          <a:p>
            <a:r>
              <a:rPr lang="en-US" dirty="0" smtClean="0"/>
              <a:t>The </a:t>
            </a:r>
            <a:r>
              <a:rPr lang="en-US" dirty="0"/>
              <a:t>MB-</a:t>
            </a:r>
            <a:r>
              <a:rPr lang="en-US" dirty="0" err="1"/>
              <a:t>lectin</a:t>
            </a:r>
            <a:r>
              <a:rPr lang="en-US" dirty="0"/>
              <a:t> </a:t>
            </a:r>
            <a:r>
              <a:rPr lang="en-US" dirty="0" smtClean="0"/>
              <a:t>pathway initiates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complement</a:t>
            </a:r>
            <a:r>
              <a:rPr lang="en-US" dirty="0"/>
              <a:t> activation in the same way as the </a:t>
            </a:r>
            <a:r>
              <a:rPr lang="en-US" dirty="0">
                <a:hlinkClick r:id="rId3"/>
              </a:rPr>
              <a:t>classical pathway</a:t>
            </a:r>
            <a:r>
              <a:rPr lang="en-US" dirty="0"/>
              <a:t>, forming a </a:t>
            </a:r>
            <a:r>
              <a:rPr lang="en-US" dirty="0">
                <a:hlinkClick r:id="rId4"/>
              </a:rPr>
              <a:t>C3 </a:t>
            </a:r>
            <a:r>
              <a:rPr lang="en-US" dirty="0" err="1">
                <a:hlinkClick r:id="rId4"/>
              </a:rPr>
              <a:t>convertase</a:t>
            </a:r>
            <a:r>
              <a:rPr lang="en-US" dirty="0"/>
              <a:t> from C2b bound to C4b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Thus in </a:t>
            </a:r>
            <a:r>
              <a:rPr lang="en-US" dirty="0"/>
              <a:t>this pathway, activation of C2 and C4 and the late components occurs without C1 activation step.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Functions of the complement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1.C3a, C4a, and C5a are called </a:t>
            </a:r>
            <a:r>
              <a:rPr lang="en-US" dirty="0" err="1" smtClean="0"/>
              <a:t>anaphylatoxins</a:t>
            </a:r>
            <a:r>
              <a:rPr lang="en-US" dirty="0" smtClean="0"/>
              <a:t>, they have many physiological effects at the inflammatory site</a:t>
            </a:r>
          </a:p>
          <a:p>
            <a:pPr lvl="0"/>
            <a:r>
              <a:rPr lang="en-US" dirty="0" smtClean="0"/>
              <a:t>increased vascular permeability</a:t>
            </a:r>
          </a:p>
          <a:p>
            <a:pPr lvl="0"/>
            <a:r>
              <a:rPr lang="en-US" dirty="0" smtClean="0"/>
              <a:t>smooth muscle contraction.</a:t>
            </a:r>
          </a:p>
          <a:p>
            <a:pPr lvl="0"/>
            <a:r>
              <a:rPr lang="en-US" dirty="0" smtClean="0"/>
              <a:t>stimulate mast cell to release histamine.</a:t>
            </a:r>
          </a:p>
          <a:p>
            <a:pPr lvl="0"/>
            <a:r>
              <a:rPr lang="en-US" dirty="0" smtClean="0"/>
              <a:t>Causes  aggregation of platelets and the release of </a:t>
            </a:r>
            <a:r>
              <a:rPr lang="en-US" dirty="0" err="1" smtClean="0"/>
              <a:t>histamin</a:t>
            </a:r>
            <a:endParaRPr lang="en-US" dirty="0" smtClean="0"/>
          </a:p>
          <a:p>
            <a:r>
              <a:rPr lang="en-US" dirty="0" smtClean="0"/>
              <a:t>2.C5a has </a:t>
            </a:r>
            <a:r>
              <a:rPr lang="en-US" dirty="0" err="1" smtClean="0"/>
              <a:t>chemotactic</a:t>
            </a:r>
            <a:r>
              <a:rPr lang="en-US" dirty="0" smtClean="0"/>
              <a:t> action, it stimulate movement of </a:t>
            </a:r>
            <a:r>
              <a:rPr lang="en-US" dirty="0" err="1" smtClean="0"/>
              <a:t>neutrophils</a:t>
            </a:r>
            <a:r>
              <a:rPr lang="en-US" dirty="0" smtClean="0"/>
              <a:t>, macrophages, </a:t>
            </a:r>
            <a:r>
              <a:rPr lang="en-US" dirty="0" err="1" smtClean="0"/>
              <a:t>esinophils</a:t>
            </a:r>
            <a:r>
              <a:rPr lang="en-US" dirty="0" smtClean="0"/>
              <a:t> and </a:t>
            </a:r>
            <a:r>
              <a:rPr lang="en-US" dirty="0" err="1" smtClean="0"/>
              <a:t>basophils</a:t>
            </a:r>
            <a:r>
              <a:rPr lang="en-US" dirty="0" smtClean="0"/>
              <a:t> towards site of antigen deposition.</a:t>
            </a:r>
          </a:p>
          <a:p>
            <a:r>
              <a:rPr lang="en-US" dirty="0" smtClean="0"/>
              <a:t>3. Cytolysis, insertion of the C5bC6789 complex into the cell surface leads to killing or </a:t>
            </a:r>
            <a:r>
              <a:rPr lang="en-US" dirty="0" err="1" smtClean="0"/>
              <a:t>lysis</a:t>
            </a:r>
            <a:r>
              <a:rPr lang="en-US" dirty="0" smtClean="0"/>
              <a:t> of many types of cells including bacteria and tumor cells.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Functions of the complement system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4.Opsonization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Phagocytic</a:t>
            </a:r>
            <a:r>
              <a:rPr lang="en-US" dirty="0" smtClean="0"/>
              <a:t> cells have receptors for C3b and C4b component, therefore </a:t>
            </a:r>
            <a:r>
              <a:rPr lang="en-US" dirty="0" err="1" smtClean="0"/>
              <a:t>opsonization</a:t>
            </a:r>
            <a:r>
              <a:rPr lang="en-US" dirty="0" smtClean="0"/>
              <a:t> and subsequent </a:t>
            </a:r>
            <a:r>
              <a:rPr lang="en-US" dirty="0" err="1" smtClean="0"/>
              <a:t>phagocytosis</a:t>
            </a:r>
            <a:r>
              <a:rPr lang="en-US" dirty="0" smtClean="0"/>
              <a:t> are much enhanced  by the activated complement.</a:t>
            </a:r>
          </a:p>
          <a:p>
            <a:endParaRPr lang="en-US" dirty="0"/>
          </a:p>
        </p:txBody>
      </p:sp>
      <p:pic>
        <p:nvPicPr>
          <p:cNvPr id="4" name="صورة 3" descr="c3b and phagocyto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191000"/>
            <a:ext cx="3758771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refers to a series of 34 proteins circulating in the blood in an inactive form.</a:t>
            </a:r>
          </a:p>
          <a:p>
            <a:r>
              <a:rPr lang="en-US" dirty="0" smtClean="0"/>
              <a:t> They can interact in cascade that leads to a variety of  biologic processes.</a:t>
            </a:r>
          </a:p>
          <a:p>
            <a:r>
              <a:rPr lang="en-US" dirty="0" smtClean="0"/>
              <a:t> Complement proteins make up about 10% of serum protein.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Con,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Immune complex clearance</a:t>
            </a:r>
          </a:p>
          <a:p>
            <a:pPr>
              <a:buNone/>
            </a:pPr>
            <a:r>
              <a:rPr lang="en-US" dirty="0" smtClean="0"/>
              <a:t>     Immune complexes with C3b on their surfaces(Ag+Ab+C3b) bound to CR1 on the RBCs.</a:t>
            </a:r>
          </a:p>
          <a:p>
            <a:pPr>
              <a:buNone/>
            </a:pPr>
            <a:r>
              <a:rPr lang="en-US" dirty="0" smtClean="0"/>
              <a:t>    These complexes are carried through the circulation to the liver and spleen where </a:t>
            </a:r>
            <a:r>
              <a:rPr lang="en-US" dirty="0" err="1" smtClean="0"/>
              <a:t>phagocytic</a:t>
            </a:r>
            <a:r>
              <a:rPr lang="en-US" dirty="0" smtClean="0"/>
              <a:t> cells eliminate these complexes.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Complement system inhibitors</a:t>
            </a:r>
            <a:endParaRPr lang="en-US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C1 activity is limited by C1 esterase inhibitor (C1INH). It forms complex with C1r and C1s which are rapidly cleared from the circulation by the REC.</a:t>
            </a:r>
          </a:p>
          <a:p>
            <a:pPr lvl="0"/>
            <a:r>
              <a:rPr lang="en-US" dirty="0" smtClean="0"/>
              <a:t> Deficiency of this enzyme produces hereditary </a:t>
            </a:r>
            <a:r>
              <a:rPr lang="en-US" dirty="0" err="1" smtClean="0"/>
              <a:t>angioneurotic</a:t>
            </a:r>
            <a:r>
              <a:rPr lang="en-US" dirty="0" smtClean="0"/>
              <a:t> edema characterized by abdominal pain, skin swelling and </a:t>
            </a:r>
            <a:r>
              <a:rPr lang="en-US" dirty="0" err="1" smtClean="0"/>
              <a:t>bronchospasm</a:t>
            </a:r>
            <a:r>
              <a:rPr lang="en-US" dirty="0" smtClean="0"/>
              <a:t> which could be fatal.</a:t>
            </a:r>
          </a:p>
          <a:p>
            <a:pPr lvl="0"/>
            <a:r>
              <a:rPr lang="en-US" dirty="0" smtClean="0"/>
              <a:t>C4b-binding protein (C4bp)</a:t>
            </a:r>
          </a:p>
          <a:p>
            <a:r>
              <a:rPr lang="en-US" dirty="0" smtClean="0"/>
              <a:t>It first bind to C4b2b resulting in the formation of iC4b and then C4c and C4d which cannot bind to another C2 molecule.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Factor H  &amp; I</a:t>
            </a:r>
          </a:p>
          <a:p>
            <a:r>
              <a:rPr lang="en-US" dirty="0" smtClean="0"/>
              <a:t>Factor H binds to C3b and displaces  Bb. </a:t>
            </a:r>
          </a:p>
          <a:p>
            <a:r>
              <a:rPr lang="en-US" dirty="0" smtClean="0"/>
              <a:t>Factor I cleaves C3b into iC3b, C3c, C3d, these fragments are unable to participate in the </a:t>
            </a:r>
            <a:r>
              <a:rPr lang="en-US" dirty="0" err="1" smtClean="0"/>
              <a:t>lytic</a:t>
            </a:r>
            <a:r>
              <a:rPr lang="en-US" dirty="0" smtClean="0"/>
              <a:t> pathway and the C3b activities will be disabled.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deficiencies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C2 &amp; C4 deficiency, cause a disease similar to SLE in 50% of pts, due to failure or immune complex clearance.</a:t>
            </a:r>
          </a:p>
          <a:p>
            <a:r>
              <a:rPr lang="en-US" dirty="0" smtClean="0"/>
              <a:t>C3 deficiency is associated with frequent serious </a:t>
            </a:r>
            <a:r>
              <a:rPr lang="en-US" dirty="0" err="1" smtClean="0"/>
              <a:t>pyogenic</a:t>
            </a:r>
            <a:r>
              <a:rPr lang="en-US" dirty="0" smtClean="0"/>
              <a:t> infection.</a:t>
            </a:r>
          </a:p>
          <a:p>
            <a:r>
              <a:rPr lang="en-US" dirty="0" smtClean="0"/>
              <a:t>Deficiency in factors B, D, P result in increased susceptibility to </a:t>
            </a:r>
            <a:r>
              <a:rPr lang="en-US" dirty="0" err="1" smtClean="0"/>
              <a:t>pyogenic</a:t>
            </a:r>
            <a:r>
              <a:rPr lang="en-US" dirty="0" smtClean="0"/>
              <a:t> infection.</a:t>
            </a:r>
          </a:p>
          <a:p>
            <a:r>
              <a:rPr lang="en-US" dirty="0" smtClean="0"/>
              <a:t>Deficiency in terminal components, C5,C6,C7,C8 &amp; C9 . Such pts are susceptible to disseminated bacterial infection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677788"/>
              </p:ext>
            </p:extLst>
          </p:nvPr>
        </p:nvGraphicFramePr>
        <p:xfrm>
          <a:off x="1371600" y="1524000"/>
          <a:ext cx="7467599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4357080" imgH="685800" progId="Package">
                  <p:embed/>
                </p:oleObj>
              </mc:Choice>
              <mc:Fallback>
                <p:oleObj name="Packager Shell Object" showAsIcon="1" r:id="rId3" imgW="43570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7467599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pathways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classical  pathway</a:t>
            </a:r>
          </a:p>
          <a:p>
            <a:r>
              <a:rPr lang="en-US" dirty="0" smtClean="0"/>
              <a:t>The alternative  pathway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Mannan</a:t>
            </a:r>
            <a:r>
              <a:rPr lang="en-US" dirty="0" smtClean="0"/>
              <a:t> Binding  </a:t>
            </a:r>
            <a:r>
              <a:rPr lang="en-US" dirty="0" err="1" smtClean="0"/>
              <a:t>Lectin</a:t>
            </a:r>
            <a:r>
              <a:rPr lang="en-US" dirty="0" smtClean="0"/>
              <a:t> pathway (MBL)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1. Classical pathway proteins are labeled with a C and a number ( e.g.: C1, C3). They are named in the order of their discovery (i.e.: C1, C4, C2, C3).</a:t>
            </a:r>
          </a:p>
          <a:p>
            <a:pPr marL="0" indent="0">
              <a:buNone/>
            </a:pPr>
            <a:r>
              <a:rPr lang="en-US" dirty="0" smtClean="0"/>
              <a:t>  2.The alternative pathway components are lettered (e.g.: B, D, P).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3.The</a:t>
            </a:r>
            <a:r>
              <a:rPr lang="en-US" dirty="0" smtClean="0"/>
              <a:t> </a:t>
            </a:r>
            <a:r>
              <a:rPr lang="en-US" dirty="0" err="1" smtClean="0"/>
              <a:t>mannan</a:t>
            </a:r>
            <a:r>
              <a:rPr lang="en-US" dirty="0" smtClean="0"/>
              <a:t> binding </a:t>
            </a:r>
            <a:r>
              <a:rPr lang="en-US" dirty="0" err="1" smtClean="0"/>
              <a:t>lectin</a:t>
            </a:r>
            <a:r>
              <a:rPr lang="en-US" dirty="0" smtClean="0"/>
              <a:t> ,this is a recently     discovered system in which </a:t>
            </a:r>
            <a:r>
              <a:rPr lang="en-US" dirty="0" err="1" smtClean="0"/>
              <a:t>lectin</a:t>
            </a:r>
            <a:r>
              <a:rPr lang="en-US" dirty="0" smtClean="0"/>
              <a:t>  binds to mannose residue of the glycoprotein or polysaccharides present in bacterial cell wall or viral envelop. This system starts from C2 and continues up to C9.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Activation of complement pathways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The classical complement pathway is activated by</a:t>
            </a:r>
          </a:p>
          <a:p>
            <a:r>
              <a:rPr lang="en-US" dirty="0" smtClean="0"/>
              <a:t>a. antigen-antibody complexes.</a:t>
            </a:r>
          </a:p>
          <a:p>
            <a:r>
              <a:rPr lang="en-US" dirty="0" smtClean="0"/>
              <a:t>b. C- reactive protein</a:t>
            </a:r>
          </a:p>
          <a:p>
            <a:r>
              <a:rPr lang="en-US" dirty="0" smtClean="0"/>
              <a:t>c. cell and plasma derived enzymes such as </a:t>
            </a:r>
            <a:r>
              <a:rPr lang="en-US" dirty="0" err="1" smtClean="0"/>
              <a:t>plasmin</a:t>
            </a:r>
            <a:r>
              <a:rPr lang="en-US" dirty="0" smtClean="0"/>
              <a:t> and </a:t>
            </a:r>
            <a:r>
              <a:rPr lang="en-US" dirty="0" err="1" smtClean="0"/>
              <a:t>kallikrien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The alternative complement pathway is activated by 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endotoxin</a:t>
            </a:r>
            <a:r>
              <a:rPr lang="en-US" dirty="0" smtClean="0"/>
              <a:t> ( bacterial LPS).</a:t>
            </a:r>
          </a:p>
          <a:p>
            <a:r>
              <a:rPr lang="en-US" dirty="0" smtClean="0"/>
              <a:t>b. Cobra venom factor.</a:t>
            </a:r>
          </a:p>
          <a:p>
            <a:r>
              <a:rPr lang="en-US" dirty="0" smtClean="0"/>
              <a:t>c. cell and plasma derived enzymes.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lectin</a:t>
            </a:r>
            <a:r>
              <a:rPr lang="en-US" dirty="0" smtClean="0">
                <a:solidFill>
                  <a:srgbClr val="FF0000"/>
                </a:solidFill>
              </a:rPr>
              <a:t> pathway is activated by the interaction of </a:t>
            </a:r>
            <a:r>
              <a:rPr lang="en-US" dirty="0" smtClean="0"/>
              <a:t>microbial carbohydrates with mannose-binding </a:t>
            </a:r>
            <a:r>
              <a:rPr lang="en-US" dirty="0" err="1" smtClean="0"/>
              <a:t>lectin</a:t>
            </a:r>
            <a:r>
              <a:rPr lang="en-US" dirty="0" smtClean="0"/>
              <a:t> (MBL) in the plasma and tissue fluids.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components of the classical pathway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C1 complex (C1q,C1r,C1s)</a:t>
            </a:r>
            <a:endParaRPr lang="en-US" sz="2800" dirty="0" smtClean="0"/>
          </a:p>
          <a:p>
            <a:r>
              <a:rPr lang="en-US" sz="3200" dirty="0" smtClean="0"/>
              <a:t>C1 exists in serum as a molecular complex containing: </a:t>
            </a:r>
            <a:endParaRPr lang="en-US" sz="2800" dirty="0" smtClean="0"/>
          </a:p>
          <a:p>
            <a:r>
              <a:rPr lang="en-US" sz="3200" dirty="0" smtClean="0"/>
              <a:t>6 molecules of C1q </a:t>
            </a:r>
            <a:endParaRPr lang="en-US" sz="2800" dirty="0" smtClean="0"/>
          </a:p>
          <a:p>
            <a:r>
              <a:rPr lang="en-US" sz="3200" dirty="0" smtClean="0"/>
              <a:t>2  molecules of C1r </a:t>
            </a:r>
            <a:endParaRPr lang="en-US" sz="2800" dirty="0" smtClean="0"/>
          </a:p>
          <a:p>
            <a:r>
              <a:rPr lang="en-US" sz="3200" dirty="0" smtClean="0"/>
              <a:t>2 molecules of C1s</a:t>
            </a:r>
            <a:endParaRPr lang="en-US" sz="2800" dirty="0" smtClean="0"/>
          </a:p>
          <a:p>
            <a:r>
              <a:rPr lang="en-US" sz="3200" dirty="0" smtClean="0"/>
              <a:t>After the binding of antibody to the antigen, the C1q binds to the constant region of the </a:t>
            </a:r>
            <a:r>
              <a:rPr lang="en-US" sz="3200" dirty="0" err="1" smtClean="0"/>
              <a:t>Ab</a:t>
            </a:r>
            <a:r>
              <a:rPr lang="en-US" sz="3200" dirty="0" smtClean="0"/>
              <a:t>( CH2 of  </a:t>
            </a:r>
            <a:r>
              <a:rPr lang="en-US" sz="3200" dirty="0" err="1" smtClean="0">
                <a:hlinkClick r:id="rId2"/>
              </a:rPr>
              <a:t>IgM</a:t>
            </a:r>
            <a:r>
              <a:rPr lang="en-US" sz="3200" dirty="0" smtClean="0"/>
              <a:t> and  </a:t>
            </a:r>
            <a:r>
              <a:rPr lang="en-US" sz="3200" dirty="0" err="1" smtClean="0">
                <a:hlinkClick r:id="rId2"/>
              </a:rPr>
              <a:t>IgG</a:t>
            </a:r>
            <a:r>
              <a:rPr lang="en-US" sz="3200" dirty="0" smtClean="0"/>
              <a:t>). </a:t>
            </a:r>
          </a:p>
          <a:p>
            <a:r>
              <a:rPr lang="en-US" sz="3200" dirty="0" smtClean="0"/>
              <a:t>A single molecule of </a:t>
            </a:r>
            <a:r>
              <a:rPr lang="en-US" sz="3200" dirty="0" err="1" smtClean="0"/>
              <a:t>IgM</a:t>
            </a:r>
            <a:r>
              <a:rPr lang="en-US" sz="3200" dirty="0" smtClean="0"/>
              <a:t> is enough to initiate the pathway. </a:t>
            </a:r>
            <a:r>
              <a:rPr lang="en-US" sz="3200" dirty="0" err="1" smtClean="0"/>
              <a:t>IgG</a:t>
            </a:r>
            <a:r>
              <a:rPr lang="en-US" sz="3200" dirty="0" smtClean="0"/>
              <a:t> is far less efficient requiring many molecules to do so.).</a:t>
            </a:r>
            <a:endParaRPr lang="en-US" sz="2800" dirty="0" smtClean="0"/>
          </a:p>
          <a:p>
            <a:pPr lvl="0"/>
            <a:r>
              <a:rPr lang="en-US" sz="3200" dirty="0" smtClean="0"/>
              <a:t>Binding of C1q activates </a:t>
            </a:r>
            <a:r>
              <a:rPr lang="en-US" sz="3200" b="1" dirty="0" smtClean="0"/>
              <a:t>C1r </a:t>
            </a:r>
            <a:r>
              <a:rPr lang="en-US" sz="3200" dirty="0" smtClean="0"/>
              <a:t>and </a:t>
            </a:r>
            <a:r>
              <a:rPr lang="en-US" sz="3200" b="1" dirty="0" smtClean="0"/>
              <a:t>C1s</a:t>
            </a:r>
            <a:r>
              <a:rPr lang="en-US" sz="32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Activation of classical pathway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 smtClean="0"/>
              <a:t>Activated C1s (a </a:t>
            </a:r>
            <a:r>
              <a:rPr lang="en-US" sz="3200" dirty="0" smtClean="0">
                <a:hlinkClick r:id="rId2"/>
              </a:rPr>
              <a:t>serine protease</a:t>
            </a:r>
            <a:r>
              <a:rPr lang="en-US" sz="3200" dirty="0" smtClean="0"/>
              <a:t>) cleaves two serum proteins: </a:t>
            </a:r>
            <a:endParaRPr lang="en-US" sz="2800" dirty="0" smtClean="0"/>
          </a:p>
          <a:p>
            <a:pPr lvl="1"/>
            <a:r>
              <a:rPr lang="en-US" sz="2800" b="1" dirty="0" smtClean="0"/>
              <a:t>C4</a:t>
            </a:r>
            <a:r>
              <a:rPr lang="en-US" sz="2800" dirty="0" smtClean="0"/>
              <a:t> is cleaved into </a:t>
            </a:r>
            <a:endParaRPr lang="en-US" sz="2400" dirty="0" smtClean="0"/>
          </a:p>
          <a:p>
            <a:pPr lvl="2"/>
            <a:r>
              <a:rPr lang="en-US" b="1" dirty="0" smtClean="0"/>
              <a:t>C4b</a:t>
            </a:r>
            <a:r>
              <a:rPr lang="en-US" dirty="0" smtClean="0"/>
              <a:t>, which is  an active large fragment </a:t>
            </a:r>
            <a:endParaRPr lang="en-US" sz="2000" dirty="0" smtClean="0"/>
          </a:p>
          <a:p>
            <a:pPr lvl="2"/>
            <a:r>
              <a:rPr lang="en-US" dirty="0" smtClean="0"/>
              <a:t> and a smaller, inactive, fragment of C4a </a:t>
            </a:r>
            <a:endParaRPr lang="en-US" sz="2000" dirty="0" smtClean="0"/>
          </a:p>
          <a:p>
            <a:pPr lvl="1"/>
            <a:r>
              <a:rPr lang="en-US" sz="2800" b="1" dirty="0" smtClean="0"/>
              <a:t>C2</a:t>
            </a:r>
            <a:r>
              <a:rPr lang="en-US" sz="2800" dirty="0" smtClean="0"/>
              <a:t> is cleaved into </a:t>
            </a:r>
            <a:endParaRPr lang="en-US" sz="2400" dirty="0" smtClean="0"/>
          </a:p>
          <a:p>
            <a:pPr lvl="2"/>
            <a:r>
              <a:rPr lang="en-US" b="1" dirty="0" smtClean="0"/>
              <a:t>C2b</a:t>
            </a:r>
            <a:r>
              <a:rPr lang="en-US" dirty="0" smtClean="0"/>
              <a:t>, which binds  to a site on </a:t>
            </a:r>
            <a:r>
              <a:rPr lang="en-US" b="1" dirty="0" smtClean="0"/>
              <a:t>C4b</a:t>
            </a:r>
            <a:endParaRPr lang="en-US" sz="2000" dirty="0" smtClean="0"/>
          </a:p>
          <a:p>
            <a:pPr lvl="2"/>
            <a:r>
              <a:rPr lang="en-US" dirty="0" smtClean="0"/>
              <a:t>and smaller, inactive, fragment of C2a </a:t>
            </a:r>
            <a:endParaRPr lang="en-US" sz="2000" dirty="0" smtClean="0"/>
          </a:p>
          <a:p>
            <a:r>
              <a:rPr lang="en-US" sz="3200" dirty="0" smtClean="0"/>
              <a:t>The complex of </a:t>
            </a:r>
            <a:r>
              <a:rPr lang="en-US" sz="3200" b="1" dirty="0" smtClean="0"/>
              <a:t>C4b•2b</a:t>
            </a:r>
            <a:r>
              <a:rPr lang="en-US" sz="3200" dirty="0" smtClean="0"/>
              <a:t> is called "</a:t>
            </a:r>
            <a:r>
              <a:rPr lang="en-US" sz="3200" b="1" dirty="0" smtClean="0"/>
              <a:t>C3 </a:t>
            </a:r>
            <a:r>
              <a:rPr lang="en-US" sz="3200" b="1" dirty="0" err="1" smtClean="0"/>
              <a:t>convertase</a:t>
            </a:r>
            <a:r>
              <a:rPr lang="en-US" sz="3200" dirty="0" smtClean="0"/>
              <a:t>" because it catalyzes the cleavage of C3.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3584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864968"/>
              </p:ext>
            </p:extLst>
          </p:nvPr>
        </p:nvGraphicFramePr>
        <p:xfrm>
          <a:off x="687437" y="0"/>
          <a:ext cx="31225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Image" r:id="rId3" imgW="6780952" imgH="9828571" progId="Photoshop.Image.7">
                  <p:embed/>
                </p:oleObj>
              </mc:Choice>
              <mc:Fallback>
                <p:oleObj name="Image" r:id="rId3" imgW="6780952" imgH="9828571" progId="Photoshop.Image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37" y="0"/>
                        <a:ext cx="312256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8"/>
          <p:cNvGraphicFramePr>
            <a:graphicFrameLocks noChangeAspect="1"/>
          </p:cNvGraphicFramePr>
          <p:nvPr/>
        </p:nvGraphicFramePr>
        <p:xfrm>
          <a:off x="3886200" y="-100013"/>
          <a:ext cx="4799013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Image" r:id="rId5" imgW="7542857" imgH="10780952" progId="Photoshop.Image.7">
                  <p:embed/>
                </p:oleObj>
              </mc:Choice>
              <mc:Fallback>
                <p:oleObj name="Image" r:id="rId5" imgW="7542857" imgH="10780952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-100013"/>
                        <a:ext cx="4799013" cy="6858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of C3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Activation of C3: 	</a:t>
            </a:r>
            <a:endParaRPr lang="en-US" sz="2800" dirty="0" smtClean="0"/>
          </a:p>
          <a:p>
            <a:r>
              <a:rPr lang="en-US" sz="3200" b="1" dirty="0" smtClean="0"/>
              <a:t>C3</a:t>
            </a:r>
            <a:r>
              <a:rPr lang="en-US" sz="3200" dirty="0" smtClean="0"/>
              <a:t> is the most abundant protein of the complement system (~1.3 mg/ml).</a:t>
            </a:r>
            <a:endParaRPr lang="en-US" sz="2800" dirty="0" smtClean="0"/>
          </a:p>
          <a:p>
            <a:pPr lvl="0"/>
            <a:r>
              <a:rPr lang="en-US" sz="3200" b="1" dirty="0" smtClean="0"/>
              <a:t>C4b•2b</a:t>
            </a:r>
            <a:r>
              <a:rPr lang="en-US" sz="3200" dirty="0" smtClean="0"/>
              <a:t> cuts </a:t>
            </a:r>
            <a:r>
              <a:rPr lang="en-US" sz="3200" b="1" dirty="0" smtClean="0"/>
              <a:t>C3</a:t>
            </a:r>
            <a:r>
              <a:rPr lang="en-US" sz="3200" dirty="0" smtClean="0"/>
              <a:t> into two major fragments: </a:t>
            </a:r>
            <a:endParaRPr lang="en-US" sz="2800" dirty="0" smtClean="0"/>
          </a:p>
          <a:p>
            <a:pPr lvl="1"/>
            <a:r>
              <a:rPr lang="en-US" sz="2800" b="1" dirty="0" smtClean="0"/>
              <a:t>C3b</a:t>
            </a:r>
            <a:r>
              <a:rPr lang="en-US" sz="2800" dirty="0" smtClean="0"/>
              <a:t>, which binds to the C3 </a:t>
            </a:r>
            <a:r>
              <a:rPr lang="en-US" sz="2800" dirty="0" err="1" smtClean="0"/>
              <a:t>convertase</a:t>
            </a:r>
            <a:r>
              <a:rPr lang="en-US" sz="2800" dirty="0" smtClean="0"/>
              <a:t> and the target cell making a complex C4b.2bC3b(C5 </a:t>
            </a:r>
            <a:r>
              <a:rPr lang="en-US" sz="2800" dirty="0" err="1" smtClean="0"/>
              <a:t>convertase</a:t>
            </a:r>
            <a:r>
              <a:rPr lang="en-US" sz="2800" dirty="0" smtClean="0"/>
              <a:t>). Macrophages and 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have receptors for </a:t>
            </a:r>
            <a:r>
              <a:rPr lang="en-US" sz="2800" b="1" dirty="0" smtClean="0"/>
              <a:t>C3b</a:t>
            </a:r>
            <a:r>
              <a:rPr lang="en-US" sz="2800" dirty="0" smtClean="0"/>
              <a:t> and can bind the C3b-coated cell or particle preparatory to </a:t>
            </a:r>
            <a:r>
              <a:rPr lang="en-US" sz="2800" dirty="0" err="1" smtClean="0">
                <a:hlinkClick r:id="rId2"/>
              </a:rPr>
              <a:t>phagocytosis</a:t>
            </a:r>
            <a:r>
              <a:rPr lang="en-US" sz="2800" dirty="0" smtClean="0"/>
              <a:t>. This effect qualifies C3b as an </a:t>
            </a:r>
            <a:r>
              <a:rPr lang="en-US" sz="2800" b="1" dirty="0" err="1" smtClean="0"/>
              <a:t>opsonin</a:t>
            </a:r>
            <a:r>
              <a:rPr lang="en-US" sz="2800" dirty="0" smtClean="0"/>
              <a:t>.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2465</TotalTime>
  <Words>1173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رحلة</vt:lpstr>
      <vt:lpstr>Image</vt:lpstr>
      <vt:lpstr>Package</vt:lpstr>
      <vt:lpstr>Complement system</vt:lpstr>
      <vt:lpstr>Definition </vt:lpstr>
      <vt:lpstr>Complement pathways</vt:lpstr>
      <vt:lpstr>Nomenclature </vt:lpstr>
      <vt:lpstr>Activation of complement pathways</vt:lpstr>
      <vt:lpstr>The components of the classical pathway</vt:lpstr>
      <vt:lpstr>Activation of classical pathway </vt:lpstr>
      <vt:lpstr>PowerPoint Presentation</vt:lpstr>
      <vt:lpstr>Activation of C3</vt:lpstr>
      <vt:lpstr>Formation of membrane attack complex (MAC): </vt:lpstr>
      <vt:lpstr>Cont, </vt:lpstr>
      <vt:lpstr>Activation of classical pathway</vt:lpstr>
      <vt:lpstr>PowerPoint Presentation</vt:lpstr>
      <vt:lpstr>The alternative complement pathway</vt:lpstr>
      <vt:lpstr>PowerPoint Presentation</vt:lpstr>
      <vt:lpstr>PowerPoint Presentation</vt:lpstr>
      <vt:lpstr>The Mannose Binding Lectin pathway (MBL)</vt:lpstr>
      <vt:lpstr>Functions of the complement system </vt:lpstr>
      <vt:lpstr>Functions of the complement system</vt:lpstr>
      <vt:lpstr>Con,</vt:lpstr>
      <vt:lpstr>Complement system inhibitors</vt:lpstr>
      <vt:lpstr>PowerPoint Presentation</vt:lpstr>
      <vt:lpstr>Complement deficiencies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 system</dc:title>
  <dc:creator>Anas</dc:creator>
  <cp:lastModifiedBy>Noor Erbil</cp:lastModifiedBy>
  <cp:revision>77</cp:revision>
  <dcterms:created xsi:type="dcterms:W3CDTF">2010-10-26T05:42:58Z</dcterms:created>
  <dcterms:modified xsi:type="dcterms:W3CDTF">2018-10-25T07:06:48Z</dcterms:modified>
</cp:coreProperties>
</file>