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306" r:id="rId5"/>
    <p:sldId id="259" r:id="rId6"/>
    <p:sldId id="307" r:id="rId7"/>
    <p:sldId id="308" r:id="rId8"/>
    <p:sldId id="261" r:id="rId9"/>
    <p:sldId id="309" r:id="rId10"/>
    <p:sldId id="313" r:id="rId11"/>
    <p:sldId id="314" r:id="rId12"/>
    <p:sldId id="315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12" r:id="rId21"/>
    <p:sldId id="325" r:id="rId22"/>
    <p:sldId id="326" r:id="rId23"/>
    <p:sldId id="263" r:id="rId24"/>
    <p:sldId id="324" r:id="rId25"/>
    <p:sldId id="330" r:id="rId26"/>
    <p:sldId id="327" r:id="rId27"/>
    <p:sldId id="328" r:id="rId28"/>
    <p:sldId id="32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BF58B3-0416-407B-A412-CD7E53484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02298"/>
            <a:ext cx="12192000" cy="2541431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 Positive Bacilli Genus Bacillus Spore Forming</a:t>
            </a:r>
          </a:p>
        </p:txBody>
      </p:sp>
    </p:spTree>
    <p:extLst>
      <p:ext uri="{BB962C8B-B14F-4D97-AF65-F5344CB8AC3E}">
        <p14:creationId xmlns:p14="http://schemas.microsoft.com/office/powerpoint/2010/main" val="212897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Findings: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anthrax: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on exposed surfaces of the arms or hands followed in frequency by the face and neck. A pruritic papule develops 1–7 days after entry of the organisms or spores through a scratch. Initially, it resembles an insect bite.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papule rapidly changes into a vesicle or small ring of vesicles that coalesce, and a necrotic ulcer develops. 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lesions typically are 1–3 cm in diameter and have a characteristic central black eschar.</a:t>
            </a:r>
          </a:p>
          <a:p>
            <a:pPr marL="457200" lvl="1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  <p:pic>
        <p:nvPicPr>
          <p:cNvPr id="5" name="Picture 6" descr="taL75225_19_02">
            <a:extLst>
              <a:ext uri="{FF2B5EF4-FFF2-40B4-BE49-F238E27FC236}">
                <a16:creationId xmlns:a16="http://schemas.microsoft.com/office/drawing/2014/main" id="{1C81C5EF-2884-4E3E-BA67-4FDB7378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09" y="4196068"/>
            <a:ext cx="3207390" cy="26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0TF2">
            <a:extLst>
              <a:ext uri="{FF2B5EF4-FFF2-40B4-BE49-F238E27FC236}">
                <a16:creationId xmlns:a16="http://schemas.microsoft.com/office/drawing/2014/main" id="{A677D734-9900-4E7A-AB9C-41A26FDC5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6067"/>
            <a:ext cx="4030417" cy="266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anthrax">
            <a:extLst>
              <a:ext uri="{FF2B5EF4-FFF2-40B4-BE49-F238E27FC236}">
                <a16:creationId xmlns:a16="http://schemas.microsoft.com/office/drawing/2014/main" id="{74DED743-5632-4B4D-9308-BA21841B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6599" r="10001" b="24098"/>
          <a:stretch>
            <a:fillRect/>
          </a:stretch>
        </p:blipFill>
        <p:spPr bwMode="auto">
          <a:xfrm>
            <a:off x="4609751" y="4196067"/>
            <a:ext cx="3802760" cy="266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52ED8B66-C26F-476C-A54E-818E19AAAAA1}"/>
              </a:ext>
            </a:extLst>
          </p:cNvPr>
          <p:cNvSpPr/>
          <p:nvPr/>
        </p:nvSpPr>
        <p:spPr>
          <a:xfrm>
            <a:off x="4202884" y="4196067"/>
            <a:ext cx="236038" cy="26619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9996452-9B82-44E0-8ECF-16267F1262DE}"/>
              </a:ext>
            </a:extLst>
          </p:cNvPr>
          <p:cNvSpPr/>
          <p:nvPr/>
        </p:nvSpPr>
        <p:spPr>
          <a:xfrm>
            <a:off x="8583339" y="4196067"/>
            <a:ext cx="236039" cy="26619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7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Findings: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anthrax:</a:t>
            </a:r>
          </a:p>
          <a:p>
            <a:pPr marL="1257300" lvl="2" indent="-342900" algn="just">
              <a:buFont typeface="+mj-lt"/>
              <a:buAutoNum type="alphaLcParenR" startAt="4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7–10 days, the eschar is fully developed. Eventually, it dries, loosens, and separates; healing is by granulation and leaves a scar.</a:t>
            </a:r>
          </a:p>
          <a:p>
            <a:pPr marL="1257300" lvl="2" indent="-342900" algn="just">
              <a:buFont typeface="+mj-lt"/>
              <a:buAutoNum type="alphaLcParenR" startAt="4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 many as 20% of patients, cutaneous anthrax can lead to sepsis, the consequences of systemic infection including meningitis and death.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5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Findings:</a:t>
            </a:r>
          </a:p>
          <a:p>
            <a:pPr marL="800100" lvl="1" indent="-342900" algn="just">
              <a:buFont typeface="+mj-lt"/>
              <a:buAutoNum type="arabicParenR" startAt="2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anthrax (wool sorter's disease):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inhalation of spores, is characterized by progressive hemorrhagic lymphadenitis (inflammation of the lymph nodes).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hemorrhagic mediastinitis (inflammation of the mediastinum),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mortality rate approaching 100 percent if left untreated.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incubation period 6 weeks.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C62C66A-AB53-4E4D-993E-53F9A2EAC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253" y="3486494"/>
            <a:ext cx="5069746" cy="3371506"/>
          </a:xfrm>
          <a:prstGeom prst="rect">
            <a:avLst/>
          </a:prstGeom>
        </p:spPr>
      </p:pic>
      <p:pic>
        <p:nvPicPr>
          <p:cNvPr id="7" name="Picture 4" descr="30TF3">
            <a:extLst>
              <a:ext uri="{FF2B5EF4-FFF2-40B4-BE49-F238E27FC236}">
                <a16:creationId xmlns:a16="http://schemas.microsoft.com/office/drawing/2014/main" id="{0044F26B-8725-4E2A-91A1-A93F4C82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55" y="3988266"/>
            <a:ext cx="2391445" cy="286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30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Findings:</a:t>
            </a:r>
          </a:p>
          <a:p>
            <a:pPr marL="800100" lvl="1" indent="-342900" algn="just">
              <a:buFont typeface="+mj-lt"/>
              <a:buAutoNum type="arabicParenR" startAt="3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anthrax.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when the spores are inoculated into a lesion on the intestinal mucosa after ingestion of the spores,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symptoms include:-</a:t>
            </a:r>
          </a:p>
          <a:p>
            <a:pPr marL="1714500" lvl="3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pain, nausea, anorexia, and vomiting. Bloody diarrhea can also occur.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anthrax accounts for less than 1% of the total cases worldwide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large square-ended, gram-positive, found singly or in chains. (Gram staining: chain of bacilli arranged in bamboo stick appearance).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 stain preparations of clinical samples.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Encapsulated gram-positive rods in the blood is strongly presumptive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Cultures can be incubated in an atmosphere containing increased CO2.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spores are generally not present in clinical samples.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707850A-0007-45FF-8917-8EEF9E08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801" y="4714683"/>
            <a:ext cx="3247145" cy="214331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9B0784A-4D08-442F-A424-99BF4609C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567" y="4714683"/>
            <a:ext cx="2385432" cy="21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Diagnosis: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Characteristics: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sheep Blood Agar  plate: Medusa head appearance colony (under low power microscope).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Nonhemolytic colonies.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medium: PLET (polymyxin-lysozyme-EDTA-thallous acetate)</a:t>
            </a:r>
          </a:p>
          <a:p>
            <a:pPr marL="1257300" lvl="2" indent="-342900">
              <a:buFont typeface="+mj-lt"/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 startAt="6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arenR" startAt="6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65184B4-9BEB-495E-BDF4-FD3ED7FC1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4" y="2075838"/>
            <a:ext cx="2524125" cy="404812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98F973E-4869-4177-993B-3BEF797B3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125" y="4037377"/>
            <a:ext cx="3107681" cy="208658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39B9717-9148-450C-8A7C-0D7B668D2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066" y="4035104"/>
            <a:ext cx="2785145" cy="20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Diagnosis:</a:t>
            </a:r>
          </a:p>
          <a:p>
            <a:pPr marL="800100" lvl="1" indent="-342900">
              <a:buFont typeface="+mj-lt"/>
              <a:buAutoNum type="arabicPeriod" startAt="8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DFA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(Direct fluorescent antibody test): Detects capsular antigen. It is used for confirmation of diagnosis during bioterrorism outbreaks.</a:t>
            </a:r>
          </a:p>
          <a:p>
            <a:pPr marL="800100" lvl="1" indent="-342900">
              <a:buFont typeface="+mj-lt"/>
              <a:buAutoNum type="arabicPeriod" startAt="8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(PCR). These tests are available in most public health laboratories.</a:t>
            </a:r>
          </a:p>
          <a:p>
            <a:pPr marL="800100" lvl="1" indent="-342900">
              <a:buFont typeface="+mj-lt"/>
              <a:buAutoNum type="arabicPeriod" startAt="8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rapid enzyme-linked immunoassay (ELISA) that measures total antibody to PA has been approved by the U.S. Food and Drug Administration (FDA),</a:t>
            </a:r>
          </a:p>
          <a:p>
            <a:pPr marL="800100" lvl="1" indent="-342900">
              <a:buFont typeface="+mj-lt"/>
              <a:buAutoNum type="arabicPeriod" startAt="8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Ascoli’s thermo precipitin test: It is a ring precipitation test, detects anthrax antigens.</a:t>
            </a:r>
          </a:p>
          <a:p>
            <a:pPr marL="1257300" lvl="2" indent="-342900">
              <a:buFont typeface="+mj-lt"/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 startAt="8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arenR" startAt="6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0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anthrax responds to Ciprofloxacin.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recommended for inhalation Anthrax. Multidrug therapy (for example, Ciprofloxacin plus Rifampin plus Vancomycin).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setting of potential exposure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an agent of biologic warfare, prophylaxis with Ciprofloxacin or Doxycycline should be given for 60 days and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doses of vaccine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BioThrax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should be administered.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DDE1D8C-64E0-488D-A831-5D82FBC3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938" y="4228051"/>
            <a:ext cx="4425062" cy="26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United States, the current FDA-approved vaccine (AVA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BioThrax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®, Emergent BioSolutions, Inc, Rockville, MD).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dose schedule is 0.5 mL administered intramuscularly at 0 and 4 weeks and then at 6, 12, and 18 months followed by annual boosters.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vaccine is available only to the U.S. Department of Defense and to persons at risk for repeated exposure to B anthracis.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62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measures: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disposal of animal carcasses by burning or by deep burial in lime pits,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decontamination (usually by autoclaving) of animal products,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 clothing and gloves for handling potentially infected materials,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immunization of domestic animals with live attenuated vaccines.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6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L75225_t19_01">
            <a:extLst>
              <a:ext uri="{FF2B5EF4-FFF2-40B4-BE49-F238E27FC236}">
                <a16:creationId xmlns:a16="http://schemas.microsoft.com/office/drawing/2014/main" id="{FA7ECFB5-EA34-4D6E-B72B-F59D1462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/>
          <a:stretch>
            <a:fillRect/>
          </a:stretch>
        </p:blipFill>
        <p:spPr bwMode="auto">
          <a:xfrm>
            <a:off x="1426129" y="20971"/>
            <a:ext cx="9664118" cy="611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hedgehog robe.bmp">
            <a:extLst>
              <a:ext uri="{FF2B5EF4-FFF2-40B4-BE49-F238E27FC236}">
                <a16:creationId xmlns:a16="http://schemas.microsoft.com/office/drawing/2014/main" id="{B4CE56B3-E8FA-4C00-9C2E-C7095FEE4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397" y="20971"/>
            <a:ext cx="21018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21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6658C224-E5DA-4A1A-9046-1FB5A70A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40145" y="-3040145"/>
            <a:ext cx="6111709" cy="12192000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C884B062-2C38-49B2-B0A8-096E8AE0BFDD}"/>
              </a:ext>
            </a:extLst>
          </p:cNvPr>
          <p:cNvSpPr/>
          <p:nvPr/>
        </p:nvSpPr>
        <p:spPr>
          <a:xfrm>
            <a:off x="4480011" y="2540329"/>
            <a:ext cx="375776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8000" b="1" dirty="0">
                <a:latin typeface="Informal Roman" panose="030604020304060B0204" pitchFamily="66" charset="0"/>
              </a:rPr>
              <a:t>The </a:t>
            </a:r>
            <a:r>
              <a:rPr lang="en-US" sz="8000" b="1" dirty="0">
                <a:latin typeface="Informal Roman" panose="030604020304060B0204" pitchFamily="66" charset="0"/>
              </a:rPr>
              <a:t>End</a:t>
            </a:r>
          </a:p>
          <a:p>
            <a:pPr algn="ctr"/>
            <a:r>
              <a:rPr lang="en-US" sz="8000" b="1" dirty="0">
                <a:latin typeface="Informal Roman" panose="030604020304060B0204" pitchFamily="66" charset="0"/>
              </a:rPr>
              <a:t>THANKS</a:t>
            </a:r>
            <a:endParaRPr lang="tr-TR" sz="8000" b="1" dirty="0"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6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Food poisoning.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relatively common cause of food poisoning and opportunistic infections in susceptible hosts. Food poisoning caused by B. cereus takes two forms: Diarrheal and Emetic.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normal inhabitant of soil, also widely isolated from food items, such as vegetables, milk, cereals, spices, meat and poultry.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 survive cooking and reheating.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foodborne gastroenteritis – 2 patterns of disease (Diarrhoeal &amp; Emetic); both types are mild &amp; self limited, requiring no specific therapy.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 cereus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 a  major  cause  of  enterotoxin  food poisoning,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poisoning occurs after ingestion of preformed toxin,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toxin  is  protein in  nature  and  can  be destroyed by heating,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Vomiting  occurs  1-5 hours   after ingestion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E03355F-9261-4CF1-8E09-F011DF4B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095" y="0"/>
            <a:ext cx="2930904" cy="1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Food poisoning.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important cause of eye infections, such as severe keratitis and endophthalmitis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rarely.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soil organism that commonly contaminates rice. When large amounts of rice are cooked and allowed to cool slowly, the B cereus spores germinate.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vegetative cells produce the toxin during log-phase growth or during sporulation.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C86245-B7B5-4895-9CF6-E476EDF2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095" y="0"/>
            <a:ext cx="2930904" cy="1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37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Food poisoning.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15">
            <a:extLst>
              <a:ext uri="{FF2B5EF4-FFF2-40B4-BE49-F238E27FC236}">
                <a16:creationId xmlns:a16="http://schemas.microsoft.com/office/drawing/2014/main" id="{1CF61186-8762-4ECD-BEEF-B68DF164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6" y="2194621"/>
            <a:ext cx="3343275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14">
            <a:extLst>
              <a:ext uri="{FF2B5EF4-FFF2-40B4-BE49-F238E27FC236}">
                <a16:creationId xmlns:a16="http://schemas.microsoft.com/office/drawing/2014/main" id="{9C2E2BF0-ED54-4677-822D-F702D8F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08" y="2219788"/>
            <a:ext cx="2926546" cy="27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3E451F4-32C8-47BB-A306-890981D5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205" y="1895486"/>
            <a:ext cx="2751589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clinical presentation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D141313-8D2E-4C14-A705-868A2CBB0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204" y="2688732"/>
            <a:ext cx="2751589" cy="5334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Gastroenteritis</a:t>
            </a:r>
            <a:endParaRPr lang="en-US" altLang="en-US" sz="2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E68D4C5-181E-4AC7-B042-18164B318525}"/>
              </a:ext>
            </a:extLst>
          </p:cNvPr>
          <p:cNvSpPr/>
          <p:nvPr/>
        </p:nvSpPr>
        <p:spPr>
          <a:xfrm>
            <a:off x="444618" y="1824770"/>
            <a:ext cx="319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Diarrhoeal Disease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BB0E3C8-9208-46E9-8272-842EEE0EDF1F}"/>
              </a:ext>
            </a:extLst>
          </p:cNvPr>
          <p:cNvSpPr/>
          <p:nvPr/>
        </p:nvSpPr>
        <p:spPr>
          <a:xfrm>
            <a:off x="8833607" y="1866715"/>
            <a:ext cx="2913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Emetic form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4566F16-367F-4204-81A6-0C85AB11D5B5}"/>
              </a:ext>
            </a:extLst>
          </p:cNvPr>
          <p:cNvSpPr/>
          <p:nvPr/>
        </p:nvSpPr>
        <p:spPr>
          <a:xfrm>
            <a:off x="19571" y="4913583"/>
            <a:ext cx="3825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Wide range of foods including cooked meat &amp; vegetables Incubation period &gt; 6 hours Diarrhoea &amp; abdominal pain Lasts 20-36 hours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3A84BDA-2229-49BB-881D-5F988546DE41}"/>
              </a:ext>
            </a:extLst>
          </p:cNvPr>
          <p:cNvSpPr/>
          <p:nvPr/>
        </p:nvSpPr>
        <p:spPr>
          <a:xfrm>
            <a:off x="8833608" y="4930492"/>
            <a:ext cx="2926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Chinese fried rice exclusively</a:t>
            </a:r>
          </a:p>
          <a:p>
            <a:pPr algn="ctr"/>
            <a:r>
              <a:rPr lang="en-US" dirty="0"/>
              <a:t>Incubation period &lt; 6 hours</a:t>
            </a:r>
          </a:p>
          <a:p>
            <a:pPr algn="ctr"/>
            <a:r>
              <a:rPr lang="en-US" dirty="0"/>
              <a:t>Severe vomiting</a:t>
            </a:r>
          </a:p>
          <a:p>
            <a:pPr algn="ctr"/>
            <a:r>
              <a:rPr lang="en-US" dirty="0"/>
              <a:t>Lasts 8-10 hours</a:t>
            </a:r>
          </a:p>
        </p:txBody>
      </p:sp>
      <p:cxnSp>
        <p:nvCxnSpPr>
          <p:cNvPr id="18" name="Bağlayıcı: Dirsek 17">
            <a:extLst>
              <a:ext uri="{FF2B5EF4-FFF2-40B4-BE49-F238E27FC236}">
                <a16:creationId xmlns:a16="http://schemas.microsoft.com/office/drawing/2014/main" id="{9694F653-F412-4CBF-AFE3-A1E02B070657}"/>
              </a:ext>
            </a:extLst>
          </p:cNvPr>
          <p:cNvCxnSpPr>
            <a:cxnSpLocks/>
          </p:cNvCxnSpPr>
          <p:nvPr/>
        </p:nvCxnSpPr>
        <p:spPr>
          <a:xfrm>
            <a:off x="6096000" y="3858936"/>
            <a:ext cx="2737608" cy="268897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Bağlayıcı: Dirsek 20">
            <a:extLst>
              <a:ext uri="{FF2B5EF4-FFF2-40B4-BE49-F238E27FC236}">
                <a16:creationId xmlns:a16="http://schemas.microsoft.com/office/drawing/2014/main" id="{429DF49C-16EB-431E-9F65-B9645D79FA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35491" y="3858935"/>
            <a:ext cx="2460508" cy="268897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k: Aşağı 23">
            <a:extLst>
              <a:ext uri="{FF2B5EF4-FFF2-40B4-BE49-F238E27FC236}">
                <a16:creationId xmlns:a16="http://schemas.microsoft.com/office/drawing/2014/main" id="{F8A279A7-82DC-4A1B-B3DF-212DC17C2FC8}"/>
              </a:ext>
            </a:extLst>
          </p:cNvPr>
          <p:cNvSpPr/>
          <p:nvPr/>
        </p:nvSpPr>
        <p:spPr>
          <a:xfrm>
            <a:off x="5964572" y="3247299"/>
            <a:ext cx="268448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C07E3863-0B04-4E71-8116-64D6F8044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095" y="0"/>
            <a:ext cx="2930904" cy="1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2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Food poisoning.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0FE7326-F569-43BF-BF7D-9199FE5986AE}"/>
              </a:ext>
            </a:extLst>
          </p:cNvPr>
          <p:cNvSpPr/>
          <p:nvPr/>
        </p:nvSpPr>
        <p:spPr>
          <a:xfrm>
            <a:off x="4054679" y="2151727"/>
            <a:ext cx="4250422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(Emetic type toxin):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Preformed toxin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IP: 1–5 hours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stable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MIC. food: Rice (Chinese fried rice)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MIC. feature: Vomiting,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cramps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MIC. serotype: 1,3,5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9357C58-BE71-4F0B-B8DE-B9DD50955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095" y="0"/>
            <a:ext cx="2930904" cy="1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00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Food poisoning.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grown aerobically at 37° C on SBA. A β-hemolytic frosted glass–appearing colony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elective media such as PEMBA(polymyxin B, egg yolk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584729B-AD9E-4824-910C-B67A36CC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095" y="0"/>
            <a:ext cx="2930904" cy="181026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E15EAA9-C420-44A1-9711-06008638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707" y="4317142"/>
            <a:ext cx="3045292" cy="254085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1F42B7A-1690-4089-8596-435786558DF5}"/>
              </a:ext>
            </a:extLst>
          </p:cNvPr>
          <p:cNvSpPr/>
          <p:nvPr/>
        </p:nvSpPr>
        <p:spPr>
          <a:xfrm>
            <a:off x="4976670" y="5735867"/>
            <a:ext cx="41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Bacillus cereus on sheep blood agar (SBA).</a:t>
            </a:r>
          </a:p>
        </p:txBody>
      </p:sp>
    </p:spTree>
    <p:extLst>
      <p:ext uri="{BB962C8B-B14F-4D97-AF65-F5344CB8AC3E}">
        <p14:creationId xmlns:p14="http://schemas.microsoft.com/office/powerpoint/2010/main" val="1212252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Food poisoning.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susceptible to:-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Clindamycin, Erythromycin, Vancomycin.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resistant to Penicillin (by producing β-lactamase) and Trimethoprim.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584729B-AD9E-4824-910C-B67A36CC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095" y="0"/>
            <a:ext cx="2930904" cy="1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15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Food poisoning.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DE81D8E9-930C-4393-A00A-3596CB242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53900"/>
              </p:ext>
            </p:extLst>
          </p:nvPr>
        </p:nvGraphicFramePr>
        <p:xfrm>
          <a:off x="310394" y="2162574"/>
          <a:ext cx="11425803" cy="2768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08601">
                  <a:extLst>
                    <a:ext uri="{9D8B030D-6E8A-4147-A177-3AD203B41FA5}">
                      <a16:colId xmlns:a16="http://schemas.microsoft.com/office/drawing/2014/main" val="4225547490"/>
                    </a:ext>
                  </a:extLst>
                </a:gridCol>
                <a:gridCol w="3808601">
                  <a:extLst>
                    <a:ext uri="{9D8B030D-6E8A-4147-A177-3AD203B41FA5}">
                      <a16:colId xmlns:a16="http://schemas.microsoft.com/office/drawing/2014/main" val="3807703954"/>
                    </a:ext>
                  </a:extLst>
                </a:gridCol>
                <a:gridCol w="3808601">
                  <a:extLst>
                    <a:ext uri="{9D8B030D-6E8A-4147-A177-3AD203B41FA5}">
                      <a16:colId xmlns:a16="http://schemas.microsoft.com/office/drawing/2014/main" val="1519629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Bacillus cereus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Diarrheal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Emetic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23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Incubation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8–16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1–5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16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Toxin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labile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28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Secreted in intestine (Similar to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Clostridium perfringens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enterotoxin)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Preformed toxin (formed in diet, similar to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aureus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enterotoxin)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items contaminated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Meat, vegetables, dried beans, cereals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Rice (Chinese fried rice)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4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Diarrhea, fever, rarely 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Vomiting, abdominal cramps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695029"/>
                  </a:ext>
                </a:extLst>
              </a:tr>
            </a:tbl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1BE870C3-C333-488E-9958-FBC4C4C2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095" y="0"/>
            <a:ext cx="2930904" cy="1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2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1FF0C56-7A5E-491F-A2D5-4AD4242A2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850" y="599137"/>
            <a:ext cx="5214300" cy="552550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884425E-2A97-4480-898C-5CD7137F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095" y="0"/>
            <a:ext cx="2930904" cy="1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0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 Bacillus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 forming gram positive Bacilli: divided into two groups: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Aerobic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facultative anaerobic bacteria Bacillus: Important species are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altLang="en-US" sz="1800" i="1" dirty="0">
                <a:latin typeface="Times New Roman" panose="02020603050405020304" pitchFamily="18" charset="0"/>
              </a:rPr>
              <a:t>Bacillus anthracis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Calibri" panose="020F0502020204030204" pitchFamily="34" charset="0"/>
              </a:rPr>
              <a:t>–</a:t>
            </a:r>
            <a:r>
              <a:rPr lang="en-US" altLang="en-US" sz="1800" dirty="0">
                <a:latin typeface="Times New Roman" panose="02020603050405020304" pitchFamily="18" charset="0"/>
              </a:rPr>
              <a:t> Anthrax.</a:t>
            </a:r>
            <a:endParaRPr lang="tr-TR" altLang="en-US" sz="18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en-US" altLang="en-US" sz="1800" i="1" dirty="0">
                <a:latin typeface="Times New Roman" panose="02020603050405020304" pitchFamily="18" charset="0"/>
              </a:rPr>
              <a:t>Bacillus cereus</a:t>
            </a:r>
            <a:r>
              <a:rPr lang="en-US" altLang="en-US" sz="1800" dirty="0">
                <a:latin typeface="Times New Roman" panose="02020603050405020304" pitchFamily="18" charset="0"/>
              </a:rPr>
              <a:t> – food poisoning.</a:t>
            </a:r>
            <a:endParaRPr lang="tr-TR" altLang="en-US" sz="18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en-US" altLang="en-US" sz="1800" i="1" dirty="0">
                <a:latin typeface="Times New Roman" panose="02020603050405020304" pitchFamily="18" charset="0"/>
              </a:rPr>
              <a:t>Bacillus stearothermophilus</a:t>
            </a:r>
            <a:r>
              <a:rPr lang="en-US" altLang="en-US" sz="1800" dirty="0">
                <a:latin typeface="Times New Roman" panose="02020603050405020304" pitchFamily="18" charset="0"/>
              </a:rPr>
              <a:t> – efficiency testing of an autoclave.</a:t>
            </a:r>
            <a:endParaRPr lang="tr-TR" altLang="en-US" sz="1800" dirty="0"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Times New Roman" panose="02020603050405020304" pitchFamily="18" charset="0"/>
              </a:rPr>
              <a:t>Obligate anaerobic – Clostridia: Important species include</a:t>
            </a:r>
            <a:r>
              <a:rPr lang="tr-TR" altLang="en-US" sz="2000" dirty="0">
                <a:latin typeface="Times New Roman" panose="02020603050405020304" pitchFamily="18" charset="0"/>
              </a:rPr>
              <a:t>:-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altLang="en-US" sz="1800" i="1" dirty="0">
                <a:latin typeface="Times New Roman" panose="02020603050405020304" pitchFamily="18" charset="0"/>
              </a:rPr>
              <a:t>Clostridium botulinum</a:t>
            </a:r>
            <a:r>
              <a:rPr lang="en-US" altLang="en-US" sz="1800" dirty="0">
                <a:latin typeface="Times New Roman" panose="02020603050405020304" pitchFamily="18" charset="0"/>
              </a:rPr>
              <a:t> – botulism (food poisoning).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altLang="en-US" sz="1800" i="1" dirty="0">
                <a:latin typeface="Times New Roman" panose="02020603050405020304" pitchFamily="18" charset="0"/>
              </a:rPr>
              <a:t>Clostridium difficile</a:t>
            </a:r>
            <a:r>
              <a:rPr lang="en-US" altLang="en-US" sz="1800" dirty="0">
                <a:latin typeface="Times New Roman" panose="02020603050405020304" pitchFamily="18" charset="0"/>
              </a:rPr>
              <a:t> – pseudomembranous colitis.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altLang="en-US" sz="1800" i="1" dirty="0">
                <a:latin typeface="Times New Roman" panose="02020603050405020304" pitchFamily="18" charset="0"/>
              </a:rPr>
              <a:t>Clostridium tetani</a:t>
            </a:r>
            <a:r>
              <a:rPr lang="en-US" altLang="en-US" sz="1800" dirty="0">
                <a:latin typeface="Times New Roman" panose="02020603050405020304" pitchFamily="18" charset="0"/>
              </a:rPr>
              <a:t> – tetanus.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altLang="en-US" sz="1800" i="1" dirty="0">
                <a:latin typeface="Times New Roman" panose="02020603050405020304" pitchFamily="18" charset="0"/>
              </a:rPr>
              <a:t>Clostridium perfringens</a:t>
            </a:r>
            <a:r>
              <a:rPr lang="en-US" altLang="en-US" sz="1800" dirty="0">
                <a:latin typeface="Times New Roman" panose="02020603050405020304" pitchFamily="18" charset="0"/>
              </a:rPr>
              <a:t> – gas gangrene.</a:t>
            </a:r>
          </a:p>
          <a:p>
            <a:pPr marL="1257300" lvl="2" indent="-342900">
              <a:buFont typeface="+mj-lt"/>
              <a:buAutoNum type="arabicParenR"/>
            </a:pPr>
            <a:endParaRPr lang="tr-TR" altLang="en-US" sz="18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arenR"/>
            </a:pPr>
            <a:endParaRPr lang="en-US" altLang="en-US" sz="1800" dirty="0"/>
          </a:p>
          <a:p>
            <a:pPr marL="1257300" lvl="2" indent="-342900">
              <a:buFont typeface="+mj-lt"/>
              <a:buAutoNum type="arabicParenR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3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 Bacillus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altLang="en-US" sz="1600" dirty="0">
                <a:latin typeface="Times New Roman" panose="02020603050405020304" pitchFamily="18" charset="0"/>
              </a:rPr>
              <a:t>Gram-positive, spore-forming rods that may form chains. Although spores survive for decades in dry environments, they quickly germinate in rich moist conditions and transform into metabolically active vegetative cells.</a:t>
            </a:r>
            <a:endParaRPr lang="tr-TR" altLang="en-US" sz="1600" dirty="0">
              <a:latin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altLang="en-US" sz="1800" dirty="0"/>
          </a:p>
          <a:p>
            <a:pPr marL="914400" lvl="2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D866B51-60D8-46E6-93D9-B57DC716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86" y="3150890"/>
            <a:ext cx="4633519" cy="297307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D667CB2-9FBF-4C97-AED8-C3F1D0BA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479" y="3150890"/>
            <a:ext cx="2902591" cy="2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br>
              <a:rPr lang="tr-TR" altLang="en-US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causative agent of an important zoonotic disease called Anthrax. It also gained importance recently because of its ability to be used as Biological Weapon.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Anthrax is primarily a disease of herbivores goats, sheep, cattle, horses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Anthrax is endemic among agrarian societies in developing countries in Africa, the Middle East, and Central America.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E109EF7-5195-459B-8D8C-8280EDBF5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145FB2F-A5E0-4E6E-A3BA-CC3C24600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69847"/>
            <a:ext cx="1828800" cy="184099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9B8D8C0-BE37-4C5D-AC40-DC2BB1494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349" y="4069847"/>
            <a:ext cx="1762651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br>
              <a:rPr lang="tr-TR" altLang="en-US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Virulence Factors and Pathogenesis: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a unique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comprised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poly-D-glutamic acid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anti phagocytic.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Anthrax toxins are made up of three proteins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Antigen (PA),</a:t>
            </a:r>
          </a:p>
          <a:p>
            <a:pPr marL="1371600" lvl="2" indent="-457200">
              <a:buFont typeface="+mj-lt"/>
              <a:buAutoNum type="alphaLcParenR"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 Factor (EF),</a:t>
            </a:r>
          </a:p>
          <a:p>
            <a:pPr marL="1371600" lvl="2" indent="-457200">
              <a:buFont typeface="+mj-lt"/>
              <a:buAutoNum type="alphaLcParenR"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Lethal Factor (LF).</a:t>
            </a:r>
          </a:p>
          <a:p>
            <a:pPr marL="1371600" lvl="2" indent="-457200">
              <a:buFont typeface="+mj-lt"/>
              <a:buAutoNum type="alphaLcParenR"/>
            </a:pP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 synthesis is controlled by a plasmid (Gene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pX01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plasmid makes the strain avirulent. 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probably the basis of original anthrax vaccine prepared by Pasteur.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E109EF7-5195-459B-8D8C-8280EDBF5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  <p:sp>
        <p:nvSpPr>
          <p:cNvPr id="6" name="İkizkenar Üçgen 5">
            <a:extLst>
              <a:ext uri="{FF2B5EF4-FFF2-40B4-BE49-F238E27FC236}">
                <a16:creationId xmlns:a16="http://schemas.microsoft.com/office/drawing/2014/main" id="{FFDFBBCA-F8B0-4642-AF83-35DDF18A7C13}"/>
              </a:ext>
            </a:extLst>
          </p:cNvPr>
          <p:cNvSpPr/>
          <p:nvPr/>
        </p:nvSpPr>
        <p:spPr>
          <a:xfrm>
            <a:off x="8758108" y="3984771"/>
            <a:ext cx="2835479" cy="1862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E04D44-F63C-44D1-8671-177D4B7B0CB5}"/>
              </a:ext>
            </a:extLst>
          </p:cNvPr>
          <p:cNvSpPr/>
          <p:nvPr/>
        </p:nvSpPr>
        <p:spPr>
          <a:xfrm>
            <a:off x="11593587" y="5637401"/>
            <a:ext cx="570451" cy="486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EF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EA0A3F-D591-4A09-AF91-081BC841E0F5}"/>
              </a:ext>
            </a:extLst>
          </p:cNvPr>
          <p:cNvSpPr/>
          <p:nvPr/>
        </p:nvSpPr>
        <p:spPr>
          <a:xfrm>
            <a:off x="9890621" y="3468848"/>
            <a:ext cx="570451" cy="486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PA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73897B-B907-4886-A50C-7F08A68ABB98}"/>
              </a:ext>
            </a:extLst>
          </p:cNvPr>
          <p:cNvSpPr/>
          <p:nvPr/>
        </p:nvSpPr>
        <p:spPr>
          <a:xfrm>
            <a:off x="8187657" y="5629013"/>
            <a:ext cx="570451" cy="486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LF</a:t>
            </a:r>
          </a:p>
        </p:txBody>
      </p:sp>
    </p:spTree>
    <p:extLst>
      <p:ext uri="{BB962C8B-B14F-4D97-AF65-F5344CB8AC3E}">
        <p14:creationId xmlns:p14="http://schemas.microsoft.com/office/powerpoint/2010/main" val="12551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br>
              <a:rPr lang="tr-TR" altLang="en-US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Virulence Factors and Pathogenesis: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pt-B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Antigen (PA),</a:t>
            </a:r>
          </a:p>
          <a:p>
            <a:pPr marL="1371600" lvl="3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is a protein that binds to specific cell receptors, and after proteolytic activation, it forms a membrane channel that mediates entry of EF and LF into the cell.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 Factor (EF),</a:t>
            </a:r>
          </a:p>
          <a:p>
            <a:pPr marL="1371600" lvl="3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 is an adenylate cyclase; with PA, it forms a toxin known as edema toxin. </a:t>
            </a:r>
          </a:p>
          <a:p>
            <a:pPr marL="1371600" lvl="3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Edema toxin is responsible for cell and tissue edema.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Lethal Factor (LF).</a:t>
            </a:r>
          </a:p>
          <a:p>
            <a:pPr marL="1371600" lvl="3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LF plus PA form lethal toxin, which is a major virulence factor and cause of</a:t>
            </a:r>
          </a:p>
          <a:p>
            <a:pPr marL="1371600" lvl="3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in infected animals and humans.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E109EF7-5195-459B-8D8C-8280EDBF5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  <p:sp>
        <p:nvSpPr>
          <p:cNvPr id="6" name="İkizkenar Üçgen 5">
            <a:extLst>
              <a:ext uri="{FF2B5EF4-FFF2-40B4-BE49-F238E27FC236}">
                <a16:creationId xmlns:a16="http://schemas.microsoft.com/office/drawing/2014/main" id="{FFDFBBCA-F8B0-4642-AF83-35DDF18A7C13}"/>
              </a:ext>
            </a:extLst>
          </p:cNvPr>
          <p:cNvSpPr/>
          <p:nvPr/>
        </p:nvSpPr>
        <p:spPr>
          <a:xfrm>
            <a:off x="8758108" y="3976382"/>
            <a:ext cx="2835479" cy="1862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E04D44-F63C-44D1-8671-177D4B7B0CB5}"/>
              </a:ext>
            </a:extLst>
          </p:cNvPr>
          <p:cNvSpPr/>
          <p:nvPr/>
        </p:nvSpPr>
        <p:spPr>
          <a:xfrm>
            <a:off x="11593587" y="5629012"/>
            <a:ext cx="570451" cy="486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EF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EA0A3F-D591-4A09-AF91-081BC841E0F5}"/>
              </a:ext>
            </a:extLst>
          </p:cNvPr>
          <p:cNvSpPr/>
          <p:nvPr/>
        </p:nvSpPr>
        <p:spPr>
          <a:xfrm>
            <a:off x="9890621" y="3460459"/>
            <a:ext cx="570451" cy="486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PA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73897B-B907-4886-A50C-7F08A68ABB98}"/>
              </a:ext>
            </a:extLst>
          </p:cNvPr>
          <p:cNvSpPr/>
          <p:nvPr/>
        </p:nvSpPr>
        <p:spPr>
          <a:xfrm>
            <a:off x="8187657" y="5620624"/>
            <a:ext cx="570451" cy="486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LF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A3E5A82-FFE9-4749-984A-690BD7E8B38F}"/>
              </a:ext>
            </a:extLst>
          </p:cNvPr>
          <p:cNvSpPr/>
          <p:nvPr/>
        </p:nvSpPr>
        <p:spPr>
          <a:xfrm>
            <a:off x="8850386" y="4458749"/>
            <a:ext cx="2927756" cy="6878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Synergistically to Produce Damaging Effects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310AA580-0E74-450A-B0A8-231C65E38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858603"/>
              </p:ext>
            </p:extLst>
          </p:nvPr>
        </p:nvGraphicFramePr>
        <p:xfrm>
          <a:off x="6562989" y="0"/>
          <a:ext cx="3249336" cy="205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4" imgW="6028571" imgH="3666667" progId="MSPhotoEd.3">
                  <p:embed/>
                </p:oleObj>
              </mc:Choice>
              <mc:Fallback>
                <p:oleObj name="Photo Editor Photo" r:id="rId4" imgW="6028571" imgH="3666667" progId="MSPhotoEd.3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45843868-B349-44ED-B598-FF1BA69DF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989" y="0"/>
                        <a:ext cx="3249336" cy="205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40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Transmission, Human beings acquire infection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 mode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By spores entering through the abraded skin; seen in people with occupational exposure to animals (most common mode),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inhalation of spores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Ingestion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carcasses of animals dying of anthrax containing spores (manifested as bloody diarrhea).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human anthrax: Mainly three types: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and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 anthrax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0B35FB2-D37F-4956-8B90-7268F04A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8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46E0F-F48C-4A28-8B98-80E01A3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4519"/>
            <a:ext cx="12192000" cy="1049235"/>
          </a:xfrm>
        </p:spPr>
        <p:txBody>
          <a:bodyPr/>
          <a:lstStyle/>
          <a:p>
            <a:r>
              <a:rPr lang="en-US" alt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Anthrax.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F7D96-F56E-4ED2-B8FF-EA6B7A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2192000" cy="4108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Findings: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humans, approximately 95% of cases are cutaneous anthrax,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are inhalation,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anthrax is very rare.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0330A0-59F3-48D9-BA43-2360733E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99" y="0"/>
            <a:ext cx="1651901" cy="1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3888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2988</TotalTime>
  <Words>1669</Words>
  <Application>Microsoft Office PowerPoint</Application>
  <PresentationFormat>Widescreen</PresentationFormat>
  <Paragraphs>194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Gill Sans MT</vt:lpstr>
      <vt:lpstr>Informal Roman</vt:lpstr>
      <vt:lpstr>Times New Roman</vt:lpstr>
      <vt:lpstr>Wingdings</vt:lpstr>
      <vt:lpstr>Galeri</vt:lpstr>
      <vt:lpstr>Photo Editor Photo</vt:lpstr>
      <vt:lpstr>Gram Positive Bacilli Genus Bacillus Spore Forming</vt:lpstr>
      <vt:lpstr>PowerPoint Presentation</vt:lpstr>
      <vt:lpstr>Genus Bacillus</vt:lpstr>
      <vt:lpstr>Genus Bacillus</vt:lpstr>
      <vt:lpstr>Bacillus anthracis – Anthrax. </vt:lpstr>
      <vt:lpstr>Bacillus anthracis – Anthrax. </vt:lpstr>
      <vt:lpstr>Bacillus anthracis – Anthrax. </vt:lpstr>
      <vt:lpstr>Bacillus anthracis – Anthrax.</vt:lpstr>
      <vt:lpstr>Bacillus anthracis – Anthrax.</vt:lpstr>
      <vt:lpstr>Bacillus anthracis – Anthrax.</vt:lpstr>
      <vt:lpstr>Bacillus anthracis – Anthrax.</vt:lpstr>
      <vt:lpstr>Bacillus anthracis – Anthrax.</vt:lpstr>
      <vt:lpstr>Bacillus anthracis – Anthrax.</vt:lpstr>
      <vt:lpstr>Bacillus anthracis – Anthrax.</vt:lpstr>
      <vt:lpstr>Bacillus anthracis – Anthrax.</vt:lpstr>
      <vt:lpstr>Bacillus anthracis – Anthrax.</vt:lpstr>
      <vt:lpstr>Bacillus anthracis – Anthrax.</vt:lpstr>
      <vt:lpstr>Bacillus anthracis – Anthrax.</vt:lpstr>
      <vt:lpstr>Bacillus anthracis – Anthrax.</vt:lpstr>
      <vt:lpstr>PowerPoint Presentation</vt:lpstr>
      <vt:lpstr>Bacillus cereus – Food poisoning.</vt:lpstr>
      <vt:lpstr>Bacillus cereus – Food poisoning.</vt:lpstr>
      <vt:lpstr>Bacillus cereus – Food poisoning.</vt:lpstr>
      <vt:lpstr>Bacillus cereus – Food poisoning.</vt:lpstr>
      <vt:lpstr>Bacillus cereus – Food poisoning.</vt:lpstr>
      <vt:lpstr>Bacillus cereus – Food poisoning.</vt:lpstr>
      <vt:lpstr>Bacillus cereus – Food poisoning.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Streptococcus, Pneumococcus and Enterococcus </dc:title>
  <dc:creator>ali istanbul</dc:creator>
  <cp:lastModifiedBy>hp</cp:lastModifiedBy>
  <cp:revision>327</cp:revision>
  <dcterms:created xsi:type="dcterms:W3CDTF">2018-10-27T15:26:46Z</dcterms:created>
  <dcterms:modified xsi:type="dcterms:W3CDTF">2018-11-07T21:03:32Z</dcterms:modified>
</cp:coreProperties>
</file>