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4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62"/>
  </p:notesMasterIdLst>
  <p:sldIdLst>
    <p:sldId id="256" r:id="rId2"/>
    <p:sldId id="350" r:id="rId3"/>
    <p:sldId id="286" r:id="rId4"/>
    <p:sldId id="287" r:id="rId5"/>
    <p:sldId id="306" r:id="rId6"/>
    <p:sldId id="326" r:id="rId7"/>
    <p:sldId id="303" r:id="rId8"/>
    <p:sldId id="307" r:id="rId9"/>
    <p:sldId id="328" r:id="rId10"/>
    <p:sldId id="348" r:id="rId11"/>
    <p:sldId id="345" r:id="rId12"/>
    <p:sldId id="349" r:id="rId13"/>
    <p:sldId id="277" r:id="rId14"/>
    <p:sldId id="288" r:id="rId15"/>
    <p:sldId id="347" r:id="rId16"/>
    <p:sldId id="329" r:id="rId17"/>
    <p:sldId id="278" r:id="rId18"/>
    <p:sldId id="291" r:id="rId19"/>
    <p:sldId id="351" r:id="rId20"/>
    <p:sldId id="292" r:id="rId21"/>
    <p:sldId id="331" r:id="rId22"/>
    <p:sldId id="330" r:id="rId23"/>
    <p:sldId id="333" r:id="rId24"/>
    <p:sldId id="304" r:id="rId25"/>
    <p:sldId id="334" r:id="rId26"/>
    <p:sldId id="279" r:id="rId27"/>
    <p:sldId id="335" r:id="rId28"/>
    <p:sldId id="293" r:id="rId29"/>
    <p:sldId id="336" r:id="rId30"/>
    <p:sldId id="352" r:id="rId31"/>
    <p:sldId id="337" r:id="rId32"/>
    <p:sldId id="305" r:id="rId33"/>
    <p:sldId id="338" r:id="rId34"/>
    <p:sldId id="339" r:id="rId35"/>
    <p:sldId id="341" r:id="rId36"/>
    <p:sldId id="340" r:id="rId37"/>
    <p:sldId id="296" r:id="rId38"/>
    <p:sldId id="295" r:id="rId39"/>
    <p:sldId id="298" r:id="rId40"/>
    <p:sldId id="342" r:id="rId41"/>
    <p:sldId id="343" r:id="rId42"/>
    <p:sldId id="302" r:id="rId43"/>
    <p:sldId id="344" r:id="rId44"/>
    <p:sldId id="308" r:id="rId45"/>
    <p:sldId id="297" r:id="rId46"/>
    <p:sldId id="300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66FFFF"/>
    <a:srgbClr val="FFFF00"/>
    <a:srgbClr val="FF33CC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2621" autoAdjust="0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AA04B61-DA3F-4CF9-A6F6-33708B259C8D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699504B-A791-495B-9053-BCEEC9F201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37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453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576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918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02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504B-A791-495B-9053-BCEEC9F2012D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141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7638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510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89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96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098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369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826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20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5855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89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0230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58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856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886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696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31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145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EA6D-7C1C-4E08-88D1-E3E5558872FC}" type="datetimeFigureOut">
              <a:rPr lang="ar-IQ" smtClean="0"/>
              <a:t>07/07/1440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9690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975" y="2170280"/>
            <a:ext cx="10921284" cy="1655762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Monotype Corsiva" panose="03010101010201010101" pitchFamily="66" charset="0"/>
              </a:rPr>
              <a:t>Cleft lip and palate</a:t>
            </a:r>
            <a:endParaRPr lang="ar-IQ" sz="7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0"/>
          <a:stretch/>
        </p:blipFill>
        <p:spPr>
          <a:xfrm>
            <a:off x="1631851" y="22903"/>
            <a:ext cx="4121835" cy="26306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-22903"/>
            <a:ext cx="4445391" cy="267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2653561"/>
            <a:ext cx="7413675" cy="41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037102" cy="6685612"/>
          </a:xfrm>
        </p:spPr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sz="2800" dirty="0">
                <a:solidFill>
                  <a:prstClr val="white"/>
                </a:solidFill>
              </a:rPr>
              <a:t>one of the </a:t>
            </a:r>
            <a:r>
              <a:rPr lang="en-US" sz="2800" dirty="0" smtClean="0">
                <a:solidFill>
                  <a:prstClr val="white"/>
                </a:solidFill>
              </a:rPr>
              <a:t>most widely </a:t>
            </a:r>
            <a:r>
              <a:rPr lang="en-US" sz="2800" dirty="0">
                <a:solidFill>
                  <a:prstClr val="white"/>
                </a:solidFill>
              </a:rPr>
              <a:t>accepted classification of palatal defects is that of </a:t>
            </a:r>
            <a:r>
              <a:rPr lang="en-US" sz="2800" u="sng" dirty="0">
                <a:solidFill>
                  <a:srgbClr val="FFFF00"/>
                </a:solidFill>
              </a:rPr>
              <a:t>Victor </a:t>
            </a:r>
            <a:r>
              <a:rPr lang="en-US" sz="2800" u="sng" dirty="0" err="1" smtClean="0">
                <a:solidFill>
                  <a:srgbClr val="FFFF00"/>
                </a:solidFill>
              </a:rPr>
              <a:t>Veau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introduced </a:t>
            </a:r>
            <a:r>
              <a:rPr lang="en-US" sz="2800" dirty="0">
                <a:solidFill>
                  <a:prstClr val="white"/>
                </a:solidFill>
              </a:rPr>
              <a:t>in </a:t>
            </a:r>
            <a:r>
              <a:rPr lang="en-US" sz="2800" dirty="0" smtClean="0">
                <a:solidFill>
                  <a:prstClr val="white"/>
                </a:solidFill>
              </a:rPr>
              <a:t>1931</a:t>
            </a:r>
            <a:endParaRPr lang="en-US" sz="2800" dirty="0" smtClean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Group </a:t>
            </a:r>
            <a:r>
              <a:rPr lang="en-US" sz="2800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1: 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Cleft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of soft palate only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Group </a:t>
            </a:r>
            <a:r>
              <a:rPr lang="en-US" sz="2800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2: 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Cleft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of hard and soft palate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up to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 incisive 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foramen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involving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secondary palate alone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Group </a:t>
            </a:r>
            <a:r>
              <a:rPr lang="en-US" sz="2800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3: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Complete unilateral cleft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extending from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uvula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to the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incisive foramen in midline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than deviating to one side and usually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extending through the alveolus at the position of the future lateral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incisor tooth.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 rtl="0"/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Group </a:t>
            </a:r>
            <a:r>
              <a:rPr lang="en-US" sz="2800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4: 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Complete bilateral cleft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same as group 3 with two clefts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extending forward from the incisive foramen through the alveolus</a:t>
            </a: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0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53717"/>
            <a:ext cx="6963508" cy="6804283"/>
          </a:xfrm>
        </p:spPr>
      </p:pic>
    </p:spTree>
    <p:extLst>
      <p:ext uri="{BB962C8B-B14F-4D97-AF65-F5344CB8AC3E}">
        <p14:creationId xmlns:p14="http://schemas.microsoft.com/office/powerpoint/2010/main" val="117248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0109"/>
            <a:ext cx="11734800" cy="6442364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Prenatal diagnosis</a:t>
            </a:r>
          </a:p>
          <a:p>
            <a:pPr marL="0" indent="0" algn="just" rtl="0">
              <a:buNone/>
            </a:pPr>
            <a:r>
              <a:rPr lang="en-US" sz="2800" dirty="0"/>
              <a:t>Recent advances in ultrasound imaging have revolutionized prenatal</a:t>
            </a:r>
          </a:p>
          <a:p>
            <a:pPr marL="0" indent="0" algn="just" rtl="0">
              <a:buNone/>
            </a:pPr>
            <a:r>
              <a:rPr lang="en-US" sz="2800" dirty="0"/>
              <a:t>diagnosis of facial clefts, ultrasound images of </a:t>
            </a:r>
            <a:r>
              <a:rPr lang="en-US" sz="2800" u="sng" dirty="0">
                <a:solidFill>
                  <a:srgbClr val="FFC000"/>
                </a:solidFill>
              </a:rPr>
              <a:t>clefts of the lip </a:t>
            </a:r>
            <a:r>
              <a:rPr lang="en-US" sz="2800" dirty="0"/>
              <a:t>can be</a:t>
            </a:r>
          </a:p>
          <a:p>
            <a:pPr marL="0" indent="0" algn="just" rtl="0">
              <a:buNone/>
            </a:pPr>
            <a:r>
              <a:rPr lang="en-US" sz="2800" dirty="0"/>
              <a:t>visualized as early as</a:t>
            </a:r>
            <a:r>
              <a:rPr lang="en-US" sz="2800" u="sng" dirty="0">
                <a:solidFill>
                  <a:srgbClr val="FFC000"/>
                </a:solidFill>
              </a:rPr>
              <a:t> 12-16 weeks (67%-93% detection rate), </a:t>
            </a:r>
            <a:r>
              <a:rPr lang="en-US" sz="2800" dirty="0"/>
              <a:t>whereas</a:t>
            </a:r>
          </a:p>
          <a:p>
            <a:pPr marL="0" indent="0" algn="just" rtl="0">
              <a:buNone/>
            </a:pPr>
            <a:r>
              <a:rPr lang="en-US" sz="2800" dirty="0"/>
              <a:t>diagnostic images of the </a:t>
            </a:r>
            <a:r>
              <a:rPr lang="en-US" sz="2800" u="sng" dirty="0">
                <a:solidFill>
                  <a:srgbClr val="FFC000"/>
                </a:solidFill>
              </a:rPr>
              <a:t>palate</a:t>
            </a:r>
            <a:r>
              <a:rPr lang="en-US" sz="2800" dirty="0"/>
              <a:t> are more difficult to acquire </a:t>
            </a:r>
            <a:r>
              <a:rPr lang="en-US" sz="2800" u="sng" dirty="0">
                <a:solidFill>
                  <a:srgbClr val="FFC000"/>
                </a:solidFill>
              </a:rPr>
              <a:t>(7%-22%</a:t>
            </a:r>
          </a:p>
          <a:p>
            <a:pPr marL="0" indent="0" algn="just" rtl="0">
              <a:buNone/>
            </a:pPr>
            <a:r>
              <a:rPr lang="en-US" sz="2800" u="sng" dirty="0">
                <a:solidFill>
                  <a:srgbClr val="FFC000"/>
                </a:solidFill>
              </a:rPr>
              <a:t>detection rate).</a:t>
            </a:r>
          </a:p>
          <a:p>
            <a:pPr marL="0" indent="0" algn="just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9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38545"/>
            <a:ext cx="11762510" cy="6525491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Genetic counseling should be offered to parents especially in syndromic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cases. The risk of having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second child with CLP is 2-4%,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this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percentage increases to about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10% when 2 previous children had CLP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When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one parent and one child had CLP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 risk of having a second child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with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CLP is 17%.</a:t>
            </a:r>
            <a:endParaRPr lang="ar-IQ" sz="28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239842"/>
            <a:ext cx="11482466" cy="638580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Clinical manifestations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Cleft Lip may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be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microform, incomplete or complete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(involving the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full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vertical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height of the lip). Complete cleft lips are often associated with an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alveolar cleft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r>
              <a:rPr lang="en-US" sz="2800" dirty="0"/>
              <a:t>I</a:t>
            </a:r>
            <a:r>
              <a:rPr lang="en-US" sz="2800" u="sng" dirty="0">
                <a:solidFill>
                  <a:srgbClr val="00B0F0"/>
                </a:solidFill>
              </a:rPr>
              <a:t>n unilateral CL </a:t>
            </a:r>
            <a:r>
              <a:rPr lang="en-US" sz="2800" dirty="0"/>
              <a:t>there is </a:t>
            </a:r>
            <a:r>
              <a:rPr lang="en-US" sz="2800" dirty="0">
                <a:solidFill>
                  <a:srgbClr val="FFC000"/>
                </a:solidFill>
              </a:rPr>
              <a:t>rotation and distortion of the </a:t>
            </a:r>
            <a:r>
              <a:rPr lang="en-US" sz="2800" dirty="0" smtClean="0">
                <a:solidFill>
                  <a:srgbClr val="FFC000"/>
                </a:solidFill>
              </a:rPr>
              <a:t>vermillion </a:t>
            </a:r>
            <a:r>
              <a:rPr lang="en-US" sz="2800" dirty="0" smtClean="0"/>
              <a:t>of </a:t>
            </a:r>
            <a:r>
              <a:rPr lang="en-US" sz="2800" dirty="0"/>
              <a:t>Cupid's bow and philtral landmarks on the cleft side.</a:t>
            </a:r>
          </a:p>
          <a:p>
            <a:pPr marL="0" indent="0" algn="l" rtl="0">
              <a:buNone/>
            </a:pPr>
            <a:endParaRPr lang="ar-IQ" sz="28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r="49116" b="49800"/>
          <a:stretch/>
        </p:blipFill>
        <p:spPr>
          <a:xfrm>
            <a:off x="3736382" y="3601328"/>
            <a:ext cx="4830843" cy="31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52" y="115910"/>
            <a:ext cx="11887200" cy="6645498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>
                <a:solidFill>
                  <a:srgbClr val="00B0F0"/>
                </a:solidFill>
              </a:rPr>
              <a:t>In bilateral CL</a:t>
            </a:r>
            <a:r>
              <a:rPr lang="en-US" sz="3200" u="sng" dirty="0"/>
              <a:t>, </a:t>
            </a:r>
            <a:r>
              <a:rPr lang="en-US" sz="3200" dirty="0"/>
              <a:t>the premaxilla grows independently of </a:t>
            </a:r>
            <a:r>
              <a:rPr lang="en-US" sz="3200" dirty="0" smtClean="0"/>
              <a:t>the maxillae on either </a:t>
            </a:r>
            <a:r>
              <a:rPr lang="en-US" sz="3200" dirty="0"/>
              <a:t>side and may protrude considerably, particularly in </a:t>
            </a:r>
            <a:r>
              <a:rPr lang="en-US" sz="3200" dirty="0" smtClean="0"/>
              <a:t>complete clefts</a:t>
            </a:r>
            <a:r>
              <a:rPr lang="en-US" sz="3200" dirty="0"/>
              <a:t>. The </a:t>
            </a:r>
            <a:r>
              <a:rPr lang="en-US" sz="3200" u="sng" dirty="0">
                <a:solidFill>
                  <a:srgbClr val="FFC000"/>
                </a:solidFill>
              </a:rPr>
              <a:t>prolabium, </a:t>
            </a:r>
            <a:r>
              <a:rPr lang="en-US" sz="3200" dirty="0"/>
              <a:t>consisting of soft tissues of the premaxilla </a:t>
            </a:r>
            <a:r>
              <a:rPr lang="en-US" sz="3200" dirty="0" smtClean="0"/>
              <a:t>without muscle </a:t>
            </a:r>
            <a:r>
              <a:rPr lang="en-US" sz="3200" dirty="0"/>
              <a:t>fibers, also lacks </a:t>
            </a:r>
            <a:r>
              <a:rPr lang="en-US" sz="3200" dirty="0">
                <a:solidFill>
                  <a:srgbClr val="FFC000"/>
                </a:solidFill>
              </a:rPr>
              <a:t>Cupid's bow </a:t>
            </a:r>
            <a:r>
              <a:rPr lang="en-US" sz="3200" dirty="0"/>
              <a:t>and </a:t>
            </a:r>
            <a:r>
              <a:rPr lang="en-US" sz="3200" u="sng" dirty="0">
                <a:solidFill>
                  <a:srgbClr val="FFC000"/>
                </a:solidFill>
              </a:rPr>
              <a:t>philtral columns bilaterally.</a:t>
            </a:r>
          </a:p>
          <a:p>
            <a:pPr algn="l" rtl="0"/>
            <a:endParaRPr lang="en-US" sz="3200" dirty="0"/>
          </a:p>
          <a:p>
            <a:pPr algn="l" rtl="0"/>
            <a:endParaRPr lang="ar-IQ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17729"/>
          <a:stretch/>
        </p:blipFill>
        <p:spPr>
          <a:xfrm>
            <a:off x="2006599" y="3137096"/>
            <a:ext cx="7827629" cy="36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21673"/>
            <a:ext cx="11734800" cy="6456218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dirty="0"/>
              <a:t>The spectrum of </a:t>
            </a:r>
            <a:r>
              <a:rPr lang="en-US" sz="3200" u="sng" dirty="0">
                <a:solidFill>
                  <a:srgbClr val="00B0F0"/>
                </a:solidFill>
              </a:rPr>
              <a:t>CP</a:t>
            </a:r>
            <a:r>
              <a:rPr lang="en-US" sz="3200" dirty="0"/>
              <a:t> ranges from a </a:t>
            </a:r>
            <a:r>
              <a:rPr lang="en-US" sz="3200" dirty="0" err="1">
                <a:solidFill>
                  <a:srgbClr val="FFC000"/>
                </a:solidFill>
              </a:rPr>
              <a:t>submucous</a:t>
            </a:r>
            <a:r>
              <a:rPr lang="en-US" sz="3200" dirty="0">
                <a:solidFill>
                  <a:srgbClr val="FFC000"/>
                </a:solidFill>
              </a:rPr>
              <a:t> cleft </a:t>
            </a:r>
            <a:r>
              <a:rPr lang="en-US" sz="3200" dirty="0"/>
              <a:t>to </a:t>
            </a:r>
            <a:r>
              <a:rPr lang="en-US" sz="3200" dirty="0">
                <a:solidFill>
                  <a:srgbClr val="FFC000"/>
                </a:solidFill>
              </a:rPr>
              <a:t>complete </a:t>
            </a:r>
            <a:r>
              <a:rPr lang="en-US" sz="3200" dirty="0" err="1" smtClean="0">
                <a:solidFill>
                  <a:srgbClr val="FFC000"/>
                </a:solidFill>
              </a:rPr>
              <a:t>clefting</a:t>
            </a:r>
            <a:r>
              <a:rPr lang="en-US" sz="3200" dirty="0" smtClean="0">
                <a:solidFill>
                  <a:srgbClr val="FFC000"/>
                </a:solidFill>
              </a:rPr>
              <a:t> of </a:t>
            </a:r>
            <a:r>
              <a:rPr lang="en-US" sz="3200" dirty="0">
                <a:solidFill>
                  <a:srgbClr val="FFC000"/>
                </a:solidFill>
              </a:rPr>
              <a:t>the primary and secondary palate</a:t>
            </a:r>
            <a:r>
              <a:rPr lang="en-US" sz="3200" dirty="0"/>
              <a:t>. CP is primarily characterized </a:t>
            </a:r>
            <a:r>
              <a:rPr lang="en-US" sz="3200" dirty="0" smtClean="0"/>
              <a:t>by disorientation </a:t>
            </a:r>
            <a:r>
              <a:rPr lang="en-US" sz="3200" dirty="0"/>
              <a:t>of palatal muscles which lead to feeding </a:t>
            </a:r>
            <a:r>
              <a:rPr lang="en-US" sz="3200" dirty="0" smtClean="0"/>
              <a:t>difficulties, velopharyngeal </a:t>
            </a:r>
            <a:r>
              <a:rPr lang="en-US" sz="3200" dirty="0"/>
              <a:t>insufficiency, and speech problems.</a:t>
            </a:r>
          </a:p>
          <a:p>
            <a:pPr marL="0" indent="0" algn="just" rtl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30" y="3219743"/>
            <a:ext cx="6225505" cy="34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545"/>
            <a:ext cx="11776364" cy="6539346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 smtClean="0">
                <a:solidFill>
                  <a:srgbClr val="FFFF00"/>
                </a:solidFill>
              </a:rPr>
              <a:t>Management:</a:t>
            </a:r>
            <a:endParaRPr lang="en-US" sz="3200" u="sng" dirty="0">
              <a:solidFill>
                <a:srgbClr val="FFFF00"/>
              </a:solidFill>
            </a:endParaRPr>
          </a:p>
          <a:p>
            <a:pPr marL="0" indent="0" algn="just" rtl="0">
              <a:buNone/>
            </a:pPr>
            <a:r>
              <a:rPr lang="en-US" sz="3200" dirty="0"/>
              <a:t>Successful management of the child born with CLP requires </a:t>
            </a:r>
            <a:r>
              <a:rPr lang="en-US" sz="3200" dirty="0" smtClean="0"/>
              <a:t>coordinated care </a:t>
            </a:r>
            <a:r>
              <a:rPr lang="en-US" sz="3200" dirty="0"/>
              <a:t>provided by a number of different specialties including oral </a:t>
            </a:r>
            <a:r>
              <a:rPr lang="en-US" sz="3200" dirty="0" smtClean="0"/>
              <a:t>and maxillofacial </a:t>
            </a:r>
            <a:r>
              <a:rPr lang="en-US" sz="3200" dirty="0"/>
              <a:t>surgery, plastic surgery, otolaryngology, genetics, </a:t>
            </a:r>
            <a:r>
              <a:rPr lang="en-US" sz="3200" dirty="0" smtClean="0"/>
              <a:t>speech therapy</a:t>
            </a:r>
            <a:r>
              <a:rPr lang="en-US" sz="3200" dirty="0"/>
              <a:t>, orthodontics, prosthodontics and others.</a:t>
            </a:r>
          </a:p>
          <a:p>
            <a:pPr marL="0" indent="0" algn="just" rtl="0">
              <a:buNone/>
            </a:pP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1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26609"/>
            <a:ext cx="11929403" cy="659774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33CC"/>
                </a:solidFill>
              </a:rPr>
              <a:t>Specific goals of treatment include the following</a:t>
            </a:r>
            <a:r>
              <a:rPr lang="en-US" sz="2800" dirty="0"/>
              <a:t>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Normalized </a:t>
            </a:r>
            <a:r>
              <a:rPr lang="en-US" sz="2800" dirty="0">
                <a:solidFill>
                  <a:srgbClr val="66FF33"/>
                </a:solidFill>
              </a:rPr>
              <a:t>esthetic appearance of the lip and </a:t>
            </a:r>
            <a:r>
              <a:rPr lang="en-US" sz="2800" dirty="0" smtClean="0">
                <a:solidFill>
                  <a:srgbClr val="66FF33"/>
                </a:solidFill>
              </a:rPr>
              <a:t>nose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 </a:t>
            </a:r>
            <a:r>
              <a:rPr lang="en-US" sz="2800" dirty="0">
                <a:solidFill>
                  <a:srgbClr val="66FF33"/>
                </a:solidFill>
              </a:rPr>
              <a:t>Intact primary and secondary </a:t>
            </a:r>
            <a:r>
              <a:rPr lang="en-US" sz="2800" dirty="0" smtClean="0">
                <a:solidFill>
                  <a:srgbClr val="66FF33"/>
                </a:solidFill>
              </a:rPr>
              <a:t>palate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Normal </a:t>
            </a:r>
            <a:r>
              <a:rPr lang="en-US" sz="2800" dirty="0">
                <a:solidFill>
                  <a:srgbClr val="66FF33"/>
                </a:solidFill>
              </a:rPr>
              <a:t>speech, language, and </a:t>
            </a:r>
            <a:r>
              <a:rPr lang="en-US" sz="2800" dirty="0" smtClean="0">
                <a:solidFill>
                  <a:srgbClr val="66FF33"/>
                </a:solidFill>
              </a:rPr>
              <a:t>hearing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 </a:t>
            </a:r>
            <a:r>
              <a:rPr lang="en-US" sz="2800" dirty="0">
                <a:solidFill>
                  <a:srgbClr val="66FF33"/>
                </a:solidFill>
              </a:rPr>
              <a:t>Nasal airway </a:t>
            </a:r>
            <a:r>
              <a:rPr lang="en-US" sz="2800" dirty="0" smtClean="0">
                <a:solidFill>
                  <a:srgbClr val="66FF33"/>
                </a:solidFill>
              </a:rPr>
              <a:t>patency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Class </a:t>
            </a:r>
            <a:r>
              <a:rPr lang="en-US" sz="2800" dirty="0">
                <a:solidFill>
                  <a:srgbClr val="66FF33"/>
                </a:solidFill>
              </a:rPr>
              <a:t>I occlusion with normal masticatory </a:t>
            </a:r>
            <a:r>
              <a:rPr lang="en-US" sz="2800" dirty="0" smtClean="0">
                <a:solidFill>
                  <a:srgbClr val="66FF33"/>
                </a:solidFill>
              </a:rPr>
              <a:t>function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Good </a:t>
            </a:r>
            <a:r>
              <a:rPr lang="en-US" sz="2800" dirty="0">
                <a:solidFill>
                  <a:srgbClr val="66FF33"/>
                </a:solidFill>
              </a:rPr>
              <a:t>dental and periodontal </a:t>
            </a:r>
            <a:r>
              <a:rPr lang="en-US" sz="2800" dirty="0" smtClean="0">
                <a:solidFill>
                  <a:srgbClr val="66FF33"/>
                </a:solidFill>
              </a:rPr>
              <a:t>health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Normal </a:t>
            </a:r>
            <a:r>
              <a:rPr lang="en-US" sz="2800" dirty="0">
                <a:solidFill>
                  <a:srgbClr val="66FF33"/>
                </a:solidFill>
              </a:rPr>
              <a:t>psychosocial development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4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50" cy="6858000"/>
          </a:xfrm>
        </p:spPr>
      </p:pic>
    </p:spTree>
    <p:extLst>
      <p:ext uri="{BB962C8B-B14F-4D97-AF65-F5344CB8AC3E}">
        <p14:creationId xmlns:p14="http://schemas.microsoft.com/office/powerpoint/2010/main" val="399496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225083"/>
            <a:ext cx="11718388" cy="64008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33CC"/>
                </a:solidFill>
              </a:rPr>
              <a:t>The management of CLP patients can be divided into:</a:t>
            </a:r>
          </a:p>
          <a:p>
            <a:pPr algn="l" rtl="0"/>
            <a:r>
              <a:rPr lang="en-US" sz="2800" dirty="0">
                <a:solidFill>
                  <a:srgbClr val="FFFF00"/>
                </a:solidFill>
              </a:rPr>
              <a:t>1. Preoperative management.</a:t>
            </a:r>
          </a:p>
          <a:p>
            <a:pPr algn="l" rtl="0"/>
            <a:r>
              <a:rPr lang="en-US" sz="2800" dirty="0">
                <a:solidFill>
                  <a:srgbClr val="FFFF00"/>
                </a:solidFill>
              </a:rPr>
              <a:t>2. Primary operative management.</a:t>
            </a:r>
          </a:p>
          <a:p>
            <a:pPr algn="l" rtl="0"/>
            <a:r>
              <a:rPr lang="en-US" sz="2800" dirty="0">
                <a:solidFill>
                  <a:srgbClr val="FFFF00"/>
                </a:solidFill>
              </a:rPr>
              <a:t>3. Secondary operative management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482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44" y="154745"/>
            <a:ext cx="11816861" cy="6527409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sz="4100" u="sng" dirty="0">
                <a:solidFill>
                  <a:srgbClr val="FFFF00"/>
                </a:solidFill>
              </a:rPr>
              <a:t>Preoperative management</a:t>
            </a:r>
          </a:p>
          <a:p>
            <a:pPr algn="just" rtl="0"/>
            <a:r>
              <a:rPr lang="en-US" sz="4100" u="sng" dirty="0">
                <a:solidFill>
                  <a:srgbClr val="66FF33"/>
                </a:solidFill>
              </a:rPr>
              <a:t>Feeding</a:t>
            </a:r>
          </a:p>
          <a:p>
            <a:pPr algn="just" rtl="0"/>
            <a:r>
              <a:rPr lang="en-US" sz="3300" dirty="0"/>
              <a:t>One of the major concerns during this phase of management is </a:t>
            </a:r>
            <a:r>
              <a:rPr lang="en-US" sz="3300" dirty="0" smtClean="0">
                <a:solidFill>
                  <a:srgbClr val="FF9900"/>
                </a:solidFill>
              </a:rPr>
              <a:t>feeding, </a:t>
            </a:r>
            <a:r>
              <a:rPr lang="en-US" sz="3300" dirty="0" smtClean="0"/>
              <a:t>this concerns </a:t>
            </a:r>
            <a:r>
              <a:rPr lang="en-US" sz="3300" dirty="0"/>
              <a:t>not very critical in children born with </a:t>
            </a:r>
            <a:r>
              <a:rPr lang="en-US" sz="3300" dirty="0">
                <a:solidFill>
                  <a:srgbClr val="FF9900"/>
                </a:solidFill>
              </a:rPr>
              <a:t>isolated Cl</a:t>
            </a:r>
            <a:r>
              <a:rPr lang="en-US" sz="3300" dirty="0"/>
              <a:t>, as </a:t>
            </a:r>
            <a:r>
              <a:rPr lang="en-US" sz="3300" dirty="0" smtClean="0"/>
              <a:t>they can </a:t>
            </a:r>
            <a:r>
              <a:rPr lang="en-US" sz="3300" dirty="0"/>
              <a:t>feed quite well and even have the opportunity to breastfeed in </a:t>
            </a:r>
            <a:r>
              <a:rPr lang="en-US" sz="3300" dirty="0" smtClean="0"/>
              <a:t>most instances</a:t>
            </a:r>
            <a:r>
              <a:rPr lang="en-US" sz="3300" dirty="0"/>
              <a:t>. Infants </a:t>
            </a:r>
            <a:r>
              <a:rPr lang="en-US" sz="3300" dirty="0">
                <a:solidFill>
                  <a:srgbClr val="FF9900"/>
                </a:solidFill>
              </a:rPr>
              <a:t>with cleft palate,</a:t>
            </a:r>
            <a:r>
              <a:rPr lang="en-US" sz="3300" dirty="0"/>
              <a:t> on the other hand, can have </a:t>
            </a:r>
            <a:r>
              <a:rPr lang="en-US" sz="3300" dirty="0" smtClean="0"/>
              <a:t>difficulty in </a:t>
            </a:r>
            <a:r>
              <a:rPr lang="en-US" sz="3300" dirty="0"/>
              <a:t>feeding due to the inability to form an adequate seal between </a:t>
            </a:r>
            <a:r>
              <a:rPr lang="en-US" sz="3300" dirty="0" smtClean="0"/>
              <a:t>the tongue </a:t>
            </a:r>
            <a:r>
              <a:rPr lang="en-US" sz="3300" dirty="0"/>
              <a:t>and palate for creation of sufficient negative pressure to </a:t>
            </a:r>
            <a:r>
              <a:rPr lang="en-US" sz="3300" dirty="0" smtClean="0"/>
              <a:t>suck fluid </a:t>
            </a:r>
            <a:r>
              <a:rPr lang="en-US" sz="3300" dirty="0"/>
              <a:t>from a bottle. </a:t>
            </a:r>
            <a:r>
              <a:rPr lang="en-US" sz="3300" dirty="0">
                <a:solidFill>
                  <a:srgbClr val="FF9900"/>
                </a:solidFill>
              </a:rPr>
              <a:t>Specialized nipples and bottles are necessary </a:t>
            </a:r>
            <a:r>
              <a:rPr lang="en-US" sz="3300" dirty="0" smtClean="0">
                <a:solidFill>
                  <a:srgbClr val="FF9900"/>
                </a:solidFill>
              </a:rPr>
              <a:t>to improve </a:t>
            </a:r>
            <a:r>
              <a:rPr lang="en-US" sz="3300" dirty="0">
                <a:solidFill>
                  <a:srgbClr val="FF9900"/>
                </a:solidFill>
              </a:rPr>
              <a:t>feeding.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03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8" y="103239"/>
            <a:ext cx="11769213" cy="6607277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 err="1">
                <a:solidFill>
                  <a:srgbClr val="66FF33"/>
                </a:solidFill>
              </a:rPr>
              <a:t>Presurgical</a:t>
            </a:r>
            <a:r>
              <a:rPr lang="en-US" sz="3200" u="sng" dirty="0">
                <a:solidFill>
                  <a:srgbClr val="66FF33"/>
                </a:solidFill>
              </a:rPr>
              <a:t> orthopedics (PSO)</a:t>
            </a:r>
          </a:p>
          <a:p>
            <a:pPr algn="just" rtl="0"/>
            <a:r>
              <a:rPr lang="en-US" sz="2800" dirty="0"/>
              <a:t>PSO entails using </a:t>
            </a:r>
            <a:r>
              <a:rPr lang="en-US" sz="2800" u="sng" dirty="0">
                <a:solidFill>
                  <a:srgbClr val="FFC000"/>
                </a:solidFill>
              </a:rPr>
              <a:t>devices to mold the perioral structures </a:t>
            </a:r>
            <a:r>
              <a:rPr lang="en-US" sz="2800" dirty="0"/>
              <a:t>of the </a:t>
            </a:r>
            <a:r>
              <a:rPr lang="en-US" sz="2800" dirty="0" smtClean="0"/>
              <a:t>infant with </a:t>
            </a:r>
            <a:r>
              <a:rPr lang="en-US" sz="2800" dirty="0"/>
              <a:t>a CLP to </a:t>
            </a:r>
            <a:r>
              <a:rPr lang="en-US" sz="2800" u="sng" dirty="0"/>
              <a:t>reposition the nasolabial and axillary segments closer </a:t>
            </a:r>
            <a:r>
              <a:rPr lang="en-US" sz="2800" u="sng" dirty="0" smtClean="0"/>
              <a:t>to each </a:t>
            </a:r>
            <a:r>
              <a:rPr lang="en-US" sz="2800" u="sng" dirty="0"/>
              <a:t>other</a:t>
            </a:r>
            <a:r>
              <a:rPr lang="en-US" sz="2800" dirty="0"/>
              <a:t>. It is mainly used in the </a:t>
            </a:r>
            <a:r>
              <a:rPr lang="en-US" sz="2800" u="sng" dirty="0">
                <a:solidFill>
                  <a:srgbClr val="FFC000"/>
                </a:solidFill>
              </a:rPr>
              <a:t>first few weeks after birth </a:t>
            </a:r>
            <a:r>
              <a:rPr lang="en-US" sz="2800" dirty="0"/>
              <a:t>and in </a:t>
            </a:r>
            <a:r>
              <a:rPr lang="en-US" sz="2800" u="sng" dirty="0" smtClean="0">
                <a:solidFill>
                  <a:srgbClr val="FFC000"/>
                </a:solidFill>
              </a:rPr>
              <a:t>the months </a:t>
            </a:r>
            <a:r>
              <a:rPr lang="en-US" sz="2800" u="sng" dirty="0">
                <a:solidFill>
                  <a:srgbClr val="FFC000"/>
                </a:solidFill>
              </a:rPr>
              <a:t>prior to palate repair.</a:t>
            </a:r>
          </a:p>
          <a:p>
            <a:pPr algn="just" rtl="0"/>
            <a:endParaRPr lang="ar-IQ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8655" r="2237" b="9981"/>
          <a:stretch/>
        </p:blipFill>
        <p:spPr>
          <a:xfrm>
            <a:off x="478302" y="3406877"/>
            <a:ext cx="6432675" cy="3024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51" y="2532331"/>
            <a:ext cx="4647446" cy="39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275" y="168789"/>
            <a:ext cx="11859670" cy="6569635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rgbClr val="FFFF00"/>
                </a:solidFill>
              </a:rPr>
              <a:t>The main objectives of PSO are: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Facilitating </a:t>
            </a:r>
            <a:r>
              <a:rPr lang="en-US" sz="2800" dirty="0">
                <a:solidFill>
                  <a:srgbClr val="FF33CC"/>
                </a:solidFill>
              </a:rPr>
              <a:t>intra-oral </a:t>
            </a:r>
            <a:r>
              <a:rPr lang="en-US" sz="2800" dirty="0" smtClean="0">
                <a:solidFill>
                  <a:srgbClr val="FF33CC"/>
                </a:solidFill>
              </a:rPr>
              <a:t>feeding.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Improving </a:t>
            </a:r>
            <a:r>
              <a:rPr lang="en-US" sz="2800" dirty="0">
                <a:solidFill>
                  <a:srgbClr val="FF33CC"/>
                </a:solidFill>
              </a:rPr>
              <a:t>maxillary growth</a:t>
            </a:r>
            <a:r>
              <a:rPr lang="en-US" sz="2800" dirty="0" smtClean="0">
                <a:solidFill>
                  <a:srgbClr val="FF33CC"/>
                </a:solidFill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Improving the </a:t>
            </a:r>
            <a:r>
              <a:rPr lang="en-US" sz="2800" dirty="0">
                <a:solidFill>
                  <a:srgbClr val="FF33CC"/>
                </a:solidFill>
              </a:rPr>
              <a:t>projection of the nasal </a:t>
            </a:r>
            <a:r>
              <a:rPr lang="en-US" sz="2800" dirty="0" smtClean="0">
                <a:solidFill>
                  <a:srgbClr val="FF33CC"/>
                </a:solidFill>
              </a:rPr>
              <a:t>tip</a:t>
            </a:r>
            <a:r>
              <a:rPr lang="en-US" sz="2800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Reducing </a:t>
            </a:r>
            <a:r>
              <a:rPr lang="en-US" sz="2800" dirty="0">
                <a:solidFill>
                  <a:srgbClr val="FF33CC"/>
                </a:solidFill>
              </a:rPr>
              <a:t>nasal deformity</a:t>
            </a:r>
            <a:r>
              <a:rPr lang="en-US" sz="2800" dirty="0" smtClean="0">
                <a:solidFill>
                  <a:srgbClr val="FF33CC"/>
                </a:solidFill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Facilitating </a:t>
            </a:r>
            <a:r>
              <a:rPr lang="en-US" sz="2800" dirty="0">
                <a:solidFill>
                  <a:srgbClr val="FF33CC"/>
                </a:solidFill>
              </a:rPr>
              <a:t>primary lip, nasal, and alveolar surgeries</a:t>
            </a:r>
            <a:r>
              <a:rPr lang="en-US" sz="2800" dirty="0" smtClean="0">
                <a:solidFill>
                  <a:srgbClr val="FF33CC"/>
                </a:solidFill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Retracting and repositioning the </a:t>
            </a:r>
            <a:r>
              <a:rPr lang="en-US" sz="2800" dirty="0">
                <a:solidFill>
                  <a:srgbClr val="FF33CC"/>
                </a:solidFill>
              </a:rPr>
              <a:t>premaxilla more posteriorly </a:t>
            </a:r>
            <a:r>
              <a:rPr lang="en-US" sz="2800" dirty="0" smtClean="0">
                <a:solidFill>
                  <a:srgbClr val="FF33CC"/>
                </a:solidFill>
              </a:rPr>
              <a:t>in patients </a:t>
            </a:r>
            <a:r>
              <a:rPr lang="en-US" sz="2800" dirty="0">
                <a:solidFill>
                  <a:srgbClr val="FF33CC"/>
                </a:solidFill>
              </a:rPr>
              <a:t>with bilateral cleft.</a:t>
            </a:r>
          </a:p>
          <a:p>
            <a:pPr algn="l" rtl="0"/>
            <a:endParaRPr lang="en-US" sz="2800" dirty="0"/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89381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66255"/>
            <a:ext cx="11845636" cy="6483927"/>
          </a:xfrm>
        </p:spPr>
        <p:txBody>
          <a:bodyPr>
            <a:normAutofit/>
          </a:bodyPr>
          <a:lstStyle/>
          <a:p>
            <a:pPr algn="just" rtl="0"/>
            <a:r>
              <a:rPr lang="en-US" sz="3200" dirty="0"/>
              <a:t>PSO treatment can be achieved by intraoral or </a:t>
            </a:r>
            <a:r>
              <a:rPr lang="en-US" sz="3200" dirty="0" err="1"/>
              <a:t>extraoral</a:t>
            </a:r>
            <a:r>
              <a:rPr lang="en-US" sz="3200" dirty="0"/>
              <a:t> devices </a:t>
            </a:r>
            <a:r>
              <a:rPr lang="en-US" sz="3200" dirty="0" smtClean="0"/>
              <a:t>or appliances </a:t>
            </a:r>
            <a:r>
              <a:rPr lang="en-US" sz="3200" dirty="0"/>
              <a:t>or a combination of the two, examples of PSO are:</a:t>
            </a:r>
          </a:p>
          <a:p>
            <a:pPr algn="just" rtl="0"/>
            <a:r>
              <a:rPr lang="en-US" sz="3200" u="sng" dirty="0" smtClean="0">
                <a:solidFill>
                  <a:srgbClr val="66FF33"/>
                </a:solidFill>
              </a:rPr>
              <a:t>Alveolar </a:t>
            </a:r>
            <a:r>
              <a:rPr lang="en-US" sz="3200" u="sng" dirty="0">
                <a:solidFill>
                  <a:srgbClr val="66FF33"/>
                </a:solidFill>
              </a:rPr>
              <a:t>molding</a:t>
            </a:r>
          </a:p>
          <a:p>
            <a:pPr algn="just" rtl="0"/>
            <a:r>
              <a:rPr lang="en-US" sz="3200" u="sng" dirty="0" smtClean="0">
                <a:solidFill>
                  <a:srgbClr val="66FF33"/>
                </a:solidFill>
              </a:rPr>
              <a:t>Lip </a:t>
            </a:r>
            <a:r>
              <a:rPr lang="en-US" sz="3200" u="sng" dirty="0">
                <a:solidFill>
                  <a:srgbClr val="66FF33"/>
                </a:solidFill>
              </a:rPr>
              <a:t>strap/lip taping</a:t>
            </a:r>
          </a:p>
          <a:p>
            <a:pPr algn="just" rtl="0"/>
            <a:r>
              <a:rPr lang="en-US" sz="3200" u="sng" dirty="0" smtClean="0">
                <a:solidFill>
                  <a:srgbClr val="66FF33"/>
                </a:solidFill>
              </a:rPr>
              <a:t>Nasoalveolar </a:t>
            </a:r>
            <a:r>
              <a:rPr lang="en-US" sz="3200" u="sng" dirty="0">
                <a:solidFill>
                  <a:srgbClr val="66FF33"/>
                </a:solidFill>
              </a:rPr>
              <a:t>molding (NAM)</a:t>
            </a:r>
          </a:p>
          <a:p>
            <a:pPr algn="just" rtl="0"/>
            <a:endParaRPr lang="ar-IQ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0" y="4428465"/>
            <a:ext cx="3701721" cy="2463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5" y="4428465"/>
            <a:ext cx="2799471" cy="24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03" y="4428465"/>
            <a:ext cx="2389237" cy="23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7" y="196949"/>
            <a:ext cx="11873132" cy="6527408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>
                <a:solidFill>
                  <a:srgbClr val="FFFF00"/>
                </a:solidFill>
              </a:rPr>
              <a:t>Primary operative management</a:t>
            </a:r>
          </a:p>
          <a:p>
            <a:pPr algn="l" rtl="0"/>
            <a:r>
              <a:rPr lang="en-US" sz="2800" u="sng" dirty="0">
                <a:solidFill>
                  <a:srgbClr val="66FF33"/>
                </a:solidFill>
              </a:rPr>
              <a:t>Treatment planning and timing</a:t>
            </a:r>
          </a:p>
          <a:p>
            <a:pPr algn="just" rtl="0"/>
            <a:r>
              <a:rPr lang="en-US" sz="2800" dirty="0" smtClean="0"/>
              <a:t>the </a:t>
            </a:r>
            <a:r>
              <a:rPr lang="en-US" sz="2800" dirty="0"/>
              <a:t>safest time period </a:t>
            </a:r>
            <a:r>
              <a:rPr lang="en-US" sz="2800" dirty="0" smtClean="0"/>
              <a:t>for Surgery </a:t>
            </a:r>
            <a:r>
              <a:rPr lang="en-US" sz="2800" dirty="0"/>
              <a:t>in this population of infants could be outlined simply by using </a:t>
            </a:r>
            <a:r>
              <a:rPr lang="en-US" sz="2800" dirty="0" smtClean="0"/>
              <a:t>the child </a:t>
            </a:r>
            <a:r>
              <a:rPr lang="en-US" sz="2800" dirty="0"/>
              <a:t>was at </a:t>
            </a:r>
            <a:r>
              <a:rPr lang="en-US" sz="2800" u="sng" dirty="0">
                <a:solidFill>
                  <a:srgbClr val="00B0F0"/>
                </a:solidFill>
              </a:rPr>
              <a:t>least 10 weeks old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10 pounds in weight</a:t>
            </a:r>
            <a:r>
              <a:rPr lang="en-US" sz="2800" dirty="0"/>
              <a:t>, and with </a:t>
            </a:r>
            <a:r>
              <a:rPr lang="en-US" sz="2800" dirty="0" smtClean="0"/>
              <a:t>a </a:t>
            </a:r>
            <a:r>
              <a:rPr lang="en-US" sz="2800" u="sng" dirty="0" smtClean="0">
                <a:solidFill>
                  <a:srgbClr val="00B0F0"/>
                </a:solidFill>
              </a:rPr>
              <a:t>minimum </a:t>
            </a:r>
            <a:r>
              <a:rPr lang="en-US" sz="2800" u="sng" dirty="0">
                <a:solidFill>
                  <a:srgbClr val="00B0F0"/>
                </a:solidFill>
              </a:rPr>
              <a:t>hemoglobin value of 10 g/dl.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641335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2" y="253219"/>
            <a:ext cx="11746523" cy="6604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04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" y="146803"/>
            <a:ext cx="11857704" cy="6577781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Surgical procedures for CL</a:t>
            </a:r>
          </a:p>
          <a:p>
            <a:pPr marL="0" indent="0" algn="just" rtl="0">
              <a:buNone/>
            </a:pPr>
            <a:r>
              <a:rPr lang="en-US" sz="2800" dirty="0"/>
              <a:t>The basic premise of the repair is to create a </a:t>
            </a:r>
            <a:r>
              <a:rPr lang="en-US" sz="2800" u="sng" dirty="0">
                <a:solidFill>
                  <a:srgbClr val="00B0F0"/>
                </a:solidFill>
              </a:rPr>
              <a:t>three-layered closure </a:t>
            </a:r>
            <a:r>
              <a:rPr lang="en-US" sz="2800" dirty="0"/>
              <a:t>of</a:t>
            </a:r>
          </a:p>
          <a:p>
            <a:pPr marL="0" indent="0" algn="just" rtl="0">
              <a:buNone/>
            </a:pPr>
            <a:r>
              <a:rPr lang="en-US" sz="2800" u="sng" dirty="0">
                <a:solidFill>
                  <a:srgbClr val="00B0F0"/>
                </a:solidFill>
              </a:rPr>
              <a:t>skin, muscle, and mucosa </a:t>
            </a:r>
            <a:r>
              <a:rPr lang="en-US" sz="2800" dirty="0"/>
              <a:t>that approximates normal tissue and excises</a:t>
            </a:r>
          </a:p>
          <a:p>
            <a:pPr marL="0" indent="0" algn="just" rtl="0">
              <a:buNone/>
            </a:pPr>
            <a:r>
              <a:rPr lang="en-US" sz="2800" dirty="0"/>
              <a:t>hypoplastic tissue at the cleft </a:t>
            </a:r>
            <a:r>
              <a:rPr lang="en-US" sz="2800" dirty="0" smtClean="0"/>
              <a:t>margins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just" rtl="0">
              <a:buNone/>
            </a:pPr>
            <a:endParaRPr lang="ar-IQ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6" y="2788301"/>
            <a:ext cx="8720381" cy="39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729" y="176981"/>
            <a:ext cx="11651226" cy="6474542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Lip adhesion</a:t>
            </a:r>
          </a:p>
          <a:p>
            <a:pPr marL="0" indent="0" algn="just" rtl="0">
              <a:buNone/>
            </a:pPr>
            <a:r>
              <a:rPr lang="en-US" sz="2800" dirty="0"/>
              <a:t>This procedure is carried out in an attempt to surgically approximate </a:t>
            </a:r>
            <a:r>
              <a:rPr lang="en-US" sz="2800" dirty="0" smtClean="0"/>
              <a:t>the segments </a:t>
            </a:r>
            <a:r>
              <a:rPr lang="en-US" sz="2800" dirty="0"/>
              <a:t>of the cleft lip prior to definitive lip repair to achieve a </a:t>
            </a:r>
            <a:r>
              <a:rPr lang="en-US" sz="2800" dirty="0" smtClean="0"/>
              <a:t>better relationship </a:t>
            </a:r>
            <a:r>
              <a:rPr lang="en-US" sz="2800" dirty="0"/>
              <a:t>of both the lip structures and the dental arches. It is </a:t>
            </a:r>
            <a:r>
              <a:rPr lang="en-US" sz="2800" dirty="0" smtClean="0"/>
              <a:t>usually used </a:t>
            </a:r>
            <a:r>
              <a:rPr lang="en-US" sz="2800" dirty="0"/>
              <a:t>in wide bilateral clefts. It is usually completed at 3 months of </a:t>
            </a:r>
            <a:r>
              <a:rPr lang="en-US" sz="2800" dirty="0" smtClean="0"/>
              <a:t>age while </a:t>
            </a:r>
            <a:r>
              <a:rPr lang="en-US" sz="2800" dirty="0"/>
              <a:t>definitive lip repair is 3-9 months later.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25" y="3772413"/>
            <a:ext cx="3085587" cy="3085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9" y="3772413"/>
            <a:ext cx="5579924" cy="30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6" y="140677"/>
            <a:ext cx="11830929" cy="6541477"/>
          </a:xfrm>
        </p:spPr>
        <p:txBody>
          <a:bodyPr/>
          <a:lstStyle/>
          <a:p>
            <a:pPr algn="l" rtl="0"/>
            <a:r>
              <a:rPr lang="en-US" sz="3200" u="sng" dirty="0" smtClean="0">
                <a:solidFill>
                  <a:srgbClr val="66FF33"/>
                </a:solidFill>
              </a:rPr>
              <a:t>Straight </a:t>
            </a:r>
            <a:r>
              <a:rPr lang="en-US" sz="3200" u="sng" dirty="0">
                <a:solidFill>
                  <a:srgbClr val="66FF33"/>
                </a:solidFill>
              </a:rPr>
              <a:t>line repair</a:t>
            </a:r>
          </a:p>
          <a:p>
            <a:pPr algn="l" rtl="0"/>
            <a:r>
              <a:rPr lang="en-US" sz="2800" dirty="0"/>
              <a:t>Straight line closure, or </a:t>
            </a:r>
            <a:r>
              <a:rPr lang="en-US" sz="2800" u="sng" dirty="0">
                <a:solidFill>
                  <a:srgbClr val="00B0F0"/>
                </a:solidFill>
              </a:rPr>
              <a:t>the Rose-Thompson closure </a:t>
            </a:r>
            <a:r>
              <a:rPr lang="en-US" sz="2800" dirty="0"/>
              <a:t>may be indicated </a:t>
            </a:r>
            <a:r>
              <a:rPr lang="en-US" sz="2800" dirty="0" smtClean="0"/>
              <a:t>for microform </a:t>
            </a:r>
            <a:r>
              <a:rPr lang="en-US" sz="2800" dirty="0"/>
              <a:t>clefts and it is rarely used as primary technique for cleft </a:t>
            </a:r>
            <a:r>
              <a:rPr lang="en-US" sz="2800" dirty="0" smtClean="0"/>
              <a:t>repair as </a:t>
            </a:r>
            <a:r>
              <a:rPr lang="en-US" sz="2800" dirty="0"/>
              <a:t>it results in notching of the lip and vertical scar contracture.</a:t>
            </a:r>
          </a:p>
          <a:p>
            <a:pPr algn="l" rtl="0"/>
            <a:endParaRPr lang="ar-IQ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3" y="2614940"/>
            <a:ext cx="10048300" cy="27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5" y="138544"/>
            <a:ext cx="11384914" cy="6374798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500" u="sng" dirty="0">
                <a:solidFill>
                  <a:srgbClr val="FFFF00"/>
                </a:solidFill>
              </a:rPr>
              <a:t>Cleft lip and palate</a:t>
            </a:r>
          </a:p>
          <a:p>
            <a:pPr marL="0" indent="0" algn="just" rtl="0">
              <a:buNone/>
            </a:pPr>
            <a:r>
              <a:rPr lang="en-US" sz="3000" dirty="0"/>
              <a:t>Orofacial clefts include a range of congenital deformities most commonly</a:t>
            </a:r>
          </a:p>
          <a:p>
            <a:pPr marL="0" indent="0" algn="just" rtl="0">
              <a:buNone/>
            </a:pPr>
            <a:r>
              <a:rPr lang="en-US" sz="3000" dirty="0"/>
              <a:t>presenting as </a:t>
            </a:r>
            <a:r>
              <a:rPr lang="en-US" sz="3000" u="sng" dirty="0">
                <a:solidFill>
                  <a:srgbClr val="00B0F0"/>
                </a:solidFill>
              </a:rPr>
              <a:t>cleft lip </a:t>
            </a:r>
            <a:r>
              <a:rPr lang="en-US" sz="3000" dirty="0"/>
              <a:t>with or without </a:t>
            </a:r>
            <a:r>
              <a:rPr lang="en-US" sz="3000" u="sng" dirty="0">
                <a:solidFill>
                  <a:srgbClr val="00B0F0"/>
                </a:solidFill>
              </a:rPr>
              <a:t>cleft palate </a:t>
            </a:r>
            <a:r>
              <a:rPr lang="en-US" sz="3000" dirty="0"/>
              <a:t>or </a:t>
            </a:r>
            <a:r>
              <a:rPr lang="en-US" sz="3000" u="sng" dirty="0"/>
              <a:t>isolated cleft </a:t>
            </a:r>
            <a:r>
              <a:rPr lang="en-US" sz="3000" u="sng" dirty="0" smtClean="0"/>
              <a:t>palate.</a:t>
            </a:r>
            <a:endParaRPr lang="en-US" sz="3000" u="sng" dirty="0"/>
          </a:p>
          <a:p>
            <a:pPr marL="0" indent="0" algn="just" rtl="0">
              <a:buNone/>
            </a:pPr>
            <a:r>
              <a:rPr lang="en-US" sz="3000" dirty="0"/>
              <a:t>Cleft lip and palate (CLP) is a three-dimensional deformity involving </a:t>
            </a:r>
            <a:r>
              <a:rPr lang="en-US" sz="3000" dirty="0" smtClean="0"/>
              <a:t>soft and hard </a:t>
            </a:r>
            <a:r>
              <a:rPr lang="en-US" sz="3000" dirty="0"/>
              <a:t>tissue that changes with growth and </a:t>
            </a:r>
            <a:r>
              <a:rPr lang="en-US" sz="3000" dirty="0" smtClean="0"/>
              <a:t>function</a:t>
            </a:r>
            <a:endParaRPr lang="ar-IQ" sz="3000" dirty="0"/>
          </a:p>
        </p:txBody>
      </p:sp>
    </p:spTree>
    <p:extLst>
      <p:ext uri="{BB962C8B-B14F-4D97-AF65-F5344CB8AC3E}">
        <p14:creationId xmlns:p14="http://schemas.microsoft.com/office/powerpoint/2010/main" val="4624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-1"/>
            <a:ext cx="10916529" cy="6866227"/>
          </a:xfrm>
        </p:spPr>
      </p:pic>
    </p:spTree>
    <p:extLst>
      <p:ext uri="{BB962C8B-B14F-4D97-AF65-F5344CB8AC3E}">
        <p14:creationId xmlns:p14="http://schemas.microsoft.com/office/powerpoint/2010/main" val="657836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948" y="154745"/>
            <a:ext cx="11788726" cy="6527409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 smtClean="0">
                <a:solidFill>
                  <a:srgbClr val="66FF33"/>
                </a:solidFill>
              </a:rPr>
              <a:t>Tennison-Randall </a:t>
            </a:r>
            <a:r>
              <a:rPr lang="en-US" sz="3200" u="sng" dirty="0">
                <a:solidFill>
                  <a:srgbClr val="66FF33"/>
                </a:solidFill>
              </a:rPr>
              <a:t>triangular flap repair</a:t>
            </a:r>
          </a:p>
          <a:p>
            <a:pPr algn="just" rtl="0"/>
            <a:r>
              <a:rPr lang="en-US" sz="2800" dirty="0"/>
              <a:t>It utilizes the </a:t>
            </a:r>
            <a:r>
              <a:rPr lang="en-US" sz="2800" dirty="0" smtClean="0">
                <a:solidFill>
                  <a:srgbClr val="FFC000"/>
                </a:solidFill>
              </a:rPr>
              <a:t>inter-digitation </a:t>
            </a:r>
            <a:r>
              <a:rPr lang="en-US" sz="2800" dirty="0">
                <a:solidFill>
                  <a:srgbClr val="FFC000"/>
                </a:solidFill>
              </a:rPr>
              <a:t>of triangular flaps </a:t>
            </a:r>
            <a:r>
              <a:rPr lang="en-US" sz="2800" u="sng" dirty="0">
                <a:solidFill>
                  <a:srgbClr val="FFC000"/>
                </a:solidFill>
              </a:rPr>
              <a:t>(geometric design). </a:t>
            </a:r>
            <a:r>
              <a:rPr lang="en-US" sz="2800" dirty="0" smtClean="0"/>
              <a:t>The concept </a:t>
            </a:r>
            <a:r>
              <a:rPr lang="en-US" sz="2800" dirty="0"/>
              <a:t>underlying the technique can be similarly compared to a </a:t>
            </a:r>
            <a:r>
              <a:rPr lang="en-US" sz="2800" u="sng" dirty="0" smtClean="0">
                <a:solidFill>
                  <a:srgbClr val="00B0F0"/>
                </a:solidFill>
              </a:rPr>
              <a:t>Z- </a:t>
            </a:r>
            <a:r>
              <a:rPr lang="en-US" sz="2800" u="sng" dirty="0" err="1" smtClean="0">
                <a:solidFill>
                  <a:srgbClr val="00B0F0"/>
                </a:solidFill>
              </a:rPr>
              <a:t>plasty</a:t>
            </a:r>
            <a:r>
              <a:rPr lang="en-US" sz="2800" u="sng" dirty="0" smtClean="0">
                <a:solidFill>
                  <a:srgbClr val="00B0F0"/>
                </a:solidFill>
              </a:rPr>
              <a:t> </a:t>
            </a:r>
            <a:r>
              <a:rPr lang="en-US" sz="2800" u="sng" dirty="0">
                <a:solidFill>
                  <a:srgbClr val="00B0F0"/>
                </a:solidFill>
              </a:rPr>
              <a:t>reconstruction </a:t>
            </a:r>
            <a:r>
              <a:rPr lang="en-US" sz="2800" dirty="0"/>
              <a:t>of the lip. This technique is based on </a:t>
            </a:r>
            <a:r>
              <a:rPr lang="en-US" sz="2800" dirty="0" smtClean="0"/>
              <a:t>careful measurements </a:t>
            </a:r>
            <a:r>
              <a:rPr lang="en-US" sz="2800" dirty="0"/>
              <a:t>of specific landmarks.</a:t>
            </a:r>
          </a:p>
          <a:p>
            <a:pPr algn="just" rtl="0"/>
            <a:endParaRPr lang="ar-IQ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6" y="2933554"/>
            <a:ext cx="3573194" cy="3870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92" y="2933554"/>
            <a:ext cx="4951755" cy="38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2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87" y="132735"/>
            <a:ext cx="11887200" cy="6504039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66FF33"/>
                </a:solidFill>
              </a:rPr>
              <a:t>Millard's rotation-advancement flap repair</a:t>
            </a:r>
          </a:p>
          <a:p>
            <a:pPr marL="0" indent="0" algn="just" rtl="0">
              <a:buNone/>
            </a:pPr>
            <a:r>
              <a:rPr lang="en-US" sz="2800" dirty="0"/>
              <a:t>It is the most prevalently used technique in cleft lip repair. The </a:t>
            </a:r>
            <a:r>
              <a:rPr lang="en-US" sz="2800" dirty="0" smtClean="0"/>
              <a:t>technique utilizes </a:t>
            </a:r>
            <a:r>
              <a:rPr lang="en-US" sz="2800" u="sng" dirty="0">
                <a:solidFill>
                  <a:srgbClr val="FFC000"/>
                </a:solidFill>
              </a:rPr>
              <a:t>downward rotation of the superiorly displaced medial lip </a:t>
            </a:r>
            <a:r>
              <a:rPr lang="en-US" sz="2800" u="sng" dirty="0" smtClean="0">
                <a:solidFill>
                  <a:srgbClr val="FFC000"/>
                </a:solidFill>
              </a:rPr>
              <a:t>segment with </a:t>
            </a:r>
            <a:r>
              <a:rPr lang="en-US" sz="2800" u="sng" dirty="0">
                <a:solidFill>
                  <a:srgbClr val="FFC000"/>
                </a:solidFill>
              </a:rPr>
              <a:t>advancement of the lateral lip flap to correct the defect below </a:t>
            </a:r>
            <a:r>
              <a:rPr lang="en-US" sz="2800" u="sng" dirty="0" smtClean="0">
                <a:solidFill>
                  <a:srgbClr val="FFC000"/>
                </a:solidFill>
              </a:rPr>
              <a:t>the nose</a:t>
            </a:r>
            <a:r>
              <a:rPr lang="en-US" sz="2800" u="sng" dirty="0">
                <a:solidFill>
                  <a:srgbClr val="FFC000"/>
                </a:solidFill>
              </a:rPr>
              <a:t>. </a:t>
            </a:r>
            <a:r>
              <a:rPr lang="en-US" sz="2800" dirty="0"/>
              <a:t>Many modifications for the original procedure were described.</a:t>
            </a:r>
          </a:p>
          <a:p>
            <a:pPr marL="0" indent="0" algn="just" rtl="0">
              <a:buNone/>
            </a:pPr>
            <a:endParaRPr lang="ar-IQ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4" y="3089239"/>
            <a:ext cx="6044444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6" y="168812"/>
            <a:ext cx="11859065" cy="6513342"/>
          </a:xfrm>
        </p:spPr>
        <p:txBody>
          <a:bodyPr/>
          <a:lstStyle/>
          <a:p>
            <a:pPr algn="l" rtl="0"/>
            <a:r>
              <a:rPr lang="en-US" sz="3200" u="sng" dirty="0">
                <a:solidFill>
                  <a:srgbClr val="66FF33"/>
                </a:solidFill>
              </a:rPr>
              <a:t>Bilateral CL repair</a:t>
            </a:r>
          </a:p>
          <a:p>
            <a:pPr algn="just" rtl="0"/>
            <a:r>
              <a:rPr lang="en-US" sz="2800" dirty="0"/>
              <a:t>Repair of the bilateral CL is often significantly more difficult than </a:t>
            </a:r>
            <a:r>
              <a:rPr lang="en-US" sz="2800" dirty="0" smtClean="0"/>
              <a:t>the unilateral </a:t>
            </a:r>
            <a:r>
              <a:rPr lang="en-US" sz="2800" dirty="0"/>
              <a:t>CL repair </a:t>
            </a:r>
            <a:r>
              <a:rPr lang="en-US" sz="2800" u="sng" dirty="0">
                <a:solidFill>
                  <a:srgbClr val="00B0F0"/>
                </a:solidFill>
              </a:rPr>
              <a:t>due to the presence of the premaxilla and </a:t>
            </a:r>
            <a:r>
              <a:rPr lang="en-US" sz="2800" u="sng" dirty="0" smtClean="0">
                <a:solidFill>
                  <a:srgbClr val="00B0F0"/>
                </a:solidFill>
              </a:rPr>
              <a:t>prolabium</a:t>
            </a:r>
            <a:r>
              <a:rPr lang="en-US" sz="2800" dirty="0" smtClean="0"/>
              <a:t>. The </a:t>
            </a:r>
            <a:r>
              <a:rPr lang="en-US" sz="2800" dirty="0"/>
              <a:t>prolabium is oftentimes </a:t>
            </a:r>
            <a:r>
              <a:rPr lang="en-US" sz="2800" u="sng" dirty="0">
                <a:solidFill>
                  <a:srgbClr val="FFC000"/>
                </a:solidFill>
              </a:rPr>
              <a:t>deficient in muscle and vermillion</a:t>
            </a:r>
            <a:r>
              <a:rPr lang="en-US" sz="2800" dirty="0"/>
              <a:t>, is </a:t>
            </a:r>
            <a:r>
              <a:rPr lang="en-US" sz="2800" dirty="0" smtClean="0"/>
              <a:t>small, and </a:t>
            </a:r>
            <a:r>
              <a:rPr lang="en-US" sz="2800" dirty="0"/>
              <a:t>attached to the nasal tip with </a:t>
            </a:r>
            <a:r>
              <a:rPr lang="en-US" sz="2800" u="sng" dirty="0">
                <a:solidFill>
                  <a:srgbClr val="FFC000"/>
                </a:solidFill>
              </a:rPr>
              <a:t>little or no </a:t>
            </a:r>
            <a:r>
              <a:rPr lang="en-US" sz="2800" u="sng" dirty="0" err="1">
                <a:solidFill>
                  <a:srgbClr val="FFC000"/>
                </a:solidFill>
              </a:rPr>
              <a:t>columella</a:t>
            </a:r>
            <a:r>
              <a:rPr lang="en-US" sz="2800" u="sng" dirty="0">
                <a:solidFill>
                  <a:srgbClr val="FFC000"/>
                </a:solidFill>
              </a:rPr>
              <a:t> present.</a:t>
            </a:r>
            <a:r>
              <a:rPr lang="en-US" sz="2800" dirty="0"/>
              <a:t> </a:t>
            </a:r>
            <a:r>
              <a:rPr lang="en-US" sz="2800" dirty="0" smtClean="0"/>
              <a:t>The commonly </a:t>
            </a:r>
            <a:r>
              <a:rPr lang="en-US" sz="2800" dirty="0"/>
              <a:t>discussed treatment options include; </a:t>
            </a:r>
            <a:r>
              <a:rPr lang="en-US" sz="2800" u="sng" dirty="0">
                <a:solidFill>
                  <a:srgbClr val="00B0F0"/>
                </a:solidFill>
              </a:rPr>
              <a:t>cleft repair that may </a:t>
            </a:r>
            <a:r>
              <a:rPr lang="en-US" sz="2800" u="sng" dirty="0" smtClean="0">
                <a:solidFill>
                  <a:srgbClr val="00B0F0"/>
                </a:solidFill>
              </a:rPr>
              <a:t>or may </a:t>
            </a:r>
            <a:r>
              <a:rPr lang="en-US" sz="2800" u="sng" dirty="0">
                <a:solidFill>
                  <a:srgbClr val="00B0F0"/>
                </a:solidFill>
              </a:rPr>
              <a:t>not include a primary </a:t>
            </a:r>
            <a:r>
              <a:rPr lang="en-US" sz="2800" u="sng" dirty="0" err="1">
                <a:solidFill>
                  <a:srgbClr val="00B0F0"/>
                </a:solidFill>
              </a:rPr>
              <a:t>rhinoplasty</a:t>
            </a:r>
            <a:r>
              <a:rPr lang="en-US" sz="2800" u="sng" dirty="0">
                <a:solidFill>
                  <a:srgbClr val="00B0F0"/>
                </a:solidFill>
              </a:rPr>
              <a:t>, and a lip adhesion with a </a:t>
            </a:r>
            <a:r>
              <a:rPr lang="en-US" sz="2800" u="sng" dirty="0" smtClean="0">
                <a:solidFill>
                  <a:srgbClr val="00B0F0"/>
                </a:solidFill>
              </a:rPr>
              <a:t>delayed lip </a:t>
            </a:r>
            <a:r>
              <a:rPr lang="en-US" sz="2800" u="sng" dirty="0">
                <a:solidFill>
                  <a:srgbClr val="00B0F0"/>
                </a:solidFill>
              </a:rPr>
              <a:t>repair several months later. Infant orthopedics</a:t>
            </a:r>
            <a:r>
              <a:rPr lang="en-US" sz="2800" dirty="0"/>
              <a:t>, </a:t>
            </a:r>
            <a:r>
              <a:rPr lang="en-US" sz="2800" u="sng" dirty="0" err="1">
                <a:solidFill>
                  <a:srgbClr val="00B0F0"/>
                </a:solidFill>
              </a:rPr>
              <a:t>nasoalveolar</a:t>
            </a:r>
            <a:r>
              <a:rPr lang="en-US" sz="2800" u="sng" dirty="0">
                <a:solidFill>
                  <a:srgbClr val="00B0F0"/>
                </a:solidFill>
              </a:rPr>
              <a:t> </a:t>
            </a:r>
            <a:r>
              <a:rPr lang="en-US" sz="2800" u="sng" dirty="0" smtClean="0">
                <a:solidFill>
                  <a:srgbClr val="00B0F0"/>
                </a:solidFill>
              </a:rPr>
              <a:t>molding</a:t>
            </a:r>
            <a:r>
              <a:rPr lang="en-US" sz="2800" dirty="0" smtClean="0"/>
              <a:t>, and </a:t>
            </a:r>
            <a:r>
              <a:rPr lang="en-US" sz="2800" dirty="0">
                <a:solidFill>
                  <a:srgbClr val="00B0F0"/>
                </a:solidFill>
              </a:rPr>
              <a:t>taping of the lip</a:t>
            </a:r>
            <a:r>
              <a:rPr lang="en-US" sz="2800" dirty="0"/>
              <a:t> can be considered as an option with any of </a:t>
            </a:r>
            <a:r>
              <a:rPr lang="en-US" sz="2800" dirty="0" smtClean="0"/>
              <a:t>the techniques </a:t>
            </a:r>
            <a:r>
              <a:rPr lang="en-US" sz="2800" dirty="0"/>
              <a:t>described earlier.</a:t>
            </a:r>
          </a:p>
          <a:p>
            <a:pPr algn="just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46186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8" y="176981"/>
            <a:ext cx="11769213" cy="6474542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Surgical procedures for CP</a:t>
            </a:r>
          </a:p>
          <a:p>
            <a:pPr marL="0" indent="0" algn="just" rtl="0">
              <a:buNone/>
            </a:pPr>
            <a:r>
              <a:rPr lang="en-US" sz="2800" dirty="0"/>
              <a:t>CP repair requires the </a:t>
            </a:r>
            <a:r>
              <a:rPr lang="en-US" sz="2800" u="sng" dirty="0">
                <a:solidFill>
                  <a:srgbClr val="FFC000"/>
                </a:solidFill>
              </a:rPr>
              <a:t>mobilization of multilayered flaps </a:t>
            </a:r>
            <a:r>
              <a:rPr lang="en-US" sz="2800" dirty="0"/>
              <a:t>to reconstruct</a:t>
            </a:r>
          </a:p>
          <a:p>
            <a:pPr marL="0" indent="0" algn="just" rtl="0">
              <a:buNone/>
            </a:pPr>
            <a:r>
              <a:rPr lang="en-US" sz="2800" dirty="0"/>
              <a:t>the defect in a layered fashion by </a:t>
            </a:r>
            <a:r>
              <a:rPr lang="en-US" sz="2800" u="sng" dirty="0">
                <a:solidFill>
                  <a:srgbClr val="FFC000"/>
                </a:solidFill>
              </a:rPr>
              <a:t>first closing the nasal mucosa </a:t>
            </a:r>
            <a:r>
              <a:rPr lang="en-US" sz="2800" dirty="0"/>
              <a:t>and </a:t>
            </a:r>
            <a:r>
              <a:rPr lang="en-US" sz="2800" dirty="0" smtClean="0"/>
              <a:t>then the </a:t>
            </a:r>
            <a:r>
              <a:rPr lang="en-US" sz="2800" u="sng" dirty="0">
                <a:solidFill>
                  <a:srgbClr val="FFC000"/>
                </a:solidFill>
              </a:rPr>
              <a:t>oral mucosa</a:t>
            </a:r>
            <a:r>
              <a:rPr lang="en-US" sz="2800" dirty="0"/>
              <a:t>, the surgeon must also reconstruct the </a:t>
            </a:r>
            <a:r>
              <a:rPr lang="en-US" sz="2800" u="sng" dirty="0">
                <a:solidFill>
                  <a:srgbClr val="FFC000"/>
                </a:solidFill>
              </a:rPr>
              <a:t>musculature </a:t>
            </a:r>
            <a:r>
              <a:rPr lang="en-US" sz="2800" u="sng" dirty="0" smtClean="0">
                <a:solidFill>
                  <a:srgbClr val="FFC000"/>
                </a:solidFill>
              </a:rPr>
              <a:t>of the </a:t>
            </a:r>
            <a:r>
              <a:rPr lang="en-US" sz="2800" u="sng" dirty="0">
                <a:solidFill>
                  <a:srgbClr val="FFC000"/>
                </a:solidFill>
              </a:rPr>
              <a:t>velopharyngeal mechanism. </a:t>
            </a:r>
            <a:r>
              <a:rPr lang="en-US" sz="2800" dirty="0"/>
              <a:t>Therefore, the </a:t>
            </a:r>
            <a:r>
              <a:rPr lang="en-US" sz="2800" u="sng" dirty="0"/>
              <a:t>soft palate </a:t>
            </a:r>
            <a:r>
              <a:rPr lang="en-US" sz="2800" dirty="0"/>
              <a:t>is closed </a:t>
            </a:r>
            <a:r>
              <a:rPr lang="en-US" sz="2800" dirty="0" smtClean="0"/>
              <a:t>in three </a:t>
            </a:r>
            <a:r>
              <a:rPr lang="en-US" sz="2800" dirty="0"/>
              <a:t>layers by approximating the </a:t>
            </a:r>
            <a:r>
              <a:rPr lang="en-US" sz="2800" u="sng" dirty="0">
                <a:solidFill>
                  <a:srgbClr val="FFC000"/>
                </a:solidFill>
              </a:rPr>
              <a:t>nasal mucosa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FFC000"/>
                </a:solidFill>
              </a:rPr>
              <a:t>velar musculature</a:t>
            </a:r>
            <a:r>
              <a:rPr lang="en-US" sz="2800" dirty="0"/>
              <a:t>, </a:t>
            </a:r>
            <a:r>
              <a:rPr lang="en-US" sz="2800" dirty="0" smtClean="0"/>
              <a:t>and the </a:t>
            </a:r>
            <a:r>
              <a:rPr lang="en-US" sz="2800" u="sng" dirty="0">
                <a:solidFill>
                  <a:srgbClr val="FFC000"/>
                </a:solidFill>
              </a:rPr>
              <a:t>oral mucosa. </a:t>
            </a:r>
          </a:p>
          <a:p>
            <a:pPr marL="0" indent="0" algn="just" rtl="0">
              <a:buNone/>
            </a:pPr>
            <a:endParaRPr lang="ar-IQ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4" y="3825826"/>
            <a:ext cx="529883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44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7" y="196947"/>
            <a:ext cx="11873132" cy="6443003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/>
              <a:t>The hard palate portion </a:t>
            </a:r>
            <a:r>
              <a:rPr lang="en-US" sz="3200" dirty="0"/>
              <a:t>is closed in </a:t>
            </a:r>
            <a:r>
              <a:rPr lang="en-US" sz="3200" u="sng" dirty="0">
                <a:solidFill>
                  <a:srgbClr val="FFC000"/>
                </a:solidFill>
              </a:rPr>
              <a:t>two layers </a:t>
            </a:r>
            <a:r>
              <a:rPr lang="en-US" sz="3200" dirty="0" smtClean="0"/>
              <a:t>using </a:t>
            </a:r>
            <a:r>
              <a:rPr lang="en-US" sz="3200" u="sng" dirty="0" smtClean="0">
                <a:solidFill>
                  <a:srgbClr val="FFC000"/>
                </a:solidFill>
              </a:rPr>
              <a:t>nasal </a:t>
            </a:r>
            <a:r>
              <a:rPr lang="en-US" sz="3200" u="sng" dirty="0">
                <a:solidFill>
                  <a:srgbClr val="FFC000"/>
                </a:solidFill>
              </a:rPr>
              <a:t>mucosa flaps</a:t>
            </a:r>
            <a:r>
              <a:rPr lang="en-US" sz="3200" dirty="0"/>
              <a:t> and then </a:t>
            </a:r>
            <a:r>
              <a:rPr lang="en-US" sz="3200" u="sng" dirty="0">
                <a:solidFill>
                  <a:srgbClr val="FFC000"/>
                </a:solidFill>
              </a:rPr>
              <a:t>oral mucosa flaps</a:t>
            </a:r>
            <a:r>
              <a:rPr lang="en-US" sz="3200" dirty="0"/>
              <a:t>. Both the hard and </a:t>
            </a:r>
            <a:r>
              <a:rPr lang="en-US" sz="3200" dirty="0" smtClean="0"/>
              <a:t>soft palate </a:t>
            </a:r>
            <a:r>
              <a:rPr lang="en-US" sz="3200" dirty="0"/>
              <a:t>repairs must be done in a </a:t>
            </a:r>
            <a:r>
              <a:rPr lang="en-US" sz="3200" u="sng" dirty="0">
                <a:solidFill>
                  <a:srgbClr val="FFC000"/>
                </a:solidFill>
              </a:rPr>
              <a:t>tension-free manner </a:t>
            </a:r>
            <a:r>
              <a:rPr lang="en-US" sz="3200" dirty="0"/>
              <a:t>to avoid </a:t>
            </a:r>
            <a:r>
              <a:rPr lang="en-US" sz="3200" dirty="0" smtClean="0"/>
              <a:t>wound breakdown </a:t>
            </a:r>
            <a:r>
              <a:rPr lang="en-US" sz="3200" dirty="0"/>
              <a:t>and fistula </a:t>
            </a:r>
            <a:r>
              <a:rPr lang="en-US" sz="3200" dirty="0" smtClean="0"/>
              <a:t>formation. Many </a:t>
            </a:r>
            <a:r>
              <a:rPr lang="en-US" sz="3200" dirty="0"/>
              <a:t>techniques have been described in the literature with </a:t>
            </a:r>
            <a:r>
              <a:rPr lang="en-US" sz="3200" dirty="0" smtClean="0"/>
              <a:t>many variations</a:t>
            </a:r>
            <a:r>
              <a:rPr lang="en-US" sz="3200" dirty="0"/>
              <a:t>, each method having its theoretical advantages and limitations:</a:t>
            </a:r>
          </a:p>
          <a:p>
            <a:pPr algn="just" rtl="0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678111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644559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686" y="188685"/>
            <a:ext cx="11698514" cy="6473371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>
                <a:solidFill>
                  <a:srgbClr val="66FF33"/>
                </a:solidFill>
              </a:rPr>
              <a:t>The von </a:t>
            </a:r>
            <a:r>
              <a:rPr lang="en-US" sz="3200" u="sng" dirty="0" err="1" smtClean="0">
                <a:solidFill>
                  <a:srgbClr val="66FF33"/>
                </a:solidFill>
              </a:rPr>
              <a:t>Langenbeck</a:t>
            </a:r>
            <a:r>
              <a:rPr lang="en-US" sz="3200" u="sng" dirty="0" smtClean="0">
                <a:solidFill>
                  <a:srgbClr val="66FF33"/>
                </a:solidFill>
              </a:rPr>
              <a:t> technique:</a:t>
            </a:r>
            <a:endParaRPr lang="en-US" sz="3200" u="sng" dirty="0">
              <a:solidFill>
                <a:srgbClr val="66FF33"/>
              </a:solidFill>
            </a:endParaRPr>
          </a:p>
          <a:p>
            <a:pPr algn="just" rtl="0"/>
            <a:r>
              <a:rPr lang="en-US" sz="3200" dirty="0"/>
              <a:t>It involves creating </a:t>
            </a:r>
            <a:r>
              <a:rPr lang="en-US" sz="3200" u="sng" dirty="0" smtClean="0">
                <a:solidFill>
                  <a:srgbClr val="00B0F0"/>
                </a:solidFill>
              </a:rPr>
              <a:t>bi-</a:t>
            </a:r>
            <a:r>
              <a:rPr lang="en-US" sz="3200" u="sng" dirty="0" err="1" smtClean="0">
                <a:solidFill>
                  <a:srgbClr val="00B0F0"/>
                </a:solidFill>
              </a:rPr>
              <a:t>pedicled</a:t>
            </a:r>
            <a:r>
              <a:rPr lang="en-US" sz="3200" u="sng" dirty="0" smtClean="0">
                <a:solidFill>
                  <a:srgbClr val="00B0F0"/>
                </a:solidFill>
              </a:rPr>
              <a:t> </a:t>
            </a:r>
            <a:r>
              <a:rPr lang="en-US" sz="3200" u="sng" dirty="0">
                <a:solidFill>
                  <a:srgbClr val="00B0F0"/>
                </a:solidFill>
              </a:rPr>
              <a:t>mucoperiosteal flaps </a:t>
            </a:r>
            <a:r>
              <a:rPr lang="en-US" sz="3200" dirty="0"/>
              <a:t>on both sides of </a:t>
            </a:r>
            <a:r>
              <a:rPr lang="en-US" sz="3200" dirty="0" smtClean="0"/>
              <a:t>the cleft</a:t>
            </a:r>
            <a:r>
              <a:rPr lang="en-US" sz="3200" dirty="0"/>
              <a:t>. The </a:t>
            </a:r>
            <a:r>
              <a:rPr lang="en-US" sz="3200" u="sng" dirty="0">
                <a:solidFill>
                  <a:srgbClr val="FFC000"/>
                </a:solidFill>
              </a:rPr>
              <a:t>nasal side </a:t>
            </a:r>
            <a:r>
              <a:rPr lang="en-US" sz="3200" dirty="0"/>
              <a:t>of the cleft is closed first, using </a:t>
            </a:r>
            <a:r>
              <a:rPr lang="en-US" sz="3200" u="sng" dirty="0" smtClean="0">
                <a:solidFill>
                  <a:srgbClr val="FFC000"/>
                </a:solidFill>
              </a:rPr>
              <a:t>redundant </a:t>
            </a:r>
            <a:r>
              <a:rPr lang="en-US" sz="3200" u="sng" dirty="0" err="1" smtClean="0">
                <a:solidFill>
                  <a:srgbClr val="FFC000"/>
                </a:solidFill>
              </a:rPr>
              <a:t>mucoperiosteum</a:t>
            </a:r>
            <a:r>
              <a:rPr lang="en-US" sz="3200" u="sng" dirty="0" smtClean="0">
                <a:solidFill>
                  <a:srgbClr val="FFC000"/>
                </a:solidFill>
              </a:rPr>
              <a:t> </a:t>
            </a:r>
            <a:r>
              <a:rPr lang="en-US" sz="3200" dirty="0"/>
              <a:t>from the incision along the cleft edge. Then </a:t>
            </a:r>
            <a:r>
              <a:rPr lang="en-US" sz="3200" dirty="0" smtClean="0"/>
              <a:t>the </a:t>
            </a:r>
            <a:r>
              <a:rPr lang="en-US" sz="3200" dirty="0" err="1" smtClean="0"/>
              <a:t>bipedicled</a:t>
            </a:r>
            <a:r>
              <a:rPr lang="en-US" sz="3200" dirty="0" smtClean="0"/>
              <a:t> </a:t>
            </a:r>
            <a:r>
              <a:rPr lang="en-US" sz="3200" dirty="0"/>
              <a:t>flaps are approximated to cover the oral surface of the cleft.</a:t>
            </a:r>
          </a:p>
          <a:p>
            <a:pPr algn="just" rtl="0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2436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753"/>
            <a:ext cx="12192000" cy="4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21" y="163773"/>
            <a:ext cx="11859904" cy="6537277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66FF33"/>
                </a:solidFill>
              </a:rPr>
              <a:t>V-Y pushback technique</a:t>
            </a:r>
          </a:p>
          <a:p>
            <a:pPr marL="0" indent="0" algn="just" rtl="0">
              <a:buNone/>
            </a:pPr>
            <a:r>
              <a:rPr lang="en-US" sz="2800" dirty="0"/>
              <a:t>Many authors believed that the von </a:t>
            </a:r>
            <a:r>
              <a:rPr lang="en-US" sz="2800" dirty="0" err="1"/>
              <a:t>Langenbeck</a:t>
            </a:r>
            <a:r>
              <a:rPr lang="en-US" sz="2800" dirty="0"/>
              <a:t> procedure resulted in</a:t>
            </a:r>
          </a:p>
          <a:p>
            <a:pPr marL="0" indent="0" algn="just" rtl="0">
              <a:buNone/>
            </a:pPr>
            <a:r>
              <a:rPr lang="en-US" sz="2800" dirty="0"/>
              <a:t>insufficient length of the soft palate and advocated the </a:t>
            </a:r>
            <a:r>
              <a:rPr lang="en-US" sz="2800" dirty="0">
                <a:solidFill>
                  <a:srgbClr val="66FF33"/>
                </a:solidFill>
              </a:rPr>
              <a:t>V-Y </a:t>
            </a:r>
            <a:r>
              <a:rPr lang="en-US" sz="2800" dirty="0" smtClean="0">
                <a:solidFill>
                  <a:srgbClr val="66FF33"/>
                </a:solidFill>
              </a:rPr>
              <a:t>pushback technique</a:t>
            </a:r>
            <a:r>
              <a:rPr lang="en-US" sz="2800" dirty="0">
                <a:solidFill>
                  <a:srgbClr val="66FF33"/>
                </a:solidFill>
              </a:rPr>
              <a:t>.</a:t>
            </a:r>
            <a:r>
              <a:rPr lang="en-US" sz="2800" dirty="0"/>
              <a:t> It has the advantage of lengthening the palate </a:t>
            </a:r>
            <a:r>
              <a:rPr lang="en-US" sz="2800" dirty="0" smtClean="0"/>
              <a:t>and repositioning </a:t>
            </a:r>
            <a:r>
              <a:rPr lang="en-US" sz="2800" dirty="0"/>
              <a:t>the </a:t>
            </a:r>
            <a:r>
              <a:rPr lang="en-US" sz="2800" dirty="0" err="1">
                <a:solidFill>
                  <a:srgbClr val="FF9900"/>
                </a:solidFill>
              </a:rPr>
              <a:t>levator</a:t>
            </a:r>
            <a:r>
              <a:rPr lang="en-US" sz="2800" dirty="0">
                <a:solidFill>
                  <a:srgbClr val="FF9900"/>
                </a:solidFill>
              </a:rPr>
              <a:t> muscle </a:t>
            </a:r>
            <a:r>
              <a:rPr lang="en-US" sz="2800" dirty="0"/>
              <a:t>in a more favorable position. </a:t>
            </a:r>
            <a:r>
              <a:rPr lang="en-US" sz="2800" dirty="0" smtClean="0"/>
              <a:t>This </a:t>
            </a:r>
            <a:r>
              <a:rPr lang="en-US" sz="2800" dirty="0"/>
              <a:t>technique also has a </a:t>
            </a:r>
            <a:r>
              <a:rPr lang="en-US" sz="2800" dirty="0" smtClean="0"/>
              <a:t>higher rate </a:t>
            </a:r>
            <a:r>
              <a:rPr lang="en-US" sz="2800" dirty="0"/>
              <a:t>of fistula in complete cleft palate.</a:t>
            </a:r>
          </a:p>
          <a:p>
            <a:pPr marL="0" indent="0" algn="just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6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393895"/>
            <a:ext cx="12154486" cy="6077243"/>
          </a:xfrm>
        </p:spPr>
      </p:pic>
    </p:spTree>
    <p:extLst>
      <p:ext uri="{BB962C8B-B14F-4D97-AF65-F5344CB8AC3E}">
        <p14:creationId xmlns:p14="http://schemas.microsoft.com/office/powerpoint/2010/main" val="32017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5806" r="13024" b="6269"/>
          <a:stretch/>
        </p:blipFill>
        <p:spPr>
          <a:xfrm>
            <a:off x="0" y="1223886"/>
            <a:ext cx="12149342" cy="4487594"/>
          </a:xfrm>
        </p:spPr>
      </p:pic>
    </p:spTree>
    <p:extLst>
      <p:ext uri="{BB962C8B-B14F-4D97-AF65-F5344CB8AC3E}">
        <p14:creationId xmlns:p14="http://schemas.microsoft.com/office/powerpoint/2010/main" val="1133518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609" y="98474"/>
            <a:ext cx="11887200" cy="6597748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 smtClean="0"/>
              <a:t>  </a:t>
            </a:r>
            <a:r>
              <a:rPr lang="en-US" sz="3200" u="sng" dirty="0" smtClean="0">
                <a:solidFill>
                  <a:srgbClr val="66FF33"/>
                </a:solidFill>
              </a:rPr>
              <a:t>Two-flap </a:t>
            </a:r>
            <a:r>
              <a:rPr lang="en-US" sz="3200" u="sng" dirty="0">
                <a:solidFill>
                  <a:srgbClr val="66FF33"/>
                </a:solidFill>
              </a:rPr>
              <a:t>technique</a:t>
            </a:r>
          </a:p>
          <a:p>
            <a:pPr algn="just" rtl="0"/>
            <a:r>
              <a:rPr lang="en-US" sz="2800" dirty="0"/>
              <a:t>In this procedure a full-thickness mucoperiosteal flap is elevated on </a:t>
            </a:r>
            <a:r>
              <a:rPr lang="en-US" sz="2800" dirty="0" smtClean="0"/>
              <a:t>each side </a:t>
            </a:r>
            <a:r>
              <a:rPr lang="en-US" sz="2800" dirty="0"/>
              <a:t>of the cleft, which preserves the palatal neurovascular bundle.</a:t>
            </a:r>
          </a:p>
          <a:p>
            <a:pPr algn="l" rtl="0"/>
            <a:endParaRPr lang="en-US" sz="2800" dirty="0"/>
          </a:p>
          <a:p>
            <a:pPr algn="l" rtl="0"/>
            <a:endParaRPr lang="ar-IQ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13" y="2037354"/>
            <a:ext cx="6675120" cy="4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22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012" y="368490"/>
            <a:ext cx="11684217" cy="6235510"/>
          </a:xfrm>
        </p:spPr>
        <p:txBody>
          <a:bodyPr>
            <a:normAutofit/>
          </a:bodyPr>
          <a:lstStyle/>
          <a:p>
            <a:pPr algn="just" rtl="0"/>
            <a:r>
              <a:rPr lang="en-US" sz="3200" u="sng" dirty="0">
                <a:solidFill>
                  <a:srgbClr val="66FF33"/>
                </a:solidFill>
              </a:rPr>
              <a:t>The </a:t>
            </a:r>
            <a:r>
              <a:rPr lang="en-US" sz="3200" u="sng" dirty="0" err="1">
                <a:solidFill>
                  <a:srgbClr val="66FF33"/>
                </a:solidFill>
              </a:rPr>
              <a:t>Furlow</a:t>
            </a:r>
            <a:r>
              <a:rPr lang="en-US" sz="3200" u="sng" dirty="0">
                <a:solidFill>
                  <a:srgbClr val="66FF33"/>
                </a:solidFill>
              </a:rPr>
              <a:t> technique</a:t>
            </a:r>
          </a:p>
          <a:p>
            <a:pPr algn="just" rtl="0"/>
            <a:r>
              <a:rPr lang="en-US" sz="2800" dirty="0"/>
              <a:t>It essentially consists of repairing palatal clefts using Z-</a:t>
            </a:r>
            <a:r>
              <a:rPr lang="en-US" sz="2800" dirty="0" err="1"/>
              <a:t>plasties</a:t>
            </a:r>
            <a:r>
              <a:rPr lang="en-US" sz="2800" dirty="0"/>
              <a:t> of the</a:t>
            </a:r>
          </a:p>
          <a:p>
            <a:pPr marL="0" indent="0" algn="just" rtl="0">
              <a:buNone/>
            </a:pPr>
            <a:r>
              <a:rPr lang="en-US" sz="2800" dirty="0" smtClean="0"/>
              <a:t> oral </a:t>
            </a:r>
            <a:r>
              <a:rPr lang="en-US" sz="2800" dirty="0"/>
              <a:t>and nasal mucosa. The theoretical advantage is that the soft </a:t>
            </a:r>
            <a:r>
              <a:rPr lang="en-US" sz="2800" dirty="0" smtClean="0"/>
              <a:t>palate may </a:t>
            </a:r>
            <a:r>
              <a:rPr lang="en-US" sz="2800" dirty="0"/>
              <a:t>be lengthened while preventing longitudinal scar </a:t>
            </a:r>
            <a:r>
              <a:rPr lang="en-US" sz="2800"/>
              <a:t>contracture </a:t>
            </a:r>
            <a:r>
              <a:rPr lang="en-US" sz="2800" smtClean="0"/>
              <a:t>and palatal </a:t>
            </a:r>
            <a:r>
              <a:rPr lang="en-US" sz="2800" dirty="0"/>
              <a:t>shortening.</a:t>
            </a:r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9667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8812" y="196947"/>
            <a:ext cx="11746523" cy="642893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sz="3200" u="sng" dirty="0">
                <a:solidFill>
                  <a:srgbClr val="FFFF00"/>
                </a:solidFill>
              </a:rPr>
              <a:t>Postoperative care</a:t>
            </a:r>
          </a:p>
          <a:p>
            <a:pPr algn="just" rtl="0"/>
            <a:r>
              <a:rPr lang="en-US" sz="3200" dirty="0" smtClean="0"/>
              <a:t> </a:t>
            </a:r>
            <a:r>
              <a:rPr lang="en-US" sz="2800" dirty="0"/>
              <a:t>Normal feeding can resume as soon as the infant is stable, with </a:t>
            </a:r>
            <a:r>
              <a:rPr lang="en-US" sz="2800" dirty="0" smtClean="0"/>
              <a:t>the exception </a:t>
            </a:r>
            <a:r>
              <a:rPr lang="en-US" sz="2800" dirty="0"/>
              <a:t>that active sucking is to be avoided for at least 2 weeks.</a:t>
            </a:r>
          </a:p>
          <a:p>
            <a:pPr algn="just" rtl="0"/>
            <a:r>
              <a:rPr lang="en-US" sz="2800" dirty="0" smtClean="0"/>
              <a:t>Elbow </a:t>
            </a:r>
            <a:r>
              <a:rPr lang="en-US" sz="2800" dirty="0"/>
              <a:t>immobilizers maybe used.</a:t>
            </a:r>
          </a:p>
          <a:p>
            <a:pPr algn="just" rtl="0"/>
            <a:r>
              <a:rPr lang="en-US" sz="2800" dirty="0" smtClean="0"/>
              <a:t>Regular </a:t>
            </a:r>
            <a:r>
              <a:rPr lang="en-US" sz="2800" dirty="0"/>
              <a:t>follow-up.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ar-IQ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29" y="2221009"/>
            <a:ext cx="3513113" cy="42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8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476" y="206477"/>
            <a:ext cx="11665975" cy="6400800"/>
          </a:xfrm>
        </p:spPr>
        <p:txBody>
          <a:bodyPr>
            <a:normAutofit/>
          </a:bodyPr>
          <a:lstStyle/>
          <a:p>
            <a:pPr algn="just" rtl="0"/>
            <a:r>
              <a:rPr lang="en-US" sz="3500" u="sng" dirty="0">
                <a:solidFill>
                  <a:srgbClr val="FFFF00"/>
                </a:solidFill>
              </a:rPr>
              <a:t>Complications</a:t>
            </a:r>
          </a:p>
          <a:p>
            <a:pPr algn="just" rtl="0"/>
            <a:r>
              <a:rPr lang="en-US" sz="2800" u="sng" dirty="0">
                <a:solidFill>
                  <a:srgbClr val="FF33CC"/>
                </a:solidFill>
              </a:rPr>
              <a:t>Immediate postoperative complications </a:t>
            </a:r>
            <a:r>
              <a:rPr lang="en-US" sz="2800" dirty="0"/>
              <a:t>include breakdown of the </a:t>
            </a:r>
            <a:r>
              <a:rPr lang="en-US" sz="2800" dirty="0" smtClean="0"/>
              <a:t>repair due </a:t>
            </a:r>
            <a:r>
              <a:rPr lang="en-US" sz="2800" dirty="0"/>
              <a:t>to </a:t>
            </a:r>
            <a:r>
              <a:rPr lang="en-US" sz="2800" u="sng" dirty="0">
                <a:solidFill>
                  <a:srgbClr val="FFC000"/>
                </a:solidFill>
              </a:rPr>
              <a:t>tension,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FFC000"/>
                </a:solidFill>
              </a:rPr>
              <a:t>palatal ischemia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FFC000"/>
                </a:solidFill>
              </a:rPr>
              <a:t>secondary pressure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FFC000"/>
                </a:solidFill>
              </a:rPr>
              <a:t>secondary </a:t>
            </a:r>
            <a:r>
              <a:rPr lang="en-US" sz="2800" u="sng" dirty="0" smtClean="0">
                <a:solidFill>
                  <a:srgbClr val="FFC000"/>
                </a:solidFill>
              </a:rPr>
              <a:t>trauma</a:t>
            </a:r>
            <a:r>
              <a:rPr lang="en-US" sz="2800" dirty="0" smtClean="0"/>
              <a:t>, or </a:t>
            </a:r>
            <a:r>
              <a:rPr lang="en-US" sz="2800" u="sng" dirty="0">
                <a:solidFill>
                  <a:srgbClr val="FFC000"/>
                </a:solidFill>
              </a:rPr>
              <a:t>bleeding</a:t>
            </a:r>
            <a:r>
              <a:rPr lang="en-US" sz="2800" dirty="0"/>
              <a:t>. It may result in the formation of an </a:t>
            </a:r>
            <a:r>
              <a:rPr lang="en-US" sz="2800" u="sng" dirty="0" err="1" smtClean="0">
                <a:solidFill>
                  <a:srgbClr val="FFC000"/>
                </a:solidFill>
              </a:rPr>
              <a:t>oro</a:t>
            </a:r>
            <a:r>
              <a:rPr lang="en-US" sz="2800" u="sng" dirty="0" smtClean="0">
                <a:solidFill>
                  <a:srgbClr val="FFC000"/>
                </a:solidFill>
              </a:rPr>
              <a:t>-nasal </a:t>
            </a:r>
            <a:r>
              <a:rPr lang="en-US" sz="2800" u="sng" dirty="0">
                <a:solidFill>
                  <a:srgbClr val="FFC000"/>
                </a:solidFill>
              </a:rPr>
              <a:t>fistula </a:t>
            </a:r>
            <a:r>
              <a:rPr lang="en-US" sz="2800" dirty="0" smtClean="0"/>
              <a:t>which most </a:t>
            </a:r>
            <a:r>
              <a:rPr lang="en-US" sz="2800" u="sng" dirty="0"/>
              <a:t>commonly</a:t>
            </a:r>
            <a:r>
              <a:rPr lang="en-US" sz="2800" dirty="0"/>
              <a:t> forms at the junction of the hard and soft palate, </a:t>
            </a:r>
            <a:r>
              <a:rPr lang="en-US" sz="2800" dirty="0" smtClean="0"/>
              <a:t>The risks </a:t>
            </a:r>
            <a:r>
              <a:rPr lang="en-US" sz="2800" dirty="0"/>
              <a:t>of fistula development relate to the </a:t>
            </a:r>
            <a:r>
              <a:rPr lang="en-US" sz="2800" u="sng" dirty="0"/>
              <a:t>type of palate repair</a:t>
            </a:r>
            <a:r>
              <a:rPr lang="en-US" sz="2800" dirty="0"/>
              <a:t>, </a:t>
            </a:r>
            <a:r>
              <a:rPr lang="en-US" sz="2800" u="sng" dirty="0" smtClean="0"/>
              <a:t>surgical experience</a:t>
            </a:r>
            <a:r>
              <a:rPr lang="en-US" sz="2800" dirty="0"/>
              <a:t>, </a:t>
            </a:r>
            <a:r>
              <a:rPr lang="en-US" sz="2800" u="sng" dirty="0"/>
              <a:t>cleft width, cleft type</a:t>
            </a:r>
            <a:r>
              <a:rPr lang="en-US" sz="2800" dirty="0"/>
              <a:t>, and even </a:t>
            </a:r>
            <a:r>
              <a:rPr lang="en-US" sz="2800" u="sng" dirty="0"/>
              <a:t>age at </a:t>
            </a:r>
            <a:r>
              <a:rPr lang="en-US" sz="2800" u="sng" dirty="0" smtClean="0"/>
              <a:t>closure</a:t>
            </a:r>
            <a:r>
              <a:rPr lang="en-US" sz="2800" dirty="0" smtClean="0"/>
              <a:t>. </a:t>
            </a:r>
            <a:r>
              <a:rPr lang="en-US" sz="2800" u="sng" dirty="0" smtClean="0">
                <a:solidFill>
                  <a:srgbClr val="FF33CC"/>
                </a:solidFill>
              </a:rPr>
              <a:t>Other </a:t>
            </a:r>
            <a:r>
              <a:rPr lang="en-US" sz="2800" u="sng" dirty="0">
                <a:solidFill>
                  <a:srgbClr val="FF33CC"/>
                </a:solidFill>
              </a:rPr>
              <a:t>long-term complications </a:t>
            </a:r>
            <a:r>
              <a:rPr lang="en-US" sz="2800" dirty="0"/>
              <a:t>include </a:t>
            </a:r>
            <a:r>
              <a:rPr lang="en-US" sz="2800" u="sng" dirty="0">
                <a:solidFill>
                  <a:srgbClr val="FFC000"/>
                </a:solidFill>
              </a:rPr>
              <a:t>midface growth </a:t>
            </a:r>
            <a:r>
              <a:rPr lang="en-US" sz="2800" u="sng" dirty="0" smtClean="0">
                <a:solidFill>
                  <a:srgbClr val="FFC000"/>
                </a:solidFill>
              </a:rPr>
              <a:t>deficiency,</a:t>
            </a:r>
            <a:r>
              <a:rPr lang="en-US" sz="2800" dirty="0" smtClean="0"/>
              <a:t> </a:t>
            </a:r>
            <a:r>
              <a:rPr lang="en-US" sz="2800" u="sng" dirty="0" smtClean="0">
                <a:solidFill>
                  <a:srgbClr val="FFC000"/>
                </a:solidFill>
              </a:rPr>
              <a:t>velopharyngeal </a:t>
            </a:r>
            <a:r>
              <a:rPr lang="en-US" sz="2800" u="sng" dirty="0">
                <a:solidFill>
                  <a:srgbClr val="FFC000"/>
                </a:solidFill>
              </a:rPr>
              <a:t>incompetence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FFC000"/>
                </a:solidFill>
              </a:rPr>
              <a:t>recurrent fistula,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FFC000"/>
                </a:solidFill>
              </a:rPr>
              <a:t>sleep apnea</a:t>
            </a:r>
            <a:r>
              <a:rPr lang="en-US" sz="2800" dirty="0"/>
              <a:t>.</a:t>
            </a:r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8974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96981"/>
            <a:ext cx="11887200" cy="6636327"/>
          </a:xfrm>
        </p:spPr>
        <p:txBody>
          <a:bodyPr>
            <a:normAutofit/>
          </a:bodyPr>
          <a:lstStyle/>
          <a:p>
            <a:pPr algn="just" rtl="0"/>
            <a:r>
              <a:rPr lang="en-US" sz="3000" u="sng" dirty="0">
                <a:solidFill>
                  <a:srgbClr val="FFFF00"/>
                </a:solidFill>
              </a:rPr>
              <a:t>Secondary operative management</a:t>
            </a:r>
          </a:p>
          <a:p>
            <a:pPr algn="just" rtl="0"/>
            <a:r>
              <a:rPr lang="en-US" sz="3000" u="sng" dirty="0">
                <a:solidFill>
                  <a:srgbClr val="66FF33"/>
                </a:solidFill>
              </a:rPr>
              <a:t>Alveolar bone grafting</a:t>
            </a:r>
          </a:p>
          <a:p>
            <a:pPr algn="just" rtl="0"/>
            <a:r>
              <a:rPr lang="en-US" sz="2800" u="sng" dirty="0"/>
              <a:t>Goals  of alveolar bone reconstruction</a:t>
            </a:r>
          </a:p>
          <a:p>
            <a:pPr marL="0" indent="0" algn="just" rtl="0">
              <a:buNone/>
            </a:pPr>
            <a:r>
              <a:rPr lang="en-US" sz="2800" dirty="0"/>
              <a:t>1. To provide </a:t>
            </a:r>
            <a:r>
              <a:rPr lang="en-US" sz="2800" u="sng" dirty="0">
                <a:solidFill>
                  <a:srgbClr val="FFC000"/>
                </a:solidFill>
              </a:rPr>
              <a:t>bone support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FFC000"/>
                </a:solidFill>
              </a:rPr>
              <a:t>adequate attached gingival width </a:t>
            </a:r>
            <a:r>
              <a:rPr lang="en-US" sz="2800" dirty="0" smtClean="0"/>
              <a:t>for teeth </a:t>
            </a:r>
            <a:r>
              <a:rPr lang="en-US" sz="2800" dirty="0"/>
              <a:t>adjacent to the cleft.</a:t>
            </a:r>
          </a:p>
          <a:p>
            <a:pPr marL="0" indent="0" algn="just" rtl="0">
              <a:buNone/>
            </a:pPr>
            <a:r>
              <a:rPr lang="en-US" sz="2800" dirty="0"/>
              <a:t>2. To </a:t>
            </a:r>
            <a:r>
              <a:rPr lang="en-US" sz="2800" u="sng" dirty="0">
                <a:solidFill>
                  <a:srgbClr val="FFC000"/>
                </a:solidFill>
              </a:rPr>
              <a:t>close the remaining </a:t>
            </a:r>
            <a:r>
              <a:rPr lang="en-US" sz="2800" u="sng" dirty="0" err="1" smtClean="0">
                <a:solidFill>
                  <a:srgbClr val="FFC000"/>
                </a:solidFill>
              </a:rPr>
              <a:t>oro</a:t>
            </a:r>
            <a:r>
              <a:rPr lang="en-US" sz="2800" u="sng" dirty="0" smtClean="0">
                <a:solidFill>
                  <a:srgbClr val="FFC000"/>
                </a:solidFill>
              </a:rPr>
              <a:t>-nasal </a:t>
            </a:r>
            <a:r>
              <a:rPr lang="en-US" sz="2800" u="sng" dirty="0">
                <a:solidFill>
                  <a:srgbClr val="FFC000"/>
                </a:solidFill>
              </a:rPr>
              <a:t>fistula.</a:t>
            </a:r>
          </a:p>
          <a:p>
            <a:pPr marL="0" indent="0" algn="just" rtl="0">
              <a:buNone/>
            </a:pPr>
            <a:r>
              <a:rPr lang="en-US" sz="2800" dirty="0"/>
              <a:t>3. To improve </a:t>
            </a:r>
            <a:r>
              <a:rPr lang="en-US" sz="2800" u="sng" dirty="0">
                <a:solidFill>
                  <a:srgbClr val="FFC000"/>
                </a:solidFill>
              </a:rPr>
              <a:t>support of the nasal alar base and lip </a:t>
            </a:r>
            <a:r>
              <a:rPr lang="en-US" sz="2800" dirty="0"/>
              <a:t>on the </a:t>
            </a:r>
            <a:r>
              <a:rPr lang="en-US" sz="2800" dirty="0" smtClean="0"/>
              <a:t>affected side(s).</a:t>
            </a:r>
          </a:p>
          <a:p>
            <a:pPr marL="0" indent="0" algn="just" rtl="0">
              <a:buNone/>
            </a:pPr>
            <a:r>
              <a:rPr lang="en-US" sz="2800" dirty="0" smtClean="0"/>
              <a:t>4</a:t>
            </a:r>
            <a:r>
              <a:rPr lang="en-US" sz="2800" dirty="0"/>
              <a:t>. To allow </a:t>
            </a:r>
            <a:r>
              <a:rPr lang="en-US" sz="2800" u="sng" dirty="0">
                <a:solidFill>
                  <a:srgbClr val="FFC000"/>
                </a:solidFill>
              </a:rPr>
              <a:t>normal eruption of the permanent teeth </a:t>
            </a:r>
            <a:r>
              <a:rPr lang="en-US" sz="2800" dirty="0"/>
              <a:t>in the cleft area </a:t>
            </a:r>
            <a:r>
              <a:rPr lang="en-US" sz="2800" dirty="0" smtClean="0"/>
              <a:t>and providing </a:t>
            </a:r>
            <a:r>
              <a:rPr lang="en-US" sz="2800" dirty="0"/>
              <a:t>sufficient bone for the placement of dental implants, </a:t>
            </a:r>
            <a:r>
              <a:rPr lang="en-US" sz="2800" dirty="0" smtClean="0"/>
              <a:t>where needed</a:t>
            </a:r>
            <a:r>
              <a:rPr lang="en-US" sz="2800" dirty="0"/>
              <a:t>.</a:t>
            </a:r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0747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660" y="218363"/>
            <a:ext cx="11709779" cy="6469039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/>
              <a:t>5. To create an </a:t>
            </a:r>
            <a:r>
              <a:rPr lang="en-US" sz="2800" u="sng" dirty="0">
                <a:solidFill>
                  <a:srgbClr val="FFC000"/>
                </a:solidFill>
              </a:rPr>
              <a:t>appropriate ridge form </a:t>
            </a:r>
            <a:r>
              <a:rPr lang="en-US" sz="2800" dirty="0"/>
              <a:t>to allow for optimization </a:t>
            </a:r>
            <a:r>
              <a:rPr lang="en-US" sz="2800" dirty="0" smtClean="0"/>
              <a:t>of orthodontic </a:t>
            </a:r>
            <a:r>
              <a:rPr lang="en-US" sz="2800" dirty="0"/>
              <a:t>care and dental alignment.</a:t>
            </a:r>
          </a:p>
          <a:p>
            <a:pPr marL="0" indent="0" algn="just" rtl="0">
              <a:buNone/>
            </a:pPr>
            <a:r>
              <a:rPr lang="en-US" sz="2800" dirty="0"/>
              <a:t>6. To allow for </a:t>
            </a:r>
            <a:r>
              <a:rPr lang="en-US" sz="2800" u="sng" dirty="0">
                <a:solidFill>
                  <a:srgbClr val="FFC000"/>
                </a:solidFill>
              </a:rPr>
              <a:t>stabilization of the </a:t>
            </a:r>
            <a:r>
              <a:rPr lang="en-US" sz="2800" u="sng" dirty="0" err="1">
                <a:solidFill>
                  <a:srgbClr val="FFC000"/>
                </a:solidFill>
              </a:rPr>
              <a:t>premaxillary</a:t>
            </a:r>
            <a:r>
              <a:rPr lang="en-US" sz="2800" u="sng" dirty="0">
                <a:solidFill>
                  <a:srgbClr val="FFC000"/>
                </a:solidFill>
              </a:rPr>
              <a:t> segment </a:t>
            </a:r>
            <a:r>
              <a:rPr lang="en-US" sz="2800" dirty="0"/>
              <a:t>and to </a:t>
            </a:r>
            <a:r>
              <a:rPr lang="en-US" sz="2800" dirty="0" smtClean="0"/>
              <a:t>provide continuity </a:t>
            </a:r>
            <a:r>
              <a:rPr lang="en-US" sz="2800" dirty="0"/>
              <a:t>of the maxilla as a whole.</a:t>
            </a:r>
          </a:p>
          <a:p>
            <a:pPr marL="0" indent="0" algn="just" rtl="0">
              <a:buNone/>
            </a:pPr>
            <a:r>
              <a:rPr lang="en-US" sz="2800" dirty="0"/>
              <a:t>7. To </a:t>
            </a:r>
            <a:r>
              <a:rPr lang="en-US" sz="2800" u="sng" dirty="0">
                <a:solidFill>
                  <a:srgbClr val="FFC000"/>
                </a:solidFill>
              </a:rPr>
              <a:t>improve nasal symmetry.</a:t>
            </a:r>
          </a:p>
          <a:p>
            <a:pPr marL="0" indent="0" algn="just" rtl="0">
              <a:buNone/>
            </a:pPr>
            <a:r>
              <a:rPr lang="en-US" sz="2800" dirty="0"/>
              <a:t>8. To provide </a:t>
            </a:r>
            <a:r>
              <a:rPr lang="en-US" sz="2800" u="sng" dirty="0">
                <a:solidFill>
                  <a:srgbClr val="FFC000"/>
                </a:solidFill>
              </a:rPr>
              <a:t>support for the upper lip</a:t>
            </a:r>
            <a:r>
              <a:rPr lang="en-US" sz="2800" dirty="0"/>
              <a:t>.</a:t>
            </a:r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78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96948"/>
            <a:ext cx="11844997" cy="6400800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Timing of the alveolar bone reconstruction was one of the </a:t>
            </a:r>
            <a:r>
              <a:rPr lang="en-US" sz="2800" dirty="0" smtClean="0"/>
              <a:t>most controversial </a:t>
            </a:r>
            <a:r>
              <a:rPr lang="en-US" sz="2800" dirty="0"/>
              <a:t>issues. Generally it can be grouped according to </a:t>
            </a:r>
            <a:r>
              <a:rPr lang="en-US" sz="2800" dirty="0" smtClean="0"/>
              <a:t>timing into:</a:t>
            </a:r>
            <a:endParaRPr lang="en-US" sz="2800" dirty="0"/>
          </a:p>
          <a:p>
            <a:pPr algn="just" rtl="0"/>
            <a:r>
              <a:rPr lang="en-US" sz="2800" u="sng" dirty="0" smtClean="0">
                <a:solidFill>
                  <a:srgbClr val="66FFFF"/>
                </a:solidFill>
              </a:rPr>
              <a:t>Primary (early) grafting; </a:t>
            </a:r>
            <a:r>
              <a:rPr lang="en-US" sz="2800" dirty="0" smtClean="0"/>
              <a:t>which </a:t>
            </a:r>
            <a:r>
              <a:rPr lang="en-US" sz="2800" dirty="0"/>
              <a:t>was defined as that </a:t>
            </a:r>
            <a:r>
              <a:rPr lang="en-US" sz="2800" dirty="0" smtClean="0"/>
              <a:t>performed simultaneously </a:t>
            </a:r>
            <a:r>
              <a:rPr lang="en-US" sz="2800" dirty="0"/>
              <a:t>with </a:t>
            </a:r>
            <a:r>
              <a:rPr lang="en-US" sz="2800" u="sng" dirty="0">
                <a:solidFill>
                  <a:srgbClr val="FFC000"/>
                </a:solidFill>
              </a:rPr>
              <a:t>lip repair</a:t>
            </a:r>
            <a:r>
              <a:rPr lang="en-US" sz="2800" dirty="0"/>
              <a:t>, performed at younger than 2 years of </a:t>
            </a:r>
            <a:r>
              <a:rPr lang="en-US" sz="2800" dirty="0" smtClean="0"/>
              <a:t>age is </a:t>
            </a:r>
            <a:r>
              <a:rPr lang="en-US" sz="2800" dirty="0"/>
              <a:t>considered primary grafting, or as grafting performed </a:t>
            </a:r>
            <a:r>
              <a:rPr lang="en-US" sz="2800" u="sng" dirty="0">
                <a:solidFill>
                  <a:srgbClr val="FFC000"/>
                </a:solidFill>
              </a:rPr>
              <a:t>before the </a:t>
            </a:r>
            <a:r>
              <a:rPr lang="en-US" sz="2800" u="sng" dirty="0" smtClean="0">
                <a:solidFill>
                  <a:srgbClr val="FFC000"/>
                </a:solidFill>
              </a:rPr>
              <a:t>palate</a:t>
            </a:r>
            <a:r>
              <a:rPr lang="en-US" sz="2800" dirty="0" smtClean="0"/>
              <a:t> is </a:t>
            </a:r>
            <a:r>
              <a:rPr lang="en-US" sz="2800" dirty="0"/>
              <a:t>repaired. </a:t>
            </a:r>
          </a:p>
        </p:txBody>
      </p:sp>
    </p:spTree>
    <p:extLst>
      <p:ext uri="{BB962C8B-B14F-4D97-AF65-F5344CB8AC3E}">
        <p14:creationId xmlns:p14="http://schemas.microsoft.com/office/powerpoint/2010/main" val="496702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239151"/>
            <a:ext cx="11704320" cy="6372664"/>
          </a:xfrm>
        </p:spPr>
        <p:txBody>
          <a:bodyPr>
            <a:normAutofit/>
          </a:bodyPr>
          <a:lstStyle/>
          <a:p>
            <a:pPr algn="just" rtl="0"/>
            <a:r>
              <a:rPr lang="en-US" sz="2800" u="sng" dirty="0">
                <a:solidFill>
                  <a:srgbClr val="66FFFF"/>
                </a:solidFill>
              </a:rPr>
              <a:t>Secondary (delayed) </a:t>
            </a:r>
            <a:r>
              <a:rPr lang="en-US" sz="2800" u="sng" dirty="0" smtClean="0">
                <a:solidFill>
                  <a:srgbClr val="66FFFF"/>
                </a:solidFill>
              </a:rPr>
              <a:t>grafting: </a:t>
            </a:r>
            <a:r>
              <a:rPr lang="en-US" sz="2800" dirty="0" smtClean="0"/>
              <a:t>which </a:t>
            </a:r>
            <a:r>
              <a:rPr lang="en-US" sz="2800" dirty="0"/>
              <a:t>can also be divided into:</a:t>
            </a:r>
          </a:p>
          <a:p>
            <a:pPr algn="just" rtl="0"/>
            <a:r>
              <a:rPr lang="en-US" sz="2800" u="sng" dirty="0" smtClean="0">
                <a:solidFill>
                  <a:srgbClr val="92D050"/>
                </a:solidFill>
              </a:rPr>
              <a:t>Early secondary: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smtClean="0"/>
              <a:t>before </a:t>
            </a:r>
            <a:r>
              <a:rPr lang="en-US" sz="2800" dirty="0"/>
              <a:t>the eruption of the </a:t>
            </a:r>
            <a:r>
              <a:rPr lang="en-US" sz="2800" u="sng" dirty="0">
                <a:solidFill>
                  <a:srgbClr val="FFC000"/>
                </a:solidFill>
              </a:rPr>
              <a:t>permanent incisor</a:t>
            </a:r>
            <a:r>
              <a:rPr lang="en-US" sz="2800" dirty="0"/>
              <a:t> </a:t>
            </a:r>
            <a:r>
              <a:rPr lang="en-US" sz="2800" dirty="0" smtClean="0"/>
              <a:t>teeth </a:t>
            </a:r>
            <a:r>
              <a:rPr lang="en-US" sz="2800" u="sng" dirty="0" smtClean="0">
                <a:solidFill>
                  <a:srgbClr val="FFC000"/>
                </a:solidFill>
              </a:rPr>
              <a:t>(3-6 </a:t>
            </a:r>
            <a:r>
              <a:rPr lang="en-US" sz="2800" u="sng" dirty="0">
                <a:solidFill>
                  <a:srgbClr val="FFC000"/>
                </a:solidFill>
              </a:rPr>
              <a:t>years). </a:t>
            </a:r>
            <a:r>
              <a:rPr lang="en-US" sz="2800" dirty="0"/>
              <a:t>The literature does not support early secondary grafting.</a:t>
            </a:r>
          </a:p>
          <a:p>
            <a:pPr algn="just" rtl="0"/>
            <a:r>
              <a:rPr lang="en-US" sz="2800" u="sng" dirty="0" smtClean="0">
                <a:solidFill>
                  <a:srgbClr val="92D050"/>
                </a:solidFill>
              </a:rPr>
              <a:t>Secondary </a:t>
            </a:r>
            <a:r>
              <a:rPr lang="en-US" sz="2800" u="sng" dirty="0">
                <a:solidFill>
                  <a:srgbClr val="92D050"/>
                </a:solidFill>
              </a:rPr>
              <a:t>(mixed dentition</a:t>
            </a:r>
            <a:r>
              <a:rPr lang="en-US" sz="2800" u="sng" dirty="0" smtClean="0">
                <a:solidFill>
                  <a:srgbClr val="92D050"/>
                </a:solidFill>
              </a:rPr>
              <a:t>):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 smtClean="0"/>
              <a:t>before </a:t>
            </a:r>
            <a:r>
              <a:rPr lang="en-US" sz="2800" dirty="0"/>
              <a:t>the eruption of the </a:t>
            </a:r>
            <a:r>
              <a:rPr lang="en-US" sz="2800" u="sng" dirty="0" smtClean="0">
                <a:solidFill>
                  <a:srgbClr val="FFC000"/>
                </a:solidFill>
              </a:rPr>
              <a:t>maxillary canine</a:t>
            </a:r>
            <a:r>
              <a:rPr lang="en-US" sz="2800" u="sng" dirty="0">
                <a:solidFill>
                  <a:srgbClr val="FFC000"/>
                </a:solidFill>
              </a:rPr>
              <a:t>, (6-12 years), </a:t>
            </a:r>
            <a:r>
              <a:rPr lang="en-US" sz="2800" dirty="0"/>
              <a:t>it can also be divided into </a:t>
            </a:r>
            <a:r>
              <a:rPr lang="en-US" sz="2800" u="sng" dirty="0" smtClean="0">
                <a:solidFill>
                  <a:srgbClr val="FFC000"/>
                </a:solidFill>
              </a:rPr>
              <a:t>early (6-8 years</a:t>
            </a:r>
            <a:r>
              <a:rPr lang="en-US" sz="2800" u="sng" dirty="0">
                <a:solidFill>
                  <a:srgbClr val="FFC000"/>
                </a:solidFill>
              </a:rPr>
              <a:t>) and late secondary (8-12 years)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322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7" y="267287"/>
            <a:ext cx="11760591" cy="6457070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Ideally the patient is </a:t>
            </a:r>
            <a:r>
              <a:rPr lang="en-US" sz="2800" dirty="0" smtClean="0"/>
              <a:t>grafted between the </a:t>
            </a:r>
            <a:r>
              <a:rPr lang="en-US" sz="2800" dirty="0"/>
              <a:t>ages of 8 and 12 years with a maxillary canine root that is one half to two thirds developed, some authors advocated the early secondary grafting (6-8 years) to preserve the lateral incisor especially if present in the posterior segment</a:t>
            </a:r>
            <a:r>
              <a:rPr lang="en-US" sz="2800" u="sng" dirty="0"/>
              <a:t>.</a:t>
            </a:r>
          </a:p>
          <a:p>
            <a:pPr algn="just" rtl="0"/>
            <a:endParaRPr lang="en-US" sz="2800" u="sng" dirty="0" smtClean="0">
              <a:solidFill>
                <a:srgbClr val="66FFFF"/>
              </a:solidFill>
            </a:endParaRPr>
          </a:p>
          <a:p>
            <a:pPr algn="just" rtl="0"/>
            <a:r>
              <a:rPr lang="en-US" sz="2800" u="sng" dirty="0" smtClean="0">
                <a:solidFill>
                  <a:srgbClr val="66FFFF"/>
                </a:solidFill>
              </a:rPr>
              <a:t>Late </a:t>
            </a:r>
            <a:r>
              <a:rPr lang="en-US" sz="2800" u="sng" dirty="0">
                <a:solidFill>
                  <a:srgbClr val="66FFFF"/>
                </a:solidFill>
              </a:rPr>
              <a:t>grafting: </a:t>
            </a:r>
            <a:r>
              <a:rPr lang="en-US" sz="2800" dirty="0"/>
              <a:t>after 12 or 13 years of age, after the eruption of </a:t>
            </a:r>
            <a:r>
              <a:rPr lang="en-US" sz="2800" dirty="0" smtClean="0"/>
              <a:t>the permanent </a:t>
            </a:r>
            <a:r>
              <a:rPr lang="en-US" sz="2800" dirty="0"/>
              <a:t>canine.</a:t>
            </a:r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86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622" y="194692"/>
            <a:ext cx="11641063" cy="6510908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Epidemiology</a:t>
            </a:r>
          </a:p>
          <a:p>
            <a:pPr marL="0" indent="0" algn="just" rtl="0">
              <a:buNone/>
            </a:pPr>
            <a:r>
              <a:rPr lang="en-US" sz="2800" dirty="0"/>
              <a:t>The estimated incidence of CLP ranges from </a:t>
            </a:r>
            <a:r>
              <a:rPr lang="en-US" sz="2800" u="sng" dirty="0">
                <a:solidFill>
                  <a:srgbClr val="00B0F0"/>
                </a:solidFill>
              </a:rPr>
              <a:t>1:500 live births </a:t>
            </a:r>
            <a:r>
              <a:rPr lang="en-US" sz="2800" dirty="0"/>
              <a:t>to </a:t>
            </a:r>
            <a:r>
              <a:rPr lang="en-US" sz="2800" u="sng" dirty="0" smtClean="0">
                <a:solidFill>
                  <a:srgbClr val="00B0F0"/>
                </a:solidFill>
              </a:rPr>
              <a:t>1</a:t>
            </a:r>
            <a:r>
              <a:rPr lang="en-US" sz="2800" u="sng" dirty="0">
                <a:solidFill>
                  <a:srgbClr val="00B0F0"/>
                </a:solidFill>
              </a:rPr>
              <a:t>: </a:t>
            </a:r>
            <a:r>
              <a:rPr lang="en-US" sz="2800" u="sng" dirty="0" smtClean="0">
                <a:solidFill>
                  <a:srgbClr val="00B0F0"/>
                </a:solidFill>
              </a:rPr>
              <a:t>2000 live </a:t>
            </a:r>
            <a:r>
              <a:rPr lang="en-US" sz="2800" u="sng" dirty="0">
                <a:solidFill>
                  <a:srgbClr val="00B0F0"/>
                </a:solidFill>
              </a:rPr>
              <a:t>births</a:t>
            </a:r>
            <a:r>
              <a:rPr lang="en-US" sz="2800" dirty="0"/>
              <a:t>, the incidence is highest in </a:t>
            </a:r>
            <a:r>
              <a:rPr lang="en-US" sz="2800" u="sng" dirty="0">
                <a:solidFill>
                  <a:srgbClr val="00B0F0"/>
                </a:solidFill>
              </a:rPr>
              <a:t>Asians (1:500) </a:t>
            </a:r>
            <a:r>
              <a:rPr lang="en-US" sz="2800" dirty="0"/>
              <a:t>followed by </a:t>
            </a:r>
            <a:r>
              <a:rPr lang="en-US" sz="2800" u="sng" dirty="0" smtClean="0">
                <a:solidFill>
                  <a:srgbClr val="00B0F0"/>
                </a:solidFill>
              </a:rPr>
              <a:t>whites(1:1000</a:t>
            </a:r>
            <a:r>
              <a:rPr lang="en-US" sz="2800" u="sng" dirty="0">
                <a:solidFill>
                  <a:srgbClr val="00B0F0"/>
                </a:solidFill>
              </a:rPr>
              <a:t>) </a:t>
            </a:r>
            <a:r>
              <a:rPr lang="en-US" sz="2800" dirty="0"/>
              <a:t>while the lowest incidence is in </a:t>
            </a:r>
            <a:r>
              <a:rPr lang="en-US" sz="2800" u="sng" dirty="0">
                <a:solidFill>
                  <a:srgbClr val="00B0F0"/>
                </a:solidFill>
              </a:rPr>
              <a:t>African-Americans (1:2000)</a:t>
            </a:r>
            <a:r>
              <a:rPr lang="en-US" sz="2800" dirty="0"/>
              <a:t>, </a:t>
            </a:r>
            <a:r>
              <a:rPr lang="en-US" sz="2800" dirty="0" smtClean="0"/>
              <a:t>but this </a:t>
            </a:r>
            <a:r>
              <a:rPr lang="en-US" sz="2800" dirty="0"/>
              <a:t>racial variation is not observed in cases of isolated cleft palate (</a:t>
            </a:r>
            <a:r>
              <a:rPr lang="en-US" sz="2800" dirty="0" smtClean="0"/>
              <a:t>CP) with </a:t>
            </a:r>
            <a:r>
              <a:rPr lang="en-US" sz="2800" dirty="0"/>
              <a:t>reported incidence of 1:2000 live births.</a:t>
            </a:r>
          </a:p>
          <a:p>
            <a:pPr marL="0" indent="0" algn="just" rtl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8750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" y="281354"/>
            <a:ext cx="11479237" cy="6231988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/>
              <a:t>Common presenting problems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Discharge </a:t>
            </a:r>
            <a:r>
              <a:rPr lang="en-US" sz="2800" dirty="0"/>
              <a:t>and smell from the </a:t>
            </a:r>
            <a:r>
              <a:rPr lang="en-US" sz="2800" dirty="0" smtClean="0"/>
              <a:t>nose.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Oral </a:t>
            </a:r>
            <a:r>
              <a:rPr lang="en-US" sz="2800" dirty="0"/>
              <a:t>food/fluids leaking from the </a:t>
            </a:r>
            <a:r>
              <a:rPr lang="en-US" sz="2800" dirty="0" smtClean="0"/>
              <a:t>nose.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Poor speech.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Inability </a:t>
            </a:r>
            <a:r>
              <a:rPr lang="en-US" sz="2800" dirty="0"/>
              <a:t>to suck up a straw or low up </a:t>
            </a:r>
            <a:r>
              <a:rPr lang="en-US" sz="2800" dirty="0" smtClean="0"/>
              <a:t>balloons.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Poor </a:t>
            </a:r>
            <a:r>
              <a:rPr lang="en-US" sz="2800" dirty="0"/>
              <a:t>appearance of the incisor </a:t>
            </a:r>
            <a:r>
              <a:rPr lang="en-US" sz="2800" dirty="0" smtClean="0"/>
              <a:t>teeth.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Missing </a:t>
            </a:r>
            <a:r>
              <a:rPr lang="en-US" sz="2800" dirty="0"/>
              <a:t>or supernumerary teeth within the cleft </a:t>
            </a:r>
            <a:r>
              <a:rPr lang="en-US" sz="2800" dirty="0" smtClean="0"/>
              <a:t>area.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Difficulty </a:t>
            </a:r>
            <a:r>
              <a:rPr lang="en-US" sz="2800" dirty="0"/>
              <a:t>cleaning teeth in the cleft </a:t>
            </a:r>
            <a:r>
              <a:rPr lang="en-US" sz="2800" dirty="0" smtClean="0"/>
              <a:t>area.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Poor </a:t>
            </a:r>
            <a:r>
              <a:rPr lang="en-US" sz="2800" dirty="0"/>
              <a:t>facial appearance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184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309489"/>
            <a:ext cx="11535508" cy="6217920"/>
          </a:xfrm>
        </p:spPr>
        <p:txBody>
          <a:bodyPr>
            <a:normAutofit/>
          </a:bodyPr>
          <a:lstStyle/>
          <a:p>
            <a:pPr algn="just" rtl="0"/>
            <a:r>
              <a:rPr lang="en-US" sz="2800" u="sng" dirty="0">
                <a:solidFill>
                  <a:srgbClr val="FFFF00"/>
                </a:solidFill>
              </a:rPr>
              <a:t>Assessment of the patient</a:t>
            </a:r>
          </a:p>
          <a:p>
            <a:pPr algn="just" rtl="0"/>
            <a:r>
              <a:rPr lang="en-US" sz="2800" dirty="0" smtClean="0">
                <a:solidFill>
                  <a:srgbClr val="66FF33"/>
                </a:solidFill>
              </a:rPr>
              <a:t>history </a:t>
            </a:r>
            <a:r>
              <a:rPr lang="en-US" sz="2800" dirty="0">
                <a:solidFill>
                  <a:srgbClr val="66FF33"/>
                </a:solidFill>
              </a:rPr>
              <a:t>and clinical </a:t>
            </a:r>
            <a:r>
              <a:rPr lang="en-US" sz="2800" dirty="0" smtClean="0">
                <a:solidFill>
                  <a:srgbClr val="66FF33"/>
                </a:solidFill>
              </a:rPr>
              <a:t>examination</a:t>
            </a:r>
            <a:endParaRPr lang="en-US" dirty="0">
              <a:solidFill>
                <a:srgbClr val="66FF33"/>
              </a:solidFill>
            </a:endParaRPr>
          </a:p>
          <a:p>
            <a:pPr algn="just" rtl="0"/>
            <a:r>
              <a:rPr lang="en-US" sz="3000" dirty="0" smtClean="0">
                <a:solidFill>
                  <a:srgbClr val="66FF33"/>
                </a:solidFill>
              </a:rPr>
              <a:t>radiographic </a:t>
            </a:r>
            <a:r>
              <a:rPr lang="en-US" sz="3000" dirty="0">
                <a:solidFill>
                  <a:srgbClr val="66FF33"/>
                </a:solidFill>
              </a:rPr>
              <a:t>examination </a:t>
            </a:r>
            <a:r>
              <a:rPr lang="en-US" sz="2800" u="sng" dirty="0">
                <a:solidFill>
                  <a:srgbClr val="FF9900"/>
                </a:solidFill>
              </a:rPr>
              <a:t>panoramic (OPG), occlusa</a:t>
            </a:r>
            <a:r>
              <a:rPr lang="en-US" sz="2800" dirty="0">
                <a:solidFill>
                  <a:srgbClr val="FF9900"/>
                </a:solidFill>
              </a:rPr>
              <a:t>l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u="sng" dirty="0" smtClean="0">
                <a:solidFill>
                  <a:srgbClr val="FF9900"/>
                </a:solidFill>
              </a:rPr>
              <a:t>periapical films </a:t>
            </a:r>
            <a:r>
              <a:rPr lang="en-US" sz="2800" dirty="0"/>
              <a:t>are essential for treatment planning. </a:t>
            </a:r>
            <a:r>
              <a:rPr lang="en-US" sz="2800" u="sng" dirty="0" smtClean="0">
                <a:solidFill>
                  <a:srgbClr val="FF9900"/>
                </a:solidFill>
              </a:rPr>
              <a:t>CBCT</a:t>
            </a:r>
          </a:p>
          <a:p>
            <a:pPr algn="l" rtl="0"/>
            <a:r>
              <a:rPr lang="en-US" sz="3000" dirty="0">
                <a:solidFill>
                  <a:srgbClr val="66FF33"/>
                </a:solidFill>
              </a:rPr>
              <a:t>Study models </a:t>
            </a:r>
            <a:endParaRPr lang="en-US" sz="3000" dirty="0" smtClean="0">
              <a:solidFill>
                <a:srgbClr val="66FF33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66FF33"/>
                </a:solidFill>
              </a:rPr>
              <a:t>Inter-occlusal </a:t>
            </a:r>
            <a:r>
              <a:rPr lang="en-US" sz="2800" dirty="0">
                <a:solidFill>
                  <a:srgbClr val="66FF33"/>
                </a:solidFill>
              </a:rPr>
              <a:t>acrylic </a:t>
            </a:r>
            <a:r>
              <a:rPr lang="en-US" sz="2800" dirty="0" smtClean="0">
                <a:solidFill>
                  <a:srgbClr val="66FF33"/>
                </a:solidFill>
              </a:rPr>
              <a:t>wafer</a:t>
            </a:r>
            <a:endParaRPr lang="en-US" sz="2800" dirty="0"/>
          </a:p>
          <a:p>
            <a:pPr algn="l" rtl="0"/>
            <a:r>
              <a:rPr lang="en-US" sz="2800" u="sng" dirty="0">
                <a:solidFill>
                  <a:srgbClr val="66FF33"/>
                </a:solidFill>
              </a:rPr>
              <a:t>Orthodontic </a:t>
            </a:r>
            <a:r>
              <a:rPr lang="en-US" sz="2800" u="sng" dirty="0" smtClean="0">
                <a:solidFill>
                  <a:srgbClr val="66FF33"/>
                </a:solidFill>
              </a:rPr>
              <a:t>treatment</a:t>
            </a:r>
            <a:endParaRPr lang="en-US" sz="2800" dirty="0"/>
          </a:p>
          <a:p>
            <a:pPr algn="l" rtl="0"/>
            <a:endParaRPr lang="en-US" sz="2800" dirty="0"/>
          </a:p>
          <a:p>
            <a:pPr algn="just" rtl="0"/>
            <a:endParaRPr lang="en-US" sz="2800" dirty="0"/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484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239151"/>
            <a:ext cx="11690252" cy="6414867"/>
          </a:xfrm>
        </p:spPr>
        <p:txBody>
          <a:bodyPr>
            <a:normAutofit/>
          </a:bodyPr>
          <a:lstStyle/>
          <a:p>
            <a:pPr algn="just" rtl="0"/>
            <a:r>
              <a:rPr lang="en-US" sz="2800" u="sng" dirty="0">
                <a:solidFill>
                  <a:srgbClr val="FFFF00"/>
                </a:solidFill>
              </a:rPr>
              <a:t>Sources of bone graft materials</a:t>
            </a:r>
          </a:p>
          <a:p>
            <a:pPr algn="just" rtl="0"/>
            <a:r>
              <a:rPr lang="en-US" sz="2800" dirty="0"/>
              <a:t>A variety of autologous, allogeneic, and xenogeneic bone materials;</a:t>
            </a:r>
          </a:p>
          <a:p>
            <a:pPr algn="just" rtl="0"/>
            <a:r>
              <a:rPr lang="en-US" sz="3200" dirty="0" err="1">
                <a:solidFill>
                  <a:srgbClr val="66FF33"/>
                </a:solidFill>
              </a:rPr>
              <a:t>rhBMP</a:t>
            </a:r>
            <a:r>
              <a:rPr lang="en-US" sz="3200" dirty="0">
                <a:solidFill>
                  <a:srgbClr val="66FF33"/>
                </a:solidFill>
              </a:rPr>
              <a:t>; </a:t>
            </a:r>
            <a:r>
              <a:rPr lang="en-US" sz="2800" dirty="0"/>
              <a:t>and growth factors have been used for correcting alveolar </a:t>
            </a:r>
            <a:r>
              <a:rPr lang="en-US" sz="2800" dirty="0" smtClean="0"/>
              <a:t>cleft. Of </a:t>
            </a:r>
            <a:r>
              <a:rPr lang="en-US" sz="2800" dirty="0"/>
              <a:t>these, fresh autologous cancellous bone is the ideal bone graft </a:t>
            </a:r>
            <a:r>
              <a:rPr lang="en-US" sz="2800" dirty="0" smtClean="0"/>
              <a:t>source. Both </a:t>
            </a:r>
            <a:r>
              <a:rPr lang="en-US" sz="2800" dirty="0"/>
              <a:t>cortical and cancellous bones can be used for a bone graft, </a:t>
            </a:r>
            <a:r>
              <a:rPr lang="en-US" sz="2800" dirty="0" smtClean="0"/>
              <a:t>but cancellous </a:t>
            </a:r>
            <a:r>
              <a:rPr lang="en-US" sz="2800" dirty="0"/>
              <a:t>bone is known to be better because of the cell transfer </a:t>
            </a:r>
            <a:r>
              <a:rPr lang="en-US" sz="2800" dirty="0" smtClean="0"/>
              <a:t>and </a:t>
            </a:r>
            <a:r>
              <a:rPr lang="en-US" sz="2800" dirty="0" err="1" smtClean="0"/>
              <a:t>revacularization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err="1" smtClean="0"/>
              <a:t>osteo</a:t>
            </a:r>
            <a:r>
              <a:rPr lang="en-US" sz="2800" dirty="0" smtClean="0"/>
              <a:t>-induction and </a:t>
            </a:r>
            <a:r>
              <a:rPr lang="en-US" sz="2800" dirty="0" err="1" smtClean="0"/>
              <a:t>osteoconduction</a:t>
            </a:r>
            <a:r>
              <a:rPr lang="en-US" sz="2800" dirty="0"/>
              <a:t>.</a:t>
            </a:r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760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337625"/>
            <a:ext cx="11704320" cy="6358597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err="1" smtClean="0">
                <a:solidFill>
                  <a:srgbClr val="66FF33"/>
                </a:solidFill>
              </a:rPr>
              <a:t>lliac</a:t>
            </a:r>
            <a:r>
              <a:rPr lang="en-US" sz="2800" u="sng" dirty="0" smtClean="0">
                <a:solidFill>
                  <a:srgbClr val="66FF33"/>
                </a:solidFill>
              </a:rPr>
              <a:t> </a:t>
            </a:r>
            <a:r>
              <a:rPr lang="en-US" sz="2800" u="sng" dirty="0">
                <a:solidFill>
                  <a:srgbClr val="66FF33"/>
                </a:solidFill>
              </a:rPr>
              <a:t>crest</a:t>
            </a:r>
            <a:r>
              <a:rPr lang="en-US" sz="2800" dirty="0"/>
              <a:t>, is the most commonly used bone in bone grafting because</a:t>
            </a:r>
          </a:p>
          <a:p>
            <a:pPr marL="0" indent="0" algn="l" rtl="0">
              <a:buNone/>
            </a:pPr>
            <a:r>
              <a:rPr lang="en-US" sz="2800" dirty="0" smtClean="0"/>
              <a:t> it </a:t>
            </a:r>
            <a:r>
              <a:rPr lang="en-US" sz="2800" dirty="0"/>
              <a:t>is easy to harvest, it can provide a large amount of cancellous </a:t>
            </a:r>
            <a:r>
              <a:rPr lang="en-US" sz="2800" dirty="0" smtClean="0"/>
              <a:t>bone, and </a:t>
            </a:r>
            <a:r>
              <a:rPr lang="en-US" sz="2800" dirty="0"/>
              <a:t>cleft preparation can be performed at the same time. </a:t>
            </a:r>
            <a:r>
              <a:rPr lang="en-US" sz="2800" dirty="0" smtClean="0"/>
              <a:t>However, the </a:t>
            </a:r>
            <a:r>
              <a:rPr lang="en-US" sz="2800" dirty="0"/>
              <a:t>disadvantages of using this bone are possible </a:t>
            </a:r>
            <a:r>
              <a:rPr lang="en-US" sz="2800" dirty="0" smtClean="0"/>
              <a:t>scar postoperative </a:t>
            </a:r>
            <a:r>
              <a:rPr lang="en-US" sz="2800" dirty="0"/>
              <a:t>pain, delayed ambulation, and risk of cutaneous </a:t>
            </a:r>
            <a:r>
              <a:rPr lang="en-US" sz="2800" dirty="0" smtClean="0"/>
              <a:t>nerve injury</a:t>
            </a:r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209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351692"/>
            <a:ext cx="11493305" cy="6246056"/>
          </a:xfrm>
        </p:spPr>
        <p:txBody>
          <a:bodyPr>
            <a:normAutofit/>
          </a:bodyPr>
          <a:lstStyle/>
          <a:p>
            <a:pPr algn="just" rtl="0"/>
            <a:r>
              <a:rPr lang="en-US" sz="3200" dirty="0"/>
              <a:t>-	Cranium; it has little resorption, less postoperative pain, and </a:t>
            </a:r>
            <a:r>
              <a:rPr lang="en-US" sz="3200" dirty="0" smtClean="0"/>
              <a:t>the advantage </a:t>
            </a:r>
            <a:r>
              <a:rPr lang="en-US" sz="3200" dirty="0"/>
              <a:t>of a concealed scar. However, a long operative time </a:t>
            </a:r>
            <a:r>
              <a:rPr lang="en-US" sz="3200" dirty="0" smtClean="0"/>
              <a:t>and serious </a:t>
            </a:r>
            <a:r>
              <a:rPr lang="en-US" sz="3200" dirty="0"/>
              <a:t>side effects such as hematoma, </a:t>
            </a:r>
            <a:r>
              <a:rPr lang="en-US" sz="3200" dirty="0" err="1"/>
              <a:t>seroma</a:t>
            </a:r>
            <a:r>
              <a:rPr lang="en-US" sz="3200" dirty="0"/>
              <a:t>, </a:t>
            </a:r>
            <a:r>
              <a:rPr lang="en-US" sz="3200" dirty="0" err="1"/>
              <a:t>dural</a:t>
            </a:r>
            <a:r>
              <a:rPr lang="en-US" sz="3200" dirty="0"/>
              <a:t> tear, </a:t>
            </a:r>
            <a:r>
              <a:rPr lang="en-US" sz="3200" dirty="0" err="1" smtClean="0"/>
              <a:t>dural</a:t>
            </a:r>
            <a:r>
              <a:rPr lang="en-US" sz="3200" dirty="0" smtClean="0"/>
              <a:t> exposure</a:t>
            </a:r>
            <a:r>
              <a:rPr lang="en-US" sz="3200" dirty="0"/>
              <a:t>, and cerebrospinal fluid leakage are possible.</a:t>
            </a:r>
          </a:p>
          <a:p>
            <a:pPr algn="just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160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323557"/>
            <a:ext cx="11648049" cy="624605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Tibia it results in less bleeding, postoperative pain, operative </a:t>
            </a:r>
            <a:r>
              <a:rPr lang="en-US" sz="2800" dirty="0" smtClean="0"/>
              <a:t>time, and </a:t>
            </a:r>
            <a:r>
              <a:rPr lang="en-US" sz="2800" dirty="0"/>
              <a:t>scarring, as well as faster ambulation and a shorter hospital </a:t>
            </a:r>
            <a:r>
              <a:rPr lang="en-US" sz="2800" dirty="0" smtClean="0"/>
              <a:t>stay. However</a:t>
            </a:r>
            <a:r>
              <a:rPr lang="en-US" sz="2800" dirty="0"/>
              <a:t>, it yields relatively small amounts of bone in adult </a:t>
            </a:r>
            <a:r>
              <a:rPr lang="en-US" sz="2800" dirty="0" smtClean="0"/>
              <a:t>patients, and </a:t>
            </a:r>
            <a:r>
              <a:rPr lang="en-US" sz="2800" dirty="0"/>
              <a:t>it may be necessary to obtain the product from both legs if a </a:t>
            </a:r>
            <a:r>
              <a:rPr lang="en-US" sz="2800" dirty="0" smtClean="0"/>
              <a:t>large amount </a:t>
            </a:r>
            <a:r>
              <a:rPr lang="en-US" sz="2800" dirty="0"/>
              <a:t>is required. Moreover, in children there is possibility </a:t>
            </a:r>
            <a:r>
              <a:rPr lang="en-US" sz="2800" dirty="0" smtClean="0"/>
              <a:t>of growth </a:t>
            </a:r>
            <a:r>
              <a:rPr lang="en-US" sz="2800" dirty="0"/>
              <a:t>disturbance due to injury of the epiphyseal cartilage.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8666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79828"/>
            <a:ext cx="11549575" cy="6133514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-	Mandibular symphysis; the mandible has the same embryonic </a:t>
            </a:r>
            <a:r>
              <a:rPr lang="en-US" sz="2800" dirty="0" smtClean="0"/>
              <a:t>origin as </a:t>
            </a:r>
            <a:r>
              <a:rPr lang="en-US" sz="2800" dirty="0"/>
              <a:t>the maxilla which may contribute to low resorption, surgery is </a:t>
            </a:r>
            <a:r>
              <a:rPr lang="en-US" sz="2800" dirty="0" smtClean="0"/>
              <a:t>in the </a:t>
            </a:r>
            <a:r>
              <a:rPr lang="en-US" sz="2800" dirty="0"/>
              <a:t>same operative field and postoperative discomfort is </a:t>
            </a:r>
            <a:r>
              <a:rPr lang="en-US" sz="2800" dirty="0" smtClean="0"/>
              <a:t>reduced. However</a:t>
            </a:r>
            <a:r>
              <a:rPr lang="en-US" sz="2800" dirty="0"/>
              <a:t>, there is a risk of roots and mental nerve damage, and </a:t>
            </a:r>
            <a:r>
              <a:rPr lang="en-US" sz="2800" dirty="0" smtClean="0"/>
              <a:t>the amount </a:t>
            </a:r>
            <a:r>
              <a:rPr lang="en-US" sz="2800" dirty="0"/>
              <a:t>that can be collected depends on the development of </a:t>
            </a:r>
            <a:r>
              <a:rPr lang="en-US" sz="2800" dirty="0" smtClean="0"/>
              <a:t>the mandible</a:t>
            </a:r>
            <a:r>
              <a:rPr lang="en-US" sz="2800" dirty="0"/>
              <a:t>.</a:t>
            </a:r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258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267286"/>
            <a:ext cx="11380763" cy="6217920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Bone graft substitutes; including demineralized freeze-dried </a:t>
            </a:r>
            <a:r>
              <a:rPr lang="en-US" sz="2800" dirty="0" smtClean="0"/>
              <a:t>bone (DFDB</a:t>
            </a:r>
            <a:r>
              <a:rPr lang="en-US" sz="2800" dirty="0"/>
              <a:t>), freeze-dried bone (FDB), freeze-dried matrix (</a:t>
            </a:r>
            <a:r>
              <a:rPr lang="en-US" sz="2800" dirty="0" smtClean="0"/>
              <a:t>FDM) hydroxyapatite </a:t>
            </a:r>
            <a:r>
              <a:rPr lang="en-US" sz="2800" dirty="0"/>
              <a:t>(HA) or </a:t>
            </a:r>
            <a:r>
              <a:rPr lang="en-US" sz="2800" dirty="0" err="1"/>
              <a:t>tricalcium</a:t>
            </a:r>
            <a:r>
              <a:rPr lang="en-US" sz="2800" dirty="0"/>
              <a:t> phosphate (TCP). Recently </a:t>
            </a:r>
            <a:r>
              <a:rPr lang="en-US" sz="2800" dirty="0" smtClean="0"/>
              <a:t>the addition </a:t>
            </a:r>
            <a:r>
              <a:rPr lang="en-US" sz="2800" dirty="0"/>
              <a:t>of growth factors such as platelet-rich plasma (PRP) </a:t>
            </a:r>
            <a:r>
              <a:rPr lang="en-US" sz="2800" dirty="0" smtClean="0"/>
              <a:t>and platelet </a:t>
            </a:r>
            <a:r>
              <a:rPr lang="en-US" sz="2800" dirty="0"/>
              <a:t>rich fibrin (PRF) with graft materials have used.</a:t>
            </a:r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306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6" y="365760"/>
            <a:ext cx="11479237" cy="6133514"/>
          </a:xfrm>
        </p:spPr>
        <p:txBody>
          <a:bodyPr>
            <a:normAutofit/>
          </a:bodyPr>
          <a:lstStyle/>
          <a:p>
            <a:pPr algn="just" rtl="0"/>
            <a:r>
              <a:rPr lang="en-US" sz="2800" u="sng" dirty="0"/>
              <a:t>Postoperative care</a:t>
            </a:r>
          </a:p>
          <a:p>
            <a:pPr algn="just" rtl="0"/>
            <a:r>
              <a:rPr lang="en-US" sz="2800" dirty="0"/>
              <a:t>Antibiotics usually start before the incision and continue postoperatively</a:t>
            </a:r>
          </a:p>
          <a:p>
            <a:pPr algn="just" rtl="0"/>
            <a:r>
              <a:rPr lang="en-US" sz="2800" dirty="0"/>
              <a:t>for 7-10 days along with chlorhexidine mouth wash, excellent </a:t>
            </a:r>
            <a:r>
              <a:rPr lang="en-US" sz="2800" dirty="0" smtClean="0"/>
              <a:t>oral hygiene </a:t>
            </a:r>
            <a:r>
              <a:rPr lang="en-US" sz="2800" dirty="0"/>
              <a:t>and good nutrition are encouraged, patients and parents </a:t>
            </a:r>
            <a:r>
              <a:rPr lang="en-US" sz="2800" dirty="0" smtClean="0"/>
              <a:t>are instructed </a:t>
            </a:r>
            <a:r>
              <a:rPr lang="en-US" sz="2800" dirty="0"/>
              <a:t>to liquid and soft diet for 2-3 weeks and to avoid any </a:t>
            </a:r>
            <a:r>
              <a:rPr lang="en-US" sz="2800" dirty="0" smtClean="0"/>
              <a:t>trauma to </a:t>
            </a:r>
            <a:r>
              <a:rPr lang="en-US" sz="2800" dirty="0"/>
              <a:t>the operative site.</a:t>
            </a:r>
          </a:p>
          <a:p>
            <a:pPr algn="just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292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6" y="365759"/>
            <a:ext cx="11493305" cy="6260123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Complications</a:t>
            </a:r>
          </a:p>
          <a:p>
            <a:pPr algn="l" rtl="0"/>
            <a:r>
              <a:rPr lang="en-US" sz="3200" dirty="0"/>
              <a:t>- Wound dehiscence which is managed by debridement </a:t>
            </a:r>
            <a:r>
              <a:rPr lang="en-US" sz="3200" dirty="0" smtClean="0"/>
              <a:t>and antimicrobial </a:t>
            </a:r>
            <a:r>
              <a:rPr lang="en-US" sz="3200" dirty="0"/>
              <a:t>mouth washes with or without systemic antibiotics.</a:t>
            </a:r>
          </a:p>
          <a:p>
            <a:pPr algn="l" rtl="0"/>
            <a:r>
              <a:rPr lang="en-US" sz="3200" dirty="0"/>
              <a:t>- Infection which is managed by conservative debridement, </a:t>
            </a:r>
            <a:r>
              <a:rPr lang="en-US" sz="3200" dirty="0" smtClean="0"/>
              <a:t>daily irrigation </a:t>
            </a:r>
            <a:r>
              <a:rPr lang="en-US" sz="3200" dirty="0"/>
              <a:t>and packing with oral antibiotics.</a:t>
            </a:r>
          </a:p>
          <a:p>
            <a:pPr algn="l" rtl="0"/>
            <a:r>
              <a:rPr lang="en-US" sz="3200" dirty="0"/>
              <a:t>- Persistent fistula which may require subsequent procedures.</a:t>
            </a:r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60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2" y="162231"/>
            <a:ext cx="11887200" cy="6563033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Isolated cleft lip (CL)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is reported in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21%-25%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of the cases.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Isolated CP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is reported in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33%-40%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of the cases.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CLP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is reported in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35%-46%.</a:t>
            </a:r>
            <a:endParaRPr lang="en-US" sz="2800" u="sng" dirty="0">
              <a:solidFill>
                <a:srgbClr val="FFC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Unilateral clefts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are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9 times 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more common than bilateral clefts and</a:t>
            </a:r>
            <a:b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they are more frequent on the </a:t>
            </a:r>
            <a:r>
              <a:rPr lang="en-US" sz="280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left side than on the right</a:t>
            </a:r>
            <a:r>
              <a:rPr lang="en-US" sz="2800" u="sng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0" lvl="0" indent="0" algn="just" rtl="0">
              <a:buNone/>
            </a:pPr>
            <a:r>
              <a:rPr lang="en-US" sz="2800" u="sng" dirty="0" smtClean="0">
                <a:solidFill>
                  <a:srgbClr val="00B0F0"/>
                </a:solidFill>
              </a:rPr>
              <a:t>Males </a:t>
            </a:r>
            <a:r>
              <a:rPr lang="en-US" sz="2800" u="sng" dirty="0">
                <a:solidFill>
                  <a:srgbClr val="00B0F0"/>
                </a:solidFill>
              </a:rPr>
              <a:t>are predominant in CLP </a:t>
            </a:r>
            <a:r>
              <a:rPr lang="en-US" sz="2800" dirty="0">
                <a:solidFill>
                  <a:prstClr val="white"/>
                </a:solidFill>
              </a:rPr>
              <a:t>population, whereas isolated </a:t>
            </a:r>
            <a:r>
              <a:rPr lang="en-US" sz="2800" u="sng" dirty="0">
                <a:solidFill>
                  <a:srgbClr val="00B0F0"/>
                </a:solidFill>
              </a:rPr>
              <a:t>CP occurs more commonly in females.</a:t>
            </a:r>
          </a:p>
          <a:p>
            <a:pPr marL="0" lvl="0" indent="0" algn="just" rtl="0">
              <a:buNone/>
            </a:pPr>
            <a:r>
              <a:rPr lang="en-US" sz="2800" dirty="0">
                <a:solidFill>
                  <a:srgbClr val="00B0F0"/>
                </a:solidFill>
              </a:rPr>
              <a:t>CLP</a:t>
            </a:r>
            <a:r>
              <a:rPr lang="en-US" sz="2800" dirty="0">
                <a:solidFill>
                  <a:prstClr val="white"/>
                </a:solidFill>
              </a:rPr>
              <a:t> can be associated with </a:t>
            </a:r>
            <a:r>
              <a:rPr lang="en-US" sz="2800" dirty="0">
                <a:solidFill>
                  <a:srgbClr val="00B0F0"/>
                </a:solidFill>
              </a:rPr>
              <a:t>syndromes</a:t>
            </a:r>
            <a:r>
              <a:rPr lang="en-US" sz="2800" dirty="0">
                <a:solidFill>
                  <a:prstClr val="white"/>
                </a:solidFill>
              </a:rPr>
              <a:t> such as </a:t>
            </a:r>
            <a:r>
              <a:rPr lang="en-US" sz="2800" dirty="0">
                <a:solidFill>
                  <a:srgbClr val="FFC000"/>
                </a:solidFill>
              </a:rPr>
              <a:t>Van der </a:t>
            </a:r>
            <a:r>
              <a:rPr lang="en-US" sz="2800" dirty="0" err="1">
                <a:solidFill>
                  <a:srgbClr val="FFC000"/>
                </a:solidFill>
              </a:rPr>
              <a:t>Woude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syndrome, </a:t>
            </a:r>
            <a:r>
              <a:rPr lang="en-US" sz="2800" dirty="0" err="1">
                <a:solidFill>
                  <a:srgbClr val="FFC000"/>
                </a:solidFill>
              </a:rPr>
              <a:t>hemifacial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microsomia</a:t>
            </a:r>
            <a:r>
              <a:rPr lang="en-US" sz="2800" dirty="0">
                <a:solidFill>
                  <a:srgbClr val="FFC000"/>
                </a:solidFill>
              </a:rPr>
              <a:t> , </a:t>
            </a:r>
            <a:r>
              <a:rPr lang="en-US" sz="2800" dirty="0" err="1">
                <a:solidFill>
                  <a:srgbClr val="FFC000"/>
                </a:solidFill>
              </a:rPr>
              <a:t>velocardiofacial</a:t>
            </a:r>
            <a:r>
              <a:rPr lang="en-US" sz="2800" dirty="0">
                <a:solidFill>
                  <a:prstClr val="white"/>
                </a:solidFill>
              </a:rPr>
              <a:t> syndrome or</a:t>
            </a: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800" dirty="0" err="1">
                <a:solidFill>
                  <a:srgbClr val="FFC000"/>
                </a:solidFill>
              </a:rPr>
              <a:t>DiGeorge</a:t>
            </a:r>
            <a:r>
              <a:rPr lang="en-US" sz="2800" dirty="0">
                <a:solidFill>
                  <a:srgbClr val="FFC000"/>
                </a:solidFill>
              </a:rPr>
              <a:t> syndrome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ectrodactyly</a:t>
            </a:r>
            <a:r>
              <a:rPr lang="en-US" sz="2800" dirty="0">
                <a:solidFill>
                  <a:srgbClr val="FFC000"/>
                </a:solidFill>
              </a:rPr>
              <a:t>-ectodermal dysplasia-</a:t>
            </a:r>
            <a:r>
              <a:rPr lang="en-US" sz="2800" dirty="0" err="1">
                <a:solidFill>
                  <a:srgbClr val="FFC000"/>
                </a:solidFill>
              </a:rPr>
              <a:t>clefting</a:t>
            </a:r>
            <a:r>
              <a:rPr lang="en-US" sz="2800" dirty="0">
                <a:solidFill>
                  <a:prstClr val="white"/>
                </a:solidFill>
              </a:rPr>
              <a:t/>
            </a: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800" dirty="0">
                <a:solidFill>
                  <a:prstClr val="white"/>
                </a:solidFill>
              </a:rPr>
              <a:t>syndrome</a:t>
            </a:r>
            <a:r>
              <a:rPr lang="en-US" sz="2800" dirty="0">
                <a:solidFill>
                  <a:srgbClr val="FFC000"/>
                </a:solidFill>
              </a:rPr>
              <a:t>, Stickler syndrome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r>
              <a:rPr lang="en-US" sz="2800" dirty="0">
                <a:solidFill>
                  <a:srgbClr val="FFC000"/>
                </a:solidFill>
              </a:rPr>
              <a:t>trisomy 13 and trisomy 18</a:t>
            </a:r>
            <a:r>
              <a:rPr lang="en-US" sz="2800" dirty="0">
                <a:solidFill>
                  <a:prstClr val="white"/>
                </a:solidFill>
              </a:rPr>
              <a:t>.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863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6" y="-24520"/>
            <a:ext cx="11043138" cy="6882520"/>
          </a:xfrm>
        </p:spPr>
      </p:pic>
    </p:spTree>
    <p:extLst>
      <p:ext uri="{BB962C8B-B14F-4D97-AF65-F5344CB8AC3E}">
        <p14:creationId xmlns:p14="http://schemas.microsoft.com/office/powerpoint/2010/main" val="17726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66255"/>
            <a:ext cx="11442383" cy="6515899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Etiology</a:t>
            </a:r>
          </a:p>
          <a:p>
            <a:pPr marL="0" indent="0" algn="just" rtl="0">
              <a:buNone/>
            </a:pPr>
            <a:r>
              <a:rPr lang="en-US" sz="2800" dirty="0"/>
              <a:t>Clefts can occur </a:t>
            </a:r>
            <a:r>
              <a:rPr lang="en-US" sz="2800" u="sng" dirty="0">
                <a:solidFill>
                  <a:srgbClr val="FFC000"/>
                </a:solidFill>
              </a:rPr>
              <a:t>as part of a syndrome </a:t>
            </a:r>
            <a:r>
              <a:rPr lang="en-US" sz="2800" dirty="0"/>
              <a:t>or as </a:t>
            </a:r>
            <a:r>
              <a:rPr lang="en-US" sz="2800" u="sng" dirty="0">
                <a:solidFill>
                  <a:srgbClr val="FFC000"/>
                </a:solidFill>
              </a:rPr>
              <a:t>isolated clefts</a:t>
            </a:r>
            <a:r>
              <a:rPr lang="en-US" sz="2800" dirty="0"/>
              <a:t>, and they are thought to be of a </a:t>
            </a:r>
            <a:r>
              <a:rPr lang="en-US" sz="2800" u="sng" dirty="0">
                <a:solidFill>
                  <a:srgbClr val="FFC000"/>
                </a:solidFill>
              </a:rPr>
              <a:t>multifactorial etiology </a:t>
            </a:r>
            <a:r>
              <a:rPr lang="en-US" sz="2800" dirty="0"/>
              <a:t>with a number of potential environmental and genetic contributing factors. Multiple </a:t>
            </a:r>
            <a:r>
              <a:rPr lang="en-US" sz="2800" u="sng" dirty="0">
                <a:solidFill>
                  <a:srgbClr val="FFC000"/>
                </a:solidFill>
              </a:rPr>
              <a:t>genes</a:t>
            </a:r>
            <a:r>
              <a:rPr lang="en-US" sz="2800" dirty="0"/>
              <a:t> have been implicated in the etiology of </a:t>
            </a:r>
            <a:r>
              <a:rPr lang="en-US" sz="2800" dirty="0" smtClean="0"/>
              <a:t>cleft, </a:t>
            </a:r>
            <a:r>
              <a:rPr lang="en-US" sz="2800" dirty="0"/>
              <a:t>in addition to </a:t>
            </a:r>
            <a:r>
              <a:rPr lang="en-US" sz="2800" u="sng" dirty="0">
                <a:solidFill>
                  <a:srgbClr val="FFC000"/>
                </a:solidFill>
              </a:rPr>
              <a:t>disturbances in growth factors </a:t>
            </a:r>
            <a:r>
              <a:rPr lang="en-US" sz="2800" dirty="0"/>
              <a:t>or their receptors.</a:t>
            </a:r>
          </a:p>
          <a:p>
            <a:pPr marL="0" indent="0" algn="just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38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52400"/>
            <a:ext cx="11607800" cy="656590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/>
              <a:t>The environmental factors during pregnancy that have been </a:t>
            </a:r>
            <a:r>
              <a:rPr lang="en-US" sz="2800" dirty="0" smtClean="0"/>
              <a:t>established in </a:t>
            </a:r>
            <a:r>
              <a:rPr lang="en-US" sz="2800" dirty="0"/>
              <a:t>the etiology of CLP include; </a:t>
            </a:r>
            <a:r>
              <a:rPr lang="en-US" sz="2800" u="sng" dirty="0">
                <a:solidFill>
                  <a:srgbClr val="FFC000"/>
                </a:solidFill>
              </a:rPr>
              <a:t>smoking, alcohol, </a:t>
            </a:r>
            <a:r>
              <a:rPr lang="en-US" sz="2800" u="sng" dirty="0" smtClean="0">
                <a:solidFill>
                  <a:srgbClr val="FFC000"/>
                </a:solidFill>
              </a:rPr>
              <a:t>anticonvulsants,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u="sng" dirty="0" smtClean="0">
                <a:solidFill>
                  <a:srgbClr val="FFC000"/>
                </a:solidFill>
              </a:rPr>
              <a:t>steroids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folic acid deficiency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hypoxia</a:t>
            </a:r>
            <a:r>
              <a:rPr lang="en-US" sz="2800" dirty="0"/>
              <a:t>, </a:t>
            </a:r>
            <a:r>
              <a:rPr lang="en-US" sz="2800" u="sng" dirty="0" smtClean="0">
                <a:solidFill>
                  <a:srgbClr val="FFC000"/>
                </a:solidFill>
              </a:rPr>
              <a:t>retinoid, </a:t>
            </a:r>
            <a:r>
              <a:rPr lang="en-US" sz="2800" u="sng" dirty="0">
                <a:solidFill>
                  <a:srgbClr val="FFC000"/>
                </a:solidFill>
              </a:rPr>
              <a:t>radiation</a:t>
            </a:r>
            <a:r>
              <a:rPr lang="en-US" sz="2800" dirty="0"/>
              <a:t>, </a:t>
            </a:r>
            <a:r>
              <a:rPr lang="en-US" sz="2800" u="sng" dirty="0" smtClean="0">
                <a:solidFill>
                  <a:srgbClr val="FFC000"/>
                </a:solidFill>
              </a:rPr>
              <a:t>viral infections </a:t>
            </a:r>
            <a:r>
              <a:rPr lang="en-US" sz="2800" dirty="0"/>
              <a:t>in addition to </a:t>
            </a:r>
            <a:r>
              <a:rPr lang="en-US" sz="2800" u="sng" dirty="0">
                <a:solidFill>
                  <a:srgbClr val="FFC000"/>
                </a:solidFill>
              </a:rPr>
              <a:t>mechanical factors</a:t>
            </a:r>
            <a:r>
              <a:rPr lang="en-US" sz="2800" dirty="0"/>
              <a:t>.</a:t>
            </a:r>
          </a:p>
          <a:p>
            <a:pPr marL="0" indent="0" algn="just" rtl="0">
              <a:buNone/>
            </a:pPr>
            <a:endParaRPr lang="ar-IQ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92" y="2463475"/>
            <a:ext cx="7208175" cy="42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32735"/>
            <a:ext cx="11887200" cy="65482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u="sng" dirty="0">
                <a:solidFill>
                  <a:srgbClr val="FFFF00"/>
                </a:solidFill>
              </a:rPr>
              <a:t>Classification</a:t>
            </a:r>
          </a:p>
          <a:p>
            <a:pPr marL="0" indent="0" algn="just" rtl="0">
              <a:buNone/>
            </a:pPr>
            <a:r>
              <a:rPr lang="en-US" sz="2800" dirty="0"/>
              <a:t>Many classification systems were proposed for CLP starting in </a:t>
            </a:r>
            <a:r>
              <a:rPr lang="en-US" sz="2800" dirty="0" smtClean="0"/>
              <a:t>1920s. Clefts </a:t>
            </a:r>
            <a:r>
              <a:rPr lang="en-US" sz="2800" dirty="0"/>
              <a:t>need to be described rather than categorized and the description </a:t>
            </a:r>
            <a:r>
              <a:rPr lang="en-US" sz="2800" dirty="0" smtClean="0"/>
              <a:t>of CLP </a:t>
            </a:r>
            <a:r>
              <a:rPr lang="en-US" sz="2800" dirty="0"/>
              <a:t>phenotypes should include:</a:t>
            </a:r>
          </a:p>
          <a:p>
            <a:pPr marL="0" indent="0" algn="just" rtl="0">
              <a:buNone/>
            </a:pPr>
            <a:r>
              <a:rPr lang="en-US" sz="2800" dirty="0">
                <a:solidFill>
                  <a:srgbClr val="00B0F0"/>
                </a:solidFill>
              </a:rPr>
              <a:t>1. The laterality </a:t>
            </a:r>
            <a:r>
              <a:rPr lang="en-US" sz="2800" dirty="0">
                <a:solidFill>
                  <a:srgbClr val="FFC000"/>
                </a:solidFill>
              </a:rPr>
              <a:t>(unilateral/bilateral/median)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and severity </a:t>
            </a:r>
            <a:r>
              <a:rPr lang="en-US" sz="2800" u="sng" dirty="0">
                <a:solidFill>
                  <a:srgbClr val="FFC000"/>
                </a:solidFill>
              </a:rPr>
              <a:t>(complete/</a:t>
            </a:r>
          </a:p>
          <a:p>
            <a:pPr marL="0" indent="0" algn="just" rtl="0">
              <a:buNone/>
            </a:pPr>
            <a:r>
              <a:rPr lang="en-US" sz="2800" u="sng" dirty="0">
                <a:solidFill>
                  <a:srgbClr val="FFC000"/>
                </a:solidFill>
              </a:rPr>
              <a:t>incomplete) </a:t>
            </a:r>
            <a:r>
              <a:rPr lang="en-US" sz="2800" dirty="0"/>
              <a:t>of the labial defect.</a:t>
            </a:r>
          </a:p>
          <a:p>
            <a:pPr marL="0" indent="0" algn="just" rtl="0">
              <a:buNone/>
            </a:pPr>
            <a:r>
              <a:rPr lang="en-US" sz="2800" dirty="0">
                <a:solidFill>
                  <a:srgbClr val="00B0F0"/>
                </a:solidFill>
              </a:rPr>
              <a:t>2. Acknowledgment of an alveolar defect.</a:t>
            </a:r>
          </a:p>
          <a:p>
            <a:pPr marL="0" indent="0" algn="just" rtl="0">
              <a:buNone/>
            </a:pPr>
            <a:r>
              <a:rPr lang="en-US" sz="2800" dirty="0"/>
              <a:t>3. Morphological characterization of the palatal defect;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3734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2315</TotalTime>
  <Words>2558</Words>
  <Application>Microsoft Office PowerPoint</Application>
  <PresentationFormat>Widescreen</PresentationFormat>
  <Paragraphs>162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Bookman Old Style</vt:lpstr>
      <vt:lpstr>Calibri</vt:lpstr>
      <vt:lpstr>Monotype Corsiva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Dr.Najat</dc:creator>
  <cp:lastModifiedBy>Windows User</cp:lastModifiedBy>
  <cp:revision>240</cp:revision>
  <dcterms:created xsi:type="dcterms:W3CDTF">2016-10-01T19:17:44Z</dcterms:created>
  <dcterms:modified xsi:type="dcterms:W3CDTF">2019-03-13T21:15:45Z</dcterms:modified>
</cp:coreProperties>
</file>