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1066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27D3-380C-4E95-815C-E3746A24A0DF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04544-8D45-4765-9AB1-D2E4B15D4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933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27D3-380C-4E95-815C-E3746A24A0DF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04544-8D45-4765-9AB1-D2E4B15D4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00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27D3-380C-4E95-815C-E3746A24A0DF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04544-8D45-4765-9AB1-D2E4B15D4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515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27D3-380C-4E95-815C-E3746A24A0DF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04544-8D45-4765-9AB1-D2E4B15D4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94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27D3-380C-4E95-815C-E3746A24A0DF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04544-8D45-4765-9AB1-D2E4B15D4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730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27D3-380C-4E95-815C-E3746A24A0DF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04544-8D45-4765-9AB1-D2E4B15D4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540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27D3-380C-4E95-815C-E3746A24A0DF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04544-8D45-4765-9AB1-D2E4B15D4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576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27D3-380C-4E95-815C-E3746A24A0DF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04544-8D45-4765-9AB1-D2E4B15D4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840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27D3-380C-4E95-815C-E3746A24A0DF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04544-8D45-4765-9AB1-D2E4B15D4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886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27D3-380C-4E95-815C-E3746A24A0DF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04544-8D45-4765-9AB1-D2E4B15D4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80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27D3-380C-4E95-815C-E3746A24A0DF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04544-8D45-4765-9AB1-D2E4B15D4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96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E27D3-380C-4E95-815C-E3746A24A0DF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04544-8D45-4765-9AB1-D2E4B15D4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012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Frozen shoulder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( adhesive capsulitis)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Dr. Ihsan Alshamy</a:t>
            </a:r>
          </a:p>
          <a:p>
            <a:r>
              <a:rPr lang="en-US" sz="1400" dirty="0" smtClean="0">
                <a:solidFill>
                  <a:srgbClr val="0070C0"/>
                </a:solidFill>
              </a:rPr>
              <a:t>F.I.B.M.S</a:t>
            </a:r>
            <a:endParaRPr lang="en-US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05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361537" y="349195"/>
            <a:ext cx="3352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Sprengel’s</a:t>
            </a:r>
            <a:r>
              <a:rPr lang="en-US" dirty="0"/>
              <a:t> deformity</a:t>
            </a: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76200" y="1676400"/>
            <a:ext cx="2610516" cy="2438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en-US" sz="1600" dirty="0" smtClean="0"/>
              <a:t>Usually unilateral, may associated with cervical spine anomalies, the scapula on affected side looks high and prominent, the shoulder movement is limited </a:t>
            </a:r>
            <a:endParaRPr lang="en-US" sz="1600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716" y="1600200"/>
            <a:ext cx="5993616" cy="446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98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209800" y="533400"/>
            <a:ext cx="4191000" cy="76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Klippel</a:t>
            </a:r>
            <a:r>
              <a:rPr lang="en-US" dirty="0"/>
              <a:t>–</a:t>
            </a:r>
            <a:r>
              <a:rPr lang="en-US" dirty="0" err="1"/>
              <a:t>Feil</a:t>
            </a:r>
            <a:r>
              <a:rPr lang="en-US" dirty="0"/>
              <a:t> syndrome</a:t>
            </a: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304800" y="2358224"/>
            <a:ext cx="2438400" cy="1981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dirty="0" smtClean="0"/>
              <a:t>Usually bilateral ,associated </a:t>
            </a:r>
            <a:r>
              <a:rPr lang="en-US" dirty="0"/>
              <a:t>with marked anomalies of the cervical </a:t>
            </a:r>
            <a:r>
              <a:rPr lang="en-US" dirty="0" smtClean="0"/>
              <a:t>spine, short neck, low hair line</a:t>
            </a:r>
            <a:endParaRPr lang="en-US" dirty="0"/>
          </a:p>
        </p:txBody>
      </p:sp>
      <p:pic>
        <p:nvPicPr>
          <p:cNvPr id="1026" name="Picture 2" descr="Fig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827436"/>
            <a:ext cx="4267200" cy="480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20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GRATING (SNAPPING) SCAPULA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812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buNone/>
            </a:pPr>
            <a:r>
              <a:rPr lang="en-US" dirty="0"/>
              <a:t> </a:t>
            </a:r>
            <a:r>
              <a:rPr lang="en-US" sz="2000" dirty="0"/>
              <a:t>grating </a:t>
            </a:r>
            <a:r>
              <a:rPr lang="en-US" sz="2000" dirty="0" smtClean="0"/>
              <a:t>sensation or </a:t>
            </a:r>
            <a:r>
              <a:rPr lang="en-US" sz="2000" dirty="0"/>
              <a:t>clicking on moving the arm; the condition is often painless, Usually no cause is </a:t>
            </a:r>
            <a:r>
              <a:rPr lang="en-US" sz="2000" dirty="0" smtClean="0"/>
              <a:t>found.</a:t>
            </a:r>
          </a:p>
          <a:p>
            <a:pPr marL="0" indent="0" algn="just">
              <a:buNone/>
            </a:pPr>
            <a:r>
              <a:rPr lang="en-US" sz="2000" dirty="0" smtClean="0"/>
              <a:t>X-rays and CT scan  of </a:t>
            </a:r>
            <a:r>
              <a:rPr lang="en-US" sz="2000" dirty="0"/>
              <a:t>the scapula should be obtained to exclude an </a:t>
            </a:r>
            <a:r>
              <a:rPr lang="en-US" sz="2000" dirty="0" err="1"/>
              <a:t>osteochondroma</a:t>
            </a:r>
            <a:r>
              <a:rPr lang="en-US" sz="2000" dirty="0"/>
              <a:t> on the undersurface of the </a:t>
            </a:r>
            <a:r>
              <a:rPr lang="en-US" sz="2000" dirty="0" smtClean="0"/>
              <a:t>scapula. If so; excision of the </a:t>
            </a:r>
            <a:r>
              <a:rPr lang="en-US" sz="2000" dirty="0" err="1" smtClean="0"/>
              <a:t>osteochondroma</a:t>
            </a:r>
            <a:r>
              <a:rPr lang="en-US" sz="2000" dirty="0" smtClean="0"/>
              <a:t>, if not, just conservative treatment.</a:t>
            </a:r>
            <a:endParaRPr lang="en-US" sz="2000" dirty="0"/>
          </a:p>
        </p:txBody>
      </p:sp>
      <p:pic>
        <p:nvPicPr>
          <p:cNvPr id="2050" name="Picture 2" descr="https://encrypted-tbn0.gstatic.com/images?q=tbn:ANd9GcQq_0xJ-Thoxu7SEh2Dt5wFbnudcSdryu4ETRnzo7DiWr3Vn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648200"/>
            <a:ext cx="273367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96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4294967295"/>
          </p:nvPr>
        </p:nvSpPr>
        <p:spPr>
          <a:xfrm>
            <a:off x="1676400" y="1600201"/>
            <a:ext cx="6553200" cy="304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800" dirty="0" smtClean="0">
                <a:solidFill>
                  <a:srgbClr val="C00000"/>
                </a:solidFill>
              </a:rPr>
              <a:t>Problems of elbow joint </a:t>
            </a:r>
            <a:endParaRPr lang="en-US" sz="4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81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CONGENITAL DISLOCATION OF THE RADIAL HEA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smtClean="0">
                <a:solidFill>
                  <a:srgbClr val="0070C0"/>
                </a:solidFill>
              </a:rPr>
              <a:t>usually dorsal </a:t>
            </a:r>
            <a:r>
              <a:rPr lang="en-US" sz="2000" dirty="0">
                <a:solidFill>
                  <a:srgbClr val="0070C0"/>
                </a:solidFill>
              </a:rPr>
              <a:t>dislocations, </a:t>
            </a:r>
            <a:r>
              <a:rPr lang="en-US" sz="2000" dirty="0" smtClean="0">
                <a:solidFill>
                  <a:srgbClr val="0070C0"/>
                </a:solidFill>
              </a:rPr>
              <a:t>the radial head present </a:t>
            </a:r>
            <a:r>
              <a:rPr lang="en-US" sz="2000" dirty="0">
                <a:solidFill>
                  <a:srgbClr val="0070C0"/>
                </a:solidFill>
              </a:rPr>
              <a:t>as a lump on the lateral side of the </a:t>
            </a:r>
            <a:r>
              <a:rPr lang="en-US" sz="2000" dirty="0" smtClean="0">
                <a:solidFill>
                  <a:srgbClr val="0070C0"/>
                </a:solidFill>
              </a:rPr>
              <a:t>elbow. It become dome shaped dueto unrestrained growth.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Treatment: excision of radial head. </a:t>
            </a:r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3074" name="Picture 2" descr="http://4.bp.blogspot.com/-0sp7XsDXNSc/VaxNYDl0gbI/AAAAAAAAB1g/r8GKcMeZmGM/s1600/2015-07-17%2B09.12.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24200"/>
            <a:ext cx="3955582" cy="3592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encrypted-tbn0.gstatic.com/images?q=tbn:ANd9GcQzPwXRhIUO7tJ0cWIEuHDDPE_lD0r_JoXAWTvNUtIvapDf8LP2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80856"/>
            <a:ext cx="3429000" cy="364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41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Radioulnar synostosis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52400" y="1600201"/>
            <a:ext cx="3733800" cy="4191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Fusion of proximal ulna to the radius, results in sever limitation of forearm pronation and supination. Excision of synostosis is unsuccessful, rotation osteotomy in functional position is the only treatment.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4098" name="Picture 2" descr="https://prod-images.static.radiopaedia.org/images/4502145/50593b01d414ad15dd487509832ed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743" y="1143000"/>
            <a:ext cx="3765403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39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CUBITUS VALGUS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24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buNone/>
            </a:pPr>
            <a:r>
              <a:rPr lang="en-US" dirty="0"/>
              <a:t> </a:t>
            </a:r>
            <a:r>
              <a:rPr lang="en-US" sz="2000" dirty="0"/>
              <a:t>The most common cause is long-standing non-union of a fractured lateral condyle, there is an increased risk of a delayed or tardy ulnar nerve palsy, The deformity itself requires no treatment but the </a:t>
            </a:r>
            <a:r>
              <a:rPr lang="en-US" sz="2000" dirty="0" smtClean="0"/>
              <a:t>ulnar nerve </a:t>
            </a:r>
            <a:r>
              <a:rPr lang="en-US" sz="2000" dirty="0"/>
              <a:t>should be transposed </a:t>
            </a:r>
            <a:r>
              <a:rPr lang="en-US" sz="2000" dirty="0" smtClean="0"/>
              <a:t>anterior to the </a:t>
            </a:r>
            <a:r>
              <a:rPr lang="en-US" sz="2000" dirty="0"/>
              <a:t>medial </a:t>
            </a:r>
            <a:r>
              <a:rPr lang="en-US" sz="2000" dirty="0" smtClean="0"/>
              <a:t>epicondyle.</a:t>
            </a:r>
            <a:endParaRPr lang="en-US" sz="2000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269453"/>
            <a:ext cx="5029200" cy="327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04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CUBITUS VARUS (‘GUNSTOCK’ DEFORMITY)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14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</a:rPr>
              <a:t>The most common cause is malunion of a supracondylar fracture in childhood. The deformity </a:t>
            </a:r>
            <a:r>
              <a:rPr lang="en-US" sz="2400" dirty="0" smtClean="0">
                <a:solidFill>
                  <a:srgbClr val="C00000"/>
                </a:solidFill>
              </a:rPr>
              <a:t>corrected at skeletal maturity, the surgery called wedge osteotomy of distal humerus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743199"/>
            <a:ext cx="5227788" cy="364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6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6" name="عنصر نائب للمحتوى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259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Frozen shoulder </a:t>
            </a:r>
            <a:r>
              <a:rPr lang="en-US" dirty="0">
                <a:solidFill>
                  <a:srgbClr val="FF0000"/>
                </a:solidFill>
              </a:rPr>
              <a:t>is :characterized by progressive pain and stiffness of the shoulder which usually resolves spontaneously after about 18 </a:t>
            </a:r>
            <a:r>
              <a:rPr lang="en-US" dirty="0" smtClean="0">
                <a:solidFill>
                  <a:srgbClr val="FF0000"/>
                </a:solidFill>
              </a:rPr>
              <a:t>months.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s://embed.widencdn.net/img/veritas/rvjjg66hbj/576x324px/Adult-Shoulder-Joint-adhesive-capsulitis.png?u=at8tiu&amp;use=idsla&amp;k=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333750"/>
            <a:ext cx="5791200" cy="325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26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868362"/>
          </a:xfrm>
        </p:spPr>
        <p:txBody>
          <a:bodyPr/>
          <a:lstStyle/>
          <a:p>
            <a:r>
              <a:rPr lang="en-US" b="1" dirty="0" smtClean="0"/>
              <a:t>Clinical features</a:t>
            </a:r>
            <a:endParaRPr lang="en-US" b="1" dirty="0"/>
          </a:p>
        </p:txBody>
      </p:sp>
      <p:pic>
        <p:nvPicPr>
          <p:cNvPr id="2050" name="Picture 2" descr="Three Stages of Frozen Shoulder 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79" y="2057400"/>
            <a:ext cx="7734300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88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/>
              <a:t>pathology</a:t>
            </a:r>
            <a:endParaRPr lang="en-US" dirty="0"/>
          </a:p>
        </p:txBody>
      </p:sp>
      <p:sp>
        <p:nvSpPr>
          <p:cNvPr id="4" name="مستطيل 3"/>
          <p:cNvSpPr/>
          <p:nvPr/>
        </p:nvSpPr>
        <p:spPr>
          <a:xfrm>
            <a:off x="990600" y="1371600"/>
            <a:ext cx="708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active ﬁbroblastic and myoﬁbroblastic proliferation in the rotator interval, anterior capsule and coracohumeral ligament. </a:t>
            </a:r>
          </a:p>
        </p:txBody>
      </p:sp>
      <p:pic>
        <p:nvPicPr>
          <p:cNvPr id="3074" name="Picture 2" descr="https://www.pennmedicine.org/-/media/images/medical%20and%20research%20images/anatomy/frozen_shoulder_1.ash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99" y="2514600"/>
            <a:ext cx="5602211" cy="369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43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diagnosis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0668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Usually clinical ; typical successive phases of pain, stiffness , thawing phase in presence of normal x-ray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 descr="http://www.hobartorthopaedics.com.au/howp/wp-content/uploads/2015/12/frozen-shoulde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070978"/>
            <a:ext cx="4572000" cy="342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47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Treatment 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* NSAI </a:t>
            </a:r>
          </a:p>
          <a:p>
            <a:pPr marL="0" indent="0">
              <a:buNone/>
            </a:pPr>
            <a:r>
              <a:rPr lang="en-US" dirty="0" smtClean="0"/>
              <a:t>* Physiotherapy ( pendulum exercises)</a:t>
            </a:r>
          </a:p>
          <a:p>
            <a:pPr marL="0" indent="0">
              <a:buNone/>
            </a:pPr>
            <a:r>
              <a:rPr lang="en-US" dirty="0" smtClean="0"/>
              <a:t>* Intraarticular injection of steroid</a:t>
            </a:r>
            <a:endParaRPr lang="en-US" dirty="0"/>
          </a:p>
        </p:txBody>
      </p:sp>
      <p:pic>
        <p:nvPicPr>
          <p:cNvPr id="5122" name="Picture 2" descr="https://www.fairview.org/hlimg/krames/3328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749040"/>
            <a:ext cx="3214688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رابط كسهم مستقيم 4"/>
          <p:cNvCxnSpPr/>
          <p:nvPr/>
        </p:nvCxnSpPr>
        <p:spPr>
          <a:xfrm flipH="1">
            <a:off x="5029200" y="2438400"/>
            <a:ext cx="1219200" cy="1447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مستطيل مستدير الزوايا 6"/>
          <p:cNvSpPr/>
          <p:nvPr/>
        </p:nvSpPr>
        <p:spPr>
          <a:xfrm>
            <a:off x="609600" y="1143000"/>
            <a:ext cx="2895600" cy="685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1- Conservative treatment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51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 idx="4294967295"/>
          </p:nvPr>
        </p:nvSpPr>
        <p:spPr>
          <a:xfrm>
            <a:off x="304800" y="304800"/>
            <a:ext cx="8229600" cy="1020762"/>
          </a:xfrm>
        </p:spPr>
        <p:txBody>
          <a:bodyPr>
            <a:noAutofit/>
          </a:bodyPr>
          <a:lstStyle/>
          <a:p>
            <a:r>
              <a:rPr lang="en-US" sz="2400" dirty="0" smtClean="0"/>
              <a:t>2- MAU ( Manipulation under anesthesia)</a:t>
            </a:r>
            <a:br>
              <a:rPr lang="en-US" sz="2400" dirty="0" smtClean="0"/>
            </a:br>
            <a:r>
              <a:rPr lang="en-US" sz="2400" dirty="0" smtClean="0"/>
              <a:t>external rotation --abduction -- flexion </a:t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6146" name="Picture 2" descr="https://lasvegaschiro.com/storage/app/media/shoulder-mu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14600"/>
            <a:ext cx="6419850" cy="360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82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3- surgery ( open or arthroscopic capsular release)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s://www.arlingtonortho.com/wp-content/uploads/2018/09/AdobeStock_62791172-Convert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8458"/>
            <a:ext cx="6934200" cy="549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15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990600" y="304800"/>
            <a:ext cx="6553200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Congenital elevation of the scapula</a:t>
            </a:r>
            <a:endParaRPr lang="en-US" dirty="0"/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457200" y="1295400"/>
            <a:ext cx="82296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The scapulae normally complete their descent from the neck by the third month of </a:t>
            </a:r>
            <a:r>
              <a:rPr lang="en-US" dirty="0" smtClean="0"/>
              <a:t>fetal </a:t>
            </a:r>
            <a:r>
              <a:rPr lang="en-US" dirty="0"/>
              <a:t>life; occasionally one or both scapulae remain incompletely </a:t>
            </a:r>
            <a:r>
              <a:rPr lang="en-US" dirty="0" smtClean="0"/>
              <a:t>descended, 2 recognized syndromes ; sprengle deformity and klippel-feil syndrome.</a:t>
            </a:r>
            <a:endParaRPr lang="en-US" dirty="0"/>
          </a:p>
        </p:txBody>
      </p:sp>
      <p:pic>
        <p:nvPicPr>
          <p:cNvPr id="1026" name="Picture 2" descr="E:\sprengel-deformity-8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743200"/>
            <a:ext cx="3354387" cy="387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34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2589</TotalTime>
  <Words>416</Words>
  <Application>Microsoft Office PowerPoint</Application>
  <PresentationFormat>عرض على الشاشة (3:4)‏</PresentationFormat>
  <Paragraphs>36</Paragraphs>
  <Slides>17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18" baseType="lpstr">
      <vt:lpstr>نسق Office</vt:lpstr>
      <vt:lpstr>Frozen shoulder ( adhesive capsulitis)</vt:lpstr>
      <vt:lpstr>definition</vt:lpstr>
      <vt:lpstr>Clinical features</vt:lpstr>
      <vt:lpstr>pathology</vt:lpstr>
      <vt:lpstr>diagnosis</vt:lpstr>
      <vt:lpstr>Treatment </vt:lpstr>
      <vt:lpstr>2- MAU ( Manipulation under anesthesia) external rotation --abduction -- flexion  </vt:lpstr>
      <vt:lpstr>3- surgery ( open or arthroscopic capsular release)</vt:lpstr>
      <vt:lpstr>عرض تقديمي في PowerPoint</vt:lpstr>
      <vt:lpstr>عرض تقديمي في PowerPoint</vt:lpstr>
      <vt:lpstr>عرض تقديمي في PowerPoint</vt:lpstr>
      <vt:lpstr>GRATING (SNAPPING) SCAPULA</vt:lpstr>
      <vt:lpstr>عرض تقديمي في PowerPoint</vt:lpstr>
      <vt:lpstr>CONGENITAL DISLOCATION OF THE RADIAL HEA</vt:lpstr>
      <vt:lpstr>Radioulnar synostosis</vt:lpstr>
      <vt:lpstr>CUBITUS VALGUS</vt:lpstr>
      <vt:lpstr>CUBITUS VARUS (‘GUNSTOCK’ DEFORMITY)</vt:lpstr>
    </vt:vector>
  </TitlesOfParts>
  <Company>Microsoft (C)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Frozen shoulder ( adhesive capsulitis)</dc:title>
  <dc:creator>Windows User</dc:creator>
  <cp:lastModifiedBy>Windows User</cp:lastModifiedBy>
  <cp:revision>22</cp:revision>
  <dcterms:created xsi:type="dcterms:W3CDTF">2019-03-14T19:06:55Z</dcterms:created>
  <dcterms:modified xsi:type="dcterms:W3CDTF">2019-03-16T21:30:06Z</dcterms:modified>
</cp:coreProperties>
</file>