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5"/>
  </p:notesMasterIdLst>
  <p:sldIdLst>
    <p:sldId id="256" r:id="rId2"/>
    <p:sldId id="306" r:id="rId3"/>
    <p:sldId id="311" r:id="rId4"/>
    <p:sldId id="310" r:id="rId5"/>
    <p:sldId id="257" r:id="rId6"/>
    <p:sldId id="305" r:id="rId7"/>
    <p:sldId id="304" r:id="rId8"/>
    <p:sldId id="303" r:id="rId9"/>
    <p:sldId id="259" r:id="rId10"/>
    <p:sldId id="312" r:id="rId11"/>
    <p:sldId id="260" r:id="rId12"/>
    <p:sldId id="261" r:id="rId13"/>
    <p:sldId id="307" r:id="rId14"/>
    <p:sldId id="262" r:id="rId15"/>
    <p:sldId id="270" r:id="rId16"/>
    <p:sldId id="271" r:id="rId17"/>
    <p:sldId id="272" r:id="rId18"/>
    <p:sldId id="296" r:id="rId19"/>
    <p:sldId id="299" r:id="rId20"/>
    <p:sldId id="308" r:id="rId21"/>
    <p:sldId id="263" r:id="rId22"/>
    <p:sldId id="264" r:id="rId23"/>
    <p:sldId id="265" r:id="rId24"/>
    <p:sldId id="268" r:id="rId25"/>
    <p:sldId id="269" r:id="rId26"/>
    <p:sldId id="267" r:id="rId27"/>
    <p:sldId id="273" r:id="rId28"/>
    <p:sldId id="309" r:id="rId29"/>
    <p:sldId id="276" r:id="rId30"/>
    <p:sldId id="277" r:id="rId31"/>
    <p:sldId id="282" r:id="rId32"/>
    <p:sldId id="280" r:id="rId33"/>
    <p:sldId id="283" r:id="rId34"/>
    <p:sldId id="281" r:id="rId35"/>
    <p:sldId id="300" r:id="rId36"/>
    <p:sldId id="313" r:id="rId37"/>
    <p:sldId id="275" r:id="rId38"/>
    <p:sldId id="274" r:id="rId39"/>
    <p:sldId id="279" r:id="rId40"/>
    <p:sldId id="297" r:id="rId41"/>
    <p:sldId id="278" r:id="rId42"/>
    <p:sldId id="302"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D1B"/>
    <a:srgbClr val="0000FF"/>
    <a:srgbClr val="000066"/>
    <a:srgbClr val="11D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20DC4-1A36-4F67-866A-D95533C51294}" type="datetimeFigureOut">
              <a:rPr lang="en-US" smtClean="0"/>
              <a:pPr/>
              <a:t>3/24/2019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FA127-06F7-4498-B6B8-3CBE11A70004}" type="slidenum">
              <a:rPr lang="en-US" smtClean="0"/>
              <a:pPr/>
              <a:t>‹#›</a:t>
            </a:fld>
            <a:endParaRPr lang="en-US" dirty="0"/>
          </a:p>
        </p:txBody>
      </p:sp>
    </p:spTree>
    <p:extLst>
      <p:ext uri="{BB962C8B-B14F-4D97-AF65-F5344CB8AC3E}">
        <p14:creationId xmlns:p14="http://schemas.microsoft.com/office/powerpoint/2010/main" val="180565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6DEABCF-749F-4E6D-A459-AAB62C479BFC}" type="slidenum">
              <a:rPr lang="ar-IQ" altLang="en-US" sz="1200" smtClean="0"/>
              <a:pPr eaLnBrk="1" hangingPunct="1"/>
              <a:t>8</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17A87391-0C2C-4575-8448-A439213AD4BA}" type="slidenum">
              <a:rPr lang="ar-IQ" altLang="en-US" sz="1200"/>
              <a:pPr eaLnBrk="1" hangingPunct="1"/>
              <a:t>10</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E30D5364-C796-4D79-BEE5-34C52319D970}" type="slidenum">
              <a:rPr lang="ar-IQ" altLang="en-US" sz="1200">
                <a:solidFill>
                  <a:srgbClr val="000000"/>
                </a:solidFill>
              </a:rPr>
              <a:pPr eaLnBrk="1" hangingPunct="1"/>
              <a:t>19</a:t>
            </a:fld>
            <a:endParaRPr lang="en-US" altLang="en-US" sz="1200">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1FA127-06F7-4498-B6B8-3CBE11A70004}" type="slidenum">
              <a:rPr lang="en-US" smtClean="0"/>
              <a:pPr/>
              <a:t>24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1FA127-06F7-4498-B6B8-3CBE11A70004}" type="slidenum">
              <a:rPr lang="en-US" smtClean="0"/>
              <a:pPr/>
              <a:t>25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858A4446-115E-4611-BFCB-E45CB569069E}" type="slidenum">
              <a:rPr lang="ar-IQ" altLang="en-US" sz="1200">
                <a:solidFill>
                  <a:srgbClr val="000000"/>
                </a:solidFill>
              </a:rPr>
              <a:pPr eaLnBrk="1" hangingPunct="1"/>
              <a:t>35</a:t>
            </a:fld>
            <a:endParaRPr lang="en-US" altLang="en-US" sz="120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6DEABCF-749F-4E6D-A459-AAB62C479BFC}" type="slidenum">
              <a:rPr lang="ar-IQ" altLang="en-US" sz="1200" smtClean="0"/>
              <a:pPr eaLnBrk="1" hangingPunct="1"/>
              <a:t>36</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1380A82-4B0E-48A7-9E10-408991730405}"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wipe dir="d"/>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17F041-1416-4280-8699-A9BA152B08BF}"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587B82-06F2-47AF-B043-5639C2874F59}" type="datetime1">
              <a:rPr lang="en-US" smtClean="0"/>
              <a:pPr/>
              <a:t>3/24/2019</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79EE34-6787-4651-BED8-1ABCE71955E0}"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F4400-9751-49B2-8276-FDE385F512D1}" type="datetime1">
              <a:rPr lang="en-US" smtClean="0"/>
              <a:pPr/>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ipe dir="d"/>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F982FE-BC7D-4CD5-A238-E1D8A7B6A4D9}" type="datetime1">
              <a:rPr lang="en-US" smtClean="0"/>
              <a:pPr/>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393681-0F46-422A-8F86-AC2C87A9070A}" type="datetime1">
              <a:rPr lang="en-US" smtClean="0"/>
              <a:pPr/>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764085-78BD-47F7-8321-CB566C623F02}" type="datetime1">
              <a:rPr lang="en-US" smtClean="0"/>
              <a:pPr/>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FB868-17CA-471D-A469-63993DD78271}" type="datetime1">
              <a:rPr lang="en-US" smtClean="0"/>
              <a:pPr/>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ipe dir="d"/>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3D153-C5FE-485D-8F28-AA056DFBD729}" type="datetime1">
              <a:rPr lang="en-US" smtClean="0"/>
              <a:pPr/>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ransition>
    <p:wipe dir="d"/>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DA4D98A-C37F-4AC7-B849-D83B9589C736}" type="datetime1">
              <a:rPr lang="en-US" smtClean="0"/>
              <a:pPr/>
              <a:t>3/24/2019</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DFFD7C-7BD5-4463-863C-A4B07C1CA50C}" type="datetime1">
              <a:rPr lang="en-US" smtClean="0"/>
              <a:pPr/>
              <a:t>3/24/2019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wipe dir="d"/>
    <p:sndAc>
      <p:stSnd>
        <p:snd r:embed="rId13" name="chimes.wav"/>
      </p:stSnd>
    </p:sndAc>
  </p:transition>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audio" Target="../media/audio1.wav"/><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00200" y="3276600"/>
            <a:ext cx="54864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Rectangle 4"/>
          <p:cNvSpPr/>
          <p:nvPr/>
        </p:nvSpPr>
        <p:spPr>
          <a:xfrm>
            <a:off x="4549" y="-152400"/>
            <a:ext cx="9144000" cy="68580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Immunoblistering Skin Diseases</a:t>
            </a:r>
            <a:endPar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ani" pitchFamily="34" charset="0"/>
              <a:cs typeface="Vani" pitchFamily="34" charset="0"/>
            </a:endParaRPr>
          </a:p>
          <a:p>
            <a:pPr algn="ctr"/>
            <a:r>
              <a:rPr lang="en-US" sz="4800" dirty="0">
                <a:solidFill>
                  <a:schemeClr val="accent1"/>
                </a:solidFill>
              </a:rPr>
              <a:t> </a:t>
            </a:r>
            <a:r>
              <a:rPr lang="en-US" sz="3600" b="1" dirty="0">
                <a:solidFill>
                  <a:srgbClr val="FFFF00"/>
                </a:solidFill>
              </a:rPr>
              <a:t>Dr. Ahmed  </a:t>
            </a:r>
            <a:r>
              <a:rPr lang="en-US" sz="3600" b="1" dirty="0" err="1">
                <a:solidFill>
                  <a:srgbClr val="FFFF00"/>
                </a:solidFill>
              </a:rPr>
              <a:t>Abdulhussein</a:t>
            </a:r>
            <a:r>
              <a:rPr lang="en-US" sz="3600" b="1" dirty="0">
                <a:solidFill>
                  <a:srgbClr val="FFFF00"/>
                </a:solidFill>
              </a:rPr>
              <a:t>  AL-</a:t>
            </a:r>
            <a:r>
              <a:rPr lang="en-US" sz="3600" b="1" dirty="0" err="1">
                <a:solidFill>
                  <a:srgbClr val="FFFF00"/>
                </a:solidFill>
              </a:rPr>
              <a:t>Huchami</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ani" pitchFamily="34" charset="0"/>
              <a:cs typeface="Vani" pitchFamily="34" charset="0"/>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3790966"/>
            <a:ext cx="9144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r>
              <a:rPr lang="en-US" altLang="en-US" sz="1800" b="1" dirty="0" smtClean="0"/>
              <a:t>A</a:t>
            </a:r>
            <a:r>
              <a:rPr lang="en-US" altLang="en-US" sz="1800" b="1" dirty="0"/>
              <a:t>, </a:t>
            </a:r>
            <a:r>
              <a:rPr lang="en-US" altLang="en-US" sz="1800" b="1" dirty="0" err="1"/>
              <a:t>Subcorneal</a:t>
            </a:r>
            <a:r>
              <a:rPr lang="en-US" altLang="en-US" sz="1800" b="1" dirty="0"/>
              <a:t> (as in pemphigus </a:t>
            </a:r>
            <a:r>
              <a:rPr lang="en-US" altLang="en-US" sz="1800" b="1" dirty="0" err="1"/>
              <a:t>foliaceus</a:t>
            </a:r>
            <a:r>
              <a:rPr lang="en-US" altLang="en-US" sz="1800" b="1" dirty="0"/>
              <a:t>). </a:t>
            </a:r>
          </a:p>
          <a:p>
            <a:pPr eaLnBrk="1" hangingPunct="1">
              <a:spcBef>
                <a:spcPct val="50000"/>
              </a:spcBef>
            </a:pPr>
            <a:r>
              <a:rPr lang="en-US" altLang="en-US" sz="1800" b="1" dirty="0" smtClean="0"/>
              <a:t>.</a:t>
            </a:r>
            <a:endParaRPr lang="en-US" altLang="en-US" sz="1800" b="1" dirty="0"/>
          </a:p>
        </p:txBody>
      </p:sp>
      <p:sp>
        <p:nvSpPr>
          <p:cNvPr id="2051"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US" altLang="en-US" b="1"/>
              <a:t>Levels of blister formation</a:t>
            </a:r>
          </a:p>
        </p:txBody>
      </p:sp>
      <p:sp>
        <p:nvSpPr>
          <p:cNvPr id="2052" name="Line 5"/>
          <p:cNvSpPr>
            <a:spLocks noChangeShapeType="1"/>
          </p:cNvSpPr>
          <p:nvPr/>
        </p:nvSpPr>
        <p:spPr bwMode="auto">
          <a:xfrm flipV="1">
            <a:off x="4572000" y="3429000"/>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pic>
        <p:nvPicPr>
          <p:cNvPr id="2053" name="Picture 6"/>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0" y="476250"/>
            <a:ext cx="437516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4474503" y="476250"/>
            <a:ext cx="4669497"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038600"/>
            <a:ext cx="4953000" cy="46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125690"/>
      </p:ext>
    </p:extLst>
  </p:cSld>
  <p:clrMapOvr>
    <a:masterClrMapping/>
  </p:clrMapOvr>
  <p:transition>
    <p:wipe dir="d"/>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a:solidFill>
                    <a:srgbClr val="FF0000"/>
                  </a:solidFill>
                </a:ln>
              </a:rPr>
              <a:t>Pathogenesis</a:t>
            </a:r>
            <a:endParaRPr lang="en-US" sz="4400" dirty="0">
              <a:ln>
                <a:solidFill>
                  <a:srgbClr val="FF0000"/>
                </a:solidFill>
              </a:ln>
            </a:endParaRPr>
          </a:p>
        </p:txBody>
      </p:sp>
      <p:sp>
        <p:nvSpPr>
          <p:cNvPr id="3" name="Content Placeholder 2"/>
          <p:cNvSpPr>
            <a:spLocks noGrp="1"/>
          </p:cNvSpPr>
          <p:nvPr>
            <p:ph idx="1"/>
          </p:nvPr>
        </p:nvSpPr>
        <p:spPr>
          <a:xfrm>
            <a:off x="228600" y="1524000"/>
            <a:ext cx="8686800" cy="4953000"/>
          </a:xfrm>
        </p:spPr>
        <p:txBody>
          <a:bodyPr>
            <a:normAutofit/>
          </a:bodyPr>
          <a:lstStyle/>
          <a:p>
            <a:pPr>
              <a:buNone/>
            </a:pPr>
            <a:r>
              <a:rPr lang="en-US" sz="2400" b="1" dirty="0" smtClean="0"/>
              <a:t>Circulating</a:t>
            </a:r>
            <a:r>
              <a:rPr lang="en-US" sz="2400" b="1" dirty="0" smtClean="0">
                <a:solidFill>
                  <a:srgbClr val="FF0000"/>
                </a:solidFill>
              </a:rPr>
              <a:t> </a:t>
            </a:r>
            <a:r>
              <a:rPr lang="en-US" sz="2400" b="1" dirty="0" smtClean="0"/>
              <a:t>Antidesmosomal</a:t>
            </a:r>
            <a:r>
              <a:rPr lang="en-US" sz="2400" b="1" dirty="0" smtClean="0">
                <a:solidFill>
                  <a:srgbClr val="FF0000"/>
                </a:solidFill>
              </a:rPr>
              <a:t> IgG </a:t>
            </a:r>
            <a:r>
              <a:rPr lang="en-US" sz="2400" b="1" dirty="0" smtClean="0"/>
              <a:t>autoantibodies </a:t>
            </a:r>
            <a:r>
              <a:rPr lang="en-US" sz="2400" b="1" dirty="0" smtClean="0">
                <a:solidFill>
                  <a:srgbClr val="FF0000"/>
                </a:solidFill>
              </a:rPr>
              <a:t>+</a:t>
            </a:r>
            <a:r>
              <a:rPr lang="en-US" sz="2400" b="1" dirty="0" smtClean="0"/>
              <a:t> desmosomes      </a:t>
            </a:r>
          </a:p>
          <a:p>
            <a:pPr>
              <a:buNone/>
            </a:pPr>
            <a:endParaRPr lang="en-US" sz="2400" dirty="0" smtClean="0"/>
          </a:p>
          <a:p>
            <a:pPr>
              <a:buNone/>
            </a:pPr>
            <a:endParaRPr lang="en-US" sz="2400" b="1" dirty="0" smtClean="0"/>
          </a:p>
          <a:p>
            <a:pPr>
              <a:buNone/>
            </a:pPr>
            <a:r>
              <a:rPr lang="en-US" sz="2400" b="1" dirty="0" smtClean="0"/>
              <a:t>Ag-Ab complexes                          Keratinocytes</a:t>
            </a:r>
            <a:r>
              <a:rPr lang="en-US" sz="2400" dirty="0" smtClean="0"/>
              <a:t>                                                      </a:t>
            </a:r>
          </a:p>
          <a:p>
            <a:pPr>
              <a:buNone/>
            </a:pPr>
            <a:r>
              <a:rPr lang="en-US" sz="2400" dirty="0" smtClean="0"/>
              <a:t>                                                                 </a:t>
            </a:r>
          </a:p>
          <a:p>
            <a:pPr>
              <a:buNone/>
            </a:pPr>
            <a:r>
              <a:rPr lang="en-US" sz="2400" b="1" dirty="0" smtClean="0"/>
              <a:t>                                                 Plasminogen activator</a:t>
            </a:r>
          </a:p>
          <a:p>
            <a:pPr>
              <a:buNone/>
            </a:pPr>
            <a:r>
              <a:rPr lang="en-US" sz="2400" b="1" dirty="0" smtClean="0"/>
              <a:t>                                                                            </a:t>
            </a:r>
            <a:r>
              <a:rPr lang="en-US" sz="2400" dirty="0" smtClean="0"/>
              <a:t>             </a:t>
            </a:r>
          </a:p>
          <a:p>
            <a:pPr>
              <a:buNone/>
            </a:pPr>
            <a:r>
              <a:rPr lang="en-US" sz="2400" b="1" dirty="0" smtClean="0"/>
              <a:t>Plasminogen </a:t>
            </a:r>
            <a:r>
              <a:rPr lang="en-US" sz="2400" dirty="0" smtClean="0"/>
              <a:t>                      </a:t>
            </a:r>
            <a:r>
              <a:rPr lang="en-US" sz="2400" b="1" dirty="0" smtClean="0"/>
              <a:t>Plasmin</a:t>
            </a:r>
            <a:r>
              <a:rPr lang="en-US" sz="2400" dirty="0" smtClean="0"/>
              <a:t> </a:t>
            </a:r>
            <a:r>
              <a:rPr lang="en-US" sz="2400" b="1" dirty="0" smtClean="0"/>
              <a:t>(Proteolytic enzyme)</a:t>
            </a:r>
          </a:p>
          <a:p>
            <a:pPr>
              <a:buNone/>
            </a:pPr>
            <a:endParaRPr lang="en-US" sz="2400" dirty="0" smtClean="0"/>
          </a:p>
          <a:p>
            <a:pPr>
              <a:buNone/>
            </a:pPr>
            <a:r>
              <a:rPr lang="en-US" sz="2400" dirty="0" smtClean="0"/>
              <a:t>               </a:t>
            </a:r>
          </a:p>
          <a:p>
            <a:pPr>
              <a:buNone/>
            </a:pPr>
            <a:r>
              <a:rPr lang="en-US" sz="2400" dirty="0" smtClean="0"/>
              <a:t>                                                                              </a:t>
            </a:r>
            <a:r>
              <a:rPr lang="en-US" sz="2400" b="1" dirty="0" smtClean="0"/>
              <a:t>Acantholysis</a:t>
            </a:r>
            <a:endParaRPr lang="en-US" sz="2400" dirty="0" smtClean="0"/>
          </a:p>
          <a:p>
            <a:pPr>
              <a:buNone/>
            </a:pPr>
            <a:r>
              <a:rPr lang="en-US" sz="2400" dirty="0" smtClean="0"/>
              <a:t>                                                        </a:t>
            </a:r>
          </a:p>
          <a:p>
            <a:pPr>
              <a:buNone/>
            </a:pPr>
            <a:r>
              <a:rPr lang="en-US" sz="2400" b="1" dirty="0" smtClean="0"/>
              <a:t>                                                         Bullae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Right Arrow 5"/>
          <p:cNvSpPr/>
          <p:nvPr/>
        </p:nvSpPr>
        <p:spPr>
          <a:xfrm>
            <a:off x="2895600" y="2667000"/>
            <a:ext cx="1219200" cy="533400"/>
          </a:xfrm>
          <a:prstGeom prst="rightArrow">
            <a:avLst>
              <a:gd name="adj1" fmla="val 50000"/>
              <a:gd name="adj2" fmla="val 55633"/>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Stimulate</a:t>
            </a:r>
            <a:r>
              <a:rPr lang="en-US" sz="1600" b="1" dirty="0" smtClean="0"/>
              <a:t> </a:t>
            </a:r>
            <a:r>
              <a:rPr lang="en-US" sz="1600" dirty="0" smtClean="0"/>
              <a:t>       </a:t>
            </a:r>
            <a:endParaRPr lang="en-US" sz="1600" dirty="0"/>
          </a:p>
        </p:txBody>
      </p:sp>
      <p:sp>
        <p:nvSpPr>
          <p:cNvPr id="10" name="Right Arrow 9"/>
          <p:cNvSpPr/>
          <p:nvPr/>
        </p:nvSpPr>
        <p:spPr>
          <a:xfrm>
            <a:off x="2286000" y="4191000"/>
            <a:ext cx="1066800" cy="457200"/>
          </a:xfrm>
          <a:prstGeom prst="rightArrow">
            <a:avLst>
              <a:gd name="adj1" fmla="val 50000"/>
              <a:gd name="adj2" fmla="val 72857"/>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1447800" y="2057400"/>
            <a:ext cx="457200" cy="609600"/>
          </a:xfrm>
          <a:prstGeom prst="down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ent Arrow 15"/>
          <p:cNvSpPr/>
          <p:nvPr/>
        </p:nvSpPr>
        <p:spPr>
          <a:xfrm rot="5400000" flipV="1">
            <a:off x="2514600" y="3505200"/>
            <a:ext cx="609600" cy="762000"/>
          </a:xfrm>
          <a:prstGeom prst="bentArrow">
            <a:avLst>
              <a:gd name="adj1" fmla="val 33832"/>
              <a:gd name="adj2" fmla="val 35303"/>
              <a:gd name="adj3" fmla="val 41277"/>
              <a:gd name="adj4" fmla="val 5310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Down Arrow 22"/>
          <p:cNvSpPr/>
          <p:nvPr/>
        </p:nvSpPr>
        <p:spPr>
          <a:xfrm>
            <a:off x="5486400" y="4724400"/>
            <a:ext cx="533400" cy="533400"/>
          </a:xfrm>
          <a:prstGeom prst="downArrow">
            <a:avLst>
              <a:gd name="adj1" fmla="val 50000"/>
              <a:gd name="adj2" fmla="val 44286"/>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Turn Arrow 12"/>
          <p:cNvSpPr/>
          <p:nvPr/>
        </p:nvSpPr>
        <p:spPr>
          <a:xfrm rot="5400000">
            <a:off x="6400800" y="2971800"/>
            <a:ext cx="990600" cy="838200"/>
          </a:xfrm>
          <a:prstGeom prst="uturnArrow">
            <a:avLst>
              <a:gd name="adj1" fmla="val 25000"/>
              <a:gd name="adj2" fmla="val 25000"/>
              <a:gd name="adj3" fmla="val 34351"/>
              <a:gd name="adj4" fmla="val 43750"/>
              <a:gd name="adj5" fmla="val 75000"/>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Bent Arrow 14"/>
          <p:cNvSpPr/>
          <p:nvPr/>
        </p:nvSpPr>
        <p:spPr>
          <a:xfrm rot="5400000" flipV="1">
            <a:off x="4191000" y="5334000"/>
            <a:ext cx="609600" cy="762000"/>
          </a:xfrm>
          <a:prstGeom prst="bentArrow">
            <a:avLst>
              <a:gd name="adj1" fmla="val 38118"/>
              <a:gd name="adj2" fmla="val 44946"/>
              <a:gd name="adj3" fmla="val 41277"/>
              <a:gd name="adj4" fmla="val 5310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447800"/>
          </a:xfrm>
        </p:spPr>
        <p:txBody>
          <a:bodyPr>
            <a:noAutofit/>
          </a:bodyPr>
          <a:lstStyle/>
          <a:p>
            <a:r>
              <a:rPr lang="en-US" sz="4000" dirty="0" smtClean="0">
                <a:ln>
                  <a:solidFill>
                    <a:srgbClr val="FF0000"/>
                  </a:solidFill>
                </a:ln>
              </a:rPr>
              <a:t/>
            </a:r>
            <a:br>
              <a:rPr lang="en-US" sz="4000" dirty="0" smtClean="0">
                <a:ln>
                  <a:solidFill>
                    <a:srgbClr val="FF0000"/>
                  </a:solidFill>
                </a:ln>
              </a:rPr>
            </a:br>
            <a:r>
              <a:rPr lang="en-US" sz="4000" dirty="0" smtClean="0">
                <a:ln>
                  <a:solidFill>
                    <a:srgbClr val="FF0000"/>
                  </a:solidFill>
                </a:ln>
              </a:rPr>
              <a:t>Pemphigus vulgaris    </a:t>
            </a:r>
            <a:r>
              <a:rPr lang="ar-IQ" sz="4000" dirty="0" smtClean="0">
                <a:ln>
                  <a:solidFill>
                    <a:srgbClr val="FFFF00"/>
                  </a:solidFill>
                </a:ln>
                <a:solidFill>
                  <a:srgbClr val="FF0000"/>
                </a:solidFill>
                <a:cs typeface="Arabic Transparent" pitchFamily="2" charset="-78"/>
              </a:rPr>
              <a:t>داء الفقاع الخبيث      </a:t>
            </a:r>
            <a:endParaRPr lang="en-US" sz="4000" dirty="0">
              <a:ln>
                <a:solidFill>
                  <a:srgbClr val="FFFF00"/>
                </a:solidFill>
              </a:ln>
              <a:solidFill>
                <a:srgbClr val="FF0000"/>
              </a:solidFill>
            </a:endParaRPr>
          </a:p>
        </p:txBody>
      </p:sp>
      <p:sp>
        <p:nvSpPr>
          <p:cNvPr id="3" name="Content Placeholder 2"/>
          <p:cNvSpPr>
            <a:spLocks noGrp="1"/>
          </p:cNvSpPr>
          <p:nvPr>
            <p:ph idx="1"/>
          </p:nvPr>
        </p:nvSpPr>
        <p:spPr>
          <a:xfrm>
            <a:off x="304800" y="1447800"/>
            <a:ext cx="8534400" cy="4953001"/>
          </a:xfrm>
        </p:spPr>
        <p:txBody>
          <a:bodyPr>
            <a:normAutofit/>
          </a:bodyPr>
          <a:lstStyle/>
          <a:p>
            <a:pPr>
              <a:buNone/>
            </a:pPr>
            <a:r>
              <a:rPr lang="en-US" sz="2400" b="1" dirty="0" smtClean="0">
                <a:solidFill>
                  <a:srgbClr val="FF0000"/>
                </a:solidFill>
                <a:effectLst>
                  <a:outerShdw blurRad="38100" dist="38100" dir="2700000" algn="tl">
                    <a:srgbClr val="000000">
                      <a:alpha val="43137"/>
                    </a:srgbClr>
                  </a:outerShdw>
                </a:effectLst>
              </a:rPr>
              <a:t>Clinical Picture</a:t>
            </a:r>
          </a:p>
          <a:p>
            <a:pPr>
              <a:buBlip>
                <a:blip r:embed="rId3"/>
              </a:buBlip>
            </a:pPr>
            <a:r>
              <a:rPr lang="en-US" sz="2400" b="1" dirty="0" smtClean="0"/>
              <a:t>Usually affects middle age group [40-60 years].</a:t>
            </a:r>
          </a:p>
          <a:p>
            <a:pPr>
              <a:buBlip>
                <a:blip r:embed="rId3"/>
              </a:buBlip>
            </a:pPr>
            <a:r>
              <a:rPr lang="en-US" sz="2400" b="1" dirty="0" smtClean="0"/>
              <a:t>Both sexes are equally affected.</a:t>
            </a:r>
          </a:p>
          <a:p>
            <a:pPr>
              <a:buBlip>
                <a:blip r:embed="rId3"/>
              </a:buBlip>
            </a:pPr>
            <a:r>
              <a:rPr lang="en-US" sz="2400" b="1" dirty="0" smtClean="0"/>
              <a:t>Incidence is higher among Jews.</a:t>
            </a:r>
          </a:p>
          <a:p>
            <a:pPr>
              <a:buBlip>
                <a:blip r:embed="rId3"/>
              </a:buBlip>
            </a:pPr>
            <a:r>
              <a:rPr lang="en-US" sz="2400" b="1" u="sng" dirty="0" smtClean="0">
                <a:solidFill>
                  <a:srgbClr val="FF0000"/>
                </a:solidFill>
                <a:effectLst>
                  <a:outerShdw blurRad="38100" dist="38100" dir="2700000" algn="tl">
                    <a:srgbClr val="000000">
                      <a:alpha val="43137"/>
                    </a:srgbClr>
                  </a:outerShdw>
                </a:effectLst>
              </a:rPr>
              <a:t>Presentation</a:t>
            </a:r>
            <a:endParaRPr lang="en-US" sz="2400" b="1" dirty="0" smtClean="0">
              <a:solidFill>
                <a:srgbClr val="FF0000"/>
              </a:solidFill>
              <a:effectLst>
                <a:outerShdw blurRad="38100" dist="38100" dir="2700000" algn="tl">
                  <a:srgbClr val="000000">
                    <a:alpha val="43137"/>
                  </a:srgbClr>
                </a:outerShdw>
              </a:effectLst>
            </a:endParaRPr>
          </a:p>
          <a:p>
            <a:pPr>
              <a:buNone/>
            </a:pPr>
            <a:r>
              <a:rPr lang="en-US" sz="2400" b="1" dirty="0" smtClean="0">
                <a:solidFill>
                  <a:srgbClr val="002060"/>
                </a:solidFill>
                <a:effectLst>
                  <a:outerShdw blurRad="38100" dist="38100" dir="2700000" algn="tl">
                    <a:srgbClr val="000000">
                      <a:alpha val="43137"/>
                    </a:srgbClr>
                  </a:outerShdw>
                </a:effectLst>
              </a:rPr>
              <a:t>      </a:t>
            </a:r>
            <a:r>
              <a:rPr lang="en-US" sz="2400" b="1" dirty="0" smtClean="0"/>
              <a:t>Flaccid bullae that easily and rapidly rupture leaving oozy painful erosions and later crusted lesions (bullae may not be seen at presentation because of their flaccid and fragile nature). The bullae are not hemorrhagic.</a:t>
            </a:r>
          </a:p>
          <a:p>
            <a:pPr>
              <a:buBlip>
                <a:blip r:embed="rId3"/>
              </a:buBlip>
            </a:pPr>
            <a:r>
              <a:rPr lang="en-US" sz="2400" b="1" dirty="0" smtClean="0"/>
              <a:t> The rash is not pruritic and there is no grouping of lesions.</a:t>
            </a:r>
          </a:p>
          <a:p>
            <a:pPr>
              <a:buBlip>
                <a:blip r:embed="rId3"/>
              </a:buBlip>
            </a:pPr>
            <a:r>
              <a:rPr lang="en-US" sz="2400" b="1" dirty="0" smtClean="0">
                <a:solidFill>
                  <a:srgbClr val="FF0000"/>
                </a:solidFill>
              </a:rPr>
              <a:t>Nikolsky’s sign </a:t>
            </a:r>
            <a:r>
              <a:rPr lang="en-US" sz="2400" b="1" dirty="0" smtClean="0"/>
              <a:t>and </a:t>
            </a:r>
            <a:r>
              <a:rPr lang="en-US" sz="2400" b="1" dirty="0" smtClean="0">
                <a:solidFill>
                  <a:srgbClr val="FF0000"/>
                </a:solidFill>
              </a:rPr>
              <a:t>Bulla spread sign</a:t>
            </a:r>
            <a:r>
              <a:rPr lang="en-US" sz="2400" b="1" dirty="0" smtClean="0"/>
              <a:t> are positive.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0063" y="428625"/>
            <a:ext cx="7929562" cy="857250"/>
          </a:xfrm>
          <a:solidFill>
            <a:schemeClr val="tx2">
              <a:lumMod val="20000"/>
              <a:lumOff val="80000"/>
            </a:schemeClr>
          </a:solidFill>
        </p:spPr>
        <p:txBody>
          <a:bodyPr/>
          <a:lstStyle/>
          <a:p>
            <a:pPr>
              <a:defRPr/>
            </a:pPr>
            <a:r>
              <a:rPr lang="en-US" b="1" dirty="0" smtClean="0"/>
              <a:t> + </a:t>
            </a:r>
            <a:r>
              <a:rPr lang="en-US" b="1" dirty="0" err="1" smtClean="0"/>
              <a:t>ve</a:t>
            </a:r>
            <a:r>
              <a:rPr lang="en-US" b="1" dirty="0" smtClean="0"/>
              <a:t> </a:t>
            </a:r>
            <a:r>
              <a:rPr lang="en-US" b="1" dirty="0" err="1" smtClean="0"/>
              <a:t>Nikolski’s</a:t>
            </a:r>
            <a:r>
              <a:rPr lang="en-US" b="1" dirty="0" smtClean="0"/>
              <a:t> Sign</a:t>
            </a:r>
          </a:p>
        </p:txBody>
      </p:sp>
      <p:pic>
        <p:nvPicPr>
          <p:cNvPr id="17411" name="Picture 3" descr="nikol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85875"/>
            <a:ext cx="7929562"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428625" y="4857750"/>
            <a:ext cx="871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Nikolsky Sign </a:t>
            </a:r>
            <a:r>
              <a:rPr lang="en-US" b="1" i="1"/>
              <a:t>: </a:t>
            </a:r>
            <a:r>
              <a:rPr lang="en-US" b="1"/>
              <a:t>Dislodging of epidermis by lateral finger pressure in the vicinity of lesions, which leads to an erosion</a:t>
            </a:r>
            <a:r>
              <a:rPr lang="en-US"/>
              <a:t>. </a:t>
            </a:r>
          </a:p>
          <a:p>
            <a:r>
              <a:rPr lang="en-US"/>
              <a:t>Shearing stresses on normal skin can cause new erosions to form</a:t>
            </a:r>
          </a:p>
        </p:txBody>
      </p:sp>
    </p:spTree>
    <p:extLst>
      <p:ext uri="{BB962C8B-B14F-4D97-AF65-F5344CB8AC3E}">
        <p14:creationId xmlns:p14="http://schemas.microsoft.com/office/powerpoint/2010/main" val="292140847"/>
      </p:ext>
    </p:extLst>
  </p:cSld>
  <p:clrMapOvr>
    <a:masterClrMapping/>
  </p:clrMapOvr>
  <p:transition>
    <p:wipe dir="d"/>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n>
                  <a:solidFill>
                    <a:srgbClr val="FF0000"/>
                  </a:solidFill>
                </a:ln>
              </a:rPr>
              <a:t>Pemphigus vulgaris        </a:t>
            </a:r>
            <a:r>
              <a:rPr lang="ar-IQ" sz="4000" dirty="0" smtClean="0">
                <a:ln>
                  <a:solidFill>
                    <a:srgbClr val="FFFF00"/>
                  </a:solidFill>
                </a:ln>
                <a:solidFill>
                  <a:srgbClr val="FF0000"/>
                </a:solidFill>
                <a:cs typeface="Arabic Transparent" pitchFamily="2" charset="-78"/>
              </a:rPr>
              <a:t>داء الفقاع الخبيث </a:t>
            </a:r>
            <a:endParaRPr lang="en-US" sz="4000" dirty="0"/>
          </a:p>
        </p:txBody>
      </p:sp>
      <p:sp>
        <p:nvSpPr>
          <p:cNvPr id="3" name="Content Placeholder 2"/>
          <p:cNvSpPr>
            <a:spLocks noGrp="1"/>
          </p:cNvSpPr>
          <p:nvPr>
            <p:ph idx="1"/>
          </p:nvPr>
        </p:nvSpPr>
        <p:spPr>
          <a:xfrm>
            <a:off x="228600" y="1447800"/>
            <a:ext cx="8382000" cy="4876800"/>
          </a:xfrm>
        </p:spPr>
        <p:txBody>
          <a:bodyPr>
            <a:normAutofit lnSpcReduction="10000"/>
          </a:bodyPr>
          <a:lstStyle/>
          <a:p>
            <a:pPr>
              <a:buBlip>
                <a:blip r:embed="rId3"/>
              </a:buBlip>
            </a:pPr>
            <a:r>
              <a:rPr lang="en-US" sz="2400" b="1" dirty="0" smtClean="0"/>
              <a:t>P. vulgaris usually has </a:t>
            </a:r>
            <a:r>
              <a:rPr lang="en-US" sz="2400" b="1" dirty="0" smtClean="0">
                <a:solidFill>
                  <a:srgbClr val="002060"/>
                </a:solidFill>
                <a:effectLst>
                  <a:outerShdw blurRad="38100" dist="38100" dir="2700000" algn="tl">
                    <a:srgbClr val="000000">
                      <a:alpha val="43137"/>
                    </a:srgbClr>
                  </a:outerShdw>
                </a:effectLst>
              </a:rPr>
              <a:t>generalized distribution</a:t>
            </a:r>
            <a:r>
              <a:rPr lang="en-US" sz="2400" b="1" dirty="0" smtClean="0"/>
              <a:t>, however the </a:t>
            </a:r>
            <a:r>
              <a:rPr lang="en-US" sz="2400" b="1" u="sng" dirty="0" smtClean="0">
                <a:solidFill>
                  <a:srgbClr val="FF0000"/>
                </a:solidFill>
              </a:rPr>
              <a:t>predilection sites </a:t>
            </a:r>
            <a:r>
              <a:rPr lang="en-US" sz="2400" b="1" dirty="0" smtClean="0"/>
              <a:t>are the scalp, trunk, itertriginous areas (axillae and groins).</a:t>
            </a:r>
          </a:p>
          <a:p>
            <a:pPr>
              <a:buBlip>
                <a:blip r:embed="rId3"/>
              </a:buBlip>
            </a:pPr>
            <a:r>
              <a:rPr lang="en-US" sz="2400" b="1" dirty="0" smtClean="0">
                <a:solidFill>
                  <a:srgbClr val="FF0000"/>
                </a:solidFill>
              </a:rPr>
              <a:t>Mucous membranes </a:t>
            </a:r>
            <a:r>
              <a:rPr lang="en-US" sz="2400" b="1" dirty="0" smtClean="0"/>
              <a:t>of the mouth, pharynx and larynx may be involved and cause painful oral erosions, dysphagia and hoarseness of the voice respectively. Oral lesions (Painful erosions and ulcerations) are the presenting feature in about 50% of the patient and oral involvement occurs in almost all patients during the whole course of the disease. </a:t>
            </a:r>
          </a:p>
          <a:p>
            <a:pPr>
              <a:buBlip>
                <a:blip r:embed="rId3"/>
              </a:buBlip>
            </a:pPr>
            <a:r>
              <a:rPr lang="en-US" sz="2400" b="1" dirty="0" smtClean="0"/>
              <a:t>The course of the disease is usually chronic with a high </a:t>
            </a:r>
            <a:r>
              <a:rPr lang="en-US" sz="2400" b="1" dirty="0" smtClean="0">
                <a:solidFill>
                  <a:srgbClr val="FF0000"/>
                </a:solidFill>
              </a:rPr>
              <a:t>mortality rate </a:t>
            </a:r>
            <a:r>
              <a:rPr lang="en-US" sz="2400" b="1" dirty="0" smtClean="0"/>
              <a:t>(100% before steroid era and about 10-30% after  corticosteroid introduction), however with careful management many patients can live relatively normal life with occasional exacerbations.</a:t>
            </a:r>
            <a:r>
              <a:rPr lang="en-US" sz="2400" b="1" dirty="0" smtClean="0">
                <a:solidFill>
                  <a:srgbClr val="FF0000"/>
                </a:solidFill>
              </a:rPr>
              <a:t> </a:t>
            </a:r>
          </a:p>
          <a:p>
            <a:pPr>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57200" y="152400"/>
            <a:ext cx="8229600" cy="990600"/>
          </a:xfrm>
        </p:spPr>
        <p:txBody>
          <a:bodyPr>
            <a:normAutofit/>
          </a:bodyPr>
          <a:lstStyle/>
          <a:p>
            <a:pPr algn="ctr"/>
            <a:r>
              <a:rPr lang="en-US" sz="2400" dirty="0" smtClean="0">
                <a:solidFill>
                  <a:schemeClr val="bg1"/>
                </a:solidFill>
              </a:rPr>
              <a:t>P. Vulgaris involving the trunk with painful erosions</a:t>
            </a:r>
            <a:endParaRPr lang="en-US" sz="2400" dirty="0">
              <a:solidFill>
                <a:schemeClr val="bg1"/>
              </a:solidFill>
            </a:endParaRPr>
          </a:p>
        </p:txBody>
      </p:sp>
      <p:pic>
        <p:nvPicPr>
          <p:cNvPr id="10" name="Content Placeholder 9" descr="PV trunk.jpg"/>
          <p:cNvPicPr>
            <a:picLocks noGrp="1" noChangeAspect="1"/>
          </p:cNvPicPr>
          <p:nvPr>
            <p:ph sz="half" idx="2"/>
          </p:nvPr>
        </p:nvPicPr>
        <p:blipFill>
          <a:blip r:embed="rId3" cstate="print"/>
          <a:stretch>
            <a:fillRect/>
          </a:stretch>
        </p:blipFill>
        <p:spPr>
          <a:xfrm>
            <a:off x="304800" y="1600200"/>
            <a:ext cx="4114800" cy="5029200"/>
          </a:xfrm>
        </p:spPr>
      </p:pic>
      <p:pic>
        <p:nvPicPr>
          <p:cNvPr id="15" name="Content Placeholder 14" descr="Painful erosions PV.jpg"/>
          <p:cNvPicPr>
            <a:picLocks noGrp="1" noChangeAspect="1"/>
          </p:cNvPicPr>
          <p:nvPr>
            <p:ph sz="quarter" idx="4"/>
          </p:nvPr>
        </p:nvPicPr>
        <p:blipFill>
          <a:blip r:embed="rId4" cstate="print"/>
          <a:stretch>
            <a:fillRect/>
          </a:stretch>
        </p:blipFill>
        <p:spPr>
          <a:xfrm>
            <a:off x="4800600" y="1600200"/>
            <a:ext cx="4038600" cy="5029200"/>
          </a:xfrm>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bg1"/>
                </a:solidFill>
              </a:rPr>
              <a:t>Bullae are flaccid and fragile in P. vulgaris, they rupture easily and rapidly leaving painful erosions and later crustations.</a:t>
            </a:r>
            <a:endParaRPr lang="en-US" sz="2400" dirty="0">
              <a:solidFill>
                <a:schemeClr val="bg1"/>
              </a:solidFill>
            </a:endParaRPr>
          </a:p>
        </p:txBody>
      </p:sp>
      <p:pic>
        <p:nvPicPr>
          <p:cNvPr id="7" name="Content Placeholder 6" descr="SM0513.BMP"/>
          <p:cNvPicPr>
            <a:picLocks noGrp="1" noChangeAspect="1"/>
          </p:cNvPicPr>
          <p:nvPr>
            <p:ph sz="half" idx="2"/>
          </p:nvPr>
        </p:nvPicPr>
        <p:blipFill>
          <a:blip r:embed="rId3" cstate="print"/>
          <a:stretch>
            <a:fillRect/>
          </a:stretch>
        </p:blipFill>
        <p:spPr>
          <a:xfrm>
            <a:off x="4876800" y="1752600"/>
            <a:ext cx="3886199" cy="4800600"/>
          </a:xfrm>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8" name="Content Placeholder 7" descr="11.jpg"/>
          <p:cNvPicPr>
            <a:picLocks noGrp="1" noChangeAspect="1"/>
          </p:cNvPicPr>
          <p:nvPr>
            <p:ph sz="half" idx="1"/>
          </p:nvPr>
        </p:nvPicPr>
        <p:blipFill>
          <a:blip r:embed="rId4" cstate="print"/>
          <a:stretch>
            <a:fillRect/>
          </a:stretch>
        </p:blipFill>
        <p:spPr>
          <a:xfrm>
            <a:off x="381001" y="1773238"/>
            <a:ext cx="3810000" cy="4856162"/>
          </a:xfr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4800" dirty="0" smtClean="0"/>
              <a:t> </a:t>
            </a:r>
            <a:r>
              <a:rPr lang="en-US" sz="2700" dirty="0" smtClean="0">
                <a:solidFill>
                  <a:schemeClr val="bg1"/>
                </a:solidFill>
              </a:rPr>
              <a:t>Pemphigus vulgaris: Bullae are transient in this disorder; erosion is more characteristic.  </a:t>
            </a:r>
            <a:r>
              <a:rPr lang="en-US" dirty="0" smtClean="0"/>
              <a:t/>
            </a:r>
            <a:br>
              <a:rPr lang="en-US" dirty="0" smtClean="0"/>
            </a:br>
            <a:endParaRPr lang="en-US" dirty="0"/>
          </a:p>
        </p:txBody>
      </p:sp>
      <p:pic>
        <p:nvPicPr>
          <p:cNvPr id="6" name="Content Placeholder 5" descr="SC05_17A.BMP"/>
          <p:cNvPicPr>
            <a:picLocks noGrp="1" noChangeAspect="1"/>
          </p:cNvPicPr>
          <p:nvPr>
            <p:ph sz="half" idx="1"/>
          </p:nvPr>
        </p:nvPicPr>
        <p:blipFill>
          <a:blip r:embed="rId3" cstate="print"/>
          <a:stretch>
            <a:fillRect/>
          </a:stretch>
        </p:blipFill>
        <p:spPr>
          <a:xfrm>
            <a:off x="304800" y="1752600"/>
            <a:ext cx="4038600" cy="4724400"/>
          </a:xfrm>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7" name="Content Placeholder 6" descr="PV back.jpg"/>
          <p:cNvPicPr>
            <a:picLocks noGrp="1" noChangeAspect="1"/>
          </p:cNvPicPr>
          <p:nvPr>
            <p:ph sz="half" idx="2"/>
          </p:nvPr>
        </p:nvPicPr>
        <p:blipFill>
          <a:blip r:embed="rId4" cstate="print"/>
          <a:stretch>
            <a:fillRect/>
          </a:stretch>
        </p:blipFill>
        <p:spPr>
          <a:xfrm>
            <a:off x="4800600" y="1752600"/>
            <a:ext cx="3962400" cy="4648200"/>
          </a:xfr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1000">
              <a:schemeClr val="accent4"/>
            </a:gs>
            <a:gs pos="100000">
              <a:srgbClr val="FFFF00"/>
            </a:gs>
          </a:gsLst>
          <a:lin ang="54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6" name="Content Placeholder 5" descr="internal aspect of the upper lip.jpg"/>
          <p:cNvPicPr>
            <a:picLocks noGrp="1" noChangeAspect="1"/>
          </p:cNvPicPr>
          <p:nvPr>
            <p:ph sz="half" idx="4294967295"/>
          </p:nvPr>
        </p:nvPicPr>
        <p:blipFill>
          <a:blip r:embed="rId3" cstate="print"/>
          <a:stretch>
            <a:fillRect/>
          </a:stretch>
        </p:blipFill>
        <p:spPr>
          <a:xfrm>
            <a:off x="3962400" y="381000"/>
            <a:ext cx="4800600" cy="2743200"/>
          </a:xfrm>
        </p:spPr>
      </p:pic>
      <p:pic>
        <p:nvPicPr>
          <p:cNvPr id="7" name="Content Placeholder 6" descr="Pemphigus vulgaris of the oral mucosa 2.jpg"/>
          <p:cNvPicPr>
            <a:picLocks noGrp="1" noChangeAspect="1"/>
          </p:cNvPicPr>
          <p:nvPr>
            <p:ph sz="half" idx="4294967295"/>
          </p:nvPr>
        </p:nvPicPr>
        <p:blipFill>
          <a:blip r:embed="rId4" cstate="print"/>
          <a:stretch>
            <a:fillRect/>
          </a:stretch>
        </p:blipFill>
        <p:spPr>
          <a:xfrm>
            <a:off x="3962400" y="3733800"/>
            <a:ext cx="4876800" cy="2819400"/>
          </a:xfrm>
        </p:spPr>
      </p:pic>
      <p:pic>
        <p:nvPicPr>
          <p:cNvPr id="1026" name="Picture 2" descr="C:\Documents and Settings\XPPRESP3\Desktop\bullous\PV\tongue.jpg"/>
          <p:cNvPicPr>
            <a:picLocks noChangeAspect="1" noChangeArrowheads="1"/>
          </p:cNvPicPr>
          <p:nvPr/>
        </p:nvPicPr>
        <p:blipFill>
          <a:blip r:embed="rId5" cstate="print"/>
          <a:srcRect/>
          <a:stretch>
            <a:fillRect/>
          </a:stretch>
        </p:blipFill>
        <p:spPr bwMode="auto">
          <a:xfrm>
            <a:off x="228600" y="2667000"/>
            <a:ext cx="3505200" cy="3886200"/>
          </a:xfrm>
          <a:prstGeom prst="rect">
            <a:avLst/>
          </a:prstGeom>
          <a:noFill/>
        </p:spPr>
      </p:pic>
      <p:pic>
        <p:nvPicPr>
          <p:cNvPr id="1027" name="Picture 3" descr="C:\Documents and Settings\XPPRESP3\Desktop\bullous\PV\internal aspect of the lower lip.jpg"/>
          <p:cNvPicPr>
            <a:picLocks noChangeAspect="1" noChangeArrowheads="1"/>
          </p:cNvPicPr>
          <p:nvPr/>
        </p:nvPicPr>
        <p:blipFill>
          <a:blip r:embed="rId6" cstate="print"/>
          <a:srcRect/>
          <a:stretch>
            <a:fillRect/>
          </a:stretch>
        </p:blipFill>
        <p:spPr bwMode="auto">
          <a:xfrm>
            <a:off x="228600" y="381000"/>
            <a:ext cx="3505200" cy="2057400"/>
          </a:xfrm>
          <a:prstGeom prst="rect">
            <a:avLst/>
          </a:prstGeom>
          <a:noFill/>
        </p:spPr>
      </p:pic>
      <p:sp>
        <p:nvSpPr>
          <p:cNvPr id="10" name="Rounded Rectangle 9"/>
          <p:cNvSpPr/>
          <p:nvPr/>
        </p:nvSpPr>
        <p:spPr>
          <a:xfrm>
            <a:off x="3962400" y="381000"/>
            <a:ext cx="1600200" cy="6858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Upper lip</a:t>
            </a:r>
            <a:endParaRPr lang="en-US" sz="2000" b="1" dirty="0">
              <a:solidFill>
                <a:schemeClr val="tx1"/>
              </a:solidFill>
            </a:endParaRPr>
          </a:p>
        </p:txBody>
      </p:sp>
      <p:sp>
        <p:nvSpPr>
          <p:cNvPr id="11" name="Rounded Rectangle 10"/>
          <p:cNvSpPr/>
          <p:nvPr/>
        </p:nvSpPr>
        <p:spPr>
          <a:xfrm>
            <a:off x="228600" y="1905000"/>
            <a:ext cx="1447800" cy="5334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Lower lip</a:t>
            </a:r>
            <a:endParaRPr lang="en-US" sz="2000" b="1" dirty="0">
              <a:solidFill>
                <a:schemeClr val="tx1"/>
              </a:solidFill>
            </a:endParaRPr>
          </a:p>
        </p:txBody>
      </p:sp>
      <p:sp>
        <p:nvSpPr>
          <p:cNvPr id="12" name="Rounded Rectangle 11"/>
          <p:cNvSpPr/>
          <p:nvPr/>
        </p:nvSpPr>
        <p:spPr>
          <a:xfrm>
            <a:off x="7162800" y="6096000"/>
            <a:ext cx="1676400" cy="4572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Inner Cheek</a:t>
            </a:r>
            <a:endParaRPr lang="en-US" sz="2000" b="1" dirty="0">
              <a:solidFill>
                <a:schemeClr val="tx1"/>
              </a:solidFill>
            </a:endParaRPr>
          </a:p>
        </p:txBody>
      </p:sp>
      <p:sp>
        <p:nvSpPr>
          <p:cNvPr id="13" name="Rounded Rectangle 12"/>
          <p:cNvSpPr/>
          <p:nvPr/>
        </p:nvSpPr>
        <p:spPr>
          <a:xfrm>
            <a:off x="228600" y="6019800"/>
            <a:ext cx="1524000" cy="533400"/>
          </a:xfrm>
          <a:prstGeom prst="round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Tongue</a:t>
            </a:r>
            <a:endParaRPr lang="en-US" sz="2000" b="1" dirty="0">
              <a:solidFill>
                <a:schemeClr val="tx1"/>
              </a:solidFill>
            </a:endParaRPr>
          </a:p>
        </p:txBody>
      </p:sp>
      <p:sp>
        <p:nvSpPr>
          <p:cNvPr id="14" name="Rectangle 13"/>
          <p:cNvSpPr/>
          <p:nvPr/>
        </p:nvSpPr>
        <p:spPr>
          <a:xfrm>
            <a:off x="4038600" y="3200400"/>
            <a:ext cx="4572000" cy="457200"/>
          </a:xfrm>
          <a:prstGeom prst="rect">
            <a:avLst/>
          </a:prstGeom>
          <a:solidFill>
            <a:schemeClr val="accent2">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PV of the oral mucous membranes</a:t>
            </a:r>
            <a:endParaRPr lang="en-US" sz="2000" b="1" dirty="0">
              <a:solidFill>
                <a:schemeClr val="tx1"/>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b="1">
                <a:solidFill>
                  <a:srgbClr val="000000"/>
                </a:solidFill>
              </a:rPr>
              <a:t>Pemphigus vulgaris</a:t>
            </a:r>
          </a:p>
        </p:txBody>
      </p:sp>
      <p:graphicFrame>
        <p:nvGraphicFramePr>
          <p:cNvPr id="4099" name="Object 3"/>
          <p:cNvGraphicFramePr>
            <a:graphicFrameLocks noChangeAspect="1"/>
          </p:cNvGraphicFramePr>
          <p:nvPr/>
        </p:nvGraphicFramePr>
        <p:xfrm>
          <a:off x="1116013" y="908050"/>
          <a:ext cx="6946900" cy="4438650"/>
        </p:xfrm>
        <a:graphic>
          <a:graphicData uri="http://schemas.openxmlformats.org/presentationml/2006/ole">
            <mc:AlternateContent xmlns:mc="http://schemas.openxmlformats.org/markup-compatibility/2006">
              <mc:Choice xmlns:v="urn:schemas-microsoft-com:vml" Requires="v">
                <p:oleObj spid="_x0000_s1036" name="Bitmap Image" r:id="rId5" imgW="3457143" imgH="2209524" progId="Paint.Picture">
                  <p:embed/>
                </p:oleObj>
              </mc:Choice>
              <mc:Fallback>
                <p:oleObj name="Bitmap Image" r:id="rId5" imgW="3457143" imgH="220952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908050"/>
                        <a:ext cx="69469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0" y="5543550"/>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rtl="0" eaLnBrk="1" hangingPunct="1">
              <a:spcBef>
                <a:spcPct val="50000"/>
              </a:spcBef>
            </a:pPr>
            <a:r>
              <a:rPr lang="en-US" altLang="en-US" sz="1600" b="1">
                <a:solidFill>
                  <a:srgbClr val="FFFFFF"/>
                </a:solidFill>
              </a:rPr>
              <a:t>Suprabasal acantholysis results in an intraepidermal blister containing rounded keratinocytes that are separating from their neighbors. Initially, a single row of basal cells is present on the floor of the blister with dermal papillomatosis (tombstone effect). Follicular involvement by acantholysis is also common.</a:t>
            </a:r>
          </a:p>
        </p:txBody>
      </p:sp>
    </p:spTree>
    <p:extLst>
      <p:ext uri="{BB962C8B-B14F-4D97-AF65-F5344CB8AC3E}">
        <p14:creationId xmlns:p14="http://schemas.microsoft.com/office/powerpoint/2010/main" val="2173875772"/>
      </p:ext>
    </p:extLst>
  </p:cSld>
  <p:clrMapOvr>
    <a:masterClrMapping/>
  </p:clrMapOvr>
  <p:transition>
    <p:wipe dir="d"/>
    <p:sndAc>
      <p:stSnd>
        <p:snd r:embed="rId4"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GB" smtClean="0"/>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2875"/>
            <a:ext cx="8929688" cy="6500813"/>
          </a:xfrm>
        </p:spPr>
      </p:pic>
    </p:spTree>
    <p:extLst>
      <p:ext uri="{BB962C8B-B14F-4D97-AF65-F5344CB8AC3E}">
        <p14:creationId xmlns:p14="http://schemas.microsoft.com/office/powerpoint/2010/main" val="2923582537"/>
      </p:ext>
    </p:extLst>
  </p:cSld>
  <p:clrMapOvr>
    <a:masterClrMapping/>
  </p:clrMapOvr>
  <p:transition>
    <p:wipe dir="d"/>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ar-IQ" smtClean="0"/>
          </a:p>
        </p:txBody>
      </p:sp>
      <p:sp>
        <p:nvSpPr>
          <p:cNvPr id="3" name="Content Placeholder 2"/>
          <p:cNvSpPr>
            <a:spLocks noGrp="1"/>
          </p:cNvSpPr>
          <p:nvPr>
            <p:ph idx="1"/>
          </p:nvPr>
        </p:nvSpPr>
        <p:spPr>
          <a:ln>
            <a:miter lim="800000"/>
            <a:headEnd/>
            <a:tailEnd/>
          </a:ln>
          <a:extLst/>
        </p:spPr>
        <p:txBody>
          <a:bodyPr/>
          <a:lstStyle/>
          <a:p>
            <a:pPr lvl="8">
              <a:buFont typeface="Arial" pitchFamily="34" charset="0"/>
              <a:buNone/>
              <a:defRPr/>
            </a:pPr>
            <a:endParaRPr lang="en-US" altLang="ar-SA" b="1" dirty="0" smtClean="0">
              <a:solidFill>
                <a:srgbClr val="FF0000"/>
              </a:solidFill>
              <a:latin typeface="Arial" charset="0"/>
            </a:endParaRPr>
          </a:p>
          <a:p>
            <a:pPr lvl="8">
              <a:buFont typeface="Arial" pitchFamily="34" charset="0"/>
              <a:buNone/>
              <a:defRPr/>
            </a:pPr>
            <a:endParaRPr lang="en-US" altLang="ar-SA" b="1" dirty="0" smtClean="0">
              <a:solidFill>
                <a:srgbClr val="FF0000"/>
              </a:solidFill>
              <a:latin typeface="Arial" charset="0"/>
            </a:endParaRPr>
          </a:p>
          <a:p>
            <a:pPr lvl="8">
              <a:buFont typeface="Arial" pitchFamily="34" charset="0"/>
              <a:buNone/>
              <a:defRPr/>
            </a:pPr>
            <a:r>
              <a:rPr lang="en-US" altLang="ar-SA" b="1" dirty="0" smtClean="0">
                <a:solidFill>
                  <a:srgbClr val="FF0000"/>
                </a:solidFill>
                <a:latin typeface="Arial" charset="0"/>
              </a:rPr>
              <a:t>Binding of Abs to the adhesion molecules</a:t>
            </a:r>
            <a:r>
              <a:rPr lang="en-US" altLang="ar-SA" b="1" dirty="0" smtClean="0">
                <a:solidFill>
                  <a:srgbClr val="FF0000"/>
                </a:solidFill>
                <a:latin typeface="Arial" charset="0"/>
                <a:sym typeface="Symbol" pitchFamily="18" charset="2"/>
              </a:rPr>
              <a:t> </a:t>
            </a:r>
            <a:r>
              <a:rPr lang="en-US" altLang="ar-SA" b="1" dirty="0" smtClean="0">
                <a:solidFill>
                  <a:srgbClr val="FF0000"/>
                </a:solidFill>
                <a:latin typeface="Arial" charset="0"/>
              </a:rPr>
              <a:t>loss of cell-cell adhesion </a:t>
            </a:r>
            <a:r>
              <a:rPr lang="en-US" altLang="ar-SA" b="1" dirty="0" smtClean="0">
                <a:solidFill>
                  <a:srgbClr val="FF0000"/>
                </a:solidFill>
                <a:latin typeface="Arial" charset="0"/>
                <a:sym typeface="Symbol" pitchFamily="18" charset="2"/>
              </a:rPr>
              <a:t> </a:t>
            </a:r>
            <a:r>
              <a:rPr lang="en-US" altLang="ar-SA" b="1" dirty="0" err="1" smtClean="0">
                <a:solidFill>
                  <a:srgbClr val="FF0000"/>
                </a:solidFill>
                <a:latin typeface="Arial" charset="0"/>
              </a:rPr>
              <a:t>acantholysis</a:t>
            </a:r>
            <a:endParaRPr lang="en-US" dirty="0">
              <a:solidFill>
                <a:srgbClr val="FF0000"/>
              </a:solidFill>
            </a:endParaRP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l="54315" t="27333" r="12956" b="23528"/>
          <a:stretch>
            <a:fillRect/>
          </a:stretch>
        </p:blipFill>
        <p:spPr bwMode="auto">
          <a:xfrm>
            <a:off x="285750" y="357188"/>
            <a:ext cx="84296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31FF11"/>
          <p:cNvPicPr>
            <a:picLocks noChangeAspect="1" noChangeArrowheads="1"/>
          </p:cNvPicPr>
          <p:nvPr/>
        </p:nvPicPr>
        <p:blipFill>
          <a:blip r:embed="rId4">
            <a:extLst>
              <a:ext uri="{28A0092B-C50C-407E-A947-70E740481C1C}">
                <a14:useLocalDpi xmlns:a14="http://schemas.microsoft.com/office/drawing/2010/main" val="0"/>
              </a:ext>
            </a:extLst>
          </a:blip>
          <a:srcRect l="51791" b="10477"/>
          <a:stretch>
            <a:fillRect/>
          </a:stretch>
        </p:blipFill>
        <p:spPr bwMode="auto">
          <a:xfrm>
            <a:off x="142875" y="3357563"/>
            <a:ext cx="8572500" cy="3500437"/>
          </a:xfrm>
          <a:prstGeom prst="rect">
            <a:avLst/>
          </a:prstGeom>
          <a:noFill/>
          <a:ln w="9525">
            <a:solidFill>
              <a:srgbClr val="FF131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65510"/>
      </p:ext>
    </p:extLst>
  </p:cSld>
  <p:clrMapOvr>
    <a:masterClrMapping/>
  </p:clrMapOvr>
  <p:transition>
    <p:wipe dir="d"/>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n>
                  <a:solidFill>
                    <a:srgbClr val="FF0000"/>
                  </a:solidFill>
                </a:ln>
              </a:rPr>
              <a:t>Pemphigus vulgaris           </a:t>
            </a:r>
            <a:r>
              <a:rPr lang="ar-IQ" sz="3600" dirty="0" smtClean="0">
                <a:ln>
                  <a:solidFill>
                    <a:srgbClr val="FFFF00"/>
                  </a:solidFill>
                </a:ln>
                <a:solidFill>
                  <a:srgbClr val="FF0000"/>
                </a:solidFill>
                <a:cs typeface="Arabic Transparent" pitchFamily="2" charset="-78"/>
              </a:rPr>
              <a:t>داء الفقاع الخبيث </a:t>
            </a:r>
            <a:endParaRPr lang="en-US" sz="3600" dirty="0"/>
          </a:p>
        </p:txBody>
      </p:sp>
      <p:sp>
        <p:nvSpPr>
          <p:cNvPr id="3" name="Content Placeholder 2"/>
          <p:cNvSpPr>
            <a:spLocks noGrp="1"/>
          </p:cNvSpPr>
          <p:nvPr>
            <p:ph idx="1"/>
          </p:nvPr>
        </p:nvSpPr>
        <p:spPr>
          <a:xfrm>
            <a:off x="228600" y="1524001"/>
            <a:ext cx="8610600" cy="4876800"/>
          </a:xfrm>
        </p:spPr>
        <p:txBody>
          <a:bodyPr/>
          <a:lstStyle/>
          <a:p>
            <a:pPr>
              <a:buNone/>
            </a:pPr>
            <a:r>
              <a:rPr lang="en-US" b="1" u="sng" dirty="0" smtClean="0">
                <a:solidFill>
                  <a:srgbClr val="FF0000"/>
                </a:solidFill>
                <a:effectLst>
                  <a:outerShdw blurRad="38100" dist="38100" dir="2700000" algn="tl">
                    <a:srgbClr val="000000">
                      <a:alpha val="43137"/>
                    </a:srgbClr>
                  </a:outerShdw>
                </a:effectLst>
              </a:rPr>
              <a:t>Complications of P. vulgaris</a:t>
            </a:r>
          </a:p>
          <a:p>
            <a:pPr marL="576072" indent="-457200">
              <a:buClr>
                <a:srgbClr val="FF0000"/>
              </a:buClr>
              <a:buSzPct val="100000"/>
              <a:buAutoNum type="arabicPeriod"/>
            </a:pPr>
            <a:r>
              <a:rPr lang="en-US" sz="2800" b="1" dirty="0" smtClean="0"/>
              <a:t>Infections such as septicemia, chest infection… etc.</a:t>
            </a:r>
          </a:p>
          <a:p>
            <a:pPr marL="633222" indent="-514350" algn="just">
              <a:buClr>
                <a:srgbClr val="FF0000"/>
              </a:buClr>
              <a:buSzPct val="100000"/>
              <a:buAutoNum type="arabicPeriod"/>
            </a:pPr>
            <a:r>
              <a:rPr lang="en-US" sz="2800" b="1" dirty="0" smtClean="0"/>
              <a:t>Fluid and electrolyte loss due to widespread denudation of the skin and mucous membranes.</a:t>
            </a:r>
          </a:p>
          <a:p>
            <a:pPr marL="633222" indent="-514350" algn="just">
              <a:buClr>
                <a:srgbClr val="FF0000"/>
              </a:buClr>
              <a:buSzPct val="100000"/>
              <a:buAutoNum type="arabicPeriod"/>
            </a:pPr>
            <a:r>
              <a:rPr lang="en-US" sz="2800" b="1" dirty="0" smtClean="0"/>
              <a:t>Side effects of treatment with corticosteroids and other immunosuppressive agents.</a:t>
            </a:r>
          </a:p>
          <a:p>
            <a:pPr marL="633222" indent="-514350" algn="just">
              <a:buNone/>
            </a:pPr>
            <a:r>
              <a:rPr lang="en-US" sz="2400" b="1" dirty="0" smtClean="0"/>
              <a:t>        </a:t>
            </a:r>
            <a:endParaRPr lang="en-US" sz="2800" b="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Rounded Rectangle 4"/>
          <p:cNvSpPr/>
          <p:nvPr/>
        </p:nvSpPr>
        <p:spPr>
          <a:xfrm>
            <a:off x="609600" y="4648200"/>
            <a:ext cx="7848600" cy="1676400"/>
          </a:xfrm>
          <a:prstGeom prst="roundRect">
            <a:avLst/>
          </a:prstGeom>
          <a:gradFill flip="none" rotWithShape="1">
            <a:gsLst>
              <a:gs pos="75000">
                <a:srgbClr val="0000FF"/>
              </a:gs>
              <a:gs pos="36000">
                <a:srgbClr val="FFFF00"/>
              </a:gs>
            </a:gsLst>
            <a:lin ang="4800000" scaled="0"/>
            <a:tileRect/>
          </a:gra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n>
                  <a:solidFill>
                    <a:srgbClr val="FF0000"/>
                  </a:solidFill>
                </a:ln>
                <a:solidFill>
                  <a:schemeClr val="tx1"/>
                </a:solidFill>
              </a:rPr>
              <a:t>These side effects are inevitable and now considered as the leading cause of death in patients with P. vulgaris. </a:t>
            </a:r>
            <a:endParaRPr lang="en-US" sz="2800" dirty="0">
              <a:ln>
                <a:solidFill>
                  <a:srgbClr val="FF0000"/>
                </a:solidFill>
              </a:ln>
              <a:solidFill>
                <a:schemeClr val="tx1"/>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n>
                  <a:solidFill>
                    <a:srgbClr val="FF0000"/>
                  </a:solidFill>
                </a:ln>
              </a:rPr>
              <a:t>Investigations</a:t>
            </a:r>
            <a:endParaRPr lang="en-US" sz="4400" dirty="0">
              <a:ln>
                <a:solidFill>
                  <a:srgbClr val="FF0000"/>
                </a:solidFill>
              </a:ln>
            </a:endParaRPr>
          </a:p>
        </p:txBody>
      </p:sp>
      <p:sp>
        <p:nvSpPr>
          <p:cNvPr id="3" name="Content Placeholder 2"/>
          <p:cNvSpPr>
            <a:spLocks noGrp="1"/>
          </p:cNvSpPr>
          <p:nvPr>
            <p:ph sz="half" idx="1"/>
          </p:nvPr>
        </p:nvSpPr>
        <p:spPr>
          <a:xfrm>
            <a:off x="533400" y="1524000"/>
            <a:ext cx="8077200" cy="4776216"/>
          </a:xfrm>
        </p:spPr>
        <p:txBody>
          <a:bodyPr>
            <a:noAutofit/>
          </a:bodyPr>
          <a:lstStyle/>
          <a:p>
            <a:pPr marL="576072" indent="-457200">
              <a:buClr>
                <a:srgbClr val="FF0000"/>
              </a:buClr>
              <a:buSzPct val="100000"/>
              <a:buFont typeface="+mj-lt"/>
              <a:buAutoNum type="arabicPeriod"/>
            </a:pPr>
            <a:r>
              <a:rPr lang="en-US" b="1" dirty="0" smtClean="0">
                <a:solidFill>
                  <a:srgbClr val="FF0000"/>
                </a:solidFill>
                <a:effectLst>
                  <a:outerShdw blurRad="38100" dist="38100" dir="2700000" algn="tl">
                    <a:srgbClr val="000000">
                      <a:alpha val="43137"/>
                    </a:srgbClr>
                  </a:outerShdw>
                </a:effectLst>
              </a:rPr>
              <a:t>Tzanck Smear: </a:t>
            </a:r>
            <a:r>
              <a:rPr lang="en-US" b="1" dirty="0" smtClean="0"/>
              <a:t>Scrape the floor of an intact blister and stain with Giemsa stain, it shows large rounded acantholytic keratinocytes with hyperchromatic nuclei.</a:t>
            </a:r>
          </a:p>
          <a:p>
            <a:pPr marL="576072" indent="-457200">
              <a:buClr>
                <a:srgbClr val="FF0000"/>
              </a:buClr>
              <a:buSzPct val="100000"/>
              <a:buFont typeface="+mj-lt"/>
              <a:buAutoNum type="arabicPeriod"/>
            </a:pPr>
            <a:r>
              <a:rPr lang="en-US" b="1" dirty="0" smtClean="0">
                <a:solidFill>
                  <a:srgbClr val="FF0000"/>
                </a:solidFill>
                <a:effectLst>
                  <a:outerShdw blurRad="38100" dist="38100" dir="2700000" algn="tl">
                    <a:srgbClr val="000000">
                      <a:alpha val="43137"/>
                    </a:srgbClr>
                  </a:outerShdw>
                </a:effectLst>
              </a:rPr>
              <a:t>Skin Biopsy</a:t>
            </a:r>
          </a:p>
          <a:p>
            <a:pPr>
              <a:buNone/>
            </a:pPr>
            <a:r>
              <a:rPr lang="en-US" b="1" dirty="0" smtClean="0">
                <a:solidFill>
                  <a:srgbClr val="FF0000"/>
                </a:solidFill>
                <a:effectLst>
                  <a:outerShdw blurRad="38100" dist="38100" dir="2700000" algn="tl">
                    <a:srgbClr val="000000">
                      <a:alpha val="43137"/>
                    </a:srgbClr>
                  </a:outerShdw>
                </a:effectLst>
              </a:rPr>
              <a:t>3. Immunoflourescence studies: </a:t>
            </a:r>
            <a:r>
              <a:rPr lang="en-US" b="1" dirty="0" smtClean="0"/>
              <a:t>is used to detect tissue-fixed antibodies (local antibodies) and circulating antibodies (serum antibodies) through:</a:t>
            </a:r>
          </a:p>
          <a:p>
            <a:pPr marL="633222" indent="-514350">
              <a:buClr>
                <a:srgbClr val="FF0000"/>
              </a:buClr>
              <a:buSzPct val="100000"/>
              <a:buAutoNum type="alphaUcPeriod"/>
            </a:pPr>
            <a:r>
              <a:rPr lang="en-US" b="1" dirty="0" smtClean="0">
                <a:solidFill>
                  <a:srgbClr val="002060"/>
                </a:solidFill>
                <a:effectLst>
                  <a:outerShdw blurRad="38100" dist="38100" dir="2700000" algn="tl">
                    <a:srgbClr val="000000">
                      <a:alpha val="43137"/>
                    </a:srgbClr>
                  </a:outerShdw>
                </a:effectLst>
              </a:rPr>
              <a:t>Direct Immunoflourescence technique (DIF)  </a:t>
            </a:r>
          </a:p>
          <a:p>
            <a:pPr marL="633222" indent="-514350">
              <a:buClr>
                <a:srgbClr val="FF0000"/>
              </a:buClr>
              <a:buSzPct val="100000"/>
              <a:buAutoNum type="alphaUcPeriod"/>
            </a:pPr>
            <a:r>
              <a:rPr lang="en-US" b="1" dirty="0" smtClean="0">
                <a:solidFill>
                  <a:srgbClr val="002060"/>
                </a:solidFill>
                <a:effectLst>
                  <a:outerShdw blurRad="38100" dist="38100" dir="2700000" algn="tl">
                    <a:srgbClr val="000000">
                      <a:alpha val="43137"/>
                    </a:srgbClr>
                  </a:outerShdw>
                </a:effectLst>
              </a:rPr>
              <a:t>Indirect Immunoflourescence technique (IIF)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n>
                  <a:solidFill>
                    <a:srgbClr val="FF0000"/>
                  </a:solidFill>
                </a:ln>
              </a:rPr>
              <a:t>Investigations</a:t>
            </a:r>
            <a:endParaRPr lang="en-US" sz="4400" dirty="0"/>
          </a:p>
        </p:txBody>
      </p:sp>
      <p:sp>
        <p:nvSpPr>
          <p:cNvPr id="3" name="Content Placeholder 2"/>
          <p:cNvSpPr>
            <a:spLocks noGrp="1"/>
          </p:cNvSpPr>
          <p:nvPr>
            <p:ph sz="half" idx="1"/>
          </p:nvPr>
        </p:nvSpPr>
        <p:spPr>
          <a:xfrm>
            <a:off x="304800" y="1828800"/>
            <a:ext cx="4267200" cy="4648200"/>
          </a:xfrm>
        </p:spPr>
        <p:txBody>
          <a:bodyPr>
            <a:normAutofit/>
          </a:bodyPr>
          <a:lstStyle/>
          <a:p>
            <a:pPr>
              <a:buNone/>
            </a:pPr>
            <a:r>
              <a:rPr lang="en-US" b="1" dirty="0" smtClean="0">
                <a:solidFill>
                  <a:srgbClr val="FF0000"/>
                </a:solidFill>
                <a:effectLst>
                  <a:outerShdw blurRad="38100" dist="38100" dir="2700000" algn="tl">
                    <a:srgbClr val="000000">
                      <a:alpha val="43137"/>
                    </a:srgbClr>
                  </a:outerShdw>
                </a:effectLst>
              </a:rPr>
              <a:t>Skin Biopsy</a:t>
            </a:r>
          </a:p>
          <a:p>
            <a:pPr>
              <a:buNone/>
            </a:pPr>
            <a:r>
              <a:rPr lang="en-US" sz="2400" b="1" dirty="0" smtClean="0"/>
              <a:t>Take an intact early blister from  the skin or oral mm and stain it with H-E stain.  </a:t>
            </a:r>
          </a:p>
          <a:p>
            <a:pPr>
              <a:buNone/>
            </a:pPr>
            <a:endParaRPr lang="en-US" sz="2400" b="1" dirty="0" smtClean="0"/>
          </a:p>
          <a:p>
            <a:pPr>
              <a:buNone/>
            </a:pPr>
            <a:endParaRPr lang="en-US" sz="2400" b="1" dirty="0" smtClean="0"/>
          </a:p>
          <a:p>
            <a:pPr>
              <a:buNone/>
            </a:pPr>
            <a:endParaRPr lang="en-US" sz="2400" b="1" dirty="0" smtClean="0">
              <a:solidFill>
                <a:srgbClr val="0000FF"/>
              </a:solidFill>
              <a:effectLst>
                <a:outerShdw blurRad="38100" dist="38100" dir="2700000" algn="tl">
                  <a:srgbClr val="000000">
                    <a:alpha val="43137"/>
                  </a:srgbClr>
                </a:outerShdw>
              </a:effectLst>
            </a:endParaRPr>
          </a:p>
          <a:p>
            <a:pPr>
              <a:buNone/>
            </a:pPr>
            <a:r>
              <a:rPr lang="en-US" sz="2400" b="1" dirty="0" smtClean="0">
                <a:solidFill>
                  <a:srgbClr val="0000FF"/>
                </a:solidFill>
                <a:effectLst>
                  <a:outerShdw blurRad="38100" dist="38100" dir="2700000" algn="tl">
                    <a:srgbClr val="000000">
                      <a:alpha val="43137"/>
                    </a:srgbClr>
                  </a:outerShdw>
                </a:effectLst>
              </a:rPr>
              <a:t>Suprabasal acantholysis </a:t>
            </a:r>
            <a:r>
              <a:rPr lang="en-US" sz="2400" b="1" dirty="0" smtClean="0"/>
              <a:t>and intraepidermal bullae containing large round acantholytic cells and some polymorphs &amp; eosinophils</a:t>
            </a:r>
            <a:endParaRPr lang="en-US" sz="2400" b="1" dirty="0"/>
          </a:p>
        </p:txBody>
      </p:sp>
      <p:pic>
        <p:nvPicPr>
          <p:cNvPr id="7" name="Content Placeholder 6" descr="PM0516.BMP"/>
          <p:cNvPicPr>
            <a:picLocks noGrp="1" noChangeAspect="1"/>
          </p:cNvPicPr>
          <p:nvPr>
            <p:ph sz="half" idx="2"/>
          </p:nvPr>
        </p:nvPicPr>
        <p:blipFill>
          <a:blip r:embed="rId3" cstate="print"/>
          <a:stretch>
            <a:fillRect/>
          </a:stretch>
        </p:blipFill>
        <p:spPr>
          <a:xfrm>
            <a:off x="4876800" y="1676400"/>
            <a:ext cx="38862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Rounded Rectangle 7"/>
          <p:cNvSpPr/>
          <p:nvPr/>
        </p:nvSpPr>
        <p:spPr>
          <a:xfrm>
            <a:off x="5029200" y="3124200"/>
            <a:ext cx="36576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P. foliaceus: Subcorneal Acantholysis</a:t>
            </a:r>
            <a:endParaRPr lang="en-US" sz="1600" b="1" dirty="0">
              <a:solidFill>
                <a:sysClr val="windowText" lastClr="000000"/>
              </a:solidFill>
            </a:endParaRPr>
          </a:p>
        </p:txBody>
      </p:sp>
      <p:sp>
        <p:nvSpPr>
          <p:cNvPr id="9" name="Down Arrow 8"/>
          <p:cNvSpPr/>
          <p:nvPr/>
        </p:nvSpPr>
        <p:spPr>
          <a:xfrm>
            <a:off x="2133600" y="3657600"/>
            <a:ext cx="381000" cy="609600"/>
          </a:xfrm>
          <a:prstGeom prst="downArrow">
            <a:avLst/>
          </a:prstGeom>
          <a:solidFill>
            <a:srgbClr val="CD0D1B"/>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Documents and Settings\XPPRESP3\Desktop\bullous\PV\12.jpg"/>
          <p:cNvPicPr>
            <a:picLocks noChangeAspect="1" noChangeArrowheads="1"/>
          </p:cNvPicPr>
          <p:nvPr/>
        </p:nvPicPr>
        <p:blipFill>
          <a:blip r:embed="rId4" cstate="print"/>
          <a:srcRect/>
          <a:stretch>
            <a:fillRect/>
          </a:stretch>
        </p:blipFill>
        <p:spPr bwMode="auto">
          <a:xfrm>
            <a:off x="4876800" y="4191000"/>
            <a:ext cx="3949128"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ounded Rectangle 9"/>
          <p:cNvSpPr/>
          <p:nvPr/>
        </p:nvSpPr>
        <p:spPr>
          <a:xfrm>
            <a:off x="5029200" y="5638800"/>
            <a:ext cx="36576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ysClr val="windowText" lastClr="000000"/>
                </a:solidFill>
              </a:rPr>
              <a:t>P. vulgaris: Suprabasilar Acantholysis</a:t>
            </a:r>
            <a:endParaRPr lang="en-US" sz="1600" b="1" dirty="0">
              <a:solidFill>
                <a:sysClr val="windowText" lastClr="000000"/>
              </a:solidFill>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rPr>
              <a:t>Investigations</a:t>
            </a:r>
            <a:endParaRPr lang="en-US" dirty="0"/>
          </a:p>
        </p:txBody>
      </p:sp>
      <p:sp>
        <p:nvSpPr>
          <p:cNvPr id="3" name="Content Placeholder 2"/>
          <p:cNvSpPr>
            <a:spLocks noGrp="1"/>
          </p:cNvSpPr>
          <p:nvPr>
            <p:ph sz="half" idx="1"/>
          </p:nvPr>
        </p:nvSpPr>
        <p:spPr>
          <a:xfrm>
            <a:off x="457200" y="1773936"/>
            <a:ext cx="3886200" cy="4623816"/>
          </a:xfrm>
        </p:spPr>
        <p:txBody>
          <a:bodyPr>
            <a:normAutofit fontScale="92500"/>
          </a:bodyPr>
          <a:lstStyle/>
          <a:p>
            <a:pPr marL="633222" indent="-514350">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rPr>
              <a:t>DIF Technique</a:t>
            </a:r>
            <a:r>
              <a:rPr lang="en-US" sz="2400" b="1" dirty="0" smtClean="0">
                <a:solidFill>
                  <a:srgbClr val="FF0000"/>
                </a:solidFill>
                <a:effectLst>
                  <a:outerShdw blurRad="38100" dist="38100" dir="2700000" algn="tl">
                    <a:srgbClr val="000000">
                      <a:alpha val="43137"/>
                    </a:srgbClr>
                  </a:outerShdw>
                </a:effectLst>
              </a:rPr>
              <a:t>: </a:t>
            </a:r>
          </a:p>
          <a:p>
            <a:pPr marL="633222" indent="-514350">
              <a:buClr>
                <a:srgbClr val="FF0000"/>
              </a:buClr>
              <a:buSzPct val="100000"/>
              <a:buNone/>
            </a:pPr>
            <a:r>
              <a:rPr lang="en-US" sz="2400" b="1" dirty="0" smtClean="0"/>
              <a:t>A peri-lesional skin  from the patient is stained with a fluorescen-labeled Anti-IgG and Anti-C3 Abs to detect tissue fixed autoantibodies. It shows IgG and C3 deposition in epidermal intercellular spaces around the keratinocytes i.e. </a:t>
            </a:r>
            <a:r>
              <a:rPr lang="en-US" sz="2400" b="1" dirty="0" smtClean="0">
                <a:solidFill>
                  <a:srgbClr val="002060"/>
                </a:solidFill>
                <a:effectLst>
                  <a:outerShdw blurRad="38100" dist="38100" dir="2700000" algn="tl">
                    <a:srgbClr val="000000">
                      <a:alpha val="43137"/>
                    </a:srgbClr>
                  </a:outerShdw>
                </a:effectLst>
              </a:rPr>
              <a:t>Desmosomal Antibodies.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1" name="Content Placeholder 10" descr="13.jpg"/>
          <p:cNvPicPr>
            <a:picLocks noGrp="1" noChangeAspect="1"/>
          </p:cNvPicPr>
          <p:nvPr>
            <p:ph sz="half" idx="2"/>
          </p:nvPr>
        </p:nvPicPr>
        <p:blipFill>
          <a:blip r:embed="rId4" cstate="print"/>
          <a:stretch>
            <a:fillRect/>
          </a:stretch>
        </p:blipFill>
        <p:spPr>
          <a:xfrm>
            <a:off x="4648200" y="2748434"/>
            <a:ext cx="4038600" cy="2673995"/>
          </a:xfrm>
        </p:spPr>
      </p:pic>
    </p:spTree>
  </p:cSld>
  <p:clrMapOvr>
    <a:masterClrMapping/>
  </p:clrMapOvr>
  <p:transition>
    <p:wipe dir="d"/>
    <p:sndAc>
      <p:stSnd>
        <p:snd r:embed="rId3"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rPr>
              <a:t>Investigations</a:t>
            </a:r>
            <a:endParaRPr lang="en-US" dirty="0"/>
          </a:p>
        </p:txBody>
      </p:sp>
      <p:sp>
        <p:nvSpPr>
          <p:cNvPr id="3" name="Content Placeholder 2"/>
          <p:cNvSpPr>
            <a:spLocks noGrp="1"/>
          </p:cNvSpPr>
          <p:nvPr>
            <p:ph idx="1"/>
          </p:nvPr>
        </p:nvSpPr>
        <p:spPr>
          <a:xfrm>
            <a:off x="457200" y="1524001"/>
            <a:ext cx="8229600" cy="4876800"/>
          </a:xfrm>
        </p:spPr>
        <p:txBody>
          <a:bodyPr>
            <a:normAutofit lnSpcReduction="10000"/>
          </a:bodyPr>
          <a:lstStyle/>
          <a:p>
            <a:pPr marL="633222" indent="-514350">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rPr>
              <a:t>Indirect Immunoflourescence Technique</a:t>
            </a:r>
            <a:r>
              <a:rPr lang="en-US" sz="2400" b="1" dirty="0" smtClean="0">
                <a:solidFill>
                  <a:srgbClr val="FF0000"/>
                </a:solidFill>
                <a:effectLst>
                  <a:outerShdw blurRad="38100" dist="38100" dir="2700000" algn="tl">
                    <a:srgbClr val="000000">
                      <a:alpha val="43137"/>
                    </a:srgbClr>
                  </a:outerShdw>
                </a:effectLst>
              </a:rPr>
              <a:t>: </a:t>
            </a:r>
          </a:p>
          <a:p>
            <a:pPr marL="633222" indent="-514350">
              <a:buClr>
                <a:srgbClr val="FF0000"/>
              </a:buClr>
              <a:buSzPct val="100000"/>
              <a:buNone/>
            </a:pPr>
            <a:r>
              <a:rPr lang="en-US" sz="2400" b="1" dirty="0" smtClean="0">
                <a:solidFill>
                  <a:srgbClr val="FF0000"/>
                </a:solidFill>
                <a:effectLst>
                  <a:outerShdw blurRad="38100" dist="38100" dir="2700000" algn="tl">
                    <a:srgbClr val="000000">
                      <a:alpha val="43137"/>
                    </a:srgbClr>
                  </a:outerShdw>
                </a:effectLst>
              </a:rPr>
              <a:t>IgG anti-Desmosomal Abs </a:t>
            </a:r>
            <a:r>
              <a:rPr lang="en-US" sz="2400" b="1" dirty="0" smtClean="0"/>
              <a:t>can be detected in the serum of about 90% of patients with P. vulgaris.</a:t>
            </a:r>
          </a:p>
          <a:p>
            <a:pPr marL="633222" indent="-514350">
              <a:buClr>
                <a:srgbClr val="FF0000"/>
              </a:buClr>
              <a:buSzPct val="100000"/>
              <a:buNone/>
            </a:pPr>
            <a:r>
              <a:rPr lang="en-US" sz="2400" b="1" u="sng" dirty="0" smtClean="0">
                <a:solidFill>
                  <a:srgbClr val="FF0000"/>
                </a:solidFill>
                <a:effectLst>
                  <a:outerShdw blurRad="38100" dist="38100" dir="2700000" algn="tl">
                    <a:srgbClr val="000000">
                      <a:alpha val="43137"/>
                    </a:srgbClr>
                  </a:outerShdw>
                </a:effectLst>
              </a:rPr>
              <a:t>Technique</a:t>
            </a:r>
            <a:r>
              <a:rPr lang="en-US" sz="2400" b="1" dirty="0" smtClean="0">
                <a:solidFill>
                  <a:srgbClr val="FF0000"/>
                </a:solidFill>
                <a:effectLst>
                  <a:outerShdw blurRad="38100" dist="38100" dir="2700000" algn="tl">
                    <a:srgbClr val="000000">
                      <a:alpha val="43137"/>
                    </a:srgbClr>
                  </a:outerShdw>
                </a:effectLst>
              </a:rPr>
              <a:t>: </a:t>
            </a:r>
            <a:r>
              <a:rPr lang="en-US" sz="2400" b="1" dirty="0" smtClean="0"/>
              <a:t>Incubate Patient’s serum with monkey’s esophageal mucosa and then stain it with a fluorescen-labeled Anti-IgG. Positive test shows IgG deposition in epidermal intercellular spaces around the keratinocytes i.e. </a:t>
            </a:r>
            <a:r>
              <a:rPr lang="en-US" sz="2400" b="1" dirty="0" smtClean="0">
                <a:solidFill>
                  <a:srgbClr val="002060"/>
                </a:solidFill>
                <a:effectLst>
                  <a:outerShdw blurRad="38100" dist="38100" dir="2700000" algn="tl">
                    <a:srgbClr val="000000">
                      <a:alpha val="43137"/>
                    </a:srgbClr>
                  </a:outerShdw>
                </a:effectLst>
              </a:rPr>
              <a:t>Desmosomal Antibodies. </a:t>
            </a:r>
            <a:r>
              <a:rPr lang="en-US" sz="2400" b="1" dirty="0" smtClean="0"/>
              <a:t>This technique:</a:t>
            </a:r>
          </a:p>
          <a:p>
            <a:pPr marL="633222" indent="-514350">
              <a:buClr>
                <a:srgbClr val="FF0000"/>
              </a:buClr>
              <a:buSzPct val="100000"/>
              <a:buAutoNum type="arabicPeriod"/>
            </a:pPr>
            <a:r>
              <a:rPr lang="en-US" sz="2400" b="1" dirty="0" smtClean="0"/>
              <a:t>Is useful in detecting circulating autoantibodies.</a:t>
            </a:r>
          </a:p>
          <a:p>
            <a:pPr marL="633222" indent="-514350">
              <a:buClr>
                <a:srgbClr val="FF0000"/>
              </a:buClr>
              <a:buSzPct val="100000"/>
              <a:buAutoNum type="arabicPeriod"/>
            </a:pPr>
            <a:r>
              <a:rPr lang="en-US" sz="2400" b="1" dirty="0" smtClean="0"/>
              <a:t>Can be used  to measure disease activity in P. vulgaris (through measuring Ab titer by serial dilution of the patient serum). It is useful in the follow-up of patient on corticosteroid therapy as the Ab titer correlates with the disease activity in patients with P. vulgaris.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transition>
    <p:wipe dir="d"/>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Management of P. vulgaris</a:t>
            </a:r>
            <a:endParaRPr lang="en-US" dirty="0">
              <a:ln>
                <a:solidFill>
                  <a:srgbClr val="FF0000"/>
                </a:solidFill>
              </a:ln>
            </a:endParaRPr>
          </a:p>
        </p:txBody>
      </p:sp>
      <p:sp>
        <p:nvSpPr>
          <p:cNvPr id="3" name="Content Placeholder 2"/>
          <p:cNvSpPr>
            <a:spLocks noGrp="1"/>
          </p:cNvSpPr>
          <p:nvPr>
            <p:ph idx="1"/>
          </p:nvPr>
        </p:nvSpPr>
        <p:spPr>
          <a:xfrm>
            <a:off x="381000" y="1600201"/>
            <a:ext cx="8458200" cy="4800600"/>
          </a:xfrm>
        </p:spPr>
        <p:txBody>
          <a:bodyPr>
            <a:normAutofit lnSpcReduction="10000"/>
          </a:bodyPr>
          <a:lstStyle/>
          <a:p>
            <a:pPr marL="576072" indent="-457200">
              <a:buClr>
                <a:srgbClr val="FF0000"/>
              </a:buClr>
              <a:buSzPct val="100000"/>
              <a:buAutoNum type="arabicPeriod"/>
            </a:pPr>
            <a:r>
              <a:rPr lang="en-US" sz="2400" b="1" dirty="0" smtClean="0"/>
              <a:t>Admission to the hospital.</a:t>
            </a:r>
          </a:p>
          <a:p>
            <a:pPr marL="576072" indent="-457200">
              <a:buClr>
                <a:srgbClr val="FF0000"/>
              </a:buClr>
              <a:buSzPct val="100000"/>
              <a:buAutoNum type="arabicPeriod"/>
            </a:pPr>
            <a:r>
              <a:rPr lang="en-US" sz="2400" b="1" dirty="0" smtClean="0"/>
              <a:t>Give supportive therapy (iv fluids, antibiotics) if needed.</a:t>
            </a:r>
          </a:p>
          <a:p>
            <a:pPr marL="576072" indent="-457200">
              <a:buClr>
                <a:srgbClr val="FF0000"/>
              </a:buClr>
              <a:buSzPct val="100000"/>
              <a:buAutoNum type="arabicPeriod"/>
            </a:pPr>
            <a:r>
              <a:rPr lang="en-US" sz="2400" b="1" dirty="0" smtClean="0"/>
              <a:t>Start </a:t>
            </a:r>
            <a:r>
              <a:rPr lang="en-US" sz="2400" b="1" dirty="0" smtClean="0">
                <a:solidFill>
                  <a:srgbClr val="FF0000"/>
                </a:solidFill>
                <a:effectLst>
                  <a:outerShdw blurRad="38100" dist="38100" dir="2700000" algn="tl">
                    <a:srgbClr val="000000">
                      <a:alpha val="43137"/>
                    </a:srgbClr>
                  </a:outerShdw>
                </a:effectLst>
              </a:rPr>
              <a:t>Immunosuppressive therapy</a:t>
            </a:r>
            <a:r>
              <a:rPr lang="en-US" sz="2400" b="1" dirty="0" smtClean="0"/>
              <a:t>:</a:t>
            </a:r>
          </a:p>
          <a:p>
            <a:pPr marL="576072" indent="-457200">
              <a:buClr>
                <a:srgbClr val="FF0000"/>
              </a:buClr>
              <a:buSzPct val="100000"/>
              <a:buAutoNum type="alphaUcPeriod"/>
            </a:pPr>
            <a:r>
              <a:rPr lang="en-US" sz="2400" b="1" dirty="0" smtClean="0">
                <a:solidFill>
                  <a:srgbClr val="0000FF"/>
                </a:solidFill>
                <a:effectLst>
                  <a:outerShdw blurRad="38100" dist="38100" dir="2700000" algn="tl">
                    <a:srgbClr val="000000">
                      <a:alpha val="43137"/>
                    </a:srgbClr>
                  </a:outerShdw>
                </a:effectLst>
              </a:rPr>
              <a:t>Corticosteroids</a:t>
            </a:r>
            <a:r>
              <a:rPr lang="en-US" sz="2400" b="1" dirty="0" smtClean="0"/>
              <a:t>: </a:t>
            </a:r>
          </a:p>
          <a:p>
            <a:pPr marL="576072" indent="-457200">
              <a:buClr>
                <a:srgbClr val="00B0F0"/>
              </a:buClr>
              <a:buSzPct val="100000"/>
              <a:buFont typeface="Wingdings" pitchFamily="2" charset="2"/>
              <a:buChar char="ü"/>
            </a:pPr>
            <a:r>
              <a:rPr lang="en-US" sz="2400" b="1" dirty="0" smtClean="0"/>
              <a:t>Considered as the first line treatment unless there is a contraindication.</a:t>
            </a:r>
          </a:p>
          <a:p>
            <a:pPr marL="576072" indent="-457200">
              <a:buClr>
                <a:srgbClr val="00B0F0"/>
              </a:buClr>
              <a:buSzPct val="100000"/>
              <a:buFont typeface="Wingdings" pitchFamily="2" charset="2"/>
              <a:buChar char="ü"/>
            </a:pPr>
            <a:r>
              <a:rPr lang="en-US" sz="2400" b="1" dirty="0" smtClean="0"/>
              <a:t>Start with 80-120 mg </a:t>
            </a:r>
            <a:r>
              <a:rPr lang="en-US" sz="2400" b="1" dirty="0" smtClean="0">
                <a:solidFill>
                  <a:srgbClr val="0000FF"/>
                </a:solidFill>
                <a:effectLst>
                  <a:outerShdw blurRad="38100" dist="38100" dir="2700000" algn="tl">
                    <a:srgbClr val="000000">
                      <a:alpha val="43137"/>
                    </a:srgbClr>
                  </a:outerShdw>
                </a:effectLst>
              </a:rPr>
              <a:t>Prednisolone</a:t>
            </a:r>
            <a:r>
              <a:rPr lang="en-US" sz="2400" b="1" dirty="0" smtClean="0"/>
              <a:t> per day in divided doses (higher doses may be needed in more severe cases).</a:t>
            </a:r>
          </a:p>
          <a:p>
            <a:pPr marL="576072" indent="-457200">
              <a:buClr>
                <a:srgbClr val="00B0F0"/>
              </a:buClr>
              <a:buSzPct val="100000"/>
              <a:buFont typeface="Wingdings" pitchFamily="2" charset="2"/>
              <a:buChar char="ü"/>
            </a:pPr>
            <a:r>
              <a:rPr lang="en-US" sz="2400" b="1" dirty="0" smtClean="0"/>
              <a:t>Start to taper the dose gradually over weeks when the disease is controlled (</a:t>
            </a:r>
            <a:r>
              <a:rPr lang="en-US" sz="2400" b="1" dirty="0" smtClean="0">
                <a:solidFill>
                  <a:srgbClr val="FF0000"/>
                </a:solidFill>
                <a:effectLst>
                  <a:outerShdw blurRad="38100" dist="38100" dir="2700000" algn="tl">
                    <a:srgbClr val="000000">
                      <a:alpha val="43137"/>
                    </a:srgbClr>
                  </a:outerShdw>
                </a:effectLst>
              </a:rPr>
              <a:t>Control</a:t>
            </a:r>
            <a:r>
              <a:rPr lang="en-US" sz="2400" b="1" dirty="0" smtClean="0"/>
              <a:t> is reached when no new lesions  appear and disappearance of old lesions) until reaching a minimal possible maintenance dose (Usually in the range of 5-15 mg per day).</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Management of P. vulgaris</a:t>
            </a:r>
            <a:endParaRPr lang="en-US" dirty="0"/>
          </a:p>
        </p:txBody>
      </p:sp>
      <p:sp>
        <p:nvSpPr>
          <p:cNvPr id="3" name="Content Placeholder 2"/>
          <p:cNvSpPr>
            <a:spLocks noGrp="1"/>
          </p:cNvSpPr>
          <p:nvPr>
            <p:ph idx="1"/>
          </p:nvPr>
        </p:nvSpPr>
        <p:spPr>
          <a:xfrm>
            <a:off x="457200" y="1447800"/>
            <a:ext cx="8229600" cy="4953000"/>
          </a:xfrm>
        </p:spPr>
        <p:txBody>
          <a:bodyPr>
            <a:normAutofit lnSpcReduction="10000"/>
          </a:bodyPr>
          <a:lstStyle/>
          <a:p>
            <a:pPr>
              <a:buNone/>
            </a:pPr>
            <a:r>
              <a:rPr lang="en-US" sz="2400" b="1" dirty="0" smtClean="0">
                <a:solidFill>
                  <a:srgbClr val="FF0000"/>
                </a:solidFill>
                <a:effectLst>
                  <a:outerShdw blurRad="38100" dist="38100" dir="2700000" algn="tl">
                    <a:srgbClr val="000000">
                      <a:alpha val="43137"/>
                    </a:srgbClr>
                  </a:outerShdw>
                </a:effectLst>
              </a:rPr>
              <a:t>B. </a:t>
            </a:r>
            <a:r>
              <a:rPr lang="en-US" sz="2400" b="1" dirty="0" smtClean="0">
                <a:solidFill>
                  <a:srgbClr val="0000FF"/>
                </a:solidFill>
                <a:effectLst>
                  <a:outerShdw blurRad="38100" dist="38100" dir="2700000" algn="tl">
                    <a:srgbClr val="000000">
                      <a:alpha val="43137"/>
                    </a:srgbClr>
                  </a:outerShdw>
                </a:effectLst>
              </a:rPr>
              <a:t>Cytotoxics</a:t>
            </a:r>
            <a:r>
              <a:rPr lang="en-US" sz="2400" b="1" dirty="0" smtClean="0"/>
              <a:t>: </a:t>
            </a:r>
            <a:r>
              <a:rPr lang="en-US" sz="2400" b="1" dirty="0" smtClean="0">
                <a:solidFill>
                  <a:srgbClr val="FF0000"/>
                </a:solidFill>
              </a:rPr>
              <a:t>Used as Steroid-sparing Agents </a:t>
            </a:r>
            <a:r>
              <a:rPr lang="en-US" sz="2400" b="1" dirty="0" smtClean="0"/>
              <a:t>(Used in combination with steroid to decrease the dose of steroid) or  as </a:t>
            </a:r>
            <a:r>
              <a:rPr lang="en-US" sz="2400" b="1" dirty="0" smtClean="0">
                <a:solidFill>
                  <a:srgbClr val="FF0000"/>
                </a:solidFill>
              </a:rPr>
              <a:t>Steroid alternatives </a:t>
            </a:r>
            <a:r>
              <a:rPr lang="en-US" sz="2400" b="1" dirty="0" smtClean="0"/>
              <a:t>in cases  of corticosteroid contraindications. These agents act through suppressing immunity and hence decrease autoantibody production. Examples of these agents:</a:t>
            </a:r>
          </a:p>
          <a:p>
            <a:pPr>
              <a:buFont typeface="Arial" charset="0"/>
              <a:buChar char="•"/>
            </a:pPr>
            <a:r>
              <a:rPr lang="en-US" sz="2400" b="1" dirty="0" smtClean="0">
                <a:solidFill>
                  <a:srgbClr val="FF0000"/>
                </a:solidFill>
                <a:effectLst>
                  <a:outerShdw blurRad="38100" dist="38100" dir="2700000" algn="tl">
                    <a:srgbClr val="000000">
                      <a:alpha val="43137"/>
                    </a:srgbClr>
                  </a:outerShdw>
                </a:effectLst>
              </a:rPr>
              <a:t>Azothioprine</a:t>
            </a:r>
            <a:r>
              <a:rPr lang="en-US" sz="2400" b="1" dirty="0" smtClean="0">
                <a:solidFill>
                  <a:srgbClr val="FF0000"/>
                </a:solidFill>
              </a:rPr>
              <a:t> </a:t>
            </a:r>
            <a:r>
              <a:rPr lang="en-US" sz="2400" b="1" dirty="0" smtClean="0"/>
              <a:t>(Immuran</a:t>
            </a:r>
            <a:r>
              <a:rPr lang="en-US" sz="2400" b="1" baseline="36000" dirty="0" smtClean="0">
                <a:solidFill>
                  <a:srgbClr val="FF0000"/>
                </a:solidFill>
              </a:rPr>
              <a:t>®</a:t>
            </a:r>
            <a:r>
              <a:rPr lang="en-US" sz="2400" b="1" dirty="0" smtClean="0"/>
              <a:t>): 150 mg per day</a:t>
            </a:r>
          </a:p>
          <a:p>
            <a:pPr>
              <a:buFont typeface="Arial" charset="0"/>
              <a:buChar char="•"/>
            </a:pPr>
            <a:r>
              <a:rPr lang="en-US" sz="2400" b="1" dirty="0" smtClean="0">
                <a:solidFill>
                  <a:srgbClr val="FF0000"/>
                </a:solidFill>
                <a:effectLst>
                  <a:outerShdw blurRad="38100" dist="38100" dir="2700000" algn="tl">
                    <a:srgbClr val="000000">
                      <a:alpha val="43137"/>
                    </a:srgbClr>
                  </a:outerShdw>
                </a:effectLst>
              </a:rPr>
              <a:t>Cyclophosphamide </a:t>
            </a:r>
            <a:r>
              <a:rPr lang="en-US" sz="2400" b="1" dirty="0" smtClean="0"/>
              <a:t>(Cytoxan</a:t>
            </a:r>
            <a:r>
              <a:rPr lang="en-US" sz="2400" b="1" baseline="36000" dirty="0" smtClean="0">
                <a:solidFill>
                  <a:srgbClr val="FF0000"/>
                </a:solidFill>
              </a:rPr>
              <a:t>®</a:t>
            </a:r>
            <a:r>
              <a:rPr lang="en-US" sz="2400" b="1" dirty="0" smtClean="0"/>
              <a:t>): 2 mg per Kg per day</a:t>
            </a:r>
            <a:endParaRPr lang="en-US" sz="2400" b="1" dirty="0" smtClean="0">
              <a:solidFill>
                <a:srgbClr val="FF0000"/>
              </a:solidFill>
              <a:effectLst>
                <a:outerShdw blurRad="38100" dist="38100" dir="2700000" algn="tl">
                  <a:srgbClr val="000000">
                    <a:alpha val="43137"/>
                  </a:srgbClr>
                </a:outerShdw>
              </a:effectLst>
            </a:endParaRPr>
          </a:p>
          <a:p>
            <a:pPr>
              <a:buFont typeface="Arial" charset="0"/>
              <a:buChar char="•"/>
            </a:pPr>
            <a:r>
              <a:rPr lang="en-US" sz="2400" b="1" dirty="0" smtClean="0">
                <a:solidFill>
                  <a:srgbClr val="FF0000"/>
                </a:solidFill>
                <a:effectLst>
                  <a:outerShdw blurRad="38100" dist="38100" dir="2700000" algn="tl">
                    <a:srgbClr val="000000">
                      <a:alpha val="43137"/>
                    </a:srgbClr>
                  </a:outerShdw>
                </a:effectLst>
              </a:rPr>
              <a:t>Cyclosporine</a:t>
            </a:r>
          </a:p>
          <a:p>
            <a:pPr>
              <a:buFont typeface="Arial" charset="0"/>
              <a:buChar char="•"/>
            </a:pPr>
            <a:r>
              <a:rPr lang="en-US" sz="2400" b="1" dirty="0" err="1" smtClean="0">
                <a:solidFill>
                  <a:srgbClr val="FF0000"/>
                </a:solidFill>
                <a:effectLst>
                  <a:outerShdw blurRad="38100" dist="38100" dir="2700000" algn="tl">
                    <a:srgbClr val="000000">
                      <a:alpha val="43137"/>
                    </a:srgbClr>
                  </a:outerShdw>
                </a:effectLst>
              </a:rPr>
              <a:t>Mycophenolate</a:t>
            </a:r>
            <a:r>
              <a:rPr lang="en-US" sz="2400" b="1" dirty="0" smtClean="0">
                <a:solidFill>
                  <a:srgbClr val="FF0000"/>
                </a:solidFill>
                <a:effectLst>
                  <a:outerShdw blurRad="38100" dist="38100" dir="2700000" algn="tl">
                    <a:srgbClr val="000000">
                      <a:alpha val="43137"/>
                    </a:srgbClr>
                  </a:outerShdw>
                </a:effectLst>
              </a:rPr>
              <a:t> moefetil</a:t>
            </a:r>
          </a:p>
          <a:p>
            <a:pPr>
              <a:buNone/>
            </a:pPr>
            <a:r>
              <a:rPr lang="en-US" sz="2400" b="1" dirty="0" smtClean="0">
                <a:solidFill>
                  <a:srgbClr val="FF0000"/>
                </a:solidFill>
                <a:effectLst>
                  <a:outerShdw blurRad="38100" dist="38100" dir="2700000" algn="tl">
                    <a:srgbClr val="000000">
                      <a:alpha val="43137"/>
                    </a:srgbClr>
                  </a:outerShdw>
                </a:effectLst>
              </a:rPr>
              <a:t>C. </a:t>
            </a:r>
            <a:r>
              <a:rPr lang="en-US" sz="2400" b="1" dirty="0" smtClean="0">
                <a:solidFill>
                  <a:srgbClr val="0000FF"/>
                </a:solidFill>
                <a:effectLst>
                  <a:outerShdw blurRad="38100" dist="38100" dir="2700000" algn="tl">
                    <a:srgbClr val="000000">
                      <a:alpha val="43137"/>
                    </a:srgbClr>
                  </a:outerShdw>
                </a:effectLst>
              </a:rPr>
              <a:t>Gold</a:t>
            </a:r>
            <a:r>
              <a:rPr lang="en-US" sz="2400" b="1" dirty="0" smtClean="0"/>
              <a:t>: Gold therapy (oral or parenteral “im”) may be useful in some cases of P. vulgaris.</a:t>
            </a:r>
          </a:p>
          <a:p>
            <a:pPr>
              <a:buNone/>
            </a:pPr>
            <a:r>
              <a:rPr lang="en-US" sz="2400" b="1" dirty="0" smtClean="0">
                <a:solidFill>
                  <a:srgbClr val="FF0000"/>
                </a:solidFill>
                <a:effectLst>
                  <a:outerShdw blurRad="38100" dist="38100" dir="2700000" algn="tl">
                    <a:srgbClr val="000000">
                      <a:alpha val="43137"/>
                    </a:srgbClr>
                  </a:outerShdw>
                </a:effectLst>
              </a:rPr>
              <a:t>D. </a:t>
            </a:r>
            <a:r>
              <a:rPr lang="en-US" sz="2400" b="1" dirty="0" smtClean="0">
                <a:solidFill>
                  <a:srgbClr val="0000FF"/>
                </a:solidFill>
                <a:effectLst>
                  <a:outerShdw blurRad="38100" dist="38100" dir="2700000" algn="tl">
                    <a:srgbClr val="000000">
                      <a:alpha val="43137"/>
                    </a:srgbClr>
                  </a:outerShdw>
                </a:effectLst>
              </a:rPr>
              <a:t>Plasmapheresis</a:t>
            </a:r>
            <a:r>
              <a:rPr lang="en-US" sz="2400" b="1" dirty="0" smtClean="0"/>
              <a:t>: Rarely used, however it may be reserved for very severe and refractory cases.   </a:t>
            </a:r>
            <a:endParaRPr lang="en-US" sz="2400" b="1"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solidFill>
            <a:schemeClr val="accent2">
              <a:lumMod val="60000"/>
              <a:lumOff val="40000"/>
            </a:schemeClr>
          </a:solidFill>
        </p:spPr>
        <p:txBody>
          <a:bodyPr/>
          <a:lstStyle/>
          <a:p>
            <a:pPr eaLnBrk="1" hangingPunct="1">
              <a:defRPr/>
            </a:pPr>
            <a:r>
              <a:rPr lang="en-GB" b="1" dirty="0" smtClean="0"/>
              <a:t>TREATMENT</a:t>
            </a:r>
          </a:p>
        </p:txBody>
      </p:sp>
      <p:sp>
        <p:nvSpPr>
          <p:cNvPr id="26627" name="Content Placeholder 2"/>
          <p:cNvSpPr>
            <a:spLocks noGrp="1"/>
          </p:cNvSpPr>
          <p:nvPr>
            <p:ph idx="1"/>
          </p:nvPr>
        </p:nvSpPr>
        <p:spPr/>
        <p:txBody>
          <a:bodyPr rtlCol="0">
            <a:normAutofit fontScale="62500" lnSpcReduction="20000"/>
          </a:bodyPr>
          <a:lstStyle/>
          <a:p>
            <a:pPr>
              <a:buFont typeface="Arial" charset="0"/>
              <a:buNone/>
              <a:defRPr/>
            </a:pPr>
            <a:r>
              <a:rPr lang="en-US" sz="3600" b="1" dirty="0" smtClean="0"/>
              <a:t>Systemic  steroid ; </a:t>
            </a:r>
          </a:p>
          <a:p>
            <a:pPr>
              <a:buFont typeface="Arial" charset="0"/>
              <a:buNone/>
              <a:defRPr/>
            </a:pPr>
            <a:r>
              <a:rPr lang="en-US" sz="2400" b="1" dirty="0" smtClean="0"/>
              <a:t> </a:t>
            </a:r>
            <a:r>
              <a:rPr lang="en-US" sz="2400" dirty="0" smtClean="0"/>
              <a:t>2 to 3 mg/kg of </a:t>
            </a:r>
            <a:r>
              <a:rPr lang="en-US" sz="2400" dirty="0" err="1" smtClean="0"/>
              <a:t>prednisolone</a:t>
            </a:r>
            <a:r>
              <a:rPr lang="en-US" sz="2400" dirty="0" smtClean="0"/>
              <a:t> until cessation of new blister formation and disappearance of </a:t>
            </a:r>
            <a:r>
              <a:rPr lang="en-US" sz="2400" dirty="0" err="1" smtClean="0"/>
              <a:t>Nikolsky</a:t>
            </a:r>
            <a:r>
              <a:rPr lang="en-US" sz="2400" dirty="0" smtClean="0"/>
              <a:t> sign</a:t>
            </a:r>
            <a:r>
              <a:rPr lang="en-GB" dirty="0" smtClean="0"/>
              <a:t>.  </a:t>
            </a:r>
          </a:p>
          <a:p>
            <a:pPr eaLnBrk="1" fontAlgn="auto" hangingPunct="1">
              <a:spcAft>
                <a:spcPts val="0"/>
              </a:spcAft>
              <a:buFont typeface="Arial" charset="0"/>
              <a:buNone/>
              <a:defRPr/>
            </a:pPr>
            <a:r>
              <a:rPr lang="en-US" b="1" dirty="0" smtClean="0"/>
              <a:t>Concomitant Immunosuppressive Therapy</a:t>
            </a:r>
            <a:r>
              <a:rPr lang="en-GB" dirty="0" smtClean="0"/>
              <a:t>(steroid sparing agents)</a:t>
            </a:r>
            <a:endParaRPr lang="en-US" b="1" dirty="0" smtClean="0"/>
          </a:p>
          <a:p>
            <a:pPr>
              <a:buFont typeface="Arial" charset="0"/>
              <a:buNone/>
              <a:defRPr/>
            </a:pPr>
            <a:r>
              <a:rPr lang="en-GB" dirty="0" smtClean="0"/>
              <a:t>such as  </a:t>
            </a:r>
            <a:r>
              <a:rPr lang="en-US" b="1" dirty="0" err="1" smtClean="0">
                <a:solidFill>
                  <a:srgbClr val="FF0000"/>
                </a:solidFill>
              </a:rPr>
              <a:t>Azathioprine</a:t>
            </a:r>
            <a:r>
              <a:rPr lang="en-US" b="1" dirty="0" smtClean="0"/>
              <a:t> </a:t>
            </a:r>
            <a:r>
              <a:rPr lang="en-US" dirty="0" smtClean="0"/>
              <a:t>, 2–3 mg/kg</a:t>
            </a:r>
          </a:p>
          <a:p>
            <a:pPr>
              <a:buFont typeface="Arial" charset="0"/>
              <a:buNone/>
              <a:defRPr/>
            </a:pPr>
            <a:r>
              <a:rPr lang="en-US" b="1" dirty="0" err="1" smtClean="0">
                <a:solidFill>
                  <a:srgbClr val="FF0000"/>
                </a:solidFill>
              </a:rPr>
              <a:t>Methotrexate</a:t>
            </a:r>
            <a:r>
              <a:rPr lang="en-US" dirty="0" smtClean="0">
                <a:solidFill>
                  <a:srgbClr val="FF0000"/>
                </a:solidFill>
              </a:rPr>
              <a:t> </a:t>
            </a:r>
            <a:r>
              <a:rPr lang="en-US" dirty="0" smtClean="0"/>
              <a:t>, either orally  or IM at doses of 25 to 35 mg/week.</a:t>
            </a:r>
          </a:p>
          <a:p>
            <a:pPr eaLnBrk="1" fontAlgn="auto" hangingPunct="1">
              <a:spcAft>
                <a:spcPts val="0"/>
              </a:spcAft>
              <a:buFont typeface="Arial" charset="0"/>
              <a:buNone/>
              <a:defRPr/>
            </a:pPr>
            <a:r>
              <a:rPr lang="en-GB" b="1" dirty="0" err="1" smtClean="0">
                <a:solidFill>
                  <a:srgbClr val="FF0000"/>
                </a:solidFill>
              </a:rPr>
              <a:t>cyclophosphamide</a:t>
            </a:r>
            <a:r>
              <a:rPr lang="en-GB" dirty="0" smtClean="0">
                <a:solidFill>
                  <a:srgbClr val="FF0000"/>
                </a:solidFill>
              </a:rPr>
              <a:t> or </a:t>
            </a:r>
            <a:r>
              <a:rPr lang="en-GB" b="1" dirty="0" err="1" smtClean="0">
                <a:solidFill>
                  <a:srgbClr val="FF0000"/>
                </a:solidFill>
              </a:rPr>
              <a:t>mycophenylate</a:t>
            </a:r>
            <a:r>
              <a:rPr lang="en-GB" dirty="0" smtClean="0">
                <a:solidFill>
                  <a:srgbClr val="FF0000"/>
                </a:solidFill>
              </a:rPr>
              <a:t> </a:t>
            </a:r>
            <a:r>
              <a:rPr lang="en-GB" b="1" dirty="0" err="1" smtClean="0">
                <a:solidFill>
                  <a:srgbClr val="FF0000"/>
                </a:solidFill>
              </a:rPr>
              <a:t>mofetil</a:t>
            </a:r>
            <a:endParaRPr lang="en-GB" b="1" dirty="0" smtClean="0">
              <a:solidFill>
                <a:srgbClr val="FF0000"/>
              </a:solidFill>
            </a:endParaRPr>
          </a:p>
          <a:p>
            <a:pPr eaLnBrk="1" fontAlgn="auto" hangingPunct="1">
              <a:spcAft>
                <a:spcPts val="0"/>
              </a:spcAft>
              <a:buFont typeface="Arial" charset="0"/>
              <a:buNone/>
              <a:defRPr/>
            </a:pPr>
            <a:endParaRPr lang="en-GB" dirty="0" smtClean="0"/>
          </a:p>
          <a:p>
            <a:pPr>
              <a:buFont typeface="Arial" charset="0"/>
              <a:buNone/>
              <a:defRPr/>
            </a:pPr>
            <a:r>
              <a:rPr lang="en-US" b="1" dirty="0" smtClean="0"/>
              <a:t>High-dose intravenous immunoglobulin (</a:t>
            </a:r>
            <a:r>
              <a:rPr lang="en-US" b="1" dirty="0" err="1" smtClean="0"/>
              <a:t>HIVIg</a:t>
            </a:r>
            <a:r>
              <a:rPr lang="en-US" b="1" dirty="0" smtClean="0"/>
              <a:t>) ;</a:t>
            </a:r>
          </a:p>
          <a:p>
            <a:pPr>
              <a:buFont typeface="Arial" charset="0"/>
              <a:buNone/>
              <a:defRPr/>
            </a:pPr>
            <a:r>
              <a:rPr lang="en-US" dirty="0" smtClean="0"/>
              <a:t>(2 g/kg every 3–4 weeks) </a:t>
            </a:r>
            <a:r>
              <a:rPr lang="en-GB" dirty="0" smtClean="0"/>
              <a:t>may help gain quick control whilst waiting for other drugs to work.</a:t>
            </a:r>
          </a:p>
          <a:p>
            <a:pPr eaLnBrk="1" hangingPunct="1">
              <a:buFont typeface="Arial" charset="0"/>
              <a:buNone/>
              <a:defRPr/>
            </a:pPr>
            <a:endParaRPr lang="en-GB" dirty="0" smtClean="0"/>
          </a:p>
          <a:p>
            <a:pPr eaLnBrk="1" hangingPunct="1">
              <a:buFont typeface="Arial" charset="0"/>
              <a:buNone/>
              <a:defRPr/>
            </a:pPr>
            <a:r>
              <a:rPr lang="en-GB" b="1" dirty="0" err="1" smtClean="0"/>
              <a:t>Rituximab</a:t>
            </a:r>
            <a:r>
              <a:rPr lang="en-GB" b="1" dirty="0" smtClean="0"/>
              <a:t> ( Anti-CD20 monoclonal antibody) </a:t>
            </a:r>
            <a:r>
              <a:rPr lang="en-GB" dirty="0" smtClean="0"/>
              <a:t>has been reported to help multidrug resistance,</a:t>
            </a:r>
            <a:r>
              <a:rPr lang="en-US" dirty="0" smtClean="0"/>
              <a:t>  IV , once a week for 4 weeks.</a:t>
            </a:r>
          </a:p>
          <a:p>
            <a:pPr eaLnBrk="1" hangingPunct="1">
              <a:buFont typeface="Arial" charset="0"/>
              <a:buNone/>
              <a:defRPr/>
            </a:pPr>
            <a:endParaRPr lang="en-GB" dirty="0" smtClean="0"/>
          </a:p>
          <a:p>
            <a:pPr eaLnBrk="1" hangingPunct="1">
              <a:buFont typeface="Arial" charset="0"/>
              <a:buNone/>
              <a:defRPr/>
            </a:pPr>
            <a:r>
              <a:rPr lang="en-GB" b="1" dirty="0" smtClean="0">
                <a:solidFill>
                  <a:srgbClr val="FF0000"/>
                </a:solidFill>
              </a:rPr>
              <a:t>Rx is usually prolong and need regular follow up</a:t>
            </a:r>
          </a:p>
          <a:p>
            <a:pPr eaLnBrk="1" hangingPunct="1">
              <a:buFont typeface="Arial" charset="0"/>
              <a:buNone/>
              <a:defRPr/>
            </a:pPr>
            <a:r>
              <a:rPr lang="en-GB" b="1" dirty="0" smtClean="0">
                <a:solidFill>
                  <a:srgbClr val="FF0000"/>
                </a:solidFill>
              </a:rPr>
              <a:t>Dosage should be dropped only when new blisters stop appearing</a:t>
            </a:r>
          </a:p>
          <a:p>
            <a:pPr>
              <a:buFont typeface="Arial" charset="0"/>
              <a:buNone/>
              <a:defRPr/>
            </a:pPr>
            <a:endParaRPr lang="en-GB" dirty="0" smtClean="0"/>
          </a:p>
          <a:p>
            <a:pPr>
              <a:buFont typeface="Arial" charset="0"/>
              <a:buNone/>
              <a:defRPr/>
            </a:pPr>
            <a:endParaRPr lang="en-GB" dirty="0" smtClean="0"/>
          </a:p>
        </p:txBody>
      </p:sp>
    </p:spTree>
    <p:extLst>
      <p:ext uri="{BB962C8B-B14F-4D97-AF65-F5344CB8AC3E}">
        <p14:creationId xmlns:p14="http://schemas.microsoft.com/office/powerpoint/2010/main" val="2466981025"/>
      </p:ext>
    </p:extLst>
  </p:cSld>
  <p:clrMapOvr>
    <a:masterClrMapping/>
  </p:clrMapOvr>
  <p:transition>
    <p:wipe dir="d"/>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n>
                  <a:solidFill>
                    <a:srgbClr val="FF0000"/>
                  </a:solidFill>
                </a:ln>
              </a:rPr>
              <a:t>Bullous Pemphigoid       </a:t>
            </a:r>
            <a:r>
              <a:rPr lang="ar-IQ" sz="4000" dirty="0" smtClean="0">
                <a:ln>
                  <a:solidFill>
                    <a:srgbClr val="FF0000"/>
                  </a:solidFill>
                </a:ln>
                <a:latin typeface="Times New Roman" pitchFamily="18" charset="0"/>
                <a:cs typeface="Times New Roman" pitchFamily="18" charset="0"/>
              </a:rPr>
              <a:t>شبيه داء الفقاع</a:t>
            </a:r>
            <a:endParaRPr lang="en-US" sz="4000" dirty="0">
              <a:ln>
                <a:solidFill>
                  <a:srgbClr val="FF0000"/>
                </a:solidFill>
              </a:ln>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4800599"/>
          </a:xfrm>
        </p:spPr>
        <p:txBody>
          <a:bodyPr>
            <a:normAutofit/>
          </a:bodyPr>
          <a:lstStyle/>
          <a:p>
            <a:pPr>
              <a:buClr>
                <a:srgbClr val="FF0000"/>
              </a:buClr>
              <a:buSzPct val="100000"/>
              <a:buNone/>
            </a:pPr>
            <a:r>
              <a:rPr lang="en-US" sz="2800" b="1" dirty="0" smtClean="0">
                <a:solidFill>
                  <a:srgbClr val="FF0000"/>
                </a:solidFill>
                <a:effectLst>
                  <a:outerShdw blurRad="38100" dist="38100" dir="2700000" algn="tl">
                    <a:srgbClr val="000000">
                      <a:alpha val="43137"/>
                    </a:srgbClr>
                  </a:outerShdw>
                </a:effectLst>
              </a:rPr>
              <a:t>Clinical Picture</a:t>
            </a:r>
          </a:p>
          <a:p>
            <a:pPr>
              <a:buClr>
                <a:srgbClr val="FF0000"/>
              </a:buClr>
              <a:buSzPct val="100000"/>
              <a:buFont typeface="Wingdings" pitchFamily="2" charset="2"/>
              <a:buChar char="Ø"/>
            </a:pPr>
            <a:r>
              <a:rPr lang="en-US" sz="2400" b="1" dirty="0" smtClean="0"/>
              <a:t>BP is an autoimmune subepidermal blistering disease.</a:t>
            </a:r>
          </a:p>
          <a:p>
            <a:pPr>
              <a:buClr>
                <a:srgbClr val="FF0000"/>
              </a:buClr>
              <a:buSzPct val="100000"/>
              <a:buFont typeface="Wingdings" pitchFamily="2" charset="2"/>
              <a:buChar char="Ø"/>
            </a:pPr>
            <a:r>
              <a:rPr lang="en-US" sz="2400" b="1" dirty="0" smtClean="0"/>
              <a:t>More prevalent in western countries (BP&gt;PV), whereas the reverse occurs in Iraqi people (PV&gt;BP).</a:t>
            </a:r>
          </a:p>
          <a:p>
            <a:pPr>
              <a:buClr>
                <a:srgbClr val="FF0000"/>
              </a:buClr>
              <a:buSzPct val="100000"/>
              <a:buFont typeface="Wingdings" pitchFamily="2" charset="2"/>
              <a:buChar char="Ø"/>
            </a:pPr>
            <a:r>
              <a:rPr lang="en-US" sz="2400" b="1" dirty="0" smtClean="0"/>
              <a:t>Usually affects old people (60-80 years).</a:t>
            </a:r>
          </a:p>
          <a:p>
            <a:pPr>
              <a:buClr>
                <a:srgbClr val="FF0000"/>
              </a:buClr>
              <a:buSzPct val="100000"/>
              <a:buFont typeface="Wingdings" pitchFamily="2" charset="2"/>
              <a:buChar char="Ø"/>
            </a:pPr>
            <a:r>
              <a:rPr lang="en-US" sz="2400" b="1" dirty="0" smtClean="0"/>
              <a:t>Both sexes are equally affected.</a:t>
            </a:r>
          </a:p>
          <a:p>
            <a:pPr>
              <a:buClr>
                <a:srgbClr val="FF0000"/>
              </a:buClr>
              <a:buSzPct val="100000"/>
              <a:buFont typeface="Wingdings" pitchFamily="2" charset="2"/>
              <a:buChar char="Ø"/>
            </a:pPr>
            <a:r>
              <a:rPr lang="en-US" sz="2400" b="1" dirty="0" smtClean="0"/>
              <a:t>BP is often pruritic.</a:t>
            </a:r>
          </a:p>
          <a:p>
            <a:pPr>
              <a:buClr>
                <a:srgbClr val="FF0000"/>
              </a:buClr>
              <a:buSzPct val="100000"/>
              <a:buFont typeface="Wingdings" pitchFamily="2" charset="2"/>
              <a:buChar char="Ø"/>
            </a:pPr>
            <a:r>
              <a:rPr lang="en-US" sz="2400" b="1" dirty="0" smtClean="0"/>
              <a:t>Characterized by </a:t>
            </a:r>
            <a:r>
              <a:rPr lang="en-US" sz="2400" b="1" dirty="0" smtClean="0">
                <a:solidFill>
                  <a:srgbClr val="000066"/>
                </a:solidFill>
                <a:effectLst>
                  <a:outerShdw blurRad="38100" dist="38100" dir="2700000" algn="tl">
                    <a:srgbClr val="000000">
                      <a:alpha val="43137"/>
                    </a:srgbClr>
                  </a:outerShdw>
                </a:effectLst>
              </a:rPr>
              <a:t>tense bullae </a:t>
            </a:r>
            <a:r>
              <a:rPr lang="en-US" sz="2400" b="1" dirty="0" smtClean="0"/>
              <a:t>that may arise from normal-appearing skin or from an urticarial or eczematous areas.</a:t>
            </a:r>
          </a:p>
          <a:p>
            <a:pPr>
              <a:buClr>
                <a:srgbClr val="FF0000"/>
              </a:buClr>
              <a:buSzPct val="100000"/>
              <a:buFont typeface="Wingdings" pitchFamily="2" charset="2"/>
              <a:buChar char="Ø"/>
            </a:pPr>
            <a:r>
              <a:rPr lang="en-US" sz="2400" b="1" dirty="0" smtClean="0"/>
              <a:t>The bullae are tense (not flaccid because they are subepidermal and covered with an intact epidermis).</a:t>
            </a:r>
          </a:p>
          <a:p>
            <a:pPr>
              <a:buClr>
                <a:srgbClr val="FF0000"/>
              </a:buClr>
              <a:buSzPct val="100000"/>
              <a:buNone/>
            </a:pPr>
            <a:endParaRPr lang="en-US" sz="2400" b="1" dirty="0" smtClean="0"/>
          </a:p>
          <a:p>
            <a:pPr>
              <a:buClr>
                <a:srgbClr val="FF0000"/>
              </a:buClr>
              <a:buSzPct val="100000"/>
              <a:buNone/>
            </a:pPr>
            <a:endParaRPr lang="en-US" sz="2400" b="1" dirty="0" smtClean="0"/>
          </a:p>
          <a:p>
            <a:pPr>
              <a:buClr>
                <a:srgbClr val="FF0000"/>
              </a:buClr>
              <a:buSzPct val="100000"/>
              <a:buFont typeface="Arial" charset="0"/>
              <a:buChar char="•"/>
            </a:pPr>
            <a:endParaRPr lang="en-US" sz="24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33400" y="685800"/>
            <a:ext cx="8458200" cy="3657600"/>
          </a:xfrm>
          <a:solidFill>
            <a:schemeClr val="tx2">
              <a:lumMod val="40000"/>
              <a:lumOff val="60000"/>
            </a:schemeClr>
          </a:solidFill>
          <a:ln>
            <a:solidFill>
              <a:schemeClr val="accent1"/>
            </a:solidFill>
          </a:ln>
        </p:spPr>
        <p:txBody>
          <a:bodyPr>
            <a:normAutofit/>
          </a:bodyPr>
          <a:lstStyle/>
          <a:p>
            <a:pPr eaLnBrk="1" hangingPunct="1">
              <a:defRPr/>
            </a:pPr>
            <a:r>
              <a:rPr lang="en-US" sz="6000" b="1" dirty="0" err="1" smtClean="0">
                <a:solidFill>
                  <a:srgbClr val="FF0000"/>
                </a:solidFill>
                <a:latin typeface="Baskerville Old Face" pitchFamily="18" charset="0"/>
              </a:rPr>
              <a:t>Bullous</a:t>
            </a:r>
            <a:r>
              <a:rPr lang="en-US" sz="6000" b="1" dirty="0" smtClean="0">
                <a:solidFill>
                  <a:srgbClr val="FF0000"/>
                </a:solidFill>
                <a:latin typeface="Baskerville Old Face" pitchFamily="18" charset="0"/>
              </a:rPr>
              <a:t> Skin Disorders </a:t>
            </a:r>
            <a:br>
              <a:rPr lang="en-US" sz="6000" b="1" dirty="0" smtClean="0">
                <a:solidFill>
                  <a:srgbClr val="FF0000"/>
                </a:solidFill>
                <a:latin typeface="Baskerville Old Face" pitchFamily="18" charset="0"/>
              </a:rPr>
            </a:br>
            <a:r>
              <a:rPr lang="en-US" sz="6000" b="1" dirty="0" smtClean="0">
                <a:solidFill>
                  <a:srgbClr val="FF0000"/>
                </a:solidFill>
                <a:latin typeface="Baskerville Old Face" pitchFamily="18" charset="0"/>
              </a:rPr>
              <a:t>(</a:t>
            </a:r>
            <a:r>
              <a:rPr lang="en-GB" sz="6000" dirty="0" smtClean="0">
                <a:solidFill>
                  <a:srgbClr val="FF0000"/>
                </a:solidFill>
              </a:rPr>
              <a:t>BSD</a:t>
            </a:r>
            <a:r>
              <a:rPr lang="en-GB" sz="6000" b="1" dirty="0" smtClean="0">
                <a:solidFill>
                  <a:srgbClr val="FF0000"/>
                </a:solidFill>
              </a:rPr>
              <a:t>)</a:t>
            </a:r>
            <a:endParaRPr lang="ar-IQ" sz="6000" b="1" i="1" dirty="0" smtClean="0">
              <a:solidFill>
                <a:srgbClr val="FF0000"/>
              </a:solidFill>
              <a:latin typeface="Baskerville Old Face" pitchFamily="18" charset="0"/>
            </a:endParaRPr>
          </a:p>
        </p:txBody>
      </p:sp>
      <p:sp>
        <p:nvSpPr>
          <p:cNvPr id="2" name="Subtitle 1"/>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230721948"/>
      </p:ext>
    </p:extLst>
  </p:cSld>
  <p:clrMapOvr>
    <a:masterClrMapping/>
  </p:clrMapOvr>
  <p:transition>
    <p:wipe dir="d"/>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n>
                  <a:solidFill>
                    <a:srgbClr val="FF0000"/>
                  </a:solidFill>
                </a:ln>
              </a:rPr>
              <a:t>Bullous Pemphigoid</a:t>
            </a:r>
            <a:endParaRPr lang="en-US" sz="4000" dirty="0">
              <a:ln>
                <a:solidFill>
                  <a:srgbClr val="FF0000"/>
                </a:solidFill>
              </a:ln>
            </a:endParaRPr>
          </a:p>
        </p:txBody>
      </p:sp>
      <p:sp>
        <p:nvSpPr>
          <p:cNvPr id="3" name="Content Placeholder 2"/>
          <p:cNvSpPr>
            <a:spLocks noGrp="1"/>
          </p:cNvSpPr>
          <p:nvPr>
            <p:ph idx="1"/>
          </p:nvPr>
        </p:nvSpPr>
        <p:spPr>
          <a:xfrm>
            <a:off x="381000" y="1600201"/>
            <a:ext cx="8382000" cy="4724400"/>
          </a:xfrm>
        </p:spPr>
        <p:txBody>
          <a:bodyPr>
            <a:normAutofit lnSpcReduction="10000"/>
          </a:bodyPr>
          <a:lstStyle/>
          <a:p>
            <a:pPr>
              <a:buClr>
                <a:srgbClr val="FF0000"/>
              </a:buClr>
              <a:buSzPct val="100000"/>
              <a:buFont typeface="Wingdings" pitchFamily="2" charset="2"/>
              <a:buChar char="Ø"/>
            </a:pPr>
            <a:r>
              <a:rPr lang="en-US" sz="2800" b="1" dirty="0" smtClean="0"/>
              <a:t>The bullae may be hemorrhagic and may rupture leaving erosions and crustations.</a:t>
            </a:r>
          </a:p>
          <a:p>
            <a:pPr>
              <a:buClr>
                <a:srgbClr val="FF0000"/>
              </a:buClr>
              <a:buSzPct val="100000"/>
              <a:buFont typeface="Wingdings" pitchFamily="2" charset="2"/>
              <a:buChar char="Ø"/>
            </a:pPr>
            <a:r>
              <a:rPr lang="en-US" sz="2800" b="1" dirty="0" smtClean="0"/>
              <a:t>The lesions usually heal without scar formation.</a:t>
            </a:r>
          </a:p>
          <a:p>
            <a:pPr>
              <a:buClr>
                <a:srgbClr val="FF0000"/>
              </a:buClr>
              <a:buSzPct val="100000"/>
              <a:buFont typeface="Wingdings" pitchFamily="2" charset="2"/>
              <a:buChar char="Ø"/>
            </a:pPr>
            <a:r>
              <a:rPr lang="en-US" sz="2800" b="1" dirty="0" smtClean="0">
                <a:solidFill>
                  <a:srgbClr val="000066"/>
                </a:solidFill>
                <a:effectLst>
                  <a:outerShdw blurRad="38100" dist="38100" dir="2700000" algn="tl">
                    <a:srgbClr val="000000">
                      <a:alpha val="43137"/>
                    </a:srgbClr>
                  </a:outerShdw>
                </a:effectLst>
              </a:rPr>
              <a:t>Nikolsky's sign </a:t>
            </a:r>
            <a:r>
              <a:rPr lang="en-US" sz="2800" b="1" dirty="0" smtClean="0"/>
              <a:t>is negative.</a:t>
            </a:r>
            <a:endParaRPr lang="en-US" sz="2800" b="1" dirty="0" smtClean="0">
              <a:solidFill>
                <a:srgbClr val="000066"/>
              </a:solidFill>
              <a:effectLst>
                <a:outerShdw blurRad="38100" dist="38100" dir="2700000" algn="tl">
                  <a:srgbClr val="000000">
                    <a:alpha val="43137"/>
                  </a:srgbClr>
                </a:outerShdw>
              </a:effectLst>
            </a:endParaRPr>
          </a:p>
          <a:p>
            <a:pPr>
              <a:buClr>
                <a:srgbClr val="FF0000"/>
              </a:buClr>
              <a:buSzPct val="100000"/>
              <a:buFont typeface="Wingdings" pitchFamily="2" charset="2"/>
              <a:buChar char="Ø"/>
            </a:pPr>
            <a:r>
              <a:rPr lang="en-US" sz="2800" b="1" dirty="0" smtClean="0">
                <a:solidFill>
                  <a:srgbClr val="000066"/>
                </a:solidFill>
                <a:effectLst>
                  <a:outerShdw blurRad="38100" dist="38100" dir="2700000" algn="tl">
                    <a:srgbClr val="000000">
                      <a:alpha val="43137"/>
                    </a:srgbClr>
                  </a:outerShdw>
                </a:effectLst>
              </a:rPr>
              <a:t>Predilection areas:</a:t>
            </a:r>
          </a:p>
          <a:p>
            <a:pPr>
              <a:buClr>
                <a:srgbClr val="FF0000"/>
              </a:buClr>
              <a:buSzPct val="100000"/>
              <a:buNone/>
            </a:pPr>
            <a:r>
              <a:rPr lang="en-US" sz="2800" b="1" dirty="0" smtClean="0">
                <a:solidFill>
                  <a:srgbClr val="FF0000"/>
                </a:solidFill>
              </a:rPr>
              <a:t>1. Extremities </a:t>
            </a:r>
            <a:r>
              <a:rPr lang="en-US" sz="2800" b="1" dirty="0" smtClean="0"/>
              <a:t>(esp. inner thighs and flexor aspects of upper arms).</a:t>
            </a:r>
          </a:p>
          <a:p>
            <a:pPr>
              <a:buClr>
                <a:srgbClr val="FF0000"/>
              </a:buClr>
              <a:buSzPct val="100000"/>
              <a:buNone/>
            </a:pPr>
            <a:r>
              <a:rPr lang="en-US" sz="2800" b="1" dirty="0" smtClean="0">
                <a:solidFill>
                  <a:srgbClr val="FF0000"/>
                </a:solidFill>
              </a:rPr>
              <a:t>2. Trunk </a:t>
            </a:r>
            <a:r>
              <a:rPr lang="en-US" sz="2800" b="1" dirty="0" smtClean="0"/>
              <a:t>(especially axillae, groins &amp; lower abdomen).</a:t>
            </a:r>
          </a:p>
          <a:p>
            <a:pPr>
              <a:buClr>
                <a:srgbClr val="FF0000"/>
              </a:buClr>
              <a:buSzPct val="100000"/>
              <a:buFont typeface="Wingdings" pitchFamily="2" charset="2"/>
              <a:buChar char="Ø"/>
            </a:pPr>
            <a:r>
              <a:rPr lang="en-US" sz="2800" b="1" dirty="0" smtClean="0">
                <a:solidFill>
                  <a:srgbClr val="000066"/>
                </a:solidFill>
                <a:effectLst>
                  <a:outerShdw blurRad="38100" dist="38100" dir="2700000" algn="tl">
                    <a:srgbClr val="000000">
                      <a:alpha val="43137"/>
                    </a:srgbClr>
                  </a:outerShdw>
                </a:effectLst>
              </a:rPr>
              <a:t>Mucous membrane </a:t>
            </a:r>
            <a:r>
              <a:rPr lang="en-US" sz="2800" b="1" dirty="0" smtClean="0"/>
              <a:t>involvement is occasional (20-30%) and is rarely being the initial presenting feature of BP.</a:t>
            </a:r>
          </a:p>
          <a:p>
            <a:pPr>
              <a:buClr>
                <a:srgbClr val="FF0000"/>
              </a:buClr>
              <a:buSzPct val="100000"/>
              <a:buFont typeface="Arial" charset="0"/>
              <a:buChar char="•"/>
            </a:pPr>
            <a:endParaRPr lang="en-US" sz="2400" b="1" dirty="0" smtClean="0"/>
          </a:p>
          <a:p>
            <a:pPr marL="576072" indent="-457200">
              <a:buClr>
                <a:srgbClr val="FF0000"/>
              </a:buClr>
              <a:buSzPct val="100000"/>
              <a:buAutoNum type="arabicPeriod"/>
            </a:pPr>
            <a:endParaRPr lang="en-US" sz="2400" b="1"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dirty="0" smtClean="0">
                <a:ln>
                  <a:solidFill>
                    <a:srgbClr val="FF0000"/>
                  </a:solidFill>
                </a:ln>
              </a:rPr>
              <a:t>Bullous Pemphigoid</a:t>
            </a:r>
            <a:r>
              <a:rPr lang="en-US" sz="2800" dirty="0" smtClean="0"/>
              <a:t/>
            </a:r>
            <a:br>
              <a:rPr lang="en-US" sz="2800" dirty="0" smtClean="0"/>
            </a:br>
            <a:r>
              <a:rPr lang="en-US" sz="2800" dirty="0" smtClean="0"/>
              <a:t> </a:t>
            </a:r>
            <a:r>
              <a:rPr lang="en-US" sz="2800" dirty="0" smtClean="0">
                <a:solidFill>
                  <a:schemeClr val="bg1"/>
                </a:solidFill>
              </a:rPr>
              <a:t> Tense bullae and hemorrhagic scabs</a:t>
            </a:r>
            <a:endParaRPr lang="en-US" sz="2800" dirty="0"/>
          </a:p>
        </p:txBody>
      </p:sp>
      <p:pic>
        <p:nvPicPr>
          <p:cNvPr id="8" name="Content Placeholder 7" descr="Bullous pemphigoid 4.jpg"/>
          <p:cNvPicPr>
            <a:picLocks noGrp="1" noChangeAspect="1"/>
          </p:cNvPicPr>
          <p:nvPr>
            <p:ph sz="half" idx="1"/>
          </p:nvPr>
        </p:nvPicPr>
        <p:blipFill>
          <a:blip r:embed="rId3" cstate="print"/>
          <a:stretch>
            <a:fillRect/>
          </a:stretch>
        </p:blipFill>
        <p:spPr>
          <a:xfrm>
            <a:off x="609600" y="1676400"/>
            <a:ext cx="3886199" cy="4876800"/>
          </a:xfrm>
        </p:spPr>
      </p:pic>
      <p:pic>
        <p:nvPicPr>
          <p:cNvPr id="9" name="Content Placeholder 8" descr="BP hemorrhagic scab.jpg"/>
          <p:cNvPicPr>
            <a:picLocks noGrp="1" noChangeAspect="1"/>
          </p:cNvPicPr>
          <p:nvPr>
            <p:ph sz="half" idx="2"/>
          </p:nvPr>
        </p:nvPicPr>
        <p:blipFill>
          <a:blip r:embed="rId4" cstate="print"/>
          <a:stretch>
            <a:fillRect/>
          </a:stretch>
        </p:blipFill>
        <p:spPr>
          <a:xfrm>
            <a:off x="4724400" y="1676400"/>
            <a:ext cx="3962400" cy="4876800"/>
          </a:xfrm>
        </p:spPr>
      </p:pic>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10" name="Rounded Rectangle 9"/>
          <p:cNvSpPr/>
          <p:nvPr/>
        </p:nvSpPr>
        <p:spPr>
          <a:xfrm>
            <a:off x="3200400" y="6172200"/>
            <a:ext cx="1219200" cy="3048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effectLst>
                  <a:outerShdw blurRad="38100" dist="38100" dir="2700000" algn="tl">
                    <a:srgbClr val="000000">
                      <a:alpha val="43137"/>
                    </a:srgbClr>
                  </a:outerShdw>
                </a:effectLst>
              </a:rPr>
              <a:t>Thigh</a:t>
            </a:r>
            <a:endParaRPr lang="en-US" sz="2000" b="1" dirty="0">
              <a:solidFill>
                <a:srgbClr val="002060"/>
              </a:solidFill>
              <a:effectLst>
                <a:outerShdw blurRad="38100" dist="38100" dir="2700000" algn="tl">
                  <a:srgbClr val="000000">
                    <a:alpha val="43137"/>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
            </a:r>
            <a:br>
              <a:rPr lang="en-US" dirty="0" smtClean="0"/>
            </a:br>
            <a:r>
              <a:rPr lang="en-US" dirty="0" smtClean="0">
                <a:ln>
                  <a:solidFill>
                    <a:srgbClr val="FF0000"/>
                  </a:solidFill>
                </a:ln>
              </a:rPr>
              <a:t>Bullous Pemphigoid</a:t>
            </a:r>
            <a:br>
              <a:rPr lang="en-US" dirty="0" smtClean="0">
                <a:ln>
                  <a:solidFill>
                    <a:srgbClr val="FF0000"/>
                  </a:solidFill>
                </a:ln>
              </a:rPr>
            </a:br>
            <a:endParaRPr lang="en-US" dirty="0">
              <a:ln>
                <a:solidFill>
                  <a:srgbClr val="FF0000"/>
                </a:solidFill>
              </a:ln>
            </a:endParaRPr>
          </a:p>
        </p:txBody>
      </p:sp>
      <p:pic>
        <p:nvPicPr>
          <p:cNvPr id="8" name="Content Placeholder 7" descr="Bullous pemphigoid 5.jpg"/>
          <p:cNvPicPr>
            <a:picLocks noGrp="1" noChangeAspect="1"/>
          </p:cNvPicPr>
          <p:nvPr>
            <p:ph sz="half" idx="1"/>
          </p:nvPr>
        </p:nvPicPr>
        <p:blipFill>
          <a:blip r:embed="rId3" cstate="print"/>
          <a:stretch>
            <a:fillRect/>
          </a:stretch>
        </p:blipFill>
        <p:spPr>
          <a:xfrm>
            <a:off x="381000" y="1752600"/>
            <a:ext cx="4038600" cy="4648200"/>
          </a:xfrm>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11" name="Content Placeholder 10" descr="Bullous pemphigoid mimicking pompholyx.jpg"/>
          <p:cNvPicPr>
            <a:picLocks noGrp="1" noChangeAspect="1"/>
          </p:cNvPicPr>
          <p:nvPr>
            <p:ph sz="half" idx="2"/>
          </p:nvPr>
        </p:nvPicPr>
        <p:blipFill>
          <a:blip r:embed="rId4" cstate="print"/>
          <a:stretch>
            <a:fillRect/>
          </a:stretch>
        </p:blipFill>
        <p:spPr>
          <a:xfrm>
            <a:off x="4724400" y="1676400"/>
            <a:ext cx="3733799" cy="4724400"/>
          </a:xfrm>
        </p:spPr>
      </p:pic>
      <p:sp>
        <p:nvSpPr>
          <p:cNvPr id="12" name="Rounded Rectangle 11"/>
          <p:cNvSpPr/>
          <p:nvPr/>
        </p:nvSpPr>
        <p:spPr>
          <a:xfrm>
            <a:off x="4724400" y="6019800"/>
            <a:ext cx="3733800" cy="457200"/>
          </a:xfrm>
          <a:prstGeom prst="roundRect">
            <a:avLst/>
          </a:prstGeom>
          <a:solidFill>
            <a:schemeClr val="accent2">
              <a:lumMod val="60000"/>
              <a:lumOff val="4000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rgbClr val="002060"/>
                </a:solidFill>
                <a:effectLst>
                  <a:outerShdw blurRad="38100" dist="38100" dir="2700000" algn="tl">
                    <a:srgbClr val="000000">
                      <a:alpha val="43137"/>
                    </a:srgbClr>
                  </a:outerShdw>
                </a:effectLst>
              </a:rPr>
              <a:t>BP mimicking Pompholyx</a:t>
            </a:r>
            <a:endParaRPr lang="en-US" sz="2400" b="1" dirty="0">
              <a:solidFill>
                <a:srgbClr val="002060"/>
              </a:solidFill>
              <a:effectLst>
                <a:outerShdw blurRad="38100" dist="38100" dir="2700000" algn="tl">
                  <a:srgbClr val="000000">
                    <a:alpha val="43137"/>
                  </a:srgbClr>
                </a:outerShdw>
              </a:effectLst>
            </a:endParaRPr>
          </a:p>
        </p:txBody>
      </p:sp>
      <p:sp>
        <p:nvSpPr>
          <p:cNvPr id="15" name="Oval Callout 14"/>
          <p:cNvSpPr/>
          <p:nvPr/>
        </p:nvSpPr>
        <p:spPr>
          <a:xfrm>
            <a:off x="1219200" y="1676400"/>
            <a:ext cx="2438400" cy="762000"/>
          </a:xfrm>
          <a:prstGeom prst="wedgeEllipseCallout">
            <a:avLst>
              <a:gd name="adj1" fmla="val -39495"/>
              <a:gd name="adj2" fmla="val 86162"/>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66"/>
                </a:solidFill>
                <a:effectLst>
                  <a:outerShdw blurRad="38100" dist="38100" dir="2700000" algn="tl">
                    <a:srgbClr val="000000">
                      <a:alpha val="43137"/>
                    </a:srgbClr>
                  </a:outerShdw>
                </a:effectLst>
              </a:rPr>
              <a:t>Tense bulla</a:t>
            </a:r>
            <a:endParaRPr lang="en-US" sz="2400" b="1" dirty="0">
              <a:solidFill>
                <a:srgbClr val="000066"/>
              </a:solidFill>
              <a:effectLst>
                <a:outerShdw blurRad="38100" dist="38100" dir="2700000" algn="tl">
                  <a:srgbClr val="000000">
                    <a:alpha val="43137"/>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n>
                  <a:solidFill>
                    <a:srgbClr val="FF0000"/>
                  </a:solidFill>
                </a:ln>
              </a:rPr>
              <a:t>Bullous Pemphigoid</a:t>
            </a:r>
            <a:endParaRPr lang="en-US" dirty="0"/>
          </a:p>
        </p:txBody>
      </p:sp>
      <p:pic>
        <p:nvPicPr>
          <p:cNvPr id="8" name="Content Placeholder 7" descr="BP forefoot.jpg"/>
          <p:cNvPicPr>
            <a:picLocks noGrp="1" noChangeAspect="1"/>
          </p:cNvPicPr>
          <p:nvPr>
            <p:ph sz="half" idx="1"/>
          </p:nvPr>
        </p:nvPicPr>
        <p:blipFill>
          <a:blip r:embed="rId3" cstate="print"/>
          <a:stretch>
            <a:fillRect/>
          </a:stretch>
        </p:blipFill>
        <p:spPr>
          <a:xfrm>
            <a:off x="381000" y="1752600"/>
            <a:ext cx="3505200" cy="4800600"/>
          </a:xfrm>
        </p:spPr>
      </p:pic>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11" name="Content Placeholder 10" descr="lower back, buttocks, arms BP.jpg"/>
          <p:cNvPicPr>
            <a:picLocks noGrp="1" noChangeAspect="1"/>
          </p:cNvPicPr>
          <p:nvPr>
            <p:ph sz="half" idx="2"/>
          </p:nvPr>
        </p:nvPicPr>
        <p:blipFill>
          <a:blip r:embed="rId4" cstate="print"/>
          <a:stretch>
            <a:fillRect/>
          </a:stretch>
        </p:blipFill>
        <p:spPr>
          <a:xfrm>
            <a:off x="4724400" y="1676400"/>
            <a:ext cx="4191000" cy="4800600"/>
          </a:xfrm>
        </p:spPr>
      </p:pic>
    </p:spTree>
  </p:cSld>
  <p:clrMapOvr>
    <a:masterClrMapping/>
  </p:clrMapOvr>
  <p:transition>
    <p:wipe dir="d"/>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DF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Bullous Pemphigoid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pic>
        <p:nvPicPr>
          <p:cNvPr id="16" name="Content Placeholder 15" descr="BP tense bullae.jpg"/>
          <p:cNvPicPr>
            <a:picLocks noGrp="1" noChangeAspect="1"/>
          </p:cNvPicPr>
          <p:nvPr>
            <p:ph sz="half" idx="2"/>
          </p:nvPr>
        </p:nvPicPr>
        <p:blipFill>
          <a:blip r:embed="rId3" cstate="print"/>
          <a:stretch>
            <a:fillRect/>
          </a:stretch>
        </p:blipFill>
        <p:spPr>
          <a:xfrm>
            <a:off x="5334000" y="1676400"/>
            <a:ext cx="3200400" cy="4800600"/>
          </a:xfrm>
        </p:spPr>
      </p:pic>
      <p:pic>
        <p:nvPicPr>
          <p:cNvPr id="15" name="Content Placeholder 14" descr="Bullous pemphigoid.jpg"/>
          <p:cNvPicPr>
            <a:picLocks noGrp="1" noChangeAspect="1"/>
          </p:cNvPicPr>
          <p:nvPr>
            <p:ph sz="half" idx="1"/>
          </p:nvPr>
        </p:nvPicPr>
        <p:blipFill>
          <a:blip r:embed="rId4" cstate="print"/>
          <a:stretch>
            <a:fillRect/>
          </a:stretch>
        </p:blipFill>
        <p:spPr>
          <a:xfrm>
            <a:off x="304800" y="1676400"/>
            <a:ext cx="4419600" cy="2286000"/>
          </a:xfrm>
        </p:spPr>
      </p:pic>
      <p:pic>
        <p:nvPicPr>
          <p:cNvPr id="2050" name="Picture 2" descr="C:\Documents and Settings\XPPRESP3\Desktop\bullous\BP\BP tense bulla 2.jpg"/>
          <p:cNvPicPr>
            <a:picLocks noChangeAspect="1" noChangeArrowheads="1"/>
          </p:cNvPicPr>
          <p:nvPr/>
        </p:nvPicPr>
        <p:blipFill>
          <a:blip r:embed="rId5" cstate="print"/>
          <a:srcRect/>
          <a:stretch>
            <a:fillRect/>
          </a:stretch>
        </p:blipFill>
        <p:spPr bwMode="auto">
          <a:xfrm>
            <a:off x="381000" y="4114800"/>
            <a:ext cx="4343400" cy="2438400"/>
          </a:xfrm>
          <a:prstGeom prst="rect">
            <a:avLst/>
          </a:prstGeom>
          <a:noFill/>
        </p:spPr>
      </p:pic>
      <p:sp>
        <p:nvSpPr>
          <p:cNvPr id="18" name="Wave 17"/>
          <p:cNvSpPr/>
          <p:nvPr/>
        </p:nvSpPr>
        <p:spPr>
          <a:xfrm>
            <a:off x="3505200" y="5257800"/>
            <a:ext cx="2362200" cy="838200"/>
          </a:xfrm>
          <a:prstGeom prst="wave">
            <a:avLst/>
          </a:prstGeom>
          <a:ln w="38100">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2000" b="1" dirty="0" smtClean="0"/>
              <a:t>Tense bullae</a:t>
            </a:r>
            <a:endParaRPr lang="en-US" sz="2000" b="1"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ullous_Pemphigoid550_ab"/>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b="5740"/>
          <a:stretch>
            <a:fillRect/>
          </a:stretch>
        </p:blipFill>
        <p:spPr bwMode="auto">
          <a:xfrm>
            <a:off x="0" y="476250"/>
            <a:ext cx="4284663"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Bullous pemphigoid, close-up of tense blisters"/>
          <p:cNvPicPr>
            <a:picLocks noChangeAspect="1" noChangeArrowheads="1"/>
          </p:cNvPicPr>
          <p:nvPr/>
        </p:nvPicPr>
        <p:blipFill>
          <a:blip r:embed="rId6">
            <a:extLst>
              <a:ext uri="{28A0092B-C50C-407E-A947-70E740481C1C}">
                <a14:useLocalDpi xmlns:a14="http://schemas.microsoft.com/office/drawing/2010/main" val="0"/>
              </a:ext>
            </a:extLst>
          </a:blip>
          <a:srcRect b="7748"/>
          <a:stretch>
            <a:fillRect/>
          </a:stretch>
        </p:blipFill>
        <p:spPr bwMode="auto">
          <a:xfrm>
            <a:off x="4427538" y="476250"/>
            <a:ext cx="47164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art-w1303"/>
          <p:cNvPicPr>
            <a:picLocks noChangeAspect="1" noChangeArrowheads="1"/>
          </p:cNvPicPr>
          <p:nvPr/>
        </p:nvPicPr>
        <p:blipFill>
          <a:blip r:embed="rId7">
            <a:extLst>
              <a:ext uri="{28A0092B-C50C-407E-A947-70E740481C1C}">
                <a14:useLocalDpi xmlns:a14="http://schemas.microsoft.com/office/drawing/2010/main" val="0"/>
              </a:ext>
            </a:extLst>
          </a:blip>
          <a:srcRect t="5707"/>
          <a:stretch>
            <a:fillRect/>
          </a:stretch>
        </p:blipFill>
        <p:spPr bwMode="auto">
          <a:xfrm>
            <a:off x="4427538" y="3789363"/>
            <a:ext cx="4716462"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GB" altLang="en-US" b="1">
                <a:solidFill>
                  <a:srgbClr val="000000"/>
                </a:solidFill>
              </a:rPr>
              <a:t>Bullous pemphigoid </a:t>
            </a:r>
            <a:endParaRPr lang="en-US" altLang="en-US" b="1">
              <a:solidFill>
                <a:srgbClr val="000000"/>
              </a:solidFill>
            </a:endParaRPr>
          </a:p>
        </p:txBody>
      </p:sp>
      <p:graphicFrame>
        <p:nvGraphicFramePr>
          <p:cNvPr id="9222" name="Object 6"/>
          <p:cNvGraphicFramePr>
            <a:graphicFrameLocks noChangeAspect="1"/>
          </p:cNvGraphicFramePr>
          <p:nvPr/>
        </p:nvGraphicFramePr>
        <p:xfrm>
          <a:off x="684213" y="3716338"/>
          <a:ext cx="3009900" cy="3141662"/>
        </p:xfrm>
        <a:graphic>
          <a:graphicData uri="http://schemas.openxmlformats.org/presentationml/2006/ole">
            <mc:AlternateContent xmlns:mc="http://schemas.openxmlformats.org/markup-compatibility/2006">
              <mc:Choice xmlns:v="urn:schemas-microsoft-com:vml" Requires="v">
                <p:oleObj spid="_x0000_s2060" name="Bitmap Image" r:id="rId8" imgW="2409524" imgH="2514286" progId="Paint.Picture">
                  <p:embed/>
                </p:oleObj>
              </mc:Choice>
              <mc:Fallback>
                <p:oleObj name="Bitmap Image" r:id="rId8" imgW="2409524" imgH="2514286" progId="Paint.Picture">
                  <p:embed/>
                  <p:pic>
                    <p:nvPicPr>
                      <p:cNvPr id="0" name=""/>
                      <p:cNvPicPr>
                        <a:picLocks noChangeAspect="1" noChangeArrowheads="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684213" y="3716338"/>
                        <a:ext cx="3009900" cy="31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62815605"/>
      </p:ext>
    </p:extLst>
  </p:cSld>
  <p:clrMapOvr>
    <a:masterClrMapping/>
  </p:clrMapOvr>
  <p:transition>
    <p:wipe dir="d"/>
    <p:sndAc>
      <p:stSnd>
        <p:snd r:embed="rId4"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4508500"/>
            <a:ext cx="4716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rtl="0" eaLnBrk="1" hangingPunct="1">
              <a:spcBef>
                <a:spcPct val="50000"/>
              </a:spcBef>
            </a:pPr>
            <a:r>
              <a:rPr lang="en-US" altLang="en-US" sz="1600" b="1" dirty="0" smtClean="0">
                <a:solidFill>
                  <a:schemeClr val="bg1"/>
                </a:solidFill>
              </a:rPr>
              <a:t>A, these lesions.</a:t>
            </a:r>
            <a:endParaRPr lang="en-US" altLang="en-US" sz="1600" b="1" dirty="0">
              <a:solidFill>
                <a:schemeClr val="bg1"/>
              </a:solidFill>
            </a:endParaRPr>
          </a:p>
        </p:txBody>
      </p:sp>
      <p:sp>
        <p:nvSpPr>
          <p:cNvPr id="2051"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US" altLang="en-US" b="1"/>
              <a:t>Levels of blister formation</a:t>
            </a:r>
          </a:p>
        </p:txBody>
      </p:sp>
      <p:sp>
        <p:nvSpPr>
          <p:cNvPr id="2052" name="Line 5"/>
          <p:cNvSpPr>
            <a:spLocks noChangeShapeType="1"/>
          </p:cNvSpPr>
          <p:nvPr/>
        </p:nvSpPr>
        <p:spPr bwMode="auto">
          <a:xfrm flipV="1">
            <a:off x="4572000" y="3429000"/>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pic>
        <p:nvPicPr>
          <p:cNvPr id="2055" name="Picture 8"/>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 y="457200"/>
            <a:ext cx="899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854450"/>
            <a:ext cx="7620000" cy="2677656"/>
          </a:xfrm>
          <a:prstGeom prst="rect">
            <a:avLst/>
          </a:prstGeom>
        </p:spPr>
        <p:txBody>
          <a:bodyPr wrap="square">
            <a:spAutoFit/>
          </a:bodyPr>
          <a:lstStyle/>
          <a:p>
            <a:pPr>
              <a:spcBef>
                <a:spcPct val="50000"/>
              </a:spcBef>
            </a:pPr>
            <a:endParaRPr lang="en-US" altLang="en-US" b="1" dirty="0">
              <a:solidFill>
                <a:srgbClr val="FF0000"/>
              </a:solidFill>
            </a:endParaRPr>
          </a:p>
          <a:p>
            <a:pPr>
              <a:spcBef>
                <a:spcPct val="50000"/>
              </a:spcBef>
            </a:pPr>
            <a:endParaRPr lang="en-US" altLang="en-US" b="1" dirty="0" smtClean="0">
              <a:solidFill>
                <a:srgbClr val="FF0000"/>
              </a:solidFill>
            </a:endParaRPr>
          </a:p>
          <a:p>
            <a:pPr>
              <a:spcBef>
                <a:spcPct val="50000"/>
              </a:spcBef>
            </a:pPr>
            <a:endParaRPr lang="en-US" altLang="en-US" b="1" dirty="0">
              <a:solidFill>
                <a:srgbClr val="FF0000"/>
              </a:solidFill>
            </a:endParaRPr>
          </a:p>
          <a:p>
            <a:pPr>
              <a:spcBef>
                <a:spcPct val="50000"/>
              </a:spcBef>
            </a:pPr>
            <a:endParaRPr lang="en-US" altLang="en-US" b="1" dirty="0" smtClean="0">
              <a:solidFill>
                <a:srgbClr val="FF0000"/>
              </a:solidFill>
            </a:endParaRPr>
          </a:p>
          <a:p>
            <a:pPr>
              <a:spcBef>
                <a:spcPct val="50000"/>
              </a:spcBef>
            </a:pPr>
            <a:endParaRPr lang="en-US" altLang="en-US" b="1" dirty="0">
              <a:solidFill>
                <a:srgbClr val="FF0000"/>
              </a:solidFill>
            </a:endParaRPr>
          </a:p>
          <a:p>
            <a:pPr>
              <a:spcBef>
                <a:spcPct val="50000"/>
              </a:spcBef>
            </a:pPr>
            <a:r>
              <a:rPr lang="en-US" altLang="en-US" b="1" dirty="0" smtClean="0">
                <a:solidFill>
                  <a:srgbClr val="FF0000"/>
                </a:solidFill>
              </a:rPr>
              <a:t>, </a:t>
            </a:r>
            <a:r>
              <a:rPr lang="en-US" altLang="en-US" sz="2800" b="1" dirty="0" err="1">
                <a:solidFill>
                  <a:srgbClr val="FF0000"/>
                </a:solidFill>
              </a:rPr>
              <a:t>Subepidermal</a:t>
            </a:r>
            <a:r>
              <a:rPr lang="en-US" altLang="en-US" sz="2800" b="1" dirty="0">
                <a:solidFill>
                  <a:srgbClr val="FF0000"/>
                </a:solidFill>
              </a:rPr>
              <a:t> (as in bullous </a:t>
            </a:r>
            <a:r>
              <a:rPr lang="en-US" altLang="en-US" sz="2800" b="1" dirty="0" err="1">
                <a:solidFill>
                  <a:srgbClr val="FF0000"/>
                </a:solidFill>
              </a:rPr>
              <a:t>pemphigoid</a:t>
            </a:r>
            <a:r>
              <a:rPr lang="en-US" altLang="en-US" sz="2800" b="1" dirty="0">
                <a:solidFill>
                  <a:srgbClr val="FF0000"/>
                </a:solidFill>
              </a:rPr>
              <a:t> </a:t>
            </a:r>
          </a:p>
        </p:txBody>
      </p:sp>
    </p:spTree>
    <p:extLst>
      <p:ext uri="{BB962C8B-B14F-4D97-AF65-F5344CB8AC3E}">
        <p14:creationId xmlns:p14="http://schemas.microsoft.com/office/powerpoint/2010/main" val="2964233566"/>
      </p:ext>
    </p:extLst>
  </p:cSld>
  <p:clrMapOvr>
    <a:masterClrMapping/>
  </p:clrMapOvr>
  <p:transition>
    <p:wipe dir="d"/>
    <p:sndAc>
      <p:stSnd>
        <p:snd r:embed="rId3"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534400" cy="1252728"/>
          </a:xfrm>
        </p:spPr>
        <p:txBody>
          <a:bodyPr>
            <a:normAutofit fontScale="90000"/>
          </a:bodyPr>
          <a:lstStyle/>
          <a:p>
            <a:pPr algn="ctr"/>
            <a:r>
              <a:rPr lang="en-US" sz="3200" dirty="0" smtClean="0">
                <a:ln>
                  <a:solidFill>
                    <a:srgbClr val="FF0000"/>
                  </a:solidFill>
                </a:ln>
                <a:solidFill>
                  <a:srgbClr val="FFFF00"/>
                </a:solidFill>
              </a:rPr>
              <a:t/>
            </a:r>
            <a:br>
              <a:rPr lang="en-US" sz="3200" dirty="0" smtClean="0">
                <a:ln>
                  <a:solidFill>
                    <a:srgbClr val="FF0000"/>
                  </a:solidFill>
                </a:ln>
                <a:solidFill>
                  <a:srgbClr val="FFFF00"/>
                </a:solidFill>
              </a:rPr>
            </a:br>
            <a:r>
              <a:rPr lang="en-US" sz="3200" dirty="0" smtClean="0">
                <a:ln>
                  <a:solidFill>
                    <a:srgbClr val="FF0000"/>
                  </a:solidFill>
                </a:ln>
                <a:solidFill>
                  <a:srgbClr val="FFFF00"/>
                </a:solidFill>
              </a:rPr>
              <a:t/>
            </a:r>
            <a:br>
              <a:rPr lang="en-US" sz="3200" dirty="0" smtClean="0">
                <a:ln>
                  <a:solidFill>
                    <a:srgbClr val="FF0000"/>
                  </a:solidFill>
                </a:ln>
                <a:solidFill>
                  <a:srgbClr val="FFFF00"/>
                </a:solidFill>
              </a:rPr>
            </a:br>
            <a:r>
              <a:rPr lang="en-US" sz="4400" dirty="0" smtClean="0">
                <a:ln>
                  <a:solidFill>
                    <a:srgbClr val="FF0000"/>
                  </a:solidFill>
                </a:ln>
                <a:solidFill>
                  <a:srgbClr val="FFFF00"/>
                </a:solidFill>
                <a:effectLst>
                  <a:outerShdw blurRad="38100" dist="38100" dir="2700000" algn="tl">
                    <a:srgbClr val="000000">
                      <a:alpha val="43137"/>
                    </a:srgbClr>
                  </a:outerShdw>
                </a:effectLst>
              </a:rPr>
              <a:t>Pathogenesis of BP</a:t>
            </a:r>
            <a:r>
              <a:rPr lang="en-US" sz="4400" dirty="0" smtClean="0">
                <a:ln>
                  <a:solidFill>
                    <a:srgbClr val="FF0000"/>
                  </a:solidFill>
                </a:ln>
                <a:solidFill>
                  <a:srgbClr val="FFFF00"/>
                </a:solidFill>
              </a:rPr>
              <a:t/>
            </a:r>
            <a:br>
              <a:rPr lang="en-US" sz="4400" dirty="0" smtClean="0">
                <a:ln>
                  <a:solidFill>
                    <a:srgbClr val="FF0000"/>
                  </a:solidFill>
                </a:ln>
                <a:solidFill>
                  <a:srgbClr val="FFFF00"/>
                </a:solidFill>
              </a:rPr>
            </a:br>
            <a:r>
              <a:rPr lang="en-US" sz="3200" dirty="0" smtClean="0">
                <a:solidFill>
                  <a:schemeClr val="bg1"/>
                </a:solidFill>
              </a:rPr>
              <a:t/>
            </a:r>
            <a:br>
              <a:rPr lang="en-US" sz="3200" dirty="0" smtClean="0">
                <a:solidFill>
                  <a:schemeClr val="bg1"/>
                </a:solidFill>
              </a:rPr>
            </a:br>
            <a:endParaRPr lang="en-US" sz="3200" dirty="0">
              <a:ln>
                <a:solidFill>
                  <a:srgbClr val="FF0000"/>
                </a:solidFill>
              </a:ln>
              <a:solidFill>
                <a:schemeClr val="bg1"/>
              </a:solidFill>
            </a:endParaRPr>
          </a:p>
        </p:txBody>
      </p:sp>
      <p:sp>
        <p:nvSpPr>
          <p:cNvPr id="3" name="Content Placeholder 2"/>
          <p:cNvSpPr>
            <a:spLocks noGrp="1"/>
          </p:cNvSpPr>
          <p:nvPr>
            <p:ph idx="1"/>
          </p:nvPr>
        </p:nvSpPr>
        <p:spPr>
          <a:xfrm>
            <a:off x="304800" y="1600200"/>
            <a:ext cx="8534400" cy="4876799"/>
          </a:xfrm>
        </p:spPr>
        <p:txBody>
          <a:bodyPr>
            <a:normAutofit/>
          </a:bodyPr>
          <a:lstStyle/>
          <a:p>
            <a:pPr>
              <a:buNone/>
            </a:pPr>
            <a:r>
              <a:rPr lang="en-US" sz="2400" b="1" dirty="0" smtClean="0">
                <a:solidFill>
                  <a:srgbClr val="FF0000"/>
                </a:solidFill>
                <a:effectLst>
                  <a:outerShdw blurRad="38100" dist="38100" dir="2700000" algn="tl">
                    <a:srgbClr val="000000">
                      <a:alpha val="43137"/>
                    </a:srgbClr>
                  </a:outerShdw>
                </a:effectLst>
              </a:rPr>
              <a:t>IgG</a:t>
            </a:r>
            <a:r>
              <a:rPr lang="en-US" sz="2400" b="1" dirty="0" smtClean="0">
                <a:solidFill>
                  <a:srgbClr val="FF0000"/>
                </a:solidFill>
              </a:rPr>
              <a:t> </a:t>
            </a:r>
            <a:r>
              <a:rPr lang="en-US" sz="2400" b="1" dirty="0" smtClean="0"/>
              <a:t>autoantibodies                                         Complement system                 </a:t>
            </a:r>
          </a:p>
          <a:p>
            <a:pPr>
              <a:buNone/>
            </a:pPr>
            <a:r>
              <a:rPr lang="en-US" sz="2400" b="1" dirty="0" smtClean="0"/>
              <a:t>                                                                                   </a:t>
            </a:r>
          </a:p>
          <a:p>
            <a:pPr>
              <a:buNone/>
            </a:pPr>
            <a:endParaRPr lang="en-US" sz="2400" b="1" dirty="0" smtClean="0"/>
          </a:p>
          <a:p>
            <a:pPr>
              <a:buNone/>
            </a:pPr>
            <a:endParaRPr lang="en-US" sz="2400" b="1" dirty="0" smtClean="0"/>
          </a:p>
          <a:p>
            <a:pPr>
              <a:buNone/>
            </a:pPr>
            <a:r>
              <a:rPr lang="en-US" sz="2400" b="1" dirty="0" smtClean="0"/>
              <a:t>BP Ag (in LL of BMZ)                                        Chemotactic factors </a:t>
            </a:r>
          </a:p>
          <a:p>
            <a:pPr>
              <a:buNone/>
            </a:pPr>
            <a:r>
              <a:rPr lang="en-US" sz="2400" b="1" dirty="0" smtClean="0"/>
              <a:t>                                                                                       </a:t>
            </a:r>
          </a:p>
          <a:p>
            <a:pPr>
              <a:buNone/>
            </a:pPr>
            <a:endParaRPr lang="en-US" sz="2400" b="1" dirty="0" smtClean="0"/>
          </a:p>
          <a:p>
            <a:pPr>
              <a:buNone/>
            </a:pPr>
            <a:r>
              <a:rPr lang="en-US" sz="2400" b="1" dirty="0" smtClean="0"/>
              <a:t>Ag-Ab complex                                                   Proteolytic enzymes </a:t>
            </a:r>
          </a:p>
          <a:p>
            <a:pPr>
              <a:buNone/>
            </a:pPr>
            <a:r>
              <a:rPr lang="en-US" sz="2400" b="1" dirty="0" smtClean="0"/>
              <a:t>                                                                        </a:t>
            </a:r>
          </a:p>
          <a:p>
            <a:pPr>
              <a:buNone/>
            </a:pPr>
            <a:endParaRPr lang="en-US" sz="2400" b="1" dirty="0" smtClean="0"/>
          </a:p>
          <a:p>
            <a:pPr>
              <a:buNone/>
            </a:pPr>
            <a:r>
              <a:rPr lang="en-US" sz="2400" b="1" dirty="0" smtClean="0"/>
              <a:t> Subepidermal bullae                                               Separation of LL </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
        <p:nvSpPr>
          <p:cNvPr id="5" name="Right Arrow 4"/>
          <p:cNvSpPr/>
          <p:nvPr/>
        </p:nvSpPr>
        <p:spPr>
          <a:xfrm rot="5400000">
            <a:off x="1066800" y="2286000"/>
            <a:ext cx="914400" cy="6096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Binds</a:t>
            </a:r>
            <a:endParaRPr lang="en-US" b="1" dirty="0"/>
          </a:p>
        </p:txBody>
      </p:sp>
      <p:sp>
        <p:nvSpPr>
          <p:cNvPr id="6" name="Right Arrow 5"/>
          <p:cNvSpPr/>
          <p:nvPr/>
        </p:nvSpPr>
        <p:spPr>
          <a:xfrm rot="5400000">
            <a:off x="1257300" y="3619500"/>
            <a:ext cx="609600" cy="5334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388614">
            <a:off x="2415002" y="2996566"/>
            <a:ext cx="3588735" cy="6096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Activates</a:t>
            </a:r>
            <a:endParaRPr lang="en-US" b="1" dirty="0"/>
          </a:p>
        </p:txBody>
      </p:sp>
      <p:sp>
        <p:nvSpPr>
          <p:cNvPr id="8" name="Right Arrow 7"/>
          <p:cNvSpPr/>
          <p:nvPr/>
        </p:nvSpPr>
        <p:spPr>
          <a:xfrm rot="5400000">
            <a:off x="6438900" y="2324100"/>
            <a:ext cx="1143000" cy="6096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Produces</a:t>
            </a:r>
            <a:endParaRPr lang="en-US" sz="1600" dirty="0"/>
          </a:p>
        </p:txBody>
      </p:sp>
      <p:sp>
        <p:nvSpPr>
          <p:cNvPr id="10" name="Down Arrow 9"/>
          <p:cNvSpPr/>
          <p:nvPr/>
        </p:nvSpPr>
        <p:spPr>
          <a:xfrm>
            <a:off x="6705600" y="3657600"/>
            <a:ext cx="609600" cy="609600"/>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
            </a:r>
            <a:endParaRPr lang="en-US" sz="2000" b="1" dirty="0"/>
          </a:p>
        </p:txBody>
      </p:sp>
      <p:sp>
        <p:nvSpPr>
          <p:cNvPr id="12" name="Left Arrow 11"/>
          <p:cNvSpPr/>
          <p:nvPr/>
        </p:nvSpPr>
        <p:spPr>
          <a:xfrm rot="16200000">
            <a:off x="6705600" y="4724400"/>
            <a:ext cx="609600" cy="609600"/>
          </a:xfrm>
          <a:prstGeom prst="leftArrow">
            <a:avLst>
              <a:gd name="adj1" fmla="val 50000"/>
              <a:gd name="adj2" fmla="val 50000"/>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4469260" y="4293740"/>
            <a:ext cx="510280" cy="2590800"/>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n>
                  <a:solidFill>
                    <a:srgbClr val="FF0000"/>
                  </a:solidFill>
                </a:ln>
              </a:rPr>
              <a:t>Investigations</a:t>
            </a:r>
            <a:endParaRPr lang="en-US" sz="4800" dirty="0">
              <a:ln>
                <a:solidFill>
                  <a:srgbClr val="FF0000"/>
                </a:solidFill>
              </a:ln>
            </a:endParaRPr>
          </a:p>
        </p:txBody>
      </p:sp>
      <p:sp>
        <p:nvSpPr>
          <p:cNvPr id="3" name="Content Placeholder 2"/>
          <p:cNvSpPr>
            <a:spLocks noGrp="1"/>
          </p:cNvSpPr>
          <p:nvPr>
            <p:ph sz="half" idx="1"/>
          </p:nvPr>
        </p:nvSpPr>
        <p:spPr>
          <a:xfrm>
            <a:off x="457200" y="1524000"/>
            <a:ext cx="8305800" cy="1066800"/>
          </a:xfrm>
        </p:spPr>
        <p:txBody>
          <a:bodyPr>
            <a:normAutofit/>
          </a:bodyPr>
          <a:lstStyle/>
          <a:p>
            <a:pPr marL="576072" indent="-457200">
              <a:buClr>
                <a:srgbClr val="FF0000"/>
              </a:buClr>
              <a:buSzPct val="100000"/>
              <a:buAutoNum type="arabicPeriod"/>
            </a:pPr>
            <a:r>
              <a:rPr lang="en-US" b="1" dirty="0" smtClean="0">
                <a:solidFill>
                  <a:srgbClr val="0000FF"/>
                </a:solidFill>
                <a:effectLst>
                  <a:outerShdw blurRad="38100" dist="38100" dir="2700000" algn="tl">
                    <a:srgbClr val="000000">
                      <a:alpha val="43137"/>
                    </a:srgbClr>
                  </a:outerShdw>
                </a:effectLst>
              </a:rPr>
              <a:t>Skin Biopsy</a:t>
            </a:r>
            <a:r>
              <a:rPr lang="en-US" b="1" dirty="0" smtClean="0">
                <a:solidFill>
                  <a:srgbClr val="0000FF"/>
                </a:solidFill>
              </a:rPr>
              <a:t>: </a:t>
            </a:r>
            <a:r>
              <a:rPr lang="en-US" sz="2600" b="1" dirty="0" smtClean="0"/>
              <a:t>shows subepidermal unilocular bullae, often filled with eosinophils and some neutrophils.</a:t>
            </a:r>
            <a:endParaRPr lang="en-US" sz="2600" b="1" dirty="0">
              <a:solidFill>
                <a:srgbClr val="0000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pic>
        <p:nvPicPr>
          <p:cNvPr id="9" name="Content Placeholder 8" descr="18.jpg"/>
          <p:cNvPicPr>
            <a:picLocks noGrp="1" noChangeAspect="1"/>
          </p:cNvPicPr>
          <p:nvPr>
            <p:ph sz="half" idx="2"/>
          </p:nvPr>
        </p:nvPicPr>
        <p:blipFill>
          <a:blip r:embed="rId3" cstate="print"/>
          <a:stretch>
            <a:fillRect/>
          </a:stretch>
        </p:blipFill>
        <p:spPr>
          <a:xfrm>
            <a:off x="990600" y="2590800"/>
            <a:ext cx="7391400" cy="3886200"/>
          </a:xfrm>
        </p:spPr>
      </p:pic>
      <p:sp>
        <p:nvSpPr>
          <p:cNvPr id="11" name="Right Arrow 10"/>
          <p:cNvSpPr/>
          <p:nvPr/>
        </p:nvSpPr>
        <p:spPr>
          <a:xfrm rot="17345527">
            <a:off x="2967450" y="4295377"/>
            <a:ext cx="762000" cy="53340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33600" y="4953000"/>
            <a:ext cx="2209800" cy="369332"/>
          </a:xfrm>
          <a:prstGeom prst="rect">
            <a:avLst/>
          </a:prstGeom>
          <a:noFill/>
        </p:spPr>
        <p:txBody>
          <a:bodyPr wrap="square" rtlCol="0">
            <a:spAutoFit/>
          </a:bodyPr>
          <a:lstStyle/>
          <a:p>
            <a:r>
              <a:rPr lang="en-US" b="1" dirty="0" smtClean="0"/>
              <a:t>Subepidermal bulla</a:t>
            </a:r>
            <a:endParaRPr lang="en-US" b="1" dirty="0"/>
          </a:p>
        </p:txBody>
      </p:sp>
      <p:sp>
        <p:nvSpPr>
          <p:cNvPr id="13" name="Down Arrow 12"/>
          <p:cNvSpPr/>
          <p:nvPr/>
        </p:nvSpPr>
        <p:spPr>
          <a:xfrm rot="11696012">
            <a:off x="5407535" y="4641930"/>
            <a:ext cx="484632" cy="703052"/>
          </a:xfrm>
          <a:prstGeom prst="down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53000" y="5334000"/>
            <a:ext cx="1752600" cy="400110"/>
          </a:xfrm>
          <a:prstGeom prst="rect">
            <a:avLst/>
          </a:prstGeom>
          <a:noFill/>
        </p:spPr>
        <p:txBody>
          <a:bodyPr wrap="square" rtlCol="0">
            <a:spAutoFit/>
          </a:bodyPr>
          <a:lstStyle/>
          <a:p>
            <a:r>
              <a:rPr lang="en-US" sz="2000" b="1" dirty="0" smtClean="0"/>
              <a:t>Eosinophils</a:t>
            </a:r>
            <a:endParaRPr lang="en-US" sz="2000" b="1"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n>
                  <a:solidFill>
                    <a:srgbClr val="FF0000"/>
                  </a:solidFill>
                </a:ln>
              </a:rPr>
              <a:t>Investigations</a:t>
            </a:r>
            <a:endParaRPr lang="en-US" dirty="0"/>
          </a:p>
        </p:txBody>
      </p:sp>
      <p:sp>
        <p:nvSpPr>
          <p:cNvPr id="3" name="Content Placeholder 2"/>
          <p:cNvSpPr>
            <a:spLocks noGrp="1"/>
          </p:cNvSpPr>
          <p:nvPr>
            <p:ph sz="half" idx="1"/>
          </p:nvPr>
        </p:nvSpPr>
        <p:spPr>
          <a:xfrm>
            <a:off x="304800" y="1600200"/>
            <a:ext cx="4343400" cy="4797552"/>
          </a:xfrm>
        </p:spPr>
        <p:txBody>
          <a:bodyPr>
            <a:normAutofit lnSpcReduction="10000"/>
          </a:bodyPr>
          <a:lstStyle/>
          <a:p>
            <a:pPr>
              <a:buNone/>
            </a:pPr>
            <a:r>
              <a:rPr lang="en-US" sz="2400" b="1" dirty="0" smtClean="0">
                <a:solidFill>
                  <a:srgbClr val="FF0000"/>
                </a:solidFill>
                <a:effectLst>
                  <a:outerShdw blurRad="38100" dist="38100" dir="2700000" algn="tl">
                    <a:srgbClr val="000000">
                      <a:alpha val="43137"/>
                    </a:srgbClr>
                  </a:outerShdw>
                </a:effectLst>
              </a:rPr>
              <a:t>2. </a:t>
            </a:r>
            <a:r>
              <a:rPr lang="en-US" sz="2400" b="1" u="sng" dirty="0" smtClean="0">
                <a:solidFill>
                  <a:srgbClr val="FF0000"/>
                </a:solidFill>
                <a:effectLst>
                  <a:outerShdw blurRad="38100" dist="38100" dir="2700000" algn="tl">
                    <a:srgbClr val="000000">
                      <a:alpha val="43137"/>
                    </a:srgbClr>
                  </a:outerShdw>
                </a:effectLst>
              </a:rPr>
              <a:t>Immunoflourescent Studies</a:t>
            </a:r>
          </a:p>
          <a:p>
            <a:pPr marL="576072" indent="-457200">
              <a:buClr>
                <a:srgbClr val="FF0000"/>
              </a:buClr>
              <a:buSzPct val="100000"/>
              <a:buAutoNum type="alphaUcPeriod"/>
            </a:pPr>
            <a:r>
              <a:rPr lang="en-US" sz="2400" b="1" dirty="0" smtClean="0">
                <a:solidFill>
                  <a:srgbClr val="FF0000"/>
                </a:solidFill>
                <a:effectLst>
                  <a:outerShdw blurRad="38100" dist="38100" dir="2700000" algn="tl">
                    <a:srgbClr val="000000">
                      <a:alpha val="43137"/>
                    </a:srgbClr>
                  </a:outerShdw>
                </a:effectLst>
              </a:rPr>
              <a:t>DIF: </a:t>
            </a:r>
            <a:r>
              <a:rPr lang="en-US" sz="2400" b="1" dirty="0" smtClean="0"/>
              <a:t>Shows linear IgG and C3 deposition along the Basement Membrane Zone.</a:t>
            </a:r>
          </a:p>
          <a:p>
            <a:pPr marL="576072" indent="-457200">
              <a:buClr>
                <a:srgbClr val="FF0000"/>
              </a:buClr>
              <a:buSzPct val="100000"/>
              <a:buAutoNum type="alphaUcPeriod"/>
            </a:pPr>
            <a:r>
              <a:rPr lang="en-US" sz="2400" b="1" dirty="0" smtClean="0">
                <a:solidFill>
                  <a:srgbClr val="FF0000"/>
                </a:solidFill>
                <a:effectLst>
                  <a:outerShdw blurRad="38100" dist="38100" dir="2700000" algn="tl">
                    <a:srgbClr val="000000">
                      <a:alpha val="43137"/>
                    </a:srgbClr>
                  </a:outerShdw>
                </a:effectLst>
              </a:rPr>
              <a:t>IIF: </a:t>
            </a:r>
            <a:r>
              <a:rPr lang="en-US" sz="2400" b="1" dirty="0" smtClean="0"/>
              <a:t>Circulating IgG antibodies can be detected in about 70% of patients. The titer of antibodies dose not correlate with the disease activity i.e. it is not useful in the follow up of the patients.</a:t>
            </a:r>
            <a:endParaRPr lang="en-US" sz="2400" b="1" dirty="0">
              <a:solidFill>
                <a:srgbClr val="FF0000"/>
              </a:solidFill>
              <a:effectLst>
                <a:outerShdw blurRad="38100" dist="38100" dir="2700000" algn="tl">
                  <a:srgbClr val="000000">
                    <a:alpha val="43137"/>
                  </a:srgbClr>
                </a:outerShdw>
              </a:effectLst>
            </a:endParaRPr>
          </a:p>
        </p:txBody>
      </p:sp>
      <p:pic>
        <p:nvPicPr>
          <p:cNvPr id="7" name="Content Placeholder 6" descr="BP DIF.jpg"/>
          <p:cNvPicPr>
            <a:picLocks noGrp="1" noChangeAspect="1"/>
          </p:cNvPicPr>
          <p:nvPr>
            <p:ph sz="half" idx="2"/>
          </p:nvPr>
        </p:nvPicPr>
        <p:blipFill>
          <a:blip r:embed="rId3" cstate="print"/>
          <a:stretch>
            <a:fillRect/>
          </a:stretch>
        </p:blipFill>
        <p:spPr>
          <a:xfrm>
            <a:off x="5029200" y="1676400"/>
            <a:ext cx="3200400" cy="2362200"/>
          </a:xfrm>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dirty="0"/>
          </a:p>
        </p:txBody>
      </p:sp>
      <p:sp>
        <p:nvSpPr>
          <p:cNvPr id="6" name="Right Arrow 5"/>
          <p:cNvSpPr/>
          <p:nvPr/>
        </p:nvSpPr>
        <p:spPr>
          <a:xfrm>
            <a:off x="3962400" y="2590800"/>
            <a:ext cx="685800" cy="484632"/>
          </a:xfrm>
          <a:prstGeom prst="rightArrow">
            <a:avLst/>
          </a:prstGeom>
          <a:solidFill>
            <a:srgbClr val="11DF38"/>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XPPRESP3\Desktop\bullous\BP\SC05_07E.BMP"/>
          <p:cNvPicPr>
            <a:picLocks noChangeAspect="1" noChangeArrowheads="1"/>
          </p:cNvPicPr>
          <p:nvPr/>
        </p:nvPicPr>
        <p:blipFill>
          <a:blip r:embed="rId4" cstate="print"/>
          <a:srcRect/>
          <a:stretch>
            <a:fillRect/>
          </a:stretch>
        </p:blipFill>
        <p:spPr bwMode="auto">
          <a:xfrm>
            <a:off x="5029200" y="4267200"/>
            <a:ext cx="3276600" cy="2133600"/>
          </a:xfrm>
          <a:prstGeom prst="rect">
            <a:avLst/>
          </a:prstGeom>
          <a:noFill/>
        </p:spPr>
      </p:pic>
      <p:sp>
        <p:nvSpPr>
          <p:cNvPr id="9" name="Rounded Rectangle 8"/>
          <p:cNvSpPr/>
          <p:nvPr/>
        </p:nvSpPr>
        <p:spPr>
          <a:xfrm>
            <a:off x="5334000" y="5867400"/>
            <a:ext cx="685800" cy="304800"/>
          </a:xfrm>
          <a:prstGeom prst="roundRect">
            <a:avLst/>
          </a:prstGeom>
          <a:solidFill>
            <a:srgbClr val="11DF3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DIF</a:t>
            </a:r>
            <a:endParaRPr lang="en-US" sz="2000" b="1" dirty="0">
              <a:effectLst>
                <a:outerShdw blurRad="38100" dist="38100" dir="2700000" algn="tl">
                  <a:srgbClr val="000000">
                    <a:alpha val="43137"/>
                  </a:srgbClr>
                </a:outerShdw>
              </a:effectLst>
            </a:endParaRPr>
          </a:p>
        </p:txBody>
      </p:sp>
      <p:sp>
        <p:nvSpPr>
          <p:cNvPr id="10" name="Rounded Rectangle 9"/>
          <p:cNvSpPr/>
          <p:nvPr/>
        </p:nvSpPr>
        <p:spPr>
          <a:xfrm>
            <a:off x="7315200" y="3581400"/>
            <a:ext cx="685800" cy="304800"/>
          </a:xfrm>
          <a:prstGeom prst="roundRect">
            <a:avLst/>
          </a:prstGeom>
          <a:solidFill>
            <a:srgbClr val="FFFF00"/>
          </a:solidFill>
          <a:ln>
            <a:solidFill>
              <a:srgbClr val="11D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effectLst>
                  <a:outerShdw blurRad="38100" dist="38100" dir="2700000" algn="tl">
                    <a:srgbClr val="000000">
                      <a:alpha val="43137"/>
                    </a:srgbClr>
                  </a:outerShdw>
                </a:effectLst>
              </a:rPr>
              <a:t>DIF</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accent2">
              <a:lumMod val="60000"/>
              <a:lumOff val="40000"/>
            </a:schemeClr>
          </a:solidFill>
        </p:spPr>
        <p:txBody>
          <a:bodyPr/>
          <a:lstStyle/>
          <a:p>
            <a:pPr eaLnBrk="1" hangingPunct="1">
              <a:defRPr/>
            </a:pPr>
            <a:r>
              <a:rPr lang="en-GB" dirty="0" smtClean="0"/>
              <a:t>INTRODUCTION</a:t>
            </a:r>
          </a:p>
        </p:txBody>
      </p:sp>
      <p:sp>
        <p:nvSpPr>
          <p:cNvPr id="8195" name="Content Placeholder 4"/>
          <p:cNvSpPr>
            <a:spLocks noGrp="1"/>
          </p:cNvSpPr>
          <p:nvPr>
            <p:ph idx="1"/>
          </p:nvPr>
        </p:nvSpPr>
        <p:spPr>
          <a:solidFill>
            <a:schemeClr val="accent1">
              <a:lumMod val="60000"/>
              <a:lumOff val="40000"/>
            </a:schemeClr>
          </a:solidFill>
        </p:spPr>
        <p:txBody>
          <a:bodyPr rtlCol="0">
            <a:normAutofit/>
          </a:bodyPr>
          <a:lstStyle/>
          <a:p>
            <a:pPr eaLnBrk="1" fontAlgn="auto" hangingPunct="1">
              <a:spcAft>
                <a:spcPts val="0"/>
              </a:spcAft>
              <a:defRPr/>
            </a:pPr>
            <a:r>
              <a:rPr lang="en-GB" dirty="0" smtClean="0"/>
              <a:t>BSD are  skin conditions characterised by </a:t>
            </a:r>
            <a:r>
              <a:rPr lang="en-GB" b="1" dirty="0" smtClean="0"/>
              <a:t>blister</a:t>
            </a:r>
            <a:r>
              <a:rPr lang="en-GB" dirty="0" smtClean="0"/>
              <a:t> formation.</a:t>
            </a:r>
          </a:p>
          <a:p>
            <a:pPr eaLnBrk="1" fontAlgn="auto" hangingPunct="1">
              <a:spcAft>
                <a:spcPts val="0"/>
              </a:spcAft>
              <a:defRPr/>
            </a:pPr>
            <a:r>
              <a:rPr lang="en-GB" dirty="0" smtClean="0"/>
              <a:t>A </a:t>
            </a:r>
            <a:r>
              <a:rPr lang="en-GB" b="1" dirty="0" smtClean="0">
                <a:solidFill>
                  <a:srgbClr val="FF0000"/>
                </a:solidFill>
              </a:rPr>
              <a:t>blister</a:t>
            </a:r>
            <a:r>
              <a:rPr lang="en-GB" dirty="0" smtClean="0"/>
              <a:t> is an accumulation of fluid between cells of the epidermis or upper dermis.</a:t>
            </a:r>
          </a:p>
          <a:p>
            <a:pPr eaLnBrk="1" fontAlgn="auto" hangingPunct="1">
              <a:spcAft>
                <a:spcPts val="0"/>
              </a:spcAft>
              <a:defRPr/>
            </a:pPr>
            <a:r>
              <a:rPr lang="en-GB" dirty="0" smtClean="0"/>
              <a:t>Causes of blister could be </a:t>
            </a:r>
            <a:r>
              <a:rPr lang="en-GB" b="1" dirty="0" smtClean="0"/>
              <a:t>genetic,</a:t>
            </a:r>
            <a:r>
              <a:rPr lang="en-GB" dirty="0" smtClean="0"/>
              <a:t> </a:t>
            </a:r>
            <a:r>
              <a:rPr lang="en-GB" b="1" dirty="0" smtClean="0"/>
              <a:t>physical,</a:t>
            </a:r>
            <a:r>
              <a:rPr lang="en-GB" dirty="0" smtClean="0"/>
              <a:t> </a:t>
            </a:r>
            <a:r>
              <a:rPr lang="en-GB" b="1" dirty="0" smtClean="0"/>
              <a:t>inflammatory, immunologic </a:t>
            </a:r>
            <a:r>
              <a:rPr lang="en-GB" dirty="0" smtClean="0"/>
              <a:t>and as a reaction to </a:t>
            </a:r>
            <a:r>
              <a:rPr lang="en-GB" b="1" dirty="0" smtClean="0"/>
              <a:t>drugs. </a:t>
            </a:r>
          </a:p>
          <a:p>
            <a:pPr eaLnBrk="1" fontAlgn="auto" hangingPunct="1">
              <a:spcAft>
                <a:spcPts val="0"/>
              </a:spcAft>
              <a:defRPr/>
            </a:pPr>
            <a:r>
              <a:rPr lang="en-GB" dirty="0" smtClean="0"/>
              <a:t>BSDs are mostly </a:t>
            </a:r>
            <a:r>
              <a:rPr lang="en-GB" b="1" dirty="0" smtClean="0">
                <a:solidFill>
                  <a:srgbClr val="FF0000"/>
                </a:solidFill>
              </a:rPr>
              <a:t>autoimmune .</a:t>
            </a:r>
            <a:endParaRPr lang="en-GB" dirty="0" smtClean="0"/>
          </a:p>
        </p:txBody>
      </p:sp>
    </p:spTree>
    <p:extLst>
      <p:ext uri="{BB962C8B-B14F-4D97-AF65-F5344CB8AC3E}">
        <p14:creationId xmlns:p14="http://schemas.microsoft.com/office/powerpoint/2010/main" val="3265355015"/>
      </p:ext>
    </p:extLst>
  </p:cSld>
  <p:clrMapOvr>
    <a:masterClrMapping/>
  </p:clrMapOvr>
  <p:transition>
    <p:wipe dir="d"/>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600" dirty="0" smtClean="0">
                <a:solidFill>
                  <a:schemeClr val="bg1"/>
                </a:solidFill>
              </a:rPr>
              <a:t>DIF: Linear IgG deposits in the BMZ in BP</a:t>
            </a:r>
            <a:endParaRPr lang="en-US" sz="3600" dirty="0">
              <a:solidFill>
                <a:schemeClr val="bg1"/>
              </a:solidFill>
            </a:endParaRPr>
          </a:p>
        </p:txBody>
      </p:sp>
      <p:pic>
        <p:nvPicPr>
          <p:cNvPr id="8" name="Content Placeholder 7" descr="19.jpg"/>
          <p:cNvPicPr>
            <a:picLocks noGrp="1" noChangeAspect="1"/>
          </p:cNvPicPr>
          <p:nvPr>
            <p:ph idx="1"/>
          </p:nvPr>
        </p:nvPicPr>
        <p:blipFill>
          <a:blip r:embed="rId3" cstate="print"/>
          <a:stretch>
            <a:fillRect/>
          </a:stretch>
        </p:blipFill>
        <p:spPr>
          <a:xfrm>
            <a:off x="1083783" y="1774825"/>
            <a:ext cx="6976434" cy="4625975"/>
          </a:xfrm>
        </p:spPr>
      </p:pic>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a:solidFill>
                    <a:srgbClr val="FF0000"/>
                  </a:solidFill>
                </a:ln>
              </a:rPr>
              <a:t>Treatment of BP</a:t>
            </a:r>
            <a:endParaRPr lang="en-US" dirty="0">
              <a:ln>
                <a:solidFill>
                  <a:srgbClr val="FF0000"/>
                </a:solidFill>
              </a:ln>
            </a:endParaRPr>
          </a:p>
        </p:txBody>
      </p:sp>
      <p:sp>
        <p:nvSpPr>
          <p:cNvPr id="3" name="Content Placeholder 2"/>
          <p:cNvSpPr>
            <a:spLocks noGrp="1"/>
          </p:cNvSpPr>
          <p:nvPr>
            <p:ph idx="1"/>
          </p:nvPr>
        </p:nvSpPr>
        <p:spPr/>
        <p:txBody>
          <a:bodyPr>
            <a:normAutofit fontScale="77500" lnSpcReduction="20000"/>
          </a:bodyPr>
          <a:lstStyle/>
          <a:p>
            <a:pPr>
              <a:buClr>
                <a:srgbClr val="FF0000"/>
              </a:buClr>
              <a:buSzPct val="100000"/>
              <a:buNone/>
            </a:pPr>
            <a:r>
              <a:rPr lang="en-US" sz="3600" b="1" dirty="0" smtClean="0">
                <a:solidFill>
                  <a:srgbClr val="FF0000"/>
                </a:solidFill>
                <a:effectLst>
                  <a:outerShdw blurRad="38100" dist="38100" dir="2700000" algn="tl">
                    <a:srgbClr val="000000">
                      <a:alpha val="43137"/>
                    </a:srgbClr>
                  </a:outerShdw>
                </a:effectLst>
              </a:rPr>
              <a:t>Treatment </a:t>
            </a:r>
            <a:r>
              <a:rPr lang="en-US" sz="2400" b="1" dirty="0" smtClean="0"/>
              <a:t> </a:t>
            </a:r>
            <a:endParaRPr lang="en-US" sz="3600" b="1" dirty="0" smtClean="0"/>
          </a:p>
          <a:p>
            <a:pPr marL="633222" indent="-514350">
              <a:buClr>
                <a:srgbClr val="FF0000"/>
              </a:buClr>
              <a:buSzPct val="100000"/>
              <a:buAutoNum type="arabicPeriod"/>
            </a:pPr>
            <a:r>
              <a:rPr lang="en-US" b="1" dirty="0" smtClean="0">
                <a:solidFill>
                  <a:srgbClr val="000066"/>
                </a:solidFill>
                <a:effectLst>
                  <a:outerShdw blurRad="38100" dist="38100" dir="2700000" algn="tl">
                    <a:srgbClr val="000000">
                      <a:alpha val="43137"/>
                    </a:srgbClr>
                  </a:outerShdw>
                </a:effectLst>
              </a:rPr>
              <a:t>Prednisolone:</a:t>
            </a:r>
            <a:r>
              <a:rPr lang="en-US" b="1" dirty="0" smtClean="0">
                <a:solidFill>
                  <a:srgbClr val="000066"/>
                </a:solidFill>
              </a:rPr>
              <a:t> </a:t>
            </a:r>
            <a:r>
              <a:rPr lang="en-US" b="1" dirty="0" smtClean="0"/>
              <a:t>start with 40-60 mg per day and after control state taper the dose to the minimum possible maintenance dose or even in some cases treatment may stopped.</a:t>
            </a:r>
          </a:p>
          <a:p>
            <a:pPr marL="633222" indent="-514350">
              <a:buClr>
                <a:srgbClr val="FF0000"/>
              </a:buClr>
              <a:buSzPct val="100000"/>
              <a:buAutoNum type="arabicPeriod"/>
            </a:pPr>
            <a:r>
              <a:rPr lang="en-US" b="1" dirty="0" smtClean="0">
                <a:solidFill>
                  <a:srgbClr val="000066"/>
                </a:solidFill>
                <a:effectLst>
                  <a:outerShdw blurRad="38100" dist="38100" dir="2700000" algn="tl">
                    <a:srgbClr val="000000">
                      <a:alpha val="43137"/>
                    </a:srgbClr>
                  </a:outerShdw>
                </a:effectLst>
              </a:rPr>
              <a:t>Dapsone:</a:t>
            </a:r>
            <a:r>
              <a:rPr lang="en-US" b="1" dirty="0" smtClean="0"/>
              <a:t> 2 mg per kg per day may be useful in some cases.</a:t>
            </a:r>
          </a:p>
          <a:p>
            <a:pPr>
              <a:buClr>
                <a:srgbClr val="0000FF"/>
              </a:buClr>
              <a:buSzPct val="100000"/>
              <a:buFont typeface="Wingdings" pitchFamily="2" charset="2"/>
              <a:buChar char="ü"/>
            </a:pPr>
            <a:r>
              <a:rPr lang="en-US" b="1" dirty="0" smtClean="0">
                <a:solidFill>
                  <a:srgbClr val="FF0000"/>
                </a:solidFill>
              </a:rPr>
              <a:t>Course of BP </a:t>
            </a:r>
            <a:r>
              <a:rPr lang="en-US" b="1" dirty="0" smtClean="0"/>
              <a:t>is often self-limiting and treatment can often be stopped after one or few years of treatment.</a:t>
            </a:r>
          </a:p>
          <a:p>
            <a:pPr>
              <a:buClr>
                <a:srgbClr val="0000FF"/>
              </a:buClr>
              <a:buSzPct val="100000"/>
              <a:buFont typeface="Wingdings" pitchFamily="2" charset="2"/>
              <a:buChar char="ü"/>
            </a:pPr>
            <a:r>
              <a:rPr lang="en-US" b="1" dirty="0" smtClean="0"/>
              <a:t>Remission of BP may be spontaneous or treatment-induced.</a:t>
            </a:r>
          </a:p>
          <a:p>
            <a:pPr>
              <a:buClr>
                <a:srgbClr val="0000FF"/>
              </a:buClr>
              <a:buFont typeface="Wingdings" pitchFamily="2" charset="2"/>
              <a:buChar char="ü"/>
            </a:pPr>
            <a:r>
              <a:rPr lang="en-US" b="1" dirty="0" smtClean="0">
                <a:solidFill>
                  <a:srgbClr val="FF0000"/>
                </a:solidFill>
              </a:rPr>
              <a:t>Complications </a:t>
            </a:r>
            <a:r>
              <a:rPr lang="en-US" b="1" dirty="0" smtClean="0"/>
              <a:t>of BP are similar but milder and to lesser extent than those of PV (less mortality rate).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accent2"/>
          </a:solidFill>
        </p:spPr>
        <p:txBody>
          <a:bodyPr/>
          <a:lstStyle/>
          <a:p>
            <a:pPr eaLnBrk="1" hangingPunct="1"/>
            <a:r>
              <a:rPr lang="en-GB" sz="3200" b="1" smtClean="0"/>
              <a:t>DIFF BTW PEMPHIGUS AND PEMPHIGOID</a:t>
            </a:r>
          </a:p>
        </p:txBody>
      </p:sp>
      <p:sp>
        <p:nvSpPr>
          <p:cNvPr id="41987" name="Text Placeholder 2"/>
          <p:cNvSpPr>
            <a:spLocks noGrp="1"/>
          </p:cNvSpPr>
          <p:nvPr>
            <p:ph type="body" idx="1"/>
          </p:nvPr>
        </p:nvSpPr>
        <p:spPr>
          <a:xfrm>
            <a:off x="457200" y="1535113"/>
            <a:ext cx="4040188" cy="536575"/>
          </a:xfrm>
        </p:spPr>
        <p:txBody>
          <a:bodyPr/>
          <a:lstStyle/>
          <a:p>
            <a:pPr eaLnBrk="1" hangingPunct="1"/>
            <a:r>
              <a:rPr lang="en-GB" smtClean="0"/>
              <a:t>Pemphigus</a:t>
            </a:r>
          </a:p>
        </p:txBody>
      </p:sp>
      <p:sp>
        <p:nvSpPr>
          <p:cNvPr id="4" name="Content Placeholder 3"/>
          <p:cNvSpPr>
            <a:spLocks noGrp="1"/>
          </p:cNvSpPr>
          <p:nvPr>
            <p:ph sz="half" idx="2"/>
          </p:nvPr>
        </p:nvSpPr>
        <p:spPr>
          <a:xfrm>
            <a:off x="457200" y="2174875"/>
            <a:ext cx="4114800" cy="4468813"/>
          </a:xfrm>
          <a:solidFill>
            <a:schemeClr val="accent5">
              <a:lumMod val="40000"/>
              <a:lumOff val="60000"/>
            </a:schemeClr>
          </a:solidFill>
          <a:ln>
            <a:solidFill>
              <a:schemeClr val="accent2">
                <a:lumMod val="60000"/>
                <a:lumOff val="40000"/>
              </a:schemeClr>
            </a:solidFill>
          </a:ln>
        </p:spPr>
        <p:txBody>
          <a:bodyPr rtlCol="0">
            <a:normAutofit/>
          </a:bodyPr>
          <a:lstStyle/>
          <a:p>
            <a:pPr marL="274320" indent="-274320" eaLnBrk="1" fontAlgn="auto" hangingPunct="1">
              <a:spcAft>
                <a:spcPts val="0"/>
              </a:spcAft>
              <a:buFont typeface="Arial" charset="0"/>
              <a:buChar char="•"/>
              <a:defRPr/>
            </a:pPr>
            <a:r>
              <a:rPr lang="en-GB" sz="1800" b="1" dirty="0" smtClean="0">
                <a:solidFill>
                  <a:srgbClr val="FF0000"/>
                </a:solidFill>
              </a:rPr>
              <a:t>Usually affects the </a:t>
            </a:r>
            <a:r>
              <a:rPr lang="en-GB" sz="1800" b="1" dirty="0" smtClean="0"/>
              <a:t>middle age</a:t>
            </a:r>
          </a:p>
          <a:p>
            <a:pPr marL="274320" indent="-274320" eaLnBrk="1" fontAlgn="auto" hangingPunct="1">
              <a:spcAft>
                <a:spcPts val="0"/>
              </a:spcAft>
              <a:buFont typeface="Arial" charset="0"/>
              <a:buChar char="•"/>
              <a:defRPr/>
            </a:pPr>
            <a:r>
              <a:rPr lang="en-GB" sz="1800" b="1" dirty="0" smtClean="0"/>
              <a:t>Acute</a:t>
            </a:r>
            <a:r>
              <a:rPr lang="en-GB" sz="1800" b="1" dirty="0" smtClean="0">
                <a:solidFill>
                  <a:srgbClr val="FF0000"/>
                </a:solidFill>
              </a:rPr>
              <a:t> and </a:t>
            </a:r>
            <a:r>
              <a:rPr lang="en-GB" sz="1800" b="1" dirty="0" smtClean="0"/>
              <a:t>non</a:t>
            </a:r>
            <a:r>
              <a:rPr lang="en-GB" sz="1800" b="1" dirty="0" smtClean="0">
                <a:solidFill>
                  <a:srgbClr val="FF0000"/>
                </a:solidFill>
              </a:rPr>
              <a:t> itchy</a:t>
            </a:r>
          </a:p>
          <a:p>
            <a:pPr marL="274320" indent="-274320" eaLnBrk="1" fontAlgn="auto" hangingPunct="1">
              <a:spcAft>
                <a:spcPts val="0"/>
              </a:spcAft>
              <a:buFont typeface="Arial" charset="0"/>
              <a:buChar char="•"/>
              <a:defRPr/>
            </a:pPr>
            <a:r>
              <a:rPr lang="en-GB" sz="1800" b="1" dirty="0" smtClean="0">
                <a:solidFill>
                  <a:srgbClr val="FF0000"/>
                </a:solidFill>
              </a:rPr>
              <a:t>Seen on the trunk, flexures and scalp</a:t>
            </a:r>
          </a:p>
          <a:p>
            <a:pPr marL="274320" indent="-274320" eaLnBrk="1" fontAlgn="auto" hangingPunct="1">
              <a:spcAft>
                <a:spcPts val="0"/>
              </a:spcAft>
              <a:buFont typeface="Arial" charset="0"/>
              <a:buChar char="•"/>
              <a:defRPr/>
            </a:pPr>
            <a:r>
              <a:rPr lang="en-GB" sz="1800" b="1" dirty="0" smtClean="0">
                <a:solidFill>
                  <a:srgbClr val="FF0000"/>
                </a:solidFill>
              </a:rPr>
              <a:t>Mouth Blister is common</a:t>
            </a:r>
          </a:p>
          <a:p>
            <a:pPr marL="274320" indent="-274320" eaLnBrk="1" fontAlgn="auto" hangingPunct="1">
              <a:spcAft>
                <a:spcPts val="0"/>
              </a:spcAft>
              <a:buFont typeface="Arial" charset="0"/>
              <a:buChar char="•"/>
              <a:defRPr/>
            </a:pPr>
            <a:r>
              <a:rPr lang="en-GB" sz="1800" b="1" dirty="0" smtClean="0">
                <a:solidFill>
                  <a:srgbClr val="FF0000"/>
                </a:solidFill>
              </a:rPr>
              <a:t>Nature of blister is superficial and flaccid</a:t>
            </a:r>
          </a:p>
          <a:p>
            <a:pPr eaLnBrk="1" hangingPunct="1">
              <a:buFont typeface="Arial" charset="0"/>
              <a:buChar char="•"/>
              <a:defRPr/>
            </a:pPr>
            <a:r>
              <a:rPr lang="en-GB" sz="1800" b="1" dirty="0" smtClean="0">
                <a:solidFill>
                  <a:srgbClr val="FF0000"/>
                </a:solidFill>
              </a:rPr>
              <a:t>Circulating </a:t>
            </a:r>
            <a:r>
              <a:rPr lang="en-GB" sz="1800" b="1" dirty="0" err="1" smtClean="0">
                <a:solidFill>
                  <a:srgbClr val="FF0000"/>
                </a:solidFill>
              </a:rPr>
              <a:t>Ab</a:t>
            </a:r>
            <a:r>
              <a:rPr lang="en-GB" sz="1800" b="1" dirty="0" smtClean="0">
                <a:solidFill>
                  <a:srgbClr val="FF0000"/>
                </a:solidFill>
              </a:rPr>
              <a:t> is </a:t>
            </a:r>
            <a:r>
              <a:rPr lang="en-GB" sz="1800" b="1" dirty="0" err="1" smtClean="0">
                <a:solidFill>
                  <a:srgbClr val="FF0000"/>
                </a:solidFill>
              </a:rPr>
              <a:t>IgG</a:t>
            </a:r>
            <a:r>
              <a:rPr lang="en-GB" sz="1800" b="1" dirty="0" smtClean="0">
                <a:solidFill>
                  <a:srgbClr val="FF0000"/>
                </a:solidFill>
              </a:rPr>
              <a:t> to intracellular adhesion proteins</a:t>
            </a:r>
          </a:p>
          <a:p>
            <a:pPr eaLnBrk="1" hangingPunct="1">
              <a:buFont typeface="Arial" charset="0"/>
              <a:buChar char="•"/>
              <a:defRPr/>
            </a:pPr>
            <a:r>
              <a:rPr lang="en-GB" sz="1800" b="1" dirty="0" smtClean="0"/>
              <a:t>Serum </a:t>
            </a:r>
            <a:r>
              <a:rPr lang="en-GB" sz="1800" b="1" dirty="0" err="1" smtClean="0"/>
              <a:t>Ab</a:t>
            </a:r>
            <a:r>
              <a:rPr lang="en-GB" sz="1800" b="1" dirty="0" smtClean="0"/>
              <a:t> </a:t>
            </a:r>
            <a:r>
              <a:rPr lang="en-US" sz="1800" dirty="0" smtClean="0"/>
              <a:t>Titer   correlate with clinical disease activity.</a:t>
            </a:r>
            <a:endParaRPr lang="en-GB" sz="1800" b="1" dirty="0" smtClean="0"/>
          </a:p>
          <a:p>
            <a:pPr eaLnBrk="1" hangingPunct="1">
              <a:buFont typeface="Arial" charset="0"/>
              <a:buChar char="•"/>
              <a:defRPr/>
            </a:pPr>
            <a:endParaRPr lang="en-GB" sz="1800" b="1" dirty="0" smtClean="0">
              <a:solidFill>
                <a:srgbClr val="FF0000"/>
              </a:solidFill>
            </a:endParaRPr>
          </a:p>
          <a:p>
            <a:pPr eaLnBrk="1" hangingPunct="1">
              <a:buFont typeface="Arial" charset="0"/>
              <a:buChar char="•"/>
              <a:defRPr/>
            </a:pPr>
            <a:r>
              <a:rPr lang="en-GB" sz="1800" b="1" dirty="0" err="1" smtClean="0">
                <a:solidFill>
                  <a:srgbClr val="FF0000"/>
                </a:solidFill>
              </a:rPr>
              <a:t>Acantholysis</a:t>
            </a:r>
            <a:endParaRPr lang="en-GB" sz="1800" b="1" dirty="0" smtClean="0">
              <a:solidFill>
                <a:srgbClr val="FF0000"/>
              </a:solidFill>
            </a:endParaRPr>
          </a:p>
          <a:p>
            <a:pPr eaLnBrk="1" hangingPunct="1">
              <a:buFont typeface="Arial" charset="0"/>
              <a:buChar char="•"/>
              <a:defRPr/>
            </a:pPr>
            <a:r>
              <a:rPr lang="en-GB" sz="1800" b="1" dirty="0" err="1" smtClean="0"/>
              <a:t>Nikolsky</a:t>
            </a:r>
            <a:r>
              <a:rPr lang="en-GB" sz="1800" b="1" dirty="0" smtClean="0"/>
              <a:t> sign is </a:t>
            </a:r>
            <a:r>
              <a:rPr lang="en-GB" sz="1800" b="1" dirty="0" smtClean="0">
                <a:solidFill>
                  <a:srgbClr val="FF0000"/>
                </a:solidFill>
              </a:rPr>
              <a:t>positive</a:t>
            </a:r>
          </a:p>
          <a:p>
            <a:pPr marL="274320" indent="-274320" eaLnBrk="1" fontAlgn="auto" hangingPunct="1">
              <a:spcAft>
                <a:spcPts val="0"/>
              </a:spcAft>
              <a:buFont typeface="Wingdings 2"/>
              <a:buChar char=""/>
              <a:defRPr/>
            </a:pPr>
            <a:endParaRPr lang="en-GB" sz="1800" b="1" dirty="0">
              <a:solidFill>
                <a:srgbClr val="FF0000"/>
              </a:solidFill>
            </a:endParaRPr>
          </a:p>
        </p:txBody>
      </p:sp>
      <p:sp>
        <p:nvSpPr>
          <p:cNvPr id="41989" name="Text Placeholder 4"/>
          <p:cNvSpPr>
            <a:spLocks noGrp="1"/>
          </p:cNvSpPr>
          <p:nvPr>
            <p:ph type="body" sz="quarter" idx="3"/>
          </p:nvPr>
        </p:nvSpPr>
        <p:spPr>
          <a:xfrm>
            <a:off x="4645025" y="1357313"/>
            <a:ext cx="4041775" cy="714375"/>
          </a:xfrm>
        </p:spPr>
        <p:txBody>
          <a:bodyPr/>
          <a:lstStyle/>
          <a:p>
            <a:pPr eaLnBrk="1" hangingPunct="1"/>
            <a:r>
              <a:rPr lang="en-GB" smtClean="0"/>
              <a:t>Pemphigoid</a:t>
            </a:r>
          </a:p>
        </p:txBody>
      </p:sp>
      <p:sp>
        <p:nvSpPr>
          <p:cNvPr id="39942" name="Content Placeholder 5"/>
          <p:cNvSpPr>
            <a:spLocks noGrp="1"/>
          </p:cNvSpPr>
          <p:nvPr>
            <p:ph sz="quarter" idx="4"/>
          </p:nvPr>
        </p:nvSpPr>
        <p:spPr>
          <a:xfrm>
            <a:off x="4643438" y="2214563"/>
            <a:ext cx="4041775" cy="4429125"/>
          </a:xfrm>
          <a:solidFill>
            <a:schemeClr val="tx2">
              <a:lumMod val="40000"/>
              <a:lumOff val="60000"/>
            </a:schemeClr>
          </a:solidFill>
        </p:spPr>
        <p:txBody>
          <a:bodyPr/>
          <a:lstStyle/>
          <a:p>
            <a:pPr marL="273050" indent="-273050" eaLnBrk="1" hangingPunct="1">
              <a:buFont typeface="Arial" charset="0"/>
              <a:buChar char="•"/>
              <a:defRPr/>
            </a:pPr>
            <a:r>
              <a:rPr lang="en-GB" sz="1800" b="1" dirty="0" smtClean="0"/>
              <a:t>Elderly patients</a:t>
            </a:r>
          </a:p>
          <a:p>
            <a:pPr marL="273050" indent="-273050" eaLnBrk="1" hangingPunct="1">
              <a:buFont typeface="Arial" charset="0"/>
              <a:buChar char="•"/>
              <a:defRPr/>
            </a:pPr>
            <a:r>
              <a:rPr lang="en-GB" sz="1800" b="1" dirty="0" smtClean="0"/>
              <a:t>Chronic  and itchy</a:t>
            </a:r>
          </a:p>
          <a:p>
            <a:pPr marL="273050" indent="-273050" eaLnBrk="1" hangingPunct="1">
              <a:buFont typeface="Arial" charset="0"/>
              <a:buChar char="•"/>
              <a:defRPr/>
            </a:pPr>
            <a:r>
              <a:rPr lang="en-GB" b="1" dirty="0" smtClean="0">
                <a:latin typeface="Arabic Typesetting" pitchFamily="66" charset="-78"/>
                <a:cs typeface="Arabic Typesetting" pitchFamily="66" charset="-78"/>
              </a:rPr>
              <a:t>Usually flexural</a:t>
            </a:r>
          </a:p>
          <a:p>
            <a:pPr marL="273050" indent="-273050" eaLnBrk="1" hangingPunct="1">
              <a:buFont typeface="Arial" charset="0"/>
              <a:buChar char="•"/>
              <a:defRPr/>
            </a:pPr>
            <a:r>
              <a:rPr lang="en-GB" sz="1800" b="1" dirty="0" smtClean="0">
                <a:solidFill>
                  <a:srgbClr val="FF0000"/>
                </a:solidFill>
              </a:rPr>
              <a:t>Mouth Blister is </a:t>
            </a:r>
            <a:r>
              <a:rPr lang="en-GB" sz="2000" b="1" dirty="0" smtClean="0">
                <a:latin typeface="Arabic Typesetting" pitchFamily="66" charset="-78"/>
                <a:cs typeface="Arabic Typesetting" pitchFamily="66" charset="-78"/>
              </a:rPr>
              <a:t>Rare</a:t>
            </a:r>
          </a:p>
          <a:p>
            <a:pPr marL="273050" indent="-273050" eaLnBrk="1" hangingPunct="1">
              <a:buFont typeface="Arial" charset="0"/>
              <a:buChar char="•"/>
              <a:defRPr/>
            </a:pPr>
            <a:r>
              <a:rPr lang="en-GB" sz="1800" b="1" dirty="0" smtClean="0"/>
              <a:t>Blister is tense and bloody</a:t>
            </a:r>
          </a:p>
          <a:p>
            <a:pPr>
              <a:buFont typeface="Arial" charset="0"/>
              <a:buChar char="•"/>
              <a:defRPr/>
            </a:pPr>
            <a:r>
              <a:rPr lang="en-GB" sz="1800" b="1" dirty="0" err="1" smtClean="0"/>
              <a:t>IgG</a:t>
            </a:r>
            <a:r>
              <a:rPr lang="en-GB" sz="1800" b="1" dirty="0" smtClean="0"/>
              <a:t> to BM region </a:t>
            </a:r>
          </a:p>
          <a:p>
            <a:pPr>
              <a:buFont typeface="Arial" charset="0"/>
              <a:buChar char="•"/>
              <a:defRPr/>
            </a:pPr>
            <a:r>
              <a:rPr lang="en-GB" sz="1800" b="1" dirty="0" smtClean="0"/>
              <a:t>Serum  </a:t>
            </a:r>
            <a:r>
              <a:rPr lang="en-GB" sz="1800" b="1" dirty="0" err="1" smtClean="0"/>
              <a:t>Ab</a:t>
            </a:r>
            <a:r>
              <a:rPr lang="en-GB" sz="1800" b="1" dirty="0" smtClean="0"/>
              <a:t> </a:t>
            </a:r>
            <a:r>
              <a:rPr lang="en-US" sz="1800" dirty="0" smtClean="0"/>
              <a:t>Titer  does not correlate with clinical disease activity.</a:t>
            </a:r>
            <a:endParaRPr lang="en-GB" sz="1800" b="1" dirty="0" smtClean="0"/>
          </a:p>
          <a:p>
            <a:pPr marL="273050" indent="-273050" eaLnBrk="1" hangingPunct="1">
              <a:buFont typeface="Arial" charset="0"/>
              <a:buChar char="•"/>
              <a:defRPr/>
            </a:pPr>
            <a:endParaRPr lang="en-GB" sz="1800" b="1" dirty="0" smtClean="0"/>
          </a:p>
          <a:p>
            <a:pPr eaLnBrk="1" hangingPunct="1">
              <a:buFont typeface="Arial" charset="0"/>
              <a:buChar char="•"/>
              <a:defRPr/>
            </a:pPr>
            <a:r>
              <a:rPr lang="en-GB" sz="2000" b="1" dirty="0" smtClean="0">
                <a:solidFill>
                  <a:srgbClr val="FF0000"/>
                </a:solidFill>
              </a:rPr>
              <a:t>No</a:t>
            </a:r>
            <a:r>
              <a:rPr lang="en-GB" sz="2000" b="1" dirty="0" smtClean="0"/>
              <a:t>  </a:t>
            </a:r>
            <a:r>
              <a:rPr lang="en-GB" sz="2000" b="1" dirty="0" err="1" smtClean="0"/>
              <a:t>acantholysis</a:t>
            </a:r>
            <a:endParaRPr lang="en-GB" sz="2000" b="1" dirty="0" smtClean="0"/>
          </a:p>
          <a:p>
            <a:pPr eaLnBrk="1" hangingPunct="1">
              <a:buFont typeface="Arial" charset="0"/>
              <a:buChar char="•"/>
              <a:defRPr/>
            </a:pPr>
            <a:r>
              <a:rPr lang="en-GB" sz="2000" b="1" dirty="0" err="1" smtClean="0"/>
              <a:t>Nikolsky</a:t>
            </a:r>
            <a:r>
              <a:rPr lang="en-GB" sz="2000" b="1" dirty="0" smtClean="0"/>
              <a:t> sign is </a:t>
            </a:r>
            <a:r>
              <a:rPr lang="en-GB" sz="2000" b="1" dirty="0" smtClean="0">
                <a:solidFill>
                  <a:srgbClr val="FF0000"/>
                </a:solidFill>
              </a:rPr>
              <a:t>negative</a:t>
            </a:r>
          </a:p>
          <a:p>
            <a:pPr marL="273050" indent="-273050" eaLnBrk="1" hangingPunct="1">
              <a:buFont typeface="Wingdings 2" pitchFamily="18" charset="2"/>
              <a:buChar char=""/>
              <a:defRPr/>
            </a:pPr>
            <a:endParaRPr lang="en-GB" dirty="0" smtClean="0"/>
          </a:p>
        </p:txBody>
      </p:sp>
    </p:spTree>
    <p:extLst>
      <p:ext uri="{BB962C8B-B14F-4D97-AF65-F5344CB8AC3E}">
        <p14:creationId xmlns:p14="http://schemas.microsoft.com/office/powerpoint/2010/main" val="2350893202"/>
      </p:ext>
    </p:extLst>
  </p:cSld>
  <p:clrMapOvr>
    <a:masterClrMapping/>
  </p:clrMapOvr>
  <p:transition>
    <p:wipe dir="d"/>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pic>
        <p:nvPicPr>
          <p:cNvPr id="3" name="Picture 2" descr="water fall.bmp"/>
          <p:cNvPicPr>
            <a:picLocks noChangeAspect="1"/>
          </p:cNvPicPr>
          <p:nvPr/>
        </p:nvPicPr>
        <p:blipFill>
          <a:blip r:embed="rId3" cstate="print"/>
          <a:stretch>
            <a:fillRect/>
          </a:stretch>
        </p:blipFill>
        <p:spPr>
          <a:xfrm>
            <a:off x="0" y="0"/>
            <a:ext cx="9144000" cy="6858000"/>
          </a:xfrm>
          <a:prstGeom prst="rect">
            <a:avLst/>
          </a:prstGeom>
          <a:ln w="28575">
            <a:solidFill>
              <a:srgbClr val="FF0000"/>
            </a:solidFill>
          </a:ln>
        </p:spPr>
      </p:pic>
      <p:sp>
        <p:nvSpPr>
          <p:cNvPr id="4" name="TextBox 3"/>
          <p:cNvSpPr txBox="1"/>
          <p:nvPr/>
        </p:nvSpPr>
        <p:spPr>
          <a:xfrm>
            <a:off x="1295400" y="4191000"/>
            <a:ext cx="6324600" cy="1200329"/>
          </a:xfrm>
          <a:prstGeom prst="rect">
            <a:avLst/>
          </a:prstGeom>
          <a:noFill/>
        </p:spPr>
        <p:txBody>
          <a:bodyPr wrap="square" rtlCol="0">
            <a:spAutoFit/>
          </a:bodyPr>
          <a:lstStyle/>
          <a:p>
            <a:pPr algn="ctr"/>
            <a:r>
              <a:rPr lang="ar-IQ" sz="7200" dirty="0" smtClean="0">
                <a:ln>
                  <a:solidFill>
                    <a:srgbClr val="FF0000"/>
                  </a:solidFill>
                </a:ln>
                <a:solidFill>
                  <a:srgbClr val="FFFF00"/>
                </a:solidFill>
                <a:latin typeface="Times New Roman" pitchFamily="18" charset="0"/>
                <a:cs typeface="Times New Roman" pitchFamily="18" charset="0"/>
              </a:rPr>
              <a:t>الحمد لله رب العالمين</a:t>
            </a:r>
            <a:endParaRPr lang="en-US" sz="7200" dirty="0">
              <a:ln>
                <a:solidFill>
                  <a:srgbClr val="FF0000"/>
                </a:solidFill>
              </a:ln>
              <a:solidFill>
                <a:srgbClr val="FFFF00"/>
              </a:solidFill>
              <a:latin typeface="Times New Roman" pitchFamily="18" charset="0"/>
              <a:cs typeface="Times New Roman" pitchFamily="18" charset="0"/>
            </a:endParaRPr>
          </a:p>
        </p:txBody>
      </p:sp>
      <p:sp>
        <p:nvSpPr>
          <p:cNvPr id="6" name="TextBox 5"/>
          <p:cNvSpPr txBox="1"/>
          <p:nvPr/>
        </p:nvSpPr>
        <p:spPr>
          <a:xfrm>
            <a:off x="1905000" y="1295400"/>
            <a:ext cx="5105400" cy="1015663"/>
          </a:xfrm>
          <a:prstGeom prst="rect">
            <a:avLst/>
          </a:prstGeom>
          <a:noFill/>
        </p:spPr>
        <p:txBody>
          <a:bodyPr wrap="square" rtlCol="0">
            <a:spAutoFit/>
          </a:bodyPr>
          <a:lstStyle/>
          <a:p>
            <a:pPr algn="ctr"/>
            <a:r>
              <a:rPr lang="en-US" sz="6000" b="1" dirty="0" smtClean="0">
                <a:ln w="18000">
                  <a:solidFill>
                    <a:srgbClr val="FF0000"/>
                  </a:solidFill>
                  <a:prstDash val="solid"/>
                  <a:miter lim="800000"/>
                </a:ln>
                <a:solidFill>
                  <a:srgbClr val="FFC000"/>
                </a:solidFill>
                <a:effectLst>
                  <a:outerShdw blurRad="25500" dist="23000" dir="7020000" algn="tl">
                    <a:srgbClr val="000000">
                      <a:alpha val="50000"/>
                    </a:srgbClr>
                  </a:outerShdw>
                </a:effectLst>
              </a:rPr>
              <a:t>THANK YOU</a:t>
            </a:r>
            <a:endParaRPr lang="en-US" sz="6000" b="1" dirty="0">
              <a:ln w="18000">
                <a:solidFill>
                  <a:srgbClr val="FF0000"/>
                </a:solidFill>
                <a:prstDash val="solid"/>
                <a:miter lim="800000"/>
              </a:ln>
              <a:solidFill>
                <a:srgbClr val="FFC000"/>
              </a:solidFill>
              <a:effectLst>
                <a:outerShdw blurRad="25500" dist="23000" dir="7020000" algn="tl">
                  <a:srgbClr val="000000">
                    <a:alpha val="50000"/>
                  </a:srgbClr>
                </a:outerShdw>
              </a:effectLst>
            </a:endParaRPr>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987552"/>
          </a:xfrm>
        </p:spPr>
        <p:txBody>
          <a:bodyPr>
            <a:normAutofit fontScale="90000"/>
          </a:bodyPr>
          <a:lstStyle/>
          <a:p>
            <a:r>
              <a:rPr lang="en-US" sz="4800" dirty="0" smtClean="0">
                <a:ln>
                  <a:solidFill>
                    <a:srgbClr val="FF0000"/>
                  </a:solidFill>
                </a:ln>
              </a:rPr>
              <a:t>Immunoblistering Skin Diseases</a:t>
            </a:r>
            <a:endParaRPr lang="en-US" dirty="0"/>
          </a:p>
        </p:txBody>
      </p:sp>
      <p:sp>
        <p:nvSpPr>
          <p:cNvPr id="4" name="Content Placeholder 3"/>
          <p:cNvSpPr>
            <a:spLocks noGrp="1"/>
          </p:cNvSpPr>
          <p:nvPr>
            <p:ph idx="1"/>
          </p:nvPr>
        </p:nvSpPr>
        <p:spPr>
          <a:xfrm>
            <a:off x="381000" y="1676400"/>
            <a:ext cx="8382000" cy="4572001"/>
          </a:xfrm>
        </p:spPr>
        <p:txBody>
          <a:bodyPr>
            <a:normAutofit/>
          </a:bodyPr>
          <a:lstStyle/>
          <a:p>
            <a:pPr>
              <a:buNone/>
            </a:pPr>
            <a:r>
              <a:rPr lang="en-US" sz="2400" b="1" dirty="0" smtClean="0">
                <a:cs typeface="David" pitchFamily="2" charset="-79"/>
              </a:rPr>
              <a:t>Group of disorders sharing two common features:</a:t>
            </a:r>
          </a:p>
          <a:p>
            <a:pPr marL="576072" indent="-457200">
              <a:buClr>
                <a:srgbClr val="FF0000"/>
              </a:buClr>
              <a:buSzPct val="100000"/>
              <a:buAutoNum type="arabicPeriod"/>
            </a:pPr>
            <a:r>
              <a:rPr lang="en-US" sz="2400" b="1" dirty="0" smtClean="0">
                <a:cs typeface="David" pitchFamily="2" charset="-79"/>
              </a:rPr>
              <a:t>Immunological [Autoimmune] Pathogenesis.</a:t>
            </a:r>
          </a:p>
          <a:p>
            <a:pPr marL="576072" indent="-457200">
              <a:buClr>
                <a:srgbClr val="FF0000"/>
              </a:buClr>
              <a:buSzPct val="90000"/>
              <a:buAutoNum type="arabicPeriod"/>
            </a:pPr>
            <a:r>
              <a:rPr lang="en-US" sz="2400" b="1" dirty="0" smtClean="0">
                <a:cs typeface="David" pitchFamily="2" charset="-79"/>
              </a:rPr>
              <a:t>The primary presenting lesion is a </a:t>
            </a:r>
            <a:r>
              <a:rPr lang="en-US" sz="2400" b="1" dirty="0" smtClean="0">
                <a:solidFill>
                  <a:srgbClr val="FF0000"/>
                </a:solidFill>
                <a:effectLst>
                  <a:outerShdw blurRad="38100" dist="38100" dir="2700000" algn="tl">
                    <a:srgbClr val="000000">
                      <a:alpha val="43137"/>
                    </a:srgbClr>
                  </a:outerShdw>
                </a:effectLst>
                <a:cs typeface="David" pitchFamily="2" charset="-79"/>
              </a:rPr>
              <a:t>bulla</a:t>
            </a:r>
            <a:r>
              <a:rPr lang="en-US" sz="2400" b="1" dirty="0" smtClean="0">
                <a:solidFill>
                  <a:srgbClr val="CD0D1B"/>
                </a:solidFill>
                <a:effectLst>
                  <a:outerShdw blurRad="38100" dist="38100" dir="2700000" algn="tl">
                    <a:srgbClr val="000000">
                      <a:alpha val="43137"/>
                    </a:srgbClr>
                  </a:outerShdw>
                </a:effectLst>
                <a:cs typeface="David" pitchFamily="2" charset="-79"/>
              </a:rPr>
              <a:t> </a:t>
            </a:r>
            <a:r>
              <a:rPr lang="en-US" sz="2400" b="1" dirty="0" smtClean="0">
                <a:cs typeface="David" pitchFamily="2" charset="-79"/>
              </a:rPr>
              <a:t>or</a:t>
            </a:r>
            <a:r>
              <a:rPr lang="en-US" sz="2400" b="1" dirty="0" smtClean="0">
                <a:solidFill>
                  <a:srgbClr val="CD0D1B"/>
                </a:solidFill>
                <a:effectLst>
                  <a:outerShdw blurRad="38100" dist="38100" dir="2700000" algn="tl">
                    <a:srgbClr val="000000">
                      <a:alpha val="43137"/>
                    </a:srgbClr>
                  </a:outerShdw>
                </a:effectLst>
                <a:cs typeface="David" pitchFamily="2" charset="-79"/>
              </a:rPr>
              <a:t> </a:t>
            </a:r>
            <a:r>
              <a:rPr lang="en-US" sz="2400" b="1" dirty="0" smtClean="0">
                <a:solidFill>
                  <a:srgbClr val="FF0000"/>
                </a:solidFill>
                <a:effectLst>
                  <a:outerShdw blurRad="38100" dist="38100" dir="2700000" algn="tl">
                    <a:srgbClr val="000000">
                      <a:alpha val="43137"/>
                    </a:srgbClr>
                  </a:outerShdw>
                </a:effectLst>
                <a:cs typeface="David" pitchFamily="2" charset="-79"/>
              </a:rPr>
              <a:t>blister</a:t>
            </a:r>
            <a:r>
              <a:rPr lang="en-US" sz="2400" b="1" dirty="0" smtClean="0">
                <a:effectLst>
                  <a:outerShdw blurRad="38100" dist="38100" dir="2700000" algn="tl">
                    <a:srgbClr val="000000">
                      <a:alpha val="43137"/>
                    </a:srgbClr>
                  </a:outerShdw>
                </a:effectLst>
                <a:cs typeface="David" pitchFamily="2" charset="-79"/>
              </a:rPr>
              <a:t>.</a:t>
            </a:r>
          </a:p>
          <a:p>
            <a:pPr marL="576072" indent="-457200">
              <a:buClr>
                <a:srgbClr val="FF0000"/>
              </a:buClr>
              <a:buSzPct val="90000"/>
              <a:buNone/>
            </a:pPr>
            <a:r>
              <a:rPr lang="en-US" sz="2400" b="1" dirty="0" smtClean="0">
                <a:cs typeface="David" pitchFamily="2" charset="-79"/>
              </a:rPr>
              <a:t>Immunoblistering skin diseases include:</a:t>
            </a:r>
          </a:p>
          <a:p>
            <a:pPr marL="576072" indent="-457200">
              <a:buClr>
                <a:srgbClr val="FF0000"/>
              </a:buClr>
              <a:buSzPct val="90000"/>
              <a:buAutoNum type="arabicPeriod"/>
            </a:pPr>
            <a:r>
              <a:rPr lang="en-US" sz="2400" b="1" dirty="0" smtClean="0">
                <a:cs typeface="David" pitchFamily="2" charset="-79"/>
              </a:rPr>
              <a:t>Pemphigus group (P. vulgaris, P. vegetans, P. foliaceus, P. erythematosus and Paraneoplastic Pemphigus). </a:t>
            </a:r>
          </a:p>
          <a:p>
            <a:pPr marL="576072" indent="-457200">
              <a:buClr>
                <a:srgbClr val="FF0000"/>
              </a:buClr>
              <a:buSzPct val="90000"/>
              <a:buAutoNum type="arabicPeriod"/>
            </a:pPr>
            <a:r>
              <a:rPr lang="en-US" sz="2400" b="1" dirty="0" smtClean="0">
                <a:cs typeface="David" pitchFamily="2" charset="-79"/>
              </a:rPr>
              <a:t>Pemphigoid group (Bullous Pemphigoid, Bullous Pemphigoid of Pregnancy or also known as Herpes gestationis and Cicatricial Pemphigoid).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295400"/>
          </a:xfrm>
        </p:spPr>
        <p:txBody>
          <a:bodyPr>
            <a:noAutofit/>
          </a:bodyPr>
          <a:lstStyle/>
          <a:p>
            <a:pPr algn="ctr"/>
            <a:r>
              <a:rPr lang="en-US" sz="4000" dirty="0" smtClean="0">
                <a:ln>
                  <a:solidFill>
                    <a:srgbClr val="FF0000"/>
                  </a:solidFill>
                </a:ln>
              </a:rPr>
              <a:t>Classification of Immunoblistering Diseases</a:t>
            </a:r>
            <a:endParaRPr lang="en-US" sz="4000" dirty="0">
              <a:ln>
                <a:solidFill>
                  <a:srgbClr val="FF0000"/>
                </a:solidFill>
              </a:ln>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Content Placeholder 2"/>
          <p:cNvSpPr>
            <a:spLocks noGrp="1"/>
          </p:cNvSpPr>
          <p:nvPr>
            <p:ph idx="4294967295"/>
          </p:nvPr>
        </p:nvSpPr>
        <p:spPr>
          <a:xfrm>
            <a:off x="533400" y="1676400"/>
            <a:ext cx="8153400" cy="4724400"/>
          </a:xfrm>
        </p:spPr>
        <p:txBody>
          <a:bodyPr>
            <a:normAutofit fontScale="92500"/>
          </a:bodyPr>
          <a:lstStyle/>
          <a:p>
            <a:pPr>
              <a:buNone/>
            </a:pPr>
            <a:r>
              <a:rPr lang="en-US" sz="2800" b="1" dirty="0" smtClean="0">
                <a:cs typeface="David" pitchFamily="2" charset="-79"/>
              </a:rPr>
              <a:t>The bullae result from skin cleavage (</a:t>
            </a:r>
            <a:r>
              <a:rPr lang="en-US" sz="2800" b="1" dirty="0" smtClean="0">
                <a:solidFill>
                  <a:srgbClr val="FF0000"/>
                </a:solidFill>
                <a:effectLst>
                  <a:outerShdw blurRad="38100" dist="38100" dir="2700000" algn="tl">
                    <a:srgbClr val="000000">
                      <a:alpha val="43137"/>
                    </a:srgbClr>
                  </a:outerShdw>
                </a:effectLst>
                <a:cs typeface="David" pitchFamily="2" charset="-79"/>
              </a:rPr>
              <a:t>splitting</a:t>
            </a:r>
            <a:r>
              <a:rPr lang="en-US" sz="2800" b="1" dirty="0" smtClean="0">
                <a:cs typeface="David" pitchFamily="2" charset="-79"/>
              </a:rPr>
              <a:t>) that can occur at any level within the skin with subsequent accumulation of fluid. According to the level of skin cleavage, </a:t>
            </a:r>
            <a:r>
              <a:rPr lang="en-US" sz="2800" b="1" dirty="0" err="1" smtClean="0">
                <a:cs typeface="David" pitchFamily="2" charset="-79"/>
              </a:rPr>
              <a:t>immunoblistering</a:t>
            </a:r>
            <a:r>
              <a:rPr lang="en-US" sz="2800" b="1" dirty="0" smtClean="0">
                <a:cs typeface="David" pitchFamily="2" charset="-79"/>
              </a:rPr>
              <a:t> diseases are classified into:</a:t>
            </a:r>
          </a:p>
          <a:p>
            <a:pPr marL="576072" indent="-457200">
              <a:buClr>
                <a:srgbClr val="FF0000"/>
              </a:buClr>
              <a:buSzPct val="100000"/>
              <a:buFont typeface="+mj-lt"/>
              <a:buAutoNum type="arabicPeriod"/>
            </a:pPr>
            <a:r>
              <a:rPr lang="en-US" sz="2800" b="1" dirty="0" smtClean="0">
                <a:cs typeface="David" pitchFamily="2" charset="-79"/>
              </a:rPr>
              <a:t>Epidermal blistering disorders e.g. Pemphigus group of disorders.</a:t>
            </a:r>
          </a:p>
          <a:p>
            <a:pPr marL="576072" indent="-457200">
              <a:buClr>
                <a:srgbClr val="FF0000"/>
              </a:buClr>
              <a:buSzPct val="100000"/>
              <a:buFont typeface="+mj-lt"/>
              <a:buAutoNum type="arabicPeriod"/>
            </a:pPr>
            <a:r>
              <a:rPr lang="en-US" sz="2800" b="1" dirty="0" smtClean="0">
                <a:cs typeface="David" pitchFamily="2" charset="-79"/>
              </a:rPr>
              <a:t>Dermal blistering disorders in which splitting occurs within or beneath the basement membrane e.g. Pemphigoid group of disorders, DH, Linear IgA disease and CBBDC (Linear IgA disease of Children). </a:t>
            </a:r>
          </a:p>
          <a:p>
            <a:endParaRPr lang="en-US" dirty="0"/>
          </a:p>
        </p:txBody>
      </p:sp>
    </p:spTree>
    <p:extLst>
      <p:ext uri="{BB962C8B-B14F-4D97-AF65-F5344CB8AC3E}">
        <p14:creationId xmlns:p14="http://schemas.microsoft.com/office/powerpoint/2010/main" val="3503970962"/>
      </p:ext>
    </p:extLst>
  </p:cSld>
  <p:clrMapOvr>
    <a:masterClrMapping/>
  </p:clrMapOvr>
  <p:transition>
    <p:wipe dir="d"/>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ar-IQ" smtClean="0"/>
          </a:p>
        </p:txBody>
      </p:sp>
      <p:pic>
        <p:nvPicPr>
          <p:cNvPr id="61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214313"/>
            <a:ext cx="8001000" cy="6500812"/>
          </a:xfrm>
          <a:noFill/>
        </p:spPr>
      </p:pic>
    </p:spTree>
    <p:extLst>
      <p:ext uri="{BB962C8B-B14F-4D97-AF65-F5344CB8AC3E}">
        <p14:creationId xmlns:p14="http://schemas.microsoft.com/office/powerpoint/2010/main" val="4244684277"/>
      </p:ext>
    </p:extLst>
  </p:cSld>
  <p:clrMapOvr>
    <a:masterClrMapping/>
  </p:clrMapOvr>
  <p:transition>
    <p:wipe dir="d"/>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4508500"/>
            <a:ext cx="4716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rtl="0" eaLnBrk="1" hangingPunct="1">
              <a:spcBef>
                <a:spcPct val="50000"/>
              </a:spcBef>
            </a:pPr>
            <a:r>
              <a:rPr lang="en-US" altLang="en-US" sz="1600" b="1" dirty="0" smtClean="0">
                <a:solidFill>
                  <a:schemeClr val="bg1"/>
                </a:solidFill>
              </a:rPr>
              <a:t>A, these lesions.</a:t>
            </a:r>
            <a:endParaRPr lang="en-US" altLang="en-US" sz="1600" b="1" dirty="0">
              <a:solidFill>
                <a:schemeClr val="bg1"/>
              </a:solidFill>
            </a:endParaRPr>
          </a:p>
        </p:txBody>
      </p:sp>
      <p:sp>
        <p:nvSpPr>
          <p:cNvPr id="2051"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rtl="0" eaLnBrk="1" hangingPunct="1">
              <a:spcBef>
                <a:spcPct val="50000"/>
              </a:spcBef>
            </a:pPr>
            <a:r>
              <a:rPr lang="en-US" altLang="en-US" b="1"/>
              <a:t>Levels of blister formation</a:t>
            </a:r>
          </a:p>
        </p:txBody>
      </p:sp>
      <p:sp>
        <p:nvSpPr>
          <p:cNvPr id="2052" name="Line 5"/>
          <p:cNvSpPr>
            <a:spLocks noChangeShapeType="1"/>
          </p:cNvSpPr>
          <p:nvPr/>
        </p:nvSpPr>
        <p:spPr bwMode="auto">
          <a:xfrm flipV="1">
            <a:off x="4572000" y="3429000"/>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IQ"/>
          </a:p>
        </p:txBody>
      </p:sp>
      <p:pic>
        <p:nvPicPr>
          <p:cNvPr id="2053" name="Picture 6"/>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0" y="476250"/>
            <a:ext cx="48768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5076825" y="476250"/>
            <a:ext cx="40671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p:cNvPicPr>
            <a:picLocks noChangeAspect="1" noChangeArrowheads="1"/>
          </p:cNvPicPr>
          <p:nvPr/>
        </p:nvPicPr>
        <p:blipFill>
          <a:blip r:embed="rId6">
            <a:lum bright="-12000" contrast="6000"/>
            <a:extLst>
              <a:ext uri="{28A0092B-C50C-407E-A947-70E740481C1C}">
                <a14:useLocalDpi xmlns:a14="http://schemas.microsoft.com/office/drawing/2010/main" val="0"/>
              </a:ext>
            </a:extLst>
          </a:blip>
          <a:srcRect/>
          <a:stretch>
            <a:fillRect/>
          </a:stretch>
        </p:blipFill>
        <p:spPr bwMode="auto">
          <a:xfrm>
            <a:off x="4716463" y="3588328"/>
            <a:ext cx="4427537" cy="326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854450"/>
            <a:ext cx="4876800" cy="2446824"/>
          </a:xfrm>
          <a:prstGeom prst="rect">
            <a:avLst/>
          </a:prstGeom>
        </p:spPr>
        <p:txBody>
          <a:bodyPr wrap="square">
            <a:spAutoFit/>
          </a:bodyPr>
          <a:lstStyle/>
          <a:p>
            <a:pPr>
              <a:spcBef>
                <a:spcPct val="50000"/>
              </a:spcBef>
            </a:pPr>
            <a:r>
              <a:rPr lang="en-US" altLang="en-US" b="1" dirty="0">
                <a:solidFill>
                  <a:srgbClr val="FF0000"/>
                </a:solidFill>
              </a:rPr>
              <a:t>A, </a:t>
            </a:r>
            <a:r>
              <a:rPr lang="en-US" altLang="en-US" b="1" dirty="0" err="1">
                <a:solidFill>
                  <a:srgbClr val="FF0000"/>
                </a:solidFill>
              </a:rPr>
              <a:t>Subcorneal</a:t>
            </a:r>
            <a:r>
              <a:rPr lang="en-US" altLang="en-US" b="1" dirty="0">
                <a:solidFill>
                  <a:srgbClr val="FF0000"/>
                </a:solidFill>
              </a:rPr>
              <a:t> (as in pemphigus </a:t>
            </a:r>
            <a:r>
              <a:rPr lang="en-US" altLang="en-US" b="1" dirty="0" err="1">
                <a:solidFill>
                  <a:srgbClr val="FF0000"/>
                </a:solidFill>
              </a:rPr>
              <a:t>foliaceus</a:t>
            </a:r>
            <a:r>
              <a:rPr lang="en-US" altLang="en-US" b="1" dirty="0">
                <a:solidFill>
                  <a:srgbClr val="FF0000"/>
                </a:solidFill>
              </a:rPr>
              <a:t>). </a:t>
            </a:r>
          </a:p>
          <a:p>
            <a:pPr>
              <a:spcBef>
                <a:spcPct val="50000"/>
              </a:spcBef>
            </a:pPr>
            <a:r>
              <a:rPr lang="en-US" altLang="en-US" b="1" dirty="0">
                <a:solidFill>
                  <a:srgbClr val="FF0000"/>
                </a:solidFill>
              </a:rPr>
              <a:t>B, </a:t>
            </a:r>
            <a:r>
              <a:rPr lang="en-US" altLang="en-US" b="1" dirty="0" err="1">
                <a:solidFill>
                  <a:srgbClr val="FF0000"/>
                </a:solidFill>
              </a:rPr>
              <a:t>Suprabasal</a:t>
            </a:r>
            <a:r>
              <a:rPr lang="en-US" altLang="en-US" b="1" dirty="0">
                <a:solidFill>
                  <a:srgbClr val="FF0000"/>
                </a:solidFill>
              </a:rPr>
              <a:t> (as in pemphigus vulgaris). </a:t>
            </a:r>
          </a:p>
          <a:p>
            <a:pPr>
              <a:spcBef>
                <a:spcPct val="50000"/>
              </a:spcBef>
            </a:pPr>
            <a:r>
              <a:rPr lang="en-US" altLang="en-US" b="1" dirty="0">
                <a:solidFill>
                  <a:srgbClr val="FF0000"/>
                </a:solidFill>
              </a:rPr>
              <a:t>C, </a:t>
            </a:r>
            <a:r>
              <a:rPr lang="en-US" altLang="en-US" b="1" dirty="0" err="1">
                <a:solidFill>
                  <a:srgbClr val="FF0000"/>
                </a:solidFill>
              </a:rPr>
              <a:t>Subepidermal</a:t>
            </a:r>
            <a:r>
              <a:rPr lang="en-US" altLang="en-US" b="1" dirty="0">
                <a:solidFill>
                  <a:srgbClr val="FF0000"/>
                </a:solidFill>
              </a:rPr>
              <a:t> (as in bullous </a:t>
            </a:r>
            <a:r>
              <a:rPr lang="en-US" altLang="en-US" b="1" dirty="0" err="1">
                <a:solidFill>
                  <a:srgbClr val="FF0000"/>
                </a:solidFill>
              </a:rPr>
              <a:t>pemphigoid</a:t>
            </a:r>
            <a:r>
              <a:rPr lang="en-US" altLang="en-US" b="1" dirty="0">
                <a:solidFill>
                  <a:srgbClr val="FF0000"/>
                </a:solidFill>
              </a:rPr>
              <a:t> &amp; dermatitis </a:t>
            </a:r>
            <a:r>
              <a:rPr lang="en-US" altLang="en-US" b="1" dirty="0" err="1">
                <a:solidFill>
                  <a:srgbClr val="FF0000"/>
                </a:solidFill>
              </a:rPr>
              <a:t>herpetiformis</a:t>
            </a:r>
            <a:r>
              <a:rPr lang="en-US" altLang="en-US" b="1" dirty="0">
                <a:solidFill>
                  <a:srgbClr val="FF0000"/>
                </a:solidFill>
              </a:rPr>
              <a:t>). </a:t>
            </a:r>
          </a:p>
          <a:p>
            <a:pPr>
              <a:spcBef>
                <a:spcPct val="50000"/>
              </a:spcBef>
            </a:pPr>
            <a:r>
              <a:rPr lang="en-US" altLang="en-US" b="1" dirty="0">
                <a:solidFill>
                  <a:srgbClr val="FF0000"/>
                </a:solidFill>
              </a:rPr>
              <a:t>Assessment of the levels of epidermal separation forms the basis of the initial differential diagnosis of these lesions.</a:t>
            </a:r>
          </a:p>
        </p:txBody>
      </p:sp>
    </p:spTree>
    <p:extLst>
      <p:ext uri="{BB962C8B-B14F-4D97-AF65-F5344CB8AC3E}">
        <p14:creationId xmlns:p14="http://schemas.microsoft.com/office/powerpoint/2010/main" val="2528798906"/>
      </p:ext>
    </p:extLst>
  </p:cSld>
  <p:clrMapOvr>
    <a:masterClrMapping/>
  </p:clrMapOvr>
  <p:transition>
    <p:wipe dir="d"/>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n>
                  <a:solidFill>
                    <a:srgbClr val="FF0000"/>
                  </a:solidFill>
                </a:ln>
              </a:rPr>
              <a:t>Pemphigus</a:t>
            </a:r>
            <a:r>
              <a:rPr lang="en-US" sz="4000" dirty="0" smtClean="0"/>
              <a:t> </a:t>
            </a:r>
            <a:r>
              <a:rPr lang="ar-IQ" sz="4000" dirty="0" smtClean="0">
                <a:ln>
                  <a:solidFill>
                    <a:srgbClr val="FFFF00"/>
                  </a:solidFill>
                </a:ln>
                <a:solidFill>
                  <a:srgbClr val="FF0000"/>
                </a:solidFill>
                <a:latin typeface="Arial" pitchFamily="34" charset="0"/>
                <a:cs typeface="Arial" pitchFamily="34" charset="0"/>
              </a:rPr>
              <a:t>داء الفقــــــاع               </a:t>
            </a:r>
            <a:endParaRPr lang="en-US" sz="4000" dirty="0">
              <a:ln>
                <a:solidFill>
                  <a:srgbClr val="FFFF00"/>
                </a:solidFill>
              </a:ln>
              <a:solidFill>
                <a:srgbClr val="FF0000"/>
              </a:solidFill>
              <a:latin typeface="Arial" pitchFamily="34" charset="0"/>
              <a:cs typeface="Arial" pitchFamily="34" charset="0"/>
            </a:endParaRPr>
          </a:p>
        </p:txBody>
      </p:sp>
      <p:sp>
        <p:nvSpPr>
          <p:cNvPr id="4" name="Content Placeholder 3"/>
          <p:cNvSpPr>
            <a:spLocks noGrp="1"/>
          </p:cNvSpPr>
          <p:nvPr>
            <p:ph idx="1"/>
          </p:nvPr>
        </p:nvSpPr>
        <p:spPr>
          <a:xfrm>
            <a:off x="381000" y="1524000"/>
            <a:ext cx="8229600" cy="4625609"/>
          </a:xfrm>
        </p:spPr>
        <p:txBody>
          <a:bodyPr>
            <a:normAutofit lnSpcReduction="10000"/>
          </a:bodyPr>
          <a:lstStyle/>
          <a:p>
            <a:pPr>
              <a:buClr>
                <a:srgbClr val="FF0000"/>
              </a:buClr>
              <a:buSzPct val="100000"/>
              <a:buFont typeface="Wingdings" pitchFamily="2" charset="2"/>
              <a:buChar char="Ø"/>
            </a:pPr>
            <a:r>
              <a:rPr lang="en-US" sz="2400" b="1" dirty="0" smtClean="0"/>
              <a:t>An autoimmune intraepidermal blistering disease.</a:t>
            </a:r>
          </a:p>
          <a:p>
            <a:pPr>
              <a:buClr>
                <a:srgbClr val="FF0000"/>
              </a:buClr>
              <a:buSzPct val="100000"/>
              <a:buFont typeface="Wingdings" pitchFamily="2" charset="2"/>
              <a:buChar char="Ø"/>
            </a:pPr>
            <a:r>
              <a:rPr lang="en-US" sz="2400" b="1" dirty="0" smtClean="0"/>
              <a:t>Relatively uncommon disease.</a:t>
            </a:r>
          </a:p>
          <a:p>
            <a:pPr>
              <a:buClr>
                <a:srgbClr val="FF0000"/>
              </a:buClr>
              <a:buSzPct val="100000"/>
              <a:buFont typeface="Wingdings" pitchFamily="2" charset="2"/>
              <a:buChar char="Ø"/>
            </a:pPr>
            <a:r>
              <a:rPr lang="en-US" sz="2400" b="1" dirty="0" smtClean="0"/>
              <a:t>Often severe and can be life-threatening.</a:t>
            </a:r>
          </a:p>
          <a:p>
            <a:pPr>
              <a:buClr>
                <a:srgbClr val="FF0000"/>
              </a:buClr>
              <a:buSzPct val="100000"/>
              <a:buFont typeface="Wingdings" pitchFamily="2" charset="2"/>
              <a:buChar char="Ø"/>
            </a:pPr>
            <a:r>
              <a:rPr lang="en-US" sz="2400" b="1" dirty="0" smtClean="0"/>
              <a:t>It presents as flaccid bullae and painful erosions.</a:t>
            </a:r>
          </a:p>
          <a:p>
            <a:pPr>
              <a:buClr>
                <a:srgbClr val="FF0000"/>
              </a:buClr>
              <a:buSzPct val="100000"/>
              <a:buFont typeface="Wingdings" pitchFamily="2" charset="2"/>
              <a:buChar char="Ø"/>
            </a:pPr>
            <a:r>
              <a:rPr lang="en-US" sz="2400" b="1" dirty="0" smtClean="0"/>
              <a:t>According to the </a:t>
            </a:r>
            <a:r>
              <a:rPr lang="en-US" sz="2400" b="1" dirty="0" smtClean="0">
                <a:solidFill>
                  <a:srgbClr val="FF0000"/>
                </a:solidFill>
                <a:effectLst>
                  <a:outerShdw blurRad="38100" dist="38100" dir="2700000" algn="tl">
                    <a:srgbClr val="000000">
                      <a:alpha val="43137"/>
                    </a:srgbClr>
                  </a:outerShdw>
                </a:effectLst>
              </a:rPr>
              <a:t>level of splitting </a:t>
            </a:r>
            <a:r>
              <a:rPr lang="en-US" sz="2400" b="1" dirty="0" smtClean="0"/>
              <a:t>within the epidermis Pemphigus can be divided into:</a:t>
            </a:r>
          </a:p>
          <a:p>
            <a:pPr marL="576072" indent="-457200">
              <a:buClr>
                <a:srgbClr val="FF0000"/>
              </a:buClr>
              <a:buSzPct val="100000"/>
              <a:buFont typeface="+mj-lt"/>
              <a:buAutoNum type="arabicPeriod"/>
            </a:pPr>
            <a:r>
              <a:rPr lang="en-US" sz="2400" b="1" dirty="0" smtClean="0">
                <a:solidFill>
                  <a:srgbClr val="002060"/>
                </a:solidFill>
                <a:effectLst>
                  <a:outerShdw blurRad="38100" dist="38100" dir="2700000" algn="tl">
                    <a:srgbClr val="000000">
                      <a:alpha val="43137"/>
                    </a:srgbClr>
                  </a:outerShdw>
                </a:effectLst>
              </a:rPr>
              <a:t>Superficial types</a:t>
            </a:r>
            <a:r>
              <a:rPr lang="en-US" sz="2400" b="1" dirty="0" smtClean="0"/>
              <a:t>: characterized by subcorneal cleavage e.g. </a:t>
            </a:r>
            <a:r>
              <a:rPr lang="en-US" sz="2400" b="1" dirty="0" smtClean="0">
                <a:solidFill>
                  <a:srgbClr val="002060"/>
                </a:solidFill>
                <a:effectLst>
                  <a:outerShdw blurRad="38100" dist="38100" dir="2700000" algn="tl">
                    <a:srgbClr val="000000">
                      <a:alpha val="43137"/>
                    </a:srgbClr>
                  </a:outerShdw>
                </a:effectLst>
              </a:rPr>
              <a:t>P. foliaceus </a:t>
            </a:r>
            <a:r>
              <a:rPr lang="en-US" sz="2400" b="1" dirty="0" smtClean="0"/>
              <a:t>and its variant </a:t>
            </a:r>
            <a:r>
              <a:rPr lang="en-US" sz="2400" b="1" dirty="0" smtClean="0">
                <a:solidFill>
                  <a:srgbClr val="002060"/>
                </a:solidFill>
                <a:effectLst>
                  <a:outerShdw blurRad="38100" dist="38100" dir="2700000" algn="tl">
                    <a:srgbClr val="000000">
                      <a:alpha val="43137"/>
                    </a:srgbClr>
                  </a:outerShdw>
                </a:effectLst>
              </a:rPr>
              <a:t>P. erythematosus</a:t>
            </a:r>
            <a:r>
              <a:rPr lang="en-US" sz="2400" b="1" dirty="0" smtClean="0"/>
              <a:t>.</a:t>
            </a:r>
          </a:p>
          <a:p>
            <a:pPr marL="576072" indent="-457200">
              <a:buClr>
                <a:srgbClr val="FF0000"/>
              </a:buClr>
              <a:buSzPct val="100000"/>
              <a:buFont typeface="+mj-lt"/>
              <a:buAutoNum type="arabicPeriod"/>
            </a:pPr>
            <a:r>
              <a:rPr lang="en-US" sz="2400" b="1" dirty="0" smtClean="0">
                <a:solidFill>
                  <a:srgbClr val="002060"/>
                </a:solidFill>
                <a:effectLst>
                  <a:outerShdw blurRad="38100" dist="38100" dir="2700000" algn="tl">
                    <a:srgbClr val="000000">
                      <a:alpha val="43137"/>
                    </a:srgbClr>
                  </a:outerShdw>
                </a:effectLst>
              </a:rPr>
              <a:t>Deep type</a:t>
            </a:r>
            <a:r>
              <a:rPr lang="en-US" sz="2400" b="1" dirty="0" smtClean="0"/>
              <a:t>: characterized by suprabasal cleavage e.g. </a:t>
            </a:r>
            <a:r>
              <a:rPr lang="en-US" sz="2400" b="1" dirty="0" smtClean="0">
                <a:solidFill>
                  <a:srgbClr val="002060"/>
                </a:solidFill>
                <a:effectLst>
                  <a:outerShdw blurRad="38100" dist="38100" dir="2700000" algn="tl">
                    <a:srgbClr val="000000">
                      <a:alpha val="43137"/>
                    </a:srgbClr>
                  </a:outerShdw>
                </a:effectLst>
              </a:rPr>
              <a:t>P. vulgaris </a:t>
            </a:r>
            <a:r>
              <a:rPr lang="en-US" sz="2400" b="1" dirty="0" smtClean="0"/>
              <a:t>and its variant </a:t>
            </a:r>
            <a:r>
              <a:rPr lang="en-US" sz="2400" b="1" dirty="0" smtClean="0">
                <a:solidFill>
                  <a:srgbClr val="002060"/>
                </a:solidFill>
                <a:effectLst>
                  <a:outerShdw blurRad="38100" dist="38100" dir="2700000" algn="tl">
                    <a:srgbClr val="000000">
                      <a:alpha val="43137"/>
                    </a:srgbClr>
                  </a:outerShdw>
                </a:effectLst>
              </a:rPr>
              <a:t>P. vegetans</a:t>
            </a:r>
            <a:r>
              <a:rPr lang="en-US" sz="2400" b="1" dirty="0" smtClean="0"/>
              <a:t>.</a:t>
            </a:r>
          </a:p>
          <a:p>
            <a:pPr marL="576072" indent="-457200">
              <a:buClr>
                <a:srgbClr val="FF0000"/>
              </a:buClr>
              <a:buSzPct val="100000"/>
              <a:buFont typeface="Wingdings" pitchFamily="2" charset="2"/>
              <a:buChar char="Ø"/>
            </a:pPr>
            <a:r>
              <a:rPr lang="en-US" sz="2400" b="1" dirty="0" smtClean="0"/>
              <a:t>A rare variant of Pemphigus which is usually associated with an underlying malignancy (Thymoma or Carcinoma) is called </a:t>
            </a:r>
            <a:r>
              <a:rPr lang="en-US" sz="2400" b="1" dirty="0" smtClean="0">
                <a:solidFill>
                  <a:srgbClr val="002060"/>
                </a:solidFill>
                <a:effectLst>
                  <a:outerShdw blurRad="38100" dist="38100" dir="2700000" algn="tl">
                    <a:srgbClr val="000000">
                      <a:alpha val="43137"/>
                    </a:srgbClr>
                  </a:outerShdw>
                </a:effectLst>
              </a:rPr>
              <a:t>Paraneoplastic Pemphigus</a:t>
            </a:r>
            <a:r>
              <a:rPr lang="en-US" sz="2400" b="1" dirty="0" smtClean="0"/>
              <a:t>.</a:t>
            </a:r>
            <a:endParaRPr lang="en-US" sz="2400" b="1" dirty="0" smtClean="0">
              <a:solidFill>
                <a:srgbClr val="FF0000"/>
              </a:solidFill>
            </a:endParaRPr>
          </a:p>
          <a:p>
            <a:pPr>
              <a:buClr>
                <a:srgbClr val="FF0000"/>
              </a:buClr>
              <a:buSzPct val="100000"/>
              <a:buNone/>
            </a:pPr>
            <a:endParaRPr lang="en-US" sz="2400" b="1" dirty="0" smtClean="0"/>
          </a:p>
          <a:p>
            <a:pPr>
              <a:buFont typeface="Arial" charset="0"/>
              <a:buChar char="•"/>
            </a:pP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1202</TotalTime>
  <Words>2037</Words>
  <Application>Microsoft Office PowerPoint</Application>
  <PresentationFormat>On-screen Show (4:3)</PresentationFormat>
  <Paragraphs>274</Paragraphs>
  <Slides>43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Module</vt:lpstr>
      <vt:lpstr>Bitmap Image</vt:lpstr>
      <vt:lpstr>PowerPoint Presentation</vt:lpstr>
      <vt:lpstr>PowerPoint Presentation</vt:lpstr>
      <vt:lpstr>Bullous Skin Disorders  (BSD)</vt:lpstr>
      <vt:lpstr>INTRODUCTION</vt:lpstr>
      <vt:lpstr>Immunoblistering Skin Diseases</vt:lpstr>
      <vt:lpstr>Classification of Immunoblistering Diseases</vt:lpstr>
      <vt:lpstr>PowerPoint Presentation</vt:lpstr>
      <vt:lpstr>PowerPoint Presentation</vt:lpstr>
      <vt:lpstr>Pemphigus داء الفقــــــاع               </vt:lpstr>
      <vt:lpstr>PowerPoint Presentation</vt:lpstr>
      <vt:lpstr>Pathogenesis</vt:lpstr>
      <vt:lpstr> Pemphigus vulgaris    داء الفقاع الخبيث      </vt:lpstr>
      <vt:lpstr> + ve Nikolski’s Sign</vt:lpstr>
      <vt:lpstr>Pemphigus vulgaris        داء الفقاع الخبيث </vt:lpstr>
      <vt:lpstr>P. Vulgaris involving the trunk with painful erosions</vt:lpstr>
      <vt:lpstr>Bullae are flaccid and fragile in P. vulgaris, they rupture easily and rapidly leaving painful erosions and later crustations.</vt:lpstr>
      <vt:lpstr>  Pemphigus vulgaris: Bullae are transient in this disorder; erosion is more characteristic.   </vt:lpstr>
      <vt:lpstr>PowerPoint Presentation</vt:lpstr>
      <vt:lpstr>PowerPoint Presentation</vt:lpstr>
      <vt:lpstr>PowerPoint Presentation</vt:lpstr>
      <vt:lpstr>Pemphigus vulgaris           داء الفقاع الخبيث </vt:lpstr>
      <vt:lpstr>Investigations</vt:lpstr>
      <vt:lpstr>Investigations</vt:lpstr>
      <vt:lpstr>Investigations</vt:lpstr>
      <vt:lpstr>Investigations</vt:lpstr>
      <vt:lpstr>Management of P. vulgaris</vt:lpstr>
      <vt:lpstr>Management of P. vulgaris</vt:lpstr>
      <vt:lpstr>TREATMENT</vt:lpstr>
      <vt:lpstr>Bullous Pemphigoid       شبيه داء الفقاع</vt:lpstr>
      <vt:lpstr>Bullous Pemphigoid</vt:lpstr>
      <vt:lpstr>Bullous Pemphigoid   Tense bullae and hemorrhagic scabs</vt:lpstr>
      <vt:lpstr> Bullous Pemphigoid </vt:lpstr>
      <vt:lpstr>Bullous Pemphigoid</vt:lpstr>
      <vt:lpstr>Bullous Pemphigoid</vt:lpstr>
      <vt:lpstr>PowerPoint Presentation</vt:lpstr>
      <vt:lpstr>PowerPoint Presentation</vt:lpstr>
      <vt:lpstr>  Pathogenesis of BP  </vt:lpstr>
      <vt:lpstr>Investigations</vt:lpstr>
      <vt:lpstr>Investigations</vt:lpstr>
      <vt:lpstr>DIF: Linear IgG deposits in the BMZ in BP</vt:lpstr>
      <vt:lpstr>Treatment of BP</vt:lpstr>
      <vt:lpstr>DIFF BTW PEMPHIGUS AND PEMPHIGOID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Immunoblistering Skin Diseases</dc:title>
  <dc:subject>Fifth-year Grade Lecture</dc:subject>
  <dc:creator>Assistant Professor Dr. Nameer Al-Sudany</dc:creator>
  <cp:keywords>immunoblistering, Pemphigus, Pemphigoid, DH</cp:keywords>
  <dc:description>Prepared at 26/ March/ 2008</dc:description>
  <cp:lastModifiedBy>DR.Ahmed Saker 2o1O</cp:lastModifiedBy>
  <cp:revision>130</cp:revision>
  <dcterms:created xsi:type="dcterms:W3CDTF">2006-08-16T00:00:00Z</dcterms:created>
  <dcterms:modified xsi:type="dcterms:W3CDTF">2019-03-24T05:45:59Z</dcterms:modified>
</cp:coreProperties>
</file>