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8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80" r:id="rId15"/>
    <p:sldId id="287" r:id="rId16"/>
    <p:sldId id="288" r:id="rId17"/>
    <p:sldId id="281" r:id="rId18"/>
    <p:sldId id="282" r:id="rId19"/>
    <p:sldId id="283" r:id="rId20"/>
    <p:sldId id="284" r:id="rId21"/>
    <p:sldId id="294" r:id="rId22"/>
    <p:sldId id="285" r:id="rId23"/>
    <p:sldId id="286" r:id="rId24"/>
    <p:sldId id="289" r:id="rId25"/>
    <p:sldId id="290" r:id="rId26"/>
    <p:sldId id="269" r:id="rId27"/>
    <p:sldId id="273" r:id="rId28"/>
    <p:sldId id="271" r:id="rId29"/>
    <p:sldId id="272" r:id="rId30"/>
    <p:sldId id="274" r:id="rId31"/>
    <p:sldId id="275" r:id="rId32"/>
    <p:sldId id="314" r:id="rId33"/>
    <p:sldId id="276" r:id="rId34"/>
    <p:sldId id="277" r:id="rId35"/>
    <p:sldId id="278" r:id="rId36"/>
    <p:sldId id="279" r:id="rId37"/>
    <p:sldId id="299" r:id="rId38"/>
    <p:sldId id="291" r:id="rId39"/>
    <p:sldId id="292" r:id="rId40"/>
    <p:sldId id="293" r:id="rId41"/>
    <p:sldId id="295" r:id="rId42"/>
    <p:sldId id="296" r:id="rId43"/>
    <p:sldId id="297" r:id="rId44"/>
    <p:sldId id="298" r:id="rId45"/>
    <p:sldId id="300" r:id="rId46"/>
    <p:sldId id="301" r:id="rId47"/>
    <p:sldId id="302" r:id="rId48"/>
    <p:sldId id="303" r:id="rId49"/>
    <p:sldId id="270" r:id="rId50"/>
    <p:sldId id="304" r:id="rId51"/>
    <p:sldId id="309" r:id="rId52"/>
    <p:sldId id="305" r:id="rId53"/>
    <p:sldId id="306" r:id="rId54"/>
    <p:sldId id="307" r:id="rId55"/>
    <p:sldId id="308" r:id="rId56"/>
    <p:sldId id="310" r:id="rId57"/>
    <p:sldId id="311" r:id="rId58"/>
    <p:sldId id="312" r:id="rId59"/>
    <p:sldId id="313" r:id="rId6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21324" autoAdjust="0"/>
    <p:restoredTop sz="94660"/>
  </p:normalViewPr>
  <p:slideViewPr>
    <p:cSldViewPr snapToGrid="0">
      <p:cViewPr varScale="1">
        <p:scale>
          <a:sx n="73" d="100"/>
          <a:sy n="73" d="100"/>
        </p:scale>
        <p:origin x="-126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83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4/2/2019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4/2/2019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4/2/2019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4/2/2019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4/2/2019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4/2/2019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7817" y="454387"/>
            <a:ext cx="7315200" cy="3255264"/>
          </a:xfrm>
        </p:spPr>
        <p:txBody>
          <a:bodyPr/>
          <a:lstStyle/>
          <a:p>
            <a:r>
              <a:rPr lang="en-US" dirty="0" err="1" smtClean="0"/>
              <a:t>NiTi</a:t>
            </a:r>
            <a:r>
              <a:rPr lang="en-US" dirty="0" smtClean="0"/>
              <a:t>  </a:t>
            </a:r>
            <a:r>
              <a:rPr lang="en-US" dirty="0" err="1" smtClean="0"/>
              <a:t>intracanal</a:t>
            </a:r>
            <a:r>
              <a:rPr lang="en-US" dirty="0" smtClean="0"/>
              <a:t> instruments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82307" y="4818184"/>
            <a:ext cx="3432907" cy="766461"/>
          </a:xfrm>
        </p:spPr>
        <p:txBody>
          <a:bodyPr/>
          <a:lstStyle/>
          <a:p>
            <a:r>
              <a:rPr lang="en-US" dirty="0" smtClean="0"/>
              <a:t>Balsam M. </a:t>
            </a:r>
            <a:r>
              <a:rPr lang="en-US" dirty="0" err="1" smtClean="0"/>
              <a:t>Mirdan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391" y="1829899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137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“shape memory alloys”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1338" y="1628775"/>
            <a:ext cx="3810000" cy="3590925"/>
          </a:xfrm>
        </p:spPr>
      </p:pic>
    </p:spTree>
    <p:extLst>
      <p:ext uri="{BB962C8B-B14F-4D97-AF65-F5344CB8AC3E}">
        <p14:creationId xmlns:p14="http://schemas.microsoft.com/office/powerpoint/2010/main" val="1902606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Fracture in rotary </a:t>
            </a:r>
            <a:r>
              <a:rPr lang="en-US" dirty="0" err="1" smtClean="0"/>
              <a:t>instrumeny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69255" y="495208"/>
            <a:ext cx="7315200" cy="26498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latin typeface="Algerian" pitchFamily="82" charset="0"/>
              </a:rPr>
              <a:t>torsion</a:t>
            </a:r>
            <a:endParaRPr lang="en-US" sz="2800" dirty="0">
              <a:latin typeface="Algerian" pitchFamily="82" charset="0"/>
            </a:endParaRPr>
          </a:p>
        </p:txBody>
      </p:sp>
      <p:sp>
        <p:nvSpPr>
          <p:cNvPr id="4" name="Left-Right Arrow 3"/>
          <p:cNvSpPr/>
          <p:nvPr/>
        </p:nvSpPr>
        <p:spPr>
          <a:xfrm>
            <a:off x="5595065" y="1236289"/>
            <a:ext cx="3013657" cy="110134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092137" y="1556130"/>
            <a:ext cx="17123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lgerian" pitchFamily="82" charset="0"/>
              </a:rPr>
              <a:t>flexural</a:t>
            </a:r>
            <a:endParaRPr lang="en-US" sz="2400" dirty="0">
              <a:latin typeface="Algerian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22760" y="1556130"/>
            <a:ext cx="19859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mode</a:t>
            </a:r>
            <a:endParaRPr lang="en-US" sz="2000" b="1" dirty="0"/>
          </a:p>
        </p:txBody>
      </p:sp>
      <p:sp>
        <p:nvSpPr>
          <p:cNvPr id="7" name="Rectangle 6"/>
          <p:cNvSpPr/>
          <p:nvPr/>
        </p:nvSpPr>
        <p:spPr>
          <a:xfrm>
            <a:off x="4305300" y="2828836"/>
            <a:ext cx="6096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>
                <a:latin typeface="Arial Black" pitchFamily="34" charset="0"/>
              </a:rPr>
              <a:t>A crown-down approach is recommended to reduce torsional loads (and thus the risk of fracture) by preventing a large </a:t>
            </a:r>
            <a:r>
              <a:rPr lang="en-US" sz="2400" dirty="0" smtClean="0">
                <a:latin typeface="Arial Black" pitchFamily="34" charset="0"/>
              </a:rPr>
              <a:t>portion instrument </a:t>
            </a:r>
            <a:r>
              <a:rPr lang="en-US" sz="2400" dirty="0">
                <a:latin typeface="Arial Black" pitchFamily="34" charset="0"/>
              </a:rPr>
              <a:t>from engaging root dentin (known as taper lock)</a:t>
            </a:r>
          </a:p>
          <a:p>
            <a:r>
              <a:rPr lang="en-US" sz="2400" dirty="0" smtClean="0">
                <a:latin typeface="Arial Black" pitchFamily="34" charset="0"/>
              </a:rPr>
              <a:t>n </a:t>
            </a:r>
            <a:r>
              <a:rPr lang="en-US" sz="2400" dirty="0">
                <a:latin typeface="Arial Black" pitchFamily="34" charset="0"/>
              </a:rPr>
              <a:t>of the tapered </a:t>
            </a:r>
            <a:r>
              <a:rPr lang="en-US" sz="2400" dirty="0" smtClean="0">
                <a:latin typeface="Arial Black" pitchFamily="34" charset="0"/>
              </a:rPr>
              <a:t>rotating</a:t>
            </a:r>
            <a:endParaRPr lang="en-US" sz="24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79826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Rotary file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676" y="863600"/>
            <a:ext cx="6607323" cy="5121275"/>
          </a:xfrm>
        </p:spPr>
      </p:pic>
    </p:spTree>
    <p:extLst>
      <p:ext uri="{BB962C8B-B14F-4D97-AF65-F5344CB8AC3E}">
        <p14:creationId xmlns:p14="http://schemas.microsoft.com/office/powerpoint/2010/main" val="36128089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precaution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Avoid too much pressure is applied to the file. Never force a file! These instruments require a passive </a:t>
            </a:r>
            <a:r>
              <a:rPr lang="en-US" dirty="0" smtClean="0"/>
              <a:t>technique.</a:t>
            </a:r>
          </a:p>
          <a:p>
            <a:r>
              <a:rPr lang="en-US" dirty="0"/>
              <a:t>If resistance is encountered, stop immediately, and before continuing, increase the coronal taper and negotiate additional length, using a smaller, 0.02 taper stainless steel hand </a:t>
            </a:r>
            <a:r>
              <a:rPr lang="en-US" dirty="0" smtClean="0"/>
              <a:t>tile.</a:t>
            </a:r>
          </a:p>
          <a:p>
            <a:r>
              <a:rPr lang="en-US" dirty="0"/>
              <a:t>A nickel-titanium instrument should not be used to bypass ledges.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7470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Component of endodontic instrument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/>
              <a:t>Flute:</a:t>
            </a:r>
          </a:p>
          <a:p>
            <a:r>
              <a:rPr lang="en-US" sz="2400" b="1" dirty="0" smtClean="0"/>
              <a:t>Groove </a:t>
            </a:r>
            <a:r>
              <a:rPr lang="en-US" sz="2400" b="1" dirty="0"/>
              <a:t>in the working surface used to collect soft tissue and dentine chips removed from the canal wall.</a:t>
            </a:r>
          </a:p>
          <a:p>
            <a:r>
              <a:rPr lang="en-US" sz="2400" b="1" dirty="0" smtClean="0"/>
              <a:t> </a:t>
            </a:r>
            <a:r>
              <a:rPr lang="en-US" sz="2400" b="1" dirty="0"/>
              <a:t>The effectiveness of the flute depends on its depth, width, configuration, and surface finish.</a:t>
            </a:r>
          </a:p>
          <a:p>
            <a:r>
              <a:rPr lang="en-US" sz="2400" b="1" dirty="0" smtClean="0"/>
              <a:t> </a:t>
            </a:r>
            <a:r>
              <a:rPr lang="en-US" sz="2400" b="1" dirty="0"/>
              <a:t>Its effectiveness depends on its angle of incidence and sharpness.</a:t>
            </a:r>
          </a:p>
        </p:txBody>
      </p:sp>
    </p:spTree>
    <p:extLst>
      <p:ext uri="{BB962C8B-B14F-4D97-AF65-F5344CB8AC3E}">
        <p14:creationId xmlns:p14="http://schemas.microsoft.com/office/powerpoint/2010/main" val="32055692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Flute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Flutes are grinding out a groove of specific profile in a cylindrical or conical </a:t>
            </a:r>
            <a:r>
              <a:rPr lang="en-US" dirty="0" err="1" smtClean="0"/>
              <a:t>blanck</a:t>
            </a:r>
            <a:r>
              <a:rPr lang="en-US" dirty="0" smtClean="0"/>
              <a:t> </a:t>
            </a:r>
            <a:r>
              <a:rPr lang="en-US" dirty="0" err="1" smtClean="0"/>
              <a:t>NiTi</a:t>
            </a:r>
            <a:r>
              <a:rPr lang="en-US" dirty="0" smtClean="0"/>
              <a:t>.</a:t>
            </a:r>
          </a:p>
          <a:p>
            <a:r>
              <a:rPr lang="en-US" dirty="0" smtClean="0"/>
              <a:t>Adjoining flutes </a:t>
            </a:r>
            <a:r>
              <a:rPr lang="en-US" dirty="0" err="1" smtClean="0"/>
              <a:t>creat</a:t>
            </a:r>
            <a:r>
              <a:rPr lang="en-US" dirty="0" smtClean="0"/>
              <a:t> a cutting blade.</a:t>
            </a:r>
          </a:p>
          <a:p>
            <a:r>
              <a:rPr lang="en-US" dirty="0" smtClean="0"/>
              <a:t>Flutes are characterize by:</a:t>
            </a:r>
          </a:p>
          <a:p>
            <a:r>
              <a:rPr lang="en-US" dirty="0" smtClean="0"/>
              <a:t>Depth of the </a:t>
            </a:r>
            <a:r>
              <a:rPr lang="en-US" dirty="0" err="1" smtClean="0"/>
              <a:t>flutting</a:t>
            </a:r>
            <a:r>
              <a:rPr lang="en-US" dirty="0" smtClean="0"/>
              <a:t>.</a:t>
            </a:r>
          </a:p>
          <a:p>
            <a:r>
              <a:rPr lang="en-US" dirty="0" smtClean="0"/>
              <a:t>Pitch.</a:t>
            </a:r>
          </a:p>
          <a:p>
            <a:r>
              <a:rPr lang="en-US" dirty="0" smtClean="0"/>
              <a:t>Helical angle</a:t>
            </a:r>
          </a:p>
          <a:p>
            <a:r>
              <a:rPr lang="en-US" dirty="0" err="1" smtClean="0"/>
              <a:t>Confegration</a:t>
            </a:r>
            <a:r>
              <a:rPr lang="en-US" dirty="0" smtClean="0"/>
              <a:t> of </a:t>
            </a:r>
            <a:r>
              <a:rPr lang="en-US" dirty="0" err="1" smtClean="0"/>
              <a:t>flutting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0069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Flute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738" y="1313546"/>
            <a:ext cx="7315200" cy="4221382"/>
          </a:xfrm>
        </p:spPr>
      </p:pic>
    </p:spTree>
    <p:extLst>
      <p:ext uri="{BB962C8B-B14F-4D97-AF65-F5344CB8AC3E}">
        <p14:creationId xmlns:p14="http://schemas.microsoft.com/office/powerpoint/2010/main" val="35440845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Component of endodontic instrument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b="1" dirty="0"/>
              <a:t> Radial land/ marginal width:</a:t>
            </a:r>
          </a:p>
          <a:p>
            <a:r>
              <a:rPr lang="en-US" sz="2400" dirty="0" smtClean="0"/>
              <a:t> </a:t>
            </a:r>
            <a:r>
              <a:rPr lang="en-US" sz="2400" dirty="0"/>
              <a:t>Is a flat cutting surface present between two grooves/ flutes.</a:t>
            </a:r>
          </a:p>
          <a:p>
            <a:r>
              <a:rPr lang="en-US" sz="2400" dirty="0" smtClean="0"/>
              <a:t> </a:t>
            </a:r>
            <a:r>
              <a:rPr lang="en-US" sz="2400" dirty="0"/>
              <a:t>The land touches the canal walls at the periphery of the file and reduces the tendency of the file to screw into the canal,</a:t>
            </a:r>
          </a:p>
          <a:p>
            <a:r>
              <a:rPr lang="en-US" sz="2400" dirty="0" smtClean="0"/>
              <a:t> </a:t>
            </a:r>
            <a:r>
              <a:rPr lang="en-US" sz="2400" dirty="0"/>
              <a:t>Reduces transportation of the canal.</a:t>
            </a:r>
          </a:p>
          <a:p>
            <a:r>
              <a:rPr lang="en-US" sz="2400" dirty="0" smtClean="0"/>
              <a:t> </a:t>
            </a:r>
            <a:r>
              <a:rPr lang="en-US" sz="2400" dirty="0"/>
              <a:t>Reduces the propagation of </a:t>
            </a:r>
            <a:r>
              <a:rPr lang="en-US" sz="2400" dirty="0" err="1"/>
              <a:t>microcracks</a:t>
            </a:r>
            <a:r>
              <a:rPr lang="en-US" sz="2400" dirty="0"/>
              <a:t> on its circumference,</a:t>
            </a:r>
          </a:p>
          <a:p>
            <a:r>
              <a:rPr lang="en-US" sz="2400" dirty="0" smtClean="0"/>
              <a:t> </a:t>
            </a:r>
            <a:r>
              <a:rPr lang="en-US" sz="2400" dirty="0"/>
              <a:t>Supports the cutting edge, </a:t>
            </a:r>
            <a:r>
              <a:rPr lang="en-US" sz="2400" dirty="0" smtClean="0"/>
              <a:t>and  </a:t>
            </a:r>
            <a:r>
              <a:rPr lang="en-US" sz="2400" dirty="0"/>
              <a:t>Limits the depth of cut.</a:t>
            </a:r>
          </a:p>
        </p:txBody>
      </p:sp>
    </p:spTree>
    <p:extLst>
      <p:ext uri="{BB962C8B-B14F-4D97-AF65-F5344CB8AC3E}">
        <p14:creationId xmlns:p14="http://schemas.microsoft.com/office/powerpoint/2010/main" val="8746302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/>
              <a:t> Disadvantages: </a:t>
            </a:r>
            <a:endParaRPr lang="en-US" sz="2800" b="1" dirty="0" smtClean="0"/>
          </a:p>
          <a:p>
            <a:r>
              <a:rPr lang="en-US" sz="2400" dirty="0" smtClean="0"/>
              <a:t>Clogging </a:t>
            </a:r>
            <a:r>
              <a:rPr lang="en-US" sz="2400" dirty="0"/>
              <a:t>of the instruments, </a:t>
            </a:r>
            <a:endParaRPr lang="en-US" sz="2400" dirty="0" smtClean="0"/>
          </a:p>
          <a:p>
            <a:r>
              <a:rPr lang="en-US" sz="2400" dirty="0" smtClean="0"/>
              <a:t> </a:t>
            </a:r>
            <a:r>
              <a:rPr lang="en-US" sz="2400" dirty="0"/>
              <a:t>Friction and heat build-up, </a:t>
            </a:r>
            <a:endParaRPr lang="en-US" sz="2400" dirty="0" smtClean="0"/>
          </a:p>
          <a:p>
            <a:r>
              <a:rPr lang="en-US" sz="2400" dirty="0" smtClean="0"/>
              <a:t> </a:t>
            </a:r>
            <a:r>
              <a:rPr lang="en-US" sz="2400" dirty="0"/>
              <a:t>Inefficient cutting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440" y="2245624"/>
            <a:ext cx="3014036" cy="2378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307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6800" y="155172"/>
            <a:ext cx="7315200" cy="5120640"/>
          </a:xfrm>
        </p:spPr>
        <p:txBody>
          <a:bodyPr/>
          <a:lstStyle/>
          <a:p>
            <a:r>
              <a:rPr lang="en-US" sz="2800" b="1" dirty="0"/>
              <a:t> Relief: </a:t>
            </a:r>
            <a:endParaRPr lang="en-US" sz="2800" b="1" dirty="0" smtClean="0"/>
          </a:p>
          <a:p>
            <a:r>
              <a:rPr lang="en-US" dirty="0" smtClean="0"/>
              <a:t> </a:t>
            </a:r>
            <a:r>
              <a:rPr lang="en-US" sz="2400" dirty="0"/>
              <a:t>Surface area of land that is reduced to a certain extent to reduce frictional resistance</a:t>
            </a:r>
            <a:r>
              <a:rPr lang="en-US" dirty="0"/>
              <a:t>.</a:t>
            </a:r>
          </a:p>
          <a:p>
            <a:r>
              <a:rPr lang="en-US" sz="2800" b="1" dirty="0" smtClean="0"/>
              <a:t> </a:t>
            </a:r>
            <a:r>
              <a:rPr lang="en-US" sz="2800" b="1" dirty="0"/>
              <a:t>Helix angle: </a:t>
            </a:r>
            <a:r>
              <a:rPr lang="en-US" sz="2800" b="1" dirty="0" smtClean="0"/>
              <a:t> </a:t>
            </a:r>
          </a:p>
          <a:p>
            <a:r>
              <a:rPr lang="en-US" sz="2400" dirty="0" smtClean="0"/>
              <a:t>The </a:t>
            </a:r>
            <a:r>
              <a:rPr lang="en-US" sz="2400" dirty="0"/>
              <a:t>angle the cutting edge forms with the long axis of the file. </a:t>
            </a:r>
            <a:r>
              <a:rPr lang="en-US" sz="2400" dirty="0" smtClean="0"/>
              <a:t>Augers </a:t>
            </a:r>
            <a:r>
              <a:rPr lang="en-US" sz="2400" dirty="0"/>
              <a:t>debris collected in the flute from the canal. </a:t>
            </a:r>
            <a:endParaRPr lang="en-US" sz="2400" dirty="0" smtClean="0"/>
          </a:p>
          <a:p>
            <a:r>
              <a:rPr lang="en-US" sz="2400" dirty="0" smtClean="0"/>
              <a:t>This </a:t>
            </a:r>
            <a:r>
              <a:rPr lang="en-US" sz="2400" dirty="0"/>
              <a:t>angle is important for determining which file technique to use.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61311"/>
            <a:ext cx="5020656" cy="3394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124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They are divide in to 6 Groups:</a:t>
            </a:r>
          </a:p>
          <a:p>
            <a:r>
              <a:rPr lang="en-US" b="1" dirty="0">
                <a:latin typeface="Times New Roman" panose="02020603050405020304" pitchFamily="18" charset="0"/>
              </a:rPr>
              <a:t>Group I: </a:t>
            </a:r>
            <a:r>
              <a:rPr lang="en-US" dirty="0">
                <a:latin typeface="Times New Roman" panose="02020603050405020304" pitchFamily="18" charset="0"/>
              </a:rPr>
              <a:t>Manually-operated instruments, such as barbed broaches and K-type and H-type instruments</a:t>
            </a:r>
            <a:r>
              <a:rPr lang="en-US" dirty="0" smtClean="0">
                <a:latin typeface="Times New Roman" panose="02020603050405020304" pitchFamily="18" charset="0"/>
              </a:rPr>
              <a:t>.</a:t>
            </a:r>
          </a:p>
          <a:p>
            <a:r>
              <a:rPr lang="en-US" b="1" dirty="0">
                <a:latin typeface="Times New Roman" panose="02020603050405020304" pitchFamily="18" charset="0"/>
              </a:rPr>
              <a:t>Group II: </a:t>
            </a:r>
            <a:r>
              <a:rPr lang="en-US" dirty="0">
                <a:latin typeface="Times New Roman" panose="02020603050405020304" pitchFamily="18" charset="0"/>
              </a:rPr>
              <a:t>Low-speed instruments with a latch-type attachment. Typical instruments in this group are Gates-Glidden (GG) burs and </a:t>
            </a:r>
            <a:r>
              <a:rPr lang="en-US" dirty="0" err="1">
                <a:latin typeface="Times New Roman" panose="02020603050405020304" pitchFamily="18" charset="0"/>
              </a:rPr>
              <a:t>Peeso</a:t>
            </a:r>
            <a:r>
              <a:rPr lang="en-US" dirty="0">
                <a:latin typeface="Times New Roman" panose="02020603050405020304" pitchFamily="18" charset="0"/>
              </a:rPr>
              <a:t> reamers. They are typically used in the coronal part of the canal and never used in a canal curvature</a:t>
            </a:r>
            <a:r>
              <a:rPr lang="en-US" dirty="0" smtClean="0">
                <a:latin typeface="Times New Roman" panose="02020603050405020304" pitchFamily="18" charset="0"/>
              </a:rPr>
              <a:t>.</a:t>
            </a:r>
          </a:p>
          <a:p>
            <a:r>
              <a:rPr lang="en-US" b="1" dirty="0">
                <a:latin typeface="Times New Roman" panose="02020603050405020304" pitchFamily="18" charset="0"/>
              </a:rPr>
              <a:t>Group III: </a:t>
            </a:r>
            <a:r>
              <a:rPr lang="en-US" dirty="0">
                <a:latin typeface="Times New Roman" panose="02020603050405020304" pitchFamily="18" charset="0"/>
              </a:rPr>
              <a:t>Engine-driven nickel-titanium rotary instruments. They consist of a rotating blade that can safely be operated in, and adapt itself to, curved root canals. Most engine- driven instruments available today belong to this group.</a:t>
            </a:r>
            <a:endParaRPr lang="en-US" dirty="0" smtClean="0">
              <a:latin typeface="Times New Roman" panose="02020603050405020304" pitchFamily="18" charset="0"/>
            </a:endParaRP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08710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Tips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236" y="635779"/>
            <a:ext cx="7079962" cy="3201929"/>
          </a:xfrm>
        </p:spPr>
      </p:pic>
      <p:sp>
        <p:nvSpPr>
          <p:cNvPr id="5" name="TextBox 4"/>
          <p:cNvSpPr txBox="1"/>
          <p:nvPr/>
        </p:nvSpPr>
        <p:spPr>
          <a:xfrm>
            <a:off x="4371677" y="4055066"/>
            <a:ext cx="65116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Is the element of the working part that perform the guiding function, it is the first part that starts cutting through then the blades will enlarge the canal wall.</a:t>
            </a:r>
          </a:p>
          <a:p>
            <a:r>
              <a:rPr lang="en-US" dirty="0" smtClean="0"/>
              <a:t>The </a:t>
            </a:r>
            <a:r>
              <a:rPr lang="en-US" dirty="0" err="1" smtClean="0"/>
              <a:t>tipe</a:t>
            </a:r>
            <a:r>
              <a:rPr lang="en-US" dirty="0" smtClean="0"/>
              <a:t> might have sharp end ( active tip)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            or blunt end( passive tip)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3976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Tips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902" y="0"/>
            <a:ext cx="5813846" cy="6721271"/>
          </a:xfrm>
        </p:spPr>
      </p:pic>
    </p:spTree>
    <p:extLst>
      <p:ext uri="{BB962C8B-B14F-4D97-AF65-F5344CB8AC3E}">
        <p14:creationId xmlns:p14="http://schemas.microsoft.com/office/powerpoint/2010/main" val="20069273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The passive tip reduce the deviation from the canal axis</a:t>
            </a:r>
          </a:p>
          <a:p>
            <a:r>
              <a:rPr lang="en-US" sz="2400" dirty="0" smtClean="0"/>
              <a:t>Limits canal perforation of transportation or ledge formation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951712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Tapering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738" y="1606336"/>
            <a:ext cx="7315200" cy="3635802"/>
          </a:xfrm>
        </p:spPr>
      </p:pic>
    </p:spTree>
    <p:extLst>
      <p:ext uri="{BB962C8B-B14F-4D97-AF65-F5344CB8AC3E}">
        <p14:creationId xmlns:p14="http://schemas.microsoft.com/office/powerpoint/2010/main" val="24268516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Rake angle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If the file is sectioned perpendicular to its long axis, the rake angle is the angle </a:t>
            </a:r>
            <a:r>
              <a:rPr lang="en-US" sz="2400" dirty="0" smtClean="0"/>
              <a:t>formed by </a:t>
            </a:r>
            <a:r>
              <a:rPr lang="en-US" sz="2400" dirty="0"/>
              <a:t>the leading edge and the radius of the file. If the angle formed by the leading edge </a:t>
            </a:r>
            <a:r>
              <a:rPr lang="en-US" sz="2400" dirty="0" smtClean="0"/>
              <a:t>and the </a:t>
            </a:r>
            <a:r>
              <a:rPr lang="en-US" sz="2400" dirty="0"/>
              <a:t>surface to be cut (its tangent) is obtuse, the rake angle is said to be positive or cutting.</a:t>
            </a:r>
          </a:p>
          <a:p>
            <a:r>
              <a:rPr lang="en-US" sz="2400" dirty="0"/>
              <a:t>If the angle formed by the leading edge and the surface to be cut is acute, the rake </a:t>
            </a:r>
            <a:r>
              <a:rPr lang="en-US" sz="2400" dirty="0" smtClean="0"/>
              <a:t>angle is </a:t>
            </a:r>
            <a:r>
              <a:rPr lang="en-US" sz="2400" dirty="0"/>
              <a:t>said to be negative or scraping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4969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4813"/>
            <a:ext cx="2947482" cy="4601183"/>
          </a:xfrm>
        </p:spPr>
        <p:txBody>
          <a:bodyPr/>
          <a:lstStyle/>
          <a:p>
            <a:r>
              <a:rPr lang="en-US" dirty="0" smtClean="0"/>
              <a:t>Rake angle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738" y="289143"/>
            <a:ext cx="4152900" cy="22098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7246" y="776599"/>
            <a:ext cx="3390900" cy="4305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471" y="3332661"/>
            <a:ext cx="5791200" cy="324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9865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 ISO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20783" y="1520930"/>
            <a:ext cx="7315200" cy="5120640"/>
          </a:xfrm>
        </p:spPr>
        <p:txBody>
          <a:bodyPr>
            <a:normAutofit fontScale="92500" lnSpcReduction="10000"/>
          </a:bodyPr>
          <a:lstStyle/>
          <a:p>
            <a:r>
              <a:rPr lang="en-US" sz="3500" b="1" dirty="0" smtClean="0">
                <a:solidFill>
                  <a:srgbClr val="FF0000"/>
                </a:solidFill>
              </a:rPr>
              <a:t>Profile system</a:t>
            </a:r>
            <a:r>
              <a:rPr lang="en-US" sz="3500" b="1" dirty="0" smtClean="0"/>
              <a:t> </a:t>
            </a:r>
            <a:r>
              <a:rPr lang="en-US" b="1" dirty="0" smtClean="0"/>
              <a:t>was introduce in 1994 </a:t>
            </a:r>
          </a:p>
          <a:p>
            <a:r>
              <a:rPr lang="en-US" b="1" dirty="0" smtClean="0"/>
              <a:t>Have increase tapering  compared with conventional hand instrument.</a:t>
            </a:r>
          </a:p>
          <a:p>
            <a:r>
              <a:rPr lang="en-US" b="1" dirty="0" smtClean="0"/>
              <a:t>The tips of the profile series 29 rotary instrument had a constant proportion of diameter increment (29%).</a:t>
            </a:r>
          </a:p>
          <a:p>
            <a:r>
              <a:rPr lang="en-US" b="1" dirty="0"/>
              <a:t>The constant percentage increase offers a smooth, progressive enlargement of the canal. They're also designed with the same </a:t>
            </a:r>
            <a:r>
              <a:rPr lang="en-US" b="1" dirty="0" smtClean="0"/>
              <a:t>U file </a:t>
            </a:r>
            <a:r>
              <a:rPr lang="en-US" b="1" dirty="0"/>
              <a:t>flute and safety transition angle as our </a:t>
            </a:r>
            <a:r>
              <a:rPr lang="en-US" b="1" dirty="0" smtClean="0"/>
              <a:t>Profile </a:t>
            </a:r>
            <a:r>
              <a:rPr lang="en-US" b="1" dirty="0"/>
              <a:t>ISO files</a:t>
            </a:r>
            <a:r>
              <a:rPr lang="en-US" b="1" dirty="0" smtClean="0"/>
              <a:t>.</a:t>
            </a:r>
          </a:p>
          <a:p>
            <a:r>
              <a:rPr lang="en-US" b="1" dirty="0" smtClean="0"/>
              <a:t>Radial lands and parallel central core to increase the flexibility</a:t>
            </a:r>
          </a:p>
          <a:p>
            <a:r>
              <a:rPr lang="en-US" b="1" dirty="0" smtClean="0"/>
              <a:t>Lateral views show a 20 </a:t>
            </a:r>
            <a:r>
              <a:rPr lang="en-US" b="1" dirty="0" err="1" smtClean="0"/>
              <a:t>degres</a:t>
            </a:r>
            <a:r>
              <a:rPr lang="en-US" b="1" dirty="0" smtClean="0"/>
              <a:t> </a:t>
            </a:r>
            <a:r>
              <a:rPr lang="en-US" b="1" dirty="0" smtClean="0"/>
              <a:t>helix angle, constant pitch, </a:t>
            </a:r>
            <a:r>
              <a:rPr lang="en-US" b="1" dirty="0" err="1" smtClean="0"/>
              <a:t>bulet</a:t>
            </a:r>
            <a:r>
              <a:rPr lang="en-US" b="1" dirty="0" smtClean="0"/>
              <a:t> shaped non cutting tips and with slight negative rake angle.</a:t>
            </a:r>
          </a:p>
          <a:p>
            <a:r>
              <a:rPr lang="en-US" b="1" dirty="0" smtClean="0"/>
              <a:t>This configuration facilitates a reaming action.</a:t>
            </a:r>
          </a:p>
          <a:p>
            <a:r>
              <a:rPr lang="en-US" b="1" dirty="0" smtClean="0"/>
              <a:t>Debris is transported </a:t>
            </a:r>
            <a:r>
              <a:rPr lang="en-US" b="1" dirty="0" err="1" smtClean="0"/>
              <a:t>coronally</a:t>
            </a:r>
            <a:r>
              <a:rPr lang="en-US" b="1" dirty="0" smtClean="0"/>
              <a:t> and effectively from the root canals</a:t>
            </a:r>
          </a:p>
          <a:p>
            <a:r>
              <a:rPr lang="en-US" b="1" dirty="0" smtClean="0"/>
              <a:t>The </a:t>
            </a:r>
            <a:r>
              <a:rPr lang="en-US" b="1" dirty="0" err="1" smtClean="0"/>
              <a:t>prefered</a:t>
            </a:r>
            <a:r>
              <a:rPr lang="en-US" b="1" dirty="0" smtClean="0"/>
              <a:t> speed 275-325 rpm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29591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Profile system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1034" y="481157"/>
            <a:ext cx="3965994" cy="312962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110" y="3610785"/>
            <a:ext cx="3486659" cy="2751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86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Profile GT  files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393" y="989636"/>
            <a:ext cx="7684396" cy="5114950"/>
          </a:xfrm>
        </p:spPr>
      </p:pic>
    </p:spTree>
    <p:extLst>
      <p:ext uri="{BB962C8B-B14F-4D97-AF65-F5344CB8AC3E}">
        <p14:creationId xmlns:p14="http://schemas.microsoft.com/office/powerpoint/2010/main" val="18698314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Profile</a:t>
            </a:r>
            <a:br>
              <a:rPr lang="en-US" dirty="0" smtClean="0"/>
            </a:br>
            <a:r>
              <a:rPr lang="en-US" dirty="0" smtClean="0"/>
              <a:t>GT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Greater tapering</a:t>
            </a:r>
          </a:p>
          <a:p>
            <a:r>
              <a:rPr lang="en-US" b="1" dirty="0" smtClean="0"/>
              <a:t>Comes in  four tapering </a:t>
            </a:r>
          </a:p>
          <a:p>
            <a:r>
              <a:rPr lang="en-US" b="1" dirty="0" smtClean="0"/>
              <a:t>0.06, 0.08, 0.10 and 0.12</a:t>
            </a:r>
          </a:p>
          <a:p>
            <a:r>
              <a:rPr lang="en-US" b="1" dirty="0" smtClean="0"/>
              <a:t>Maximum diameter of working part </a:t>
            </a:r>
            <a:r>
              <a:rPr lang="en-US" b="1" dirty="0" err="1" smtClean="0"/>
              <a:t>coronally</a:t>
            </a:r>
            <a:r>
              <a:rPr lang="en-US" b="1" dirty="0" smtClean="0"/>
              <a:t> 1mm</a:t>
            </a:r>
          </a:p>
          <a:p>
            <a:r>
              <a:rPr lang="en-US" b="1" dirty="0" smtClean="0"/>
              <a:t>Have variable pitch and increasing number of flutes in progression to the tip.</a:t>
            </a:r>
          </a:p>
          <a:p>
            <a:r>
              <a:rPr lang="en-US" b="1" dirty="0" smtClean="0"/>
              <a:t>The apical instrument diameter is 0.2mm</a:t>
            </a:r>
          </a:p>
          <a:p>
            <a:r>
              <a:rPr lang="en-US" b="1" dirty="0" smtClean="0"/>
              <a:t>The instrument tips are non cutting and round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929249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72812" y="341768"/>
            <a:ext cx="2651097" cy="26330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943" y="3172897"/>
            <a:ext cx="4149971" cy="2552122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7199190" y="3023767"/>
            <a:ext cx="3493477" cy="11254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252065" y="3401809"/>
            <a:ext cx="3130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Increase cutting efficiency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04344" y="5120182"/>
            <a:ext cx="1499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Gates </a:t>
            </a:r>
            <a:r>
              <a:rPr lang="en-US" dirty="0" err="1" smtClean="0"/>
              <a:t>glidden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873" y="5304848"/>
            <a:ext cx="4857750" cy="120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0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ProTaper</a:t>
            </a:r>
            <a:r>
              <a:rPr lang="en-US" dirty="0" smtClean="0"/>
              <a:t> universal system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0354" y="1632858"/>
            <a:ext cx="9270124" cy="2456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09710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Reduces the contact  area between the file and dentin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738" y="994519"/>
            <a:ext cx="7315200" cy="4859436"/>
          </a:xfrm>
        </p:spPr>
      </p:pic>
      <p:sp>
        <p:nvSpPr>
          <p:cNvPr id="5" name="Left Arrow 4"/>
          <p:cNvSpPr/>
          <p:nvPr/>
        </p:nvSpPr>
        <p:spPr>
          <a:xfrm>
            <a:off x="2846231" y="3219718"/>
            <a:ext cx="1326524" cy="618186"/>
          </a:xfrm>
          <a:prstGeom prst="lef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0030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Compere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711" y="2006757"/>
            <a:ext cx="10073289" cy="3422397"/>
          </a:xfrm>
        </p:spPr>
      </p:pic>
    </p:spTree>
    <p:extLst>
      <p:ext uri="{BB962C8B-B14F-4D97-AF65-F5344CB8AC3E}">
        <p14:creationId xmlns:p14="http://schemas.microsoft.com/office/powerpoint/2010/main" val="17451400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Shows modified K-type file with sharp cutting edges and no radial lands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738" y="1014481"/>
            <a:ext cx="7315200" cy="4819513"/>
          </a:xfrm>
        </p:spPr>
      </p:pic>
    </p:spTree>
    <p:extLst>
      <p:ext uri="{BB962C8B-B14F-4D97-AF65-F5344CB8AC3E}">
        <p14:creationId xmlns:p14="http://schemas.microsoft.com/office/powerpoint/2010/main" val="29349381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Protaper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stable core and flexible for smaller files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738" y="1029425"/>
            <a:ext cx="7315200" cy="4789625"/>
          </a:xfrm>
        </p:spPr>
      </p:pic>
    </p:spTree>
    <p:extLst>
      <p:ext uri="{BB962C8B-B14F-4D97-AF65-F5344CB8AC3E}">
        <p14:creationId xmlns:p14="http://schemas.microsoft.com/office/powerpoint/2010/main" val="23449010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</a:t>
            </a:r>
            <a:r>
              <a:rPr lang="en-US" dirty="0" err="1" smtClean="0"/>
              <a:t>shapping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3 finishing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738" y="999536"/>
            <a:ext cx="7315200" cy="4849402"/>
          </a:xfrm>
        </p:spPr>
      </p:pic>
    </p:spTree>
    <p:extLst>
      <p:ext uri="{BB962C8B-B14F-4D97-AF65-F5344CB8AC3E}">
        <p14:creationId xmlns:p14="http://schemas.microsoft.com/office/powerpoint/2010/main" val="197966269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ProTaper</a:t>
            </a:r>
            <a:r>
              <a:rPr lang="en-US" dirty="0" smtClean="0"/>
              <a:t> Universal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4278" y="1632429"/>
            <a:ext cx="7315200" cy="5120640"/>
          </a:xfrm>
        </p:spPr>
        <p:txBody>
          <a:bodyPr/>
          <a:lstStyle/>
          <a:p>
            <a:r>
              <a:rPr lang="en-US" sz="3200" dirty="0" smtClean="0"/>
              <a:t>The set is increased by 2 larger finishing file</a:t>
            </a:r>
          </a:p>
          <a:p>
            <a:r>
              <a:rPr lang="en-US" sz="3200" dirty="0" smtClean="0"/>
              <a:t>The 3 finishing files and a set designed for retreatment procedure.</a:t>
            </a:r>
          </a:p>
          <a:p>
            <a:r>
              <a:rPr lang="en-US" sz="3200" dirty="0" smtClean="0"/>
              <a:t>Varies tapering for this system along the long axes.</a:t>
            </a:r>
          </a:p>
          <a:p>
            <a:r>
              <a:rPr lang="en-US" sz="3200" dirty="0" smtClean="0"/>
              <a:t>The 3 shaping files have taper increase </a:t>
            </a:r>
            <a:r>
              <a:rPr lang="en-US" sz="3200" dirty="0" err="1" smtClean="0"/>
              <a:t>coronally</a:t>
            </a:r>
            <a:r>
              <a:rPr lang="en-US" sz="3200" dirty="0" smtClean="0"/>
              <a:t>, and the reverse pattern is seen in the fifth finishing file.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2262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difference between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5044" y="863600"/>
            <a:ext cx="6902588" cy="5121275"/>
          </a:xfrm>
        </p:spPr>
      </p:pic>
    </p:spTree>
    <p:extLst>
      <p:ext uri="{BB962C8B-B14F-4D97-AF65-F5344CB8AC3E}">
        <p14:creationId xmlns:p14="http://schemas.microsoft.com/office/powerpoint/2010/main" val="258766856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Smart taper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0039138"/>
              </p:ext>
            </p:extLst>
          </p:nvPr>
        </p:nvGraphicFramePr>
        <p:xfrm>
          <a:off x="3582650" y="989350"/>
          <a:ext cx="8109678" cy="4721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3226"/>
                <a:gridCol w="2703226"/>
                <a:gridCol w="2703226"/>
              </a:tblGrid>
              <a:tr h="824638">
                <a:tc>
                  <a:txBody>
                    <a:bodyPr/>
                    <a:lstStyle/>
                    <a:p>
                      <a:r>
                        <a:rPr lang="en-US" dirty="0" smtClean="0"/>
                        <a:t>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Diameter @ tip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Diameter @ D no.</a:t>
                      </a:r>
                      <a:endParaRPr lang="en-US" dirty="0"/>
                    </a:p>
                  </a:txBody>
                  <a:tcPr/>
                </a:tc>
              </a:tr>
              <a:tr h="824638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0.18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@D14=1.2</a:t>
                      </a:r>
                      <a:endParaRPr lang="en-US" sz="2400" dirty="0"/>
                    </a:p>
                  </a:txBody>
                  <a:tcPr/>
                </a:tc>
              </a:tr>
              <a:tr h="824638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0.2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@D14=1.1</a:t>
                      </a:r>
                      <a:endParaRPr lang="en-US" sz="2400" dirty="0"/>
                    </a:p>
                  </a:txBody>
                  <a:tcPr/>
                </a:tc>
              </a:tr>
              <a:tr h="1423348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F1-F2-F3-F4&amp;F5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0.2,0.25,0.3,0.4&amp;0.5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@D3=0.07,0.08,0.09,0.05,0.04</a:t>
                      </a:r>
                      <a:endParaRPr lang="en-US" sz="2400" dirty="0"/>
                    </a:p>
                  </a:txBody>
                  <a:tcPr/>
                </a:tc>
              </a:tr>
              <a:tr h="824638">
                <a:tc gridSpan="3">
                  <a:txBody>
                    <a:bodyPr/>
                    <a:lstStyle/>
                    <a:p>
                      <a:r>
                        <a:rPr lang="en-US" sz="2400" dirty="0" smtClean="0"/>
                        <a:t>Fishing file tips are</a:t>
                      </a:r>
                      <a:r>
                        <a:rPr lang="en-US" sz="2400" baseline="0" dirty="0" smtClean="0"/>
                        <a:t> rounded non cutting end</a:t>
                      </a:r>
                      <a:endParaRPr lang="en-US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898014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3134858" cy="4601183"/>
          </a:xfrm>
        </p:spPr>
        <p:txBody>
          <a:bodyPr/>
          <a:lstStyle/>
          <a:p>
            <a:r>
              <a:rPr lang="en-US" dirty="0" smtClean="0"/>
              <a:t>Recommended for the </a:t>
            </a:r>
            <a:r>
              <a:rPr lang="en-US" dirty="0" err="1" smtClean="0"/>
              <a:t>ProTaper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chemeClr val="tx1"/>
                </a:solidFill>
              </a:rPr>
              <a:t>Preparation of glide path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The use of lateral brushing working stroke. Such a stroke allows the clinician to direct larger files </a:t>
            </a:r>
            <a:r>
              <a:rPr lang="en-US" sz="2400" dirty="0" err="1" smtClean="0">
                <a:solidFill>
                  <a:schemeClr val="tx1"/>
                </a:solidFill>
              </a:rPr>
              <a:t>coronally</a:t>
            </a:r>
            <a:r>
              <a:rPr lang="en-US" sz="2400" dirty="0" smtClean="0">
                <a:solidFill>
                  <a:schemeClr val="tx1"/>
                </a:solidFill>
              </a:rPr>
              <a:t> a way from danger zones and counteract any “threading-in” effect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9977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</a:rPr>
              <a:t>Group IV: </a:t>
            </a:r>
            <a:r>
              <a:rPr lang="en-US" dirty="0">
                <a:latin typeface="Times New Roman" panose="02020603050405020304" pitchFamily="18" charset="0"/>
              </a:rPr>
              <a:t>Engine-driven instruments that adapt themselves three-dimensionally to the shape of the root canal. Like other nickel-titanium instruments, they adapt to the shape of the root canal longitudinally but additionally they adapt also to the cross-section of the root canal. There is currently only one instrument in this group: the self-adjusting file (SAF</a:t>
            </a:r>
            <a:r>
              <a:rPr lang="en-US" dirty="0" smtClean="0">
                <a:latin typeface="Times New Roman" panose="02020603050405020304" pitchFamily="18" charset="0"/>
              </a:rPr>
              <a:t>).</a:t>
            </a:r>
          </a:p>
          <a:p>
            <a:r>
              <a:rPr lang="en-US" b="1" dirty="0">
                <a:latin typeface="Times New Roman" panose="02020603050405020304" pitchFamily="18" charset="0"/>
              </a:rPr>
              <a:t>Group V: </a:t>
            </a:r>
            <a:r>
              <a:rPr lang="en-US" dirty="0">
                <a:latin typeface="Times New Roman" panose="02020603050405020304" pitchFamily="18" charset="0"/>
              </a:rPr>
              <a:t>Engine-driven reciprocating instruments</a:t>
            </a:r>
            <a:r>
              <a:rPr lang="en-US" dirty="0" smtClean="0">
                <a:latin typeface="Times New Roman" panose="02020603050405020304" pitchFamily="18" charset="0"/>
              </a:rPr>
              <a:t>.</a:t>
            </a:r>
          </a:p>
          <a:p>
            <a:endParaRPr lang="en-US" dirty="0" smtClean="0">
              <a:latin typeface="Times New Roman" panose="02020603050405020304" pitchFamily="18" charset="0"/>
            </a:endParaRPr>
          </a:p>
          <a:p>
            <a:r>
              <a:rPr lang="en-US" b="1" dirty="0">
                <a:latin typeface="Times New Roman" panose="02020603050405020304" pitchFamily="18" charset="0"/>
              </a:rPr>
              <a:t>Group VI: </a:t>
            </a:r>
            <a:r>
              <a:rPr lang="en-US" dirty="0">
                <a:latin typeface="Times New Roman" panose="02020603050405020304" pitchFamily="18" charset="0"/>
              </a:rPr>
              <a:t>Ultrasonic instruments.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789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RaCe</a:t>
            </a:r>
            <a:r>
              <a:rPr lang="en-US" dirty="0" smtClean="0"/>
              <a:t>, Bio Race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The </a:t>
            </a:r>
            <a:r>
              <a:rPr lang="en-US" sz="2400" dirty="0" err="1" smtClean="0"/>
              <a:t>RaCe</a:t>
            </a:r>
            <a:r>
              <a:rPr lang="en-US" sz="2400" dirty="0" smtClean="0"/>
              <a:t> was manufactured since </a:t>
            </a:r>
            <a:r>
              <a:rPr lang="en-US" sz="2400" dirty="0" smtClean="0"/>
              <a:t>1999 </a:t>
            </a:r>
            <a:r>
              <a:rPr lang="en-US" sz="2400" dirty="0" smtClean="0"/>
              <a:t>by FKG. </a:t>
            </a:r>
          </a:p>
          <a:p>
            <a:r>
              <a:rPr lang="en-US" sz="2400" dirty="0" smtClean="0"/>
              <a:t>The name stands for </a:t>
            </a:r>
            <a:r>
              <a:rPr lang="en-US" sz="2400" dirty="0" err="1" smtClean="0"/>
              <a:t>remear</a:t>
            </a:r>
            <a:r>
              <a:rPr lang="en-US" sz="2400" dirty="0" smtClean="0"/>
              <a:t> with </a:t>
            </a:r>
            <a:r>
              <a:rPr lang="en-US" sz="2400" dirty="0" err="1" smtClean="0"/>
              <a:t>ulternating</a:t>
            </a:r>
            <a:r>
              <a:rPr lang="en-US" sz="2400" dirty="0" smtClean="0"/>
              <a:t> cutting edges. This design aimed at reducing the tendency to thread the file into the root canal.</a:t>
            </a:r>
          </a:p>
          <a:p>
            <a:r>
              <a:rPr lang="en-US" sz="2400" dirty="0" smtClean="0"/>
              <a:t>Cross sections are triangular or square for #02 instruments with  size #15 and #20 tips.</a:t>
            </a:r>
          </a:p>
          <a:p>
            <a:r>
              <a:rPr lang="en-US" sz="2400" dirty="0" smtClean="0"/>
              <a:t>The surface quality of </a:t>
            </a:r>
            <a:r>
              <a:rPr lang="en-US" sz="2400" dirty="0" err="1" smtClean="0"/>
              <a:t>RaCe</a:t>
            </a:r>
            <a:r>
              <a:rPr lang="en-US" sz="2400" dirty="0" smtClean="0"/>
              <a:t> instrument is done by </a:t>
            </a:r>
            <a:r>
              <a:rPr lang="en-US" sz="2400" dirty="0" err="1" smtClean="0"/>
              <a:t>electropolishing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The tips are round and non cutting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870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RaCe</a:t>
            </a:r>
            <a:r>
              <a:rPr lang="en-US" dirty="0" smtClean="0"/>
              <a:t> </a:t>
            </a:r>
            <a:r>
              <a:rPr lang="en-US" dirty="0" err="1" smtClean="0"/>
              <a:t>endofile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174" y="493816"/>
            <a:ext cx="6557932" cy="1934590"/>
          </a:xfrm>
        </p:spPr>
      </p:pic>
      <p:sp>
        <p:nvSpPr>
          <p:cNvPr id="6" name="TextBox 5"/>
          <p:cNvSpPr txBox="1"/>
          <p:nvPr/>
        </p:nvSpPr>
        <p:spPr>
          <a:xfrm>
            <a:off x="3882452" y="2713220"/>
            <a:ext cx="7570033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sz="2400" b="1" dirty="0"/>
              <a:t> Alternating cutting </a:t>
            </a:r>
            <a:r>
              <a:rPr lang="en-US" sz="2400" b="1" dirty="0" smtClean="0"/>
              <a:t>edges</a:t>
            </a:r>
          </a:p>
          <a:p>
            <a:r>
              <a:rPr lang="en-US" sz="2400" b="1" dirty="0" smtClean="0"/>
              <a:t> </a:t>
            </a:r>
            <a:r>
              <a:rPr lang="en-US" sz="2400" b="1" dirty="0"/>
              <a:t>The exclusive patented file design avoids screwing-in effect and allows a better control of the instrument’s </a:t>
            </a:r>
            <a:r>
              <a:rPr lang="en-US" sz="2400" b="1" dirty="0" smtClean="0"/>
              <a:t>progression</a:t>
            </a:r>
          </a:p>
          <a:p>
            <a:r>
              <a:rPr lang="en-US" sz="2400" b="1" dirty="0" smtClean="0"/>
              <a:t>1- </a:t>
            </a:r>
            <a:r>
              <a:rPr lang="en-US" sz="2400" b="1" dirty="0"/>
              <a:t>Sharp edges for an optimum </a:t>
            </a:r>
            <a:r>
              <a:rPr lang="en-US" sz="2400" b="1" dirty="0" smtClean="0"/>
              <a:t>cutting.</a:t>
            </a:r>
          </a:p>
          <a:p>
            <a:r>
              <a:rPr lang="en-US" sz="2400" b="1" dirty="0" smtClean="0"/>
              <a:t> 2- </a:t>
            </a:r>
            <a:r>
              <a:rPr lang="en-US" sz="2400" b="1" dirty="0"/>
              <a:t>Thin core for increased </a:t>
            </a:r>
            <a:r>
              <a:rPr lang="en-US" sz="2400" b="1" dirty="0" smtClean="0"/>
              <a:t>flexibility.</a:t>
            </a:r>
          </a:p>
          <a:p>
            <a:r>
              <a:rPr lang="en-US" sz="2400" b="1" dirty="0" smtClean="0"/>
              <a:t> 3- </a:t>
            </a:r>
            <a:r>
              <a:rPr lang="en-US" sz="2400" b="1" dirty="0"/>
              <a:t>More space for debris removal</a:t>
            </a:r>
          </a:p>
        </p:txBody>
      </p:sp>
      <p:sp>
        <p:nvSpPr>
          <p:cNvPr id="7" name="Isosceles Triangle 6"/>
          <p:cNvSpPr/>
          <p:nvPr/>
        </p:nvSpPr>
        <p:spPr>
          <a:xfrm>
            <a:off x="449705" y="3747541"/>
            <a:ext cx="2008682" cy="1920334"/>
          </a:xfrm>
          <a:prstGeom prst="triangl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Connector 7"/>
          <p:cNvSpPr/>
          <p:nvPr/>
        </p:nvSpPr>
        <p:spPr>
          <a:xfrm>
            <a:off x="869429" y="4317963"/>
            <a:ext cx="1169233" cy="1320728"/>
          </a:xfrm>
          <a:prstGeom prst="flowChartConnector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243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RaCe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/>
              <a:t>Optimal cutting efficiency Triangular cross-section with sharp edges Cuts better and faster, without any </a:t>
            </a:r>
            <a:r>
              <a:rPr lang="en-US" sz="2400" b="1" dirty="0" smtClean="0"/>
              <a:t>pressure</a:t>
            </a:r>
          </a:p>
          <a:p>
            <a:r>
              <a:rPr lang="en-US" sz="2400" b="1" dirty="0" smtClean="0"/>
              <a:t> </a:t>
            </a:r>
            <a:r>
              <a:rPr lang="en-US" sz="2400" b="1" dirty="0"/>
              <a:t>(1) The smaller core grants a higher </a:t>
            </a:r>
            <a:r>
              <a:rPr lang="en-US" sz="2400" b="1" dirty="0" smtClean="0"/>
              <a:t>flexibility</a:t>
            </a:r>
          </a:p>
          <a:p>
            <a:r>
              <a:rPr lang="en-US" sz="2400" b="1" dirty="0" smtClean="0"/>
              <a:t> </a:t>
            </a:r>
            <a:r>
              <a:rPr lang="en-US" sz="2400" b="1" dirty="0"/>
              <a:t>(2) and allows a better progression in curved canals More space for debris removal </a:t>
            </a:r>
            <a:endParaRPr lang="en-US" sz="2400" b="1" dirty="0" smtClean="0"/>
          </a:p>
          <a:p>
            <a:r>
              <a:rPr lang="en-US" sz="2400" b="1" dirty="0" smtClean="0"/>
              <a:t>(</a:t>
            </a:r>
            <a:r>
              <a:rPr lang="en-US" sz="2400" b="1" dirty="0"/>
              <a:t>3), improving debris evacuation to avoid instrument blocking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27523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39288" y="909079"/>
            <a:ext cx="7315200" cy="5120640"/>
          </a:xfrm>
        </p:spPr>
        <p:txBody>
          <a:bodyPr/>
          <a:lstStyle/>
          <a:p>
            <a:r>
              <a:rPr lang="en-US" sz="2400" dirty="0"/>
              <a:t>Exclusive rounded safety tip* Perfect centering of the instrument in the canal Bypasses irregularities and avoids lateral canals Less risk of perforations and ledges *Except for D-Race first instrument (DR1) which has an active </a:t>
            </a:r>
            <a:r>
              <a:rPr lang="en-US" sz="2400" dirty="0" smtClean="0"/>
              <a:t>tip.</a:t>
            </a:r>
          </a:p>
          <a:p>
            <a:r>
              <a:rPr lang="en-US" sz="2400" dirty="0"/>
              <a:t>Electrochemical polishing Enhanced resistance against fatigue and corrosion The treatment eliminates surface imperfections, reducing drastically the risk of weak points (micro-cracks) The resulting shiny surface allows better cleaning and disinfection, improving the sterilization process</a:t>
            </a:r>
            <a:endParaRPr lang="en-US" sz="2400" dirty="0" smtClean="0"/>
          </a:p>
          <a:p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59609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Twisted 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In 2008, </a:t>
            </a:r>
            <a:r>
              <a:rPr lang="en-US" dirty="0" err="1"/>
              <a:t>SybronEndo</a:t>
            </a:r>
            <a:r>
              <a:rPr lang="en-US" dirty="0"/>
              <a:t> presented the first fluted </a:t>
            </a:r>
            <a:r>
              <a:rPr lang="en-US" dirty="0" err="1"/>
              <a:t>NiTi</a:t>
            </a:r>
            <a:r>
              <a:rPr lang="en-US" dirty="0"/>
              <a:t> file.</a:t>
            </a:r>
          </a:p>
          <a:p>
            <a:r>
              <a:rPr lang="en-US" dirty="0" smtClean="0"/>
              <a:t> </a:t>
            </a:r>
            <a:r>
              <a:rPr lang="en-US" dirty="0"/>
              <a:t>Manufactured by plastic deformation, a process similar to the twisting process that is used to produce stainless steel K-files.</a:t>
            </a:r>
          </a:p>
          <a:p>
            <a:r>
              <a:rPr lang="en-US" dirty="0" smtClean="0"/>
              <a:t> </a:t>
            </a:r>
            <a:r>
              <a:rPr lang="en-US" dirty="0"/>
              <a:t>According to the manufacturer, a thermal process allows twisting during a phase transformation into the so called R-phase of nickel-titanium.</a:t>
            </a:r>
          </a:p>
          <a:p>
            <a:r>
              <a:rPr lang="en-US" dirty="0" smtClean="0"/>
              <a:t> </a:t>
            </a:r>
            <a:r>
              <a:rPr lang="en-US" dirty="0"/>
              <a:t>The instrument is currently available with size #25 tip sizes only, in taper .04 up to .12.</a:t>
            </a:r>
          </a:p>
        </p:txBody>
      </p:sp>
    </p:spTree>
    <p:extLst>
      <p:ext uri="{BB962C8B-B14F-4D97-AF65-F5344CB8AC3E}">
        <p14:creationId xmlns:p14="http://schemas.microsoft.com/office/powerpoint/2010/main" val="162559827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Twisted file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738" y="922486"/>
            <a:ext cx="7315200" cy="5003503"/>
          </a:xfrm>
        </p:spPr>
      </p:pic>
    </p:spTree>
    <p:extLst>
      <p:ext uri="{BB962C8B-B14F-4D97-AF65-F5344CB8AC3E}">
        <p14:creationId xmlns:p14="http://schemas.microsoft.com/office/powerpoint/2010/main" val="178421323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Twisted 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>
                <a:solidFill>
                  <a:schemeClr val="tx1"/>
                </a:solidFill>
              </a:rPr>
              <a:t>Twisted Files size #25 .06 taper were more flexible than </a:t>
            </a:r>
            <a:r>
              <a:rPr lang="en-US" sz="2400" b="1" dirty="0" err="1">
                <a:solidFill>
                  <a:schemeClr val="tx1"/>
                </a:solidFill>
              </a:rPr>
              <a:t>ProFiles</a:t>
            </a:r>
            <a:r>
              <a:rPr lang="en-US" sz="2400" b="1" dirty="0">
                <a:solidFill>
                  <a:schemeClr val="tx1"/>
                </a:solidFill>
              </a:rPr>
              <a:t> of the same size.</a:t>
            </a:r>
          </a:p>
          <a:p>
            <a:r>
              <a:rPr lang="en-US" sz="2400" b="1" dirty="0" smtClean="0">
                <a:solidFill>
                  <a:schemeClr val="tx1"/>
                </a:solidFill>
              </a:rPr>
              <a:t>The </a:t>
            </a:r>
            <a:r>
              <a:rPr lang="en-US" sz="2400" b="1" dirty="0">
                <a:solidFill>
                  <a:schemeClr val="tx1"/>
                </a:solidFill>
              </a:rPr>
              <a:t>manufacturer recommends a conventional crown-down technique after securing a glide path with a size #15 K-file.</a:t>
            </a:r>
          </a:p>
          <a:p>
            <a:r>
              <a:rPr lang="en-US" sz="2400" b="1" dirty="0" smtClean="0">
                <a:solidFill>
                  <a:schemeClr val="tx1"/>
                </a:solidFill>
              </a:rPr>
              <a:t>Specifically</a:t>
            </a:r>
            <a:r>
              <a:rPr lang="en-US" sz="2400" b="1" dirty="0">
                <a:solidFill>
                  <a:schemeClr val="tx1"/>
                </a:solidFill>
              </a:rPr>
              <a:t>, for a “large” canal, tapers .10 to .06 should be used, and in a “small” canal, tapers .08 to .04 are recommended.</a:t>
            </a:r>
          </a:p>
        </p:txBody>
      </p:sp>
    </p:spTree>
    <p:extLst>
      <p:ext uri="{BB962C8B-B14F-4D97-AF65-F5344CB8AC3E}">
        <p14:creationId xmlns:p14="http://schemas.microsoft.com/office/powerpoint/2010/main" val="261109852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ProTaper</a:t>
            </a:r>
            <a:r>
              <a:rPr lang="en-US" dirty="0" smtClean="0"/>
              <a:t> Next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Protaper</a:t>
            </a:r>
            <a:r>
              <a:rPr lang="en-US" dirty="0"/>
              <a:t> Next</a:t>
            </a:r>
          </a:p>
          <a:p>
            <a:r>
              <a:rPr lang="en-US" dirty="0" smtClean="0"/>
              <a:t>The </a:t>
            </a:r>
            <a:r>
              <a:rPr lang="en-US" dirty="0"/>
              <a:t>convergence of a variable tapered design on a given file (</a:t>
            </a:r>
            <a:r>
              <a:rPr lang="en-US" dirty="0" err="1"/>
              <a:t>ProTaper</a:t>
            </a:r>
            <a:r>
              <a:rPr lang="en-US" dirty="0"/>
              <a:t> Universal), innovative </a:t>
            </a:r>
            <a:r>
              <a:rPr lang="en-US" dirty="0" err="1"/>
              <a:t>MWire</a:t>
            </a:r>
            <a:r>
              <a:rPr lang="en-US" dirty="0"/>
              <a:t> technology, and a unique offset mass of rotation.</a:t>
            </a:r>
          </a:p>
          <a:p>
            <a:r>
              <a:rPr lang="en-US" dirty="0" smtClean="0"/>
              <a:t> </a:t>
            </a:r>
            <a:r>
              <a:rPr lang="en-US" dirty="0"/>
              <a:t>Off-</a:t>
            </a:r>
            <a:r>
              <a:rPr lang="en-US" dirty="0" err="1"/>
              <a:t>centred</a:t>
            </a:r>
            <a:r>
              <a:rPr lang="en-US" dirty="0"/>
              <a:t>, rectangular cross section giving the files a unique, snake-like swaggering movement.</a:t>
            </a:r>
          </a:p>
          <a:p>
            <a:r>
              <a:rPr lang="en-US" dirty="0" smtClean="0"/>
              <a:t>This </a:t>
            </a:r>
            <a:r>
              <a:rPr lang="en-US" dirty="0"/>
              <a:t>improved action creates an enlarged space for debris removal, </a:t>
            </a:r>
            <a:r>
              <a:rPr lang="en-US" dirty="0" smtClean="0"/>
              <a:t>optimizes </a:t>
            </a:r>
            <a:r>
              <a:rPr lang="en-US" dirty="0"/>
              <a:t>the canal tracking and reduces binding.</a:t>
            </a:r>
          </a:p>
          <a:p>
            <a:r>
              <a:rPr lang="en-US" dirty="0"/>
              <a:t>X1, X2, X3, X4, and X5</a:t>
            </a:r>
          </a:p>
          <a:p>
            <a:r>
              <a:rPr lang="en-US" dirty="0"/>
              <a:t>Corresponding to sizes: 17/04, 25/06, 30/07, 40/06, and 50/06, respectively.</a:t>
            </a:r>
          </a:p>
          <a:p>
            <a:r>
              <a:rPr lang="en-US" dirty="0"/>
              <a:t>Recommended speed is 300RPM with a </a:t>
            </a:r>
          </a:p>
        </p:txBody>
      </p:sp>
    </p:spTree>
    <p:extLst>
      <p:ext uri="{BB962C8B-B14F-4D97-AF65-F5344CB8AC3E}">
        <p14:creationId xmlns:p14="http://schemas.microsoft.com/office/powerpoint/2010/main" val="19600664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ProTaper</a:t>
            </a:r>
            <a:r>
              <a:rPr lang="en-US" dirty="0" smtClean="0"/>
              <a:t> Next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/>
              <a:t> M-Wire technology: Improves the resistance to cyclic fatigue by almost 400% when comparing files of the same tip diameter, taper and cross-section.</a:t>
            </a:r>
          </a:p>
          <a:p>
            <a:r>
              <a:rPr lang="en-US" sz="2400" b="1" dirty="0" smtClean="0"/>
              <a:t> </a:t>
            </a:r>
            <a:r>
              <a:rPr lang="en-US" sz="2400" b="1" dirty="0"/>
              <a:t>Offset mass of rotation: Asymmetrical rotary motion and, at any given </a:t>
            </a:r>
            <a:r>
              <a:rPr lang="en-US" sz="2400" b="1" dirty="0" err="1"/>
              <a:t>crosssection</a:t>
            </a:r>
            <a:r>
              <a:rPr lang="en-US" sz="2400" b="1" dirty="0"/>
              <a:t>, the file only </a:t>
            </a:r>
            <a:r>
              <a:rPr lang="en-US" sz="2400" b="1" dirty="0" smtClean="0"/>
              <a:t>contacts  </a:t>
            </a:r>
            <a:r>
              <a:rPr lang="en-US" sz="2400" b="1" dirty="0"/>
              <a:t>the wall at 2 points</a:t>
            </a:r>
            <a:r>
              <a:rPr lang="en-US" sz="2400" b="1" dirty="0" smtClean="0"/>
              <a:t>.</a:t>
            </a:r>
            <a:endParaRPr lang="en-US" sz="2400" b="1" dirty="0"/>
          </a:p>
          <a:p>
            <a:endParaRPr lang="en-US" sz="2400" b="1" dirty="0" smtClean="0"/>
          </a:p>
          <a:p>
            <a:endParaRPr lang="en-US" sz="2400" b="1" dirty="0"/>
          </a:p>
          <a:p>
            <a:endParaRPr lang="en-US" sz="2400" b="1" dirty="0" smtClean="0"/>
          </a:p>
          <a:p>
            <a:endParaRPr lang="en-US" sz="2400" b="1" dirty="0"/>
          </a:p>
          <a:p>
            <a:endParaRPr lang="en-US" sz="2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7805" y="3428999"/>
            <a:ext cx="3914775" cy="288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14379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23416" cy="5921114"/>
          </a:xfrm>
        </p:spPr>
      </p:pic>
      <p:sp>
        <p:nvSpPr>
          <p:cNvPr id="3" name="TextBox 2"/>
          <p:cNvSpPr txBox="1"/>
          <p:nvPr/>
        </p:nvSpPr>
        <p:spPr>
          <a:xfrm>
            <a:off x="644576" y="5921114"/>
            <a:ext cx="108678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X1, X2, X3, X4, and X5</a:t>
            </a:r>
          </a:p>
          <a:p>
            <a:r>
              <a:rPr lang="en-US" sz="2400" b="1" dirty="0"/>
              <a:t>Corresponding to sizes: 17/04, 25/06, 30/07, 40/06, and 50/06, respectively</a:t>
            </a:r>
          </a:p>
        </p:txBody>
      </p:sp>
    </p:spTree>
    <p:extLst>
      <p:ext uri="{BB962C8B-B14F-4D97-AF65-F5344CB8AC3E}">
        <p14:creationId xmlns:p14="http://schemas.microsoft.com/office/powerpoint/2010/main" val="53581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Ultra </a:t>
            </a:r>
            <a:r>
              <a:rPr lang="en-US" dirty="0"/>
              <a:t>s</a:t>
            </a:r>
            <a:r>
              <a:rPr lang="en-US" dirty="0" smtClean="0"/>
              <a:t>ound tips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2194" y="584147"/>
            <a:ext cx="5653446" cy="591897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771071" y="2126137"/>
            <a:ext cx="2580352" cy="2596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140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PTNext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/>
              <a:t> Clinically, this provides 3 significant advantages: </a:t>
            </a:r>
            <a:r>
              <a:rPr lang="en-US" sz="2400" b="1" dirty="0" smtClean="0"/>
              <a:t> </a:t>
            </a:r>
            <a:r>
              <a:rPr lang="en-US" sz="2400" b="1" dirty="0"/>
              <a:t>Reduced engagement due to the swaggering effect which limits undesirable taper lock.</a:t>
            </a:r>
          </a:p>
          <a:p>
            <a:r>
              <a:rPr lang="en-US" sz="2400" b="1" dirty="0" smtClean="0"/>
              <a:t> </a:t>
            </a:r>
            <a:r>
              <a:rPr lang="en-US" sz="2400" b="1" dirty="0"/>
              <a:t>Affords more cross-sectional space for enhanced cutting, loading, and </a:t>
            </a:r>
            <a:r>
              <a:rPr lang="en-US" sz="2400" b="1" dirty="0" err="1"/>
              <a:t>augering</a:t>
            </a:r>
            <a:r>
              <a:rPr lang="en-US" sz="2400" b="1" dirty="0"/>
              <a:t> debris.</a:t>
            </a:r>
          </a:p>
          <a:p>
            <a:r>
              <a:rPr lang="en-US" sz="2400" b="1" dirty="0" smtClean="0"/>
              <a:t>Allows </a:t>
            </a:r>
            <a:r>
              <a:rPr lang="en-US" sz="2400" b="1" dirty="0"/>
              <a:t>any PTN file to cut a bigger envelope of motion compared to a similarly-sized file with a symmetrical mass and axis of rotation.</a:t>
            </a:r>
          </a:p>
          <a:p>
            <a:r>
              <a:rPr lang="en-US" sz="2400" b="1" dirty="0" smtClean="0"/>
              <a:t>This </a:t>
            </a:r>
            <a:r>
              <a:rPr lang="en-US" sz="2400" b="1" dirty="0"/>
              <a:t>means a smaller-sized and more flexible PTN file can cut the same-size preparation as a larger and stiffer file with a centered mass and axis of rotation.</a:t>
            </a:r>
          </a:p>
        </p:txBody>
      </p:sp>
    </p:spTree>
    <p:extLst>
      <p:ext uri="{BB962C8B-B14F-4D97-AF65-F5344CB8AC3E}">
        <p14:creationId xmlns:p14="http://schemas.microsoft.com/office/powerpoint/2010/main" val="212781823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Wave one 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The </a:t>
            </a:r>
            <a:r>
              <a:rPr lang="en-US" sz="2400" dirty="0" err="1"/>
              <a:t>WaveOne</a:t>
            </a:r>
            <a:r>
              <a:rPr lang="en-US" sz="2400" dirty="0"/>
              <a:t> single-file reciprocating system</a:t>
            </a:r>
          </a:p>
          <a:p>
            <a:r>
              <a:rPr lang="en-US" sz="2400" dirty="0" smtClean="0"/>
              <a:t>Single-use</a:t>
            </a:r>
            <a:r>
              <a:rPr lang="en-US" sz="2400" dirty="0"/>
              <a:t>, Single-file system to shape the root canal completely from start to finish.</a:t>
            </a:r>
          </a:p>
          <a:p>
            <a:r>
              <a:rPr lang="en-US" sz="2400" dirty="0" smtClean="0"/>
              <a:t> </a:t>
            </a:r>
            <a:r>
              <a:rPr lang="en-US" sz="2400" dirty="0"/>
              <a:t>M-Wire technology. </a:t>
            </a:r>
            <a:endParaRPr lang="en-US" sz="2400" dirty="0" smtClean="0"/>
          </a:p>
          <a:p>
            <a:r>
              <a:rPr lang="en-US" sz="2400" dirty="0" smtClean="0"/>
              <a:t> </a:t>
            </a:r>
            <a:r>
              <a:rPr lang="en-US" sz="2400" dirty="0"/>
              <a:t>Improving strength and resistance to cyclic fatigue by up to nearly four times in comparison with other rotary </a:t>
            </a:r>
            <a:r>
              <a:rPr lang="en-US" sz="2400" dirty="0" err="1"/>
              <a:t>NiTi</a:t>
            </a:r>
            <a:r>
              <a:rPr lang="en-US" sz="2400" dirty="0"/>
              <a:t> files.</a:t>
            </a:r>
          </a:p>
          <a:p>
            <a:r>
              <a:rPr lang="en-US" sz="2400" dirty="0" smtClean="0"/>
              <a:t> </a:t>
            </a:r>
            <a:r>
              <a:rPr lang="en-US" sz="2400" dirty="0"/>
              <a:t>At present, there are three files in the </a:t>
            </a:r>
            <a:r>
              <a:rPr lang="en-US" sz="2400" dirty="0" err="1"/>
              <a:t>WaveOne</a:t>
            </a:r>
            <a:r>
              <a:rPr lang="en-US" sz="2400" dirty="0"/>
              <a:t> single-file reciprocating system available in lengths of 21, 25 and 31 mm</a:t>
            </a:r>
          </a:p>
        </p:txBody>
      </p:sp>
    </p:spTree>
    <p:extLst>
      <p:ext uri="{BB962C8B-B14F-4D97-AF65-F5344CB8AC3E}">
        <p14:creationId xmlns:p14="http://schemas.microsoft.com/office/powerpoint/2010/main" val="297457226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Wave one file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675" y="1152525"/>
            <a:ext cx="6029325" cy="4543425"/>
          </a:xfrm>
        </p:spPr>
      </p:pic>
    </p:spTree>
    <p:extLst>
      <p:ext uri="{BB962C8B-B14F-4D97-AF65-F5344CB8AC3E}">
        <p14:creationId xmlns:p14="http://schemas.microsoft.com/office/powerpoint/2010/main" val="411528231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Wave one 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sz="2400" b="1" dirty="0"/>
              <a:t>The </a:t>
            </a:r>
            <a:r>
              <a:rPr lang="en-US" sz="2400" b="1" dirty="0" err="1"/>
              <a:t>WaveOne</a:t>
            </a:r>
            <a:r>
              <a:rPr lang="en-US" sz="2400" b="1" dirty="0"/>
              <a:t> Small file is used in fine canals. The tip size is ISO 21 with a continuous taper of 6 %.</a:t>
            </a:r>
          </a:p>
          <a:p>
            <a:r>
              <a:rPr lang="en-US" sz="2400" b="1" dirty="0" smtClean="0"/>
              <a:t> </a:t>
            </a:r>
            <a:r>
              <a:rPr lang="en-US" sz="2400" b="1" dirty="0"/>
              <a:t>The </a:t>
            </a:r>
            <a:r>
              <a:rPr lang="en-US" sz="2400" b="1" dirty="0" err="1"/>
              <a:t>WaveOne</a:t>
            </a:r>
            <a:r>
              <a:rPr lang="en-US" sz="2400" b="1" dirty="0"/>
              <a:t> Primary file is used in the majority of </a:t>
            </a:r>
            <a:r>
              <a:rPr lang="en-US" sz="2400" b="1" dirty="0" err="1"/>
              <a:t>anals</a:t>
            </a:r>
            <a:r>
              <a:rPr lang="en-US" sz="2400" b="1" dirty="0"/>
              <a:t>. The tip size is ISO 25 with an apical taper of 8 % that reduces towards the coronal end.</a:t>
            </a:r>
          </a:p>
          <a:p>
            <a:r>
              <a:rPr lang="en-US" sz="2400" b="1" dirty="0" smtClean="0"/>
              <a:t> </a:t>
            </a:r>
            <a:r>
              <a:rPr lang="en-US" sz="2400" b="1" dirty="0"/>
              <a:t>The </a:t>
            </a:r>
            <a:r>
              <a:rPr lang="en-US" sz="2400" b="1" dirty="0" err="1"/>
              <a:t>WaveOne</a:t>
            </a:r>
            <a:r>
              <a:rPr lang="en-US" sz="2400" b="1" dirty="0"/>
              <a:t> Large file is used in large canals. The tip size is ISO 40 with an apical taper of 8 % that reduces towards the coronal end</a:t>
            </a:r>
          </a:p>
        </p:txBody>
      </p:sp>
    </p:spTree>
    <p:extLst>
      <p:ext uri="{BB962C8B-B14F-4D97-AF65-F5344CB8AC3E}">
        <p14:creationId xmlns:p14="http://schemas.microsoft.com/office/powerpoint/2010/main" val="53297673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Wave one 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3508" y="-115606"/>
            <a:ext cx="7315200" cy="5120640"/>
          </a:xfrm>
        </p:spPr>
        <p:txBody>
          <a:bodyPr>
            <a:normAutofit/>
          </a:bodyPr>
          <a:lstStyle/>
          <a:p>
            <a:r>
              <a:rPr lang="en-US" sz="2400" b="1" dirty="0"/>
              <a:t>The instruments are designed to work with a reverse cutting action.</a:t>
            </a:r>
          </a:p>
          <a:p>
            <a:r>
              <a:rPr lang="en-US" sz="2400" b="1" dirty="0" smtClean="0"/>
              <a:t>All </a:t>
            </a:r>
            <a:r>
              <a:rPr lang="en-US" sz="2400" b="1" dirty="0"/>
              <a:t>instruments have a modified convex triangular </a:t>
            </a:r>
            <a:r>
              <a:rPr lang="en-US" sz="2400" b="1" dirty="0" err="1"/>
              <a:t>crosssection</a:t>
            </a:r>
            <a:r>
              <a:rPr lang="en-US" sz="2400" b="1" dirty="0"/>
              <a:t> at the tip end, and a convex triangular cross-section at the coronal end . This design improves </a:t>
            </a:r>
            <a:r>
              <a:rPr lang="en-US" sz="2400" b="1" dirty="0" smtClean="0"/>
              <a:t>instrument </a:t>
            </a:r>
            <a:r>
              <a:rPr lang="en-US" sz="2400" b="1" dirty="0"/>
              <a:t>flexibility </a:t>
            </a:r>
            <a:r>
              <a:rPr lang="en-US" sz="2400" b="1" dirty="0" smtClean="0"/>
              <a:t>overall</a:t>
            </a:r>
          </a:p>
          <a:p>
            <a:endParaRPr lang="en-US" sz="2400" b="1" dirty="0" smtClean="0"/>
          </a:p>
          <a:p>
            <a:endParaRPr lang="en-US" sz="2400" b="1" dirty="0"/>
          </a:p>
          <a:p>
            <a:endParaRPr lang="en-US" sz="2400" b="1" dirty="0" smtClean="0"/>
          </a:p>
          <a:p>
            <a:endParaRPr lang="en-US" sz="2400" b="1" dirty="0"/>
          </a:p>
          <a:p>
            <a:endParaRPr lang="en-US" sz="2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005" y="2841171"/>
            <a:ext cx="8315325" cy="391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60229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Wave one 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 The specially designed </a:t>
            </a:r>
            <a:r>
              <a:rPr lang="en-US" sz="2400" dirty="0" err="1"/>
              <a:t>NiTi</a:t>
            </a:r>
            <a:r>
              <a:rPr lang="en-US" sz="2400" dirty="0"/>
              <a:t> files work in a similar but reverse “balanced force” action using a preprogrammed motor to move the files in a back and forth “reciprocal motion”</a:t>
            </a:r>
          </a:p>
          <a:p>
            <a:r>
              <a:rPr lang="en-US" sz="2400" dirty="0" smtClean="0"/>
              <a:t> </a:t>
            </a:r>
            <a:r>
              <a:rPr lang="en-US" sz="2400" dirty="0"/>
              <a:t>The counter-clockwise (CCW) movement is greater than the clock-wise (CW) movement. CCW movement advances the instrument, engaging and cutting the dentine.</a:t>
            </a:r>
          </a:p>
          <a:p>
            <a:r>
              <a:rPr lang="en-US" sz="2400" dirty="0" smtClean="0"/>
              <a:t> </a:t>
            </a:r>
            <a:r>
              <a:rPr lang="en-US" sz="2400" dirty="0"/>
              <a:t>CW movement disengages the instrument from the dentine before it can (taper) lock into the canal.</a:t>
            </a:r>
          </a:p>
          <a:p>
            <a:r>
              <a:rPr lang="en-US" sz="2400" dirty="0" smtClean="0"/>
              <a:t>Three </a:t>
            </a:r>
            <a:r>
              <a:rPr lang="en-US" sz="2400" dirty="0"/>
              <a:t>reciprocating cycles complete one complete reverse rotation and the instrument gradually advances into the canal with little apical pressure required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1492413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Self-adjusting </a:t>
            </a:r>
            <a:r>
              <a:rPr lang="en-US" dirty="0" smtClean="0"/>
              <a:t>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21519" y="0"/>
            <a:ext cx="7315200" cy="5120640"/>
          </a:xfrm>
        </p:spPr>
        <p:txBody>
          <a:bodyPr>
            <a:normAutofit/>
          </a:bodyPr>
          <a:lstStyle/>
          <a:p>
            <a:r>
              <a:rPr lang="en-US" sz="2400" b="1" dirty="0"/>
              <a:t>The instrument is made as a hollow, thin </a:t>
            </a:r>
            <a:r>
              <a:rPr lang="en-US" sz="2400" b="1" dirty="0" err="1"/>
              <a:t>NiTi</a:t>
            </a:r>
            <a:r>
              <a:rPr lang="en-US" sz="2400" b="1" dirty="0"/>
              <a:t> lattice cylinder that is compressed when inserted into the root canal and adapts to the canal’s cross-section.</a:t>
            </a:r>
          </a:p>
          <a:p>
            <a:r>
              <a:rPr lang="en-US" sz="2400" b="1" dirty="0"/>
              <a:t>It is attached to a vibrating </a:t>
            </a:r>
            <a:r>
              <a:rPr lang="en-US" sz="2400" b="1" dirty="0" err="1"/>
              <a:t>handpiece</a:t>
            </a:r>
            <a:r>
              <a:rPr lang="en-US" sz="2400" b="1" dirty="0"/>
              <a:t>.</a:t>
            </a:r>
          </a:p>
          <a:p>
            <a:r>
              <a:rPr lang="en-US" sz="2400" b="1" dirty="0"/>
              <a:t>Continuous irrigation is applied through a special hub on the side of its shank</a:t>
            </a:r>
            <a:r>
              <a:rPr lang="en-US" sz="2400" b="1" dirty="0" smtClean="0"/>
              <a:t>.</a:t>
            </a:r>
          </a:p>
          <a:p>
            <a:endParaRPr lang="en-US" sz="2400" b="1" dirty="0"/>
          </a:p>
          <a:p>
            <a:endParaRPr lang="en-US" sz="2400" b="1" dirty="0" smtClean="0"/>
          </a:p>
          <a:p>
            <a:endParaRPr lang="en-US" sz="2400" b="1" dirty="0"/>
          </a:p>
          <a:p>
            <a:endParaRPr lang="en-US" sz="2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9275" y="3148148"/>
            <a:ext cx="3867457" cy="347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84107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Self-adjusting file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3142" y="132588"/>
            <a:ext cx="7315200" cy="5120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The SAF instrument adapted into a root canal that was initially prepared with #20 K-file.</a:t>
            </a:r>
          </a:p>
          <a:p>
            <a:pPr marL="0" indent="0">
              <a:buNone/>
            </a:pPr>
            <a:r>
              <a:rPr lang="en-US" sz="2400" dirty="0"/>
              <a:t>Right: A#20 K-file in the canal.</a:t>
            </a:r>
          </a:p>
          <a:p>
            <a:pPr marL="0" indent="0">
              <a:buNone/>
            </a:pPr>
            <a:r>
              <a:rPr lang="en-US" sz="2400" dirty="0"/>
              <a:t>Left: The SAF file in its relaxed form.</a:t>
            </a:r>
          </a:p>
          <a:p>
            <a:pPr marL="0" indent="0">
              <a:buNone/>
            </a:pPr>
            <a:r>
              <a:rPr lang="en-US" sz="2400" dirty="0"/>
              <a:t>Center: The SAF file inserted into the same narrow canal.</a:t>
            </a:r>
          </a:p>
          <a:p>
            <a:pPr marL="0" indent="0">
              <a:buNone/>
            </a:pPr>
            <a:r>
              <a:rPr lang="en-US" sz="2400" dirty="0"/>
              <a:t>It will apply delicate pressure on the canal wall, attempting to resume its original shape</a:t>
            </a:r>
            <a:r>
              <a:rPr lang="en-US" sz="2400" dirty="0" smtClean="0"/>
              <a:t>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70" y="3429000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84886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Self-adjusting file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5394" y="1621754"/>
            <a:ext cx="7315200" cy="5120640"/>
          </a:xfrm>
        </p:spPr>
        <p:txBody>
          <a:bodyPr>
            <a:normAutofit lnSpcReduction="10000"/>
          </a:bodyPr>
          <a:lstStyle/>
          <a:p>
            <a:r>
              <a:rPr lang="en-US" sz="2400" b="1" dirty="0"/>
              <a:t>The abrasive surface and details of the lattice of the </a:t>
            </a:r>
            <a:r>
              <a:rPr lang="en-US" sz="2400" b="1" dirty="0" err="1"/>
              <a:t>SAFinstrument</a:t>
            </a:r>
            <a:r>
              <a:rPr lang="en-US" sz="2400" b="1" dirty="0"/>
              <a:t>.</a:t>
            </a:r>
          </a:p>
          <a:p>
            <a:r>
              <a:rPr lang="en-US" sz="2400" b="1" dirty="0"/>
              <a:t>The extreme elasticity is the total of the elasticity of each of the delicate </a:t>
            </a:r>
            <a:r>
              <a:rPr lang="en-US" sz="2400" b="1" dirty="0" err="1"/>
              <a:t>NiTi</a:t>
            </a:r>
            <a:r>
              <a:rPr lang="en-US" sz="2400" b="1" dirty="0"/>
              <a:t> segments</a:t>
            </a:r>
            <a:r>
              <a:rPr lang="en-US" dirty="0" smtClean="0"/>
              <a:t>.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During operating requirements are:</a:t>
            </a:r>
            <a:endParaRPr lang="en-US" sz="2400" b="1" dirty="0">
              <a:solidFill>
                <a:srgbClr val="FF0000"/>
              </a:solidFill>
            </a:endParaRPr>
          </a:p>
          <a:p>
            <a:r>
              <a:rPr lang="en-US" sz="2400" b="1" dirty="0"/>
              <a:t>continuous irrigation unit used with the SAF instrument.</a:t>
            </a:r>
          </a:p>
          <a:p>
            <a:r>
              <a:rPr lang="en-US" sz="2400" b="1" dirty="0"/>
              <a:t>The unit has two containers and provides a continuous flow (low pressure, 5 ml/min) of either </a:t>
            </a:r>
            <a:r>
              <a:rPr lang="en-US" sz="2400" b="1" dirty="0" err="1"/>
              <a:t>irrigant</a:t>
            </a:r>
            <a:r>
              <a:rPr lang="en-US" sz="2400" b="1" dirty="0"/>
              <a:t> (i.e., sodium hypo-chlorite and </a:t>
            </a:r>
            <a:r>
              <a:rPr lang="en-US" sz="2400" b="1" dirty="0" err="1"/>
              <a:t>edTA</a:t>
            </a:r>
            <a:r>
              <a:rPr lang="en-US" sz="2400" b="1" dirty="0"/>
              <a:t>) through double silicon tubes that are connected to the hubs on the front of the device.</a:t>
            </a:r>
          </a:p>
          <a:p>
            <a:r>
              <a:rPr lang="en-US" sz="2400" b="1" dirty="0"/>
              <a:t>It is controlled by finger-operated switches located on the </a:t>
            </a:r>
            <a:r>
              <a:rPr lang="en-US" sz="2400" b="1" dirty="0" err="1" smtClean="0"/>
              <a:t>handpiece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47255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2973" y="391886"/>
            <a:ext cx="6519469" cy="6204857"/>
          </a:xfrm>
        </p:spPr>
      </p:pic>
    </p:spTree>
    <p:extLst>
      <p:ext uri="{BB962C8B-B14F-4D97-AF65-F5344CB8AC3E}">
        <p14:creationId xmlns:p14="http://schemas.microsoft.com/office/powerpoint/2010/main" val="8860283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Engine-driven reciprocating instruments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738" y="906971"/>
            <a:ext cx="7315200" cy="5034533"/>
          </a:xfrm>
        </p:spPr>
      </p:pic>
    </p:spTree>
    <p:extLst>
      <p:ext uri="{BB962C8B-B14F-4D97-AF65-F5344CB8AC3E}">
        <p14:creationId xmlns:p14="http://schemas.microsoft.com/office/powerpoint/2010/main" val="4299789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Stainless Steel to Nickel Titanium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5745" y="304708"/>
            <a:ext cx="6488149" cy="1880315"/>
          </a:xfrm>
        </p:spPr>
        <p:txBody>
          <a:bodyPr/>
          <a:lstStyle/>
          <a:p>
            <a:pPr marL="502920" lvl="1" indent="0">
              <a:buNone/>
            </a:pPr>
            <a:r>
              <a:rPr lang="en-US" dirty="0" smtClean="0"/>
              <a:t>Stainless steel </a:t>
            </a:r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6516710" y="1004541"/>
            <a:ext cx="1146220" cy="4250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46265" y="1004541"/>
            <a:ext cx="1397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stiffness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862589" y="1877791"/>
            <a:ext cx="760068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dirty="0">
                <a:latin typeface="Arial Black" pitchFamily="34" charset="0"/>
              </a:rPr>
              <a:t>Inherent in the material used, stainless steel files have a high stiffness that increases with increasing instrument size and causes  high  lateral  forces  in curved canals</a:t>
            </a:r>
          </a:p>
        </p:txBody>
      </p:sp>
      <p:sp>
        <p:nvSpPr>
          <p:cNvPr id="9" name="Rectangle 8"/>
          <p:cNvSpPr/>
          <p:nvPr/>
        </p:nvSpPr>
        <p:spPr>
          <a:xfrm>
            <a:off x="3850784" y="3801295"/>
            <a:ext cx="7791716" cy="16766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dirty="0"/>
              <a:t> </a:t>
            </a:r>
            <a:r>
              <a:rPr lang="en-US" dirty="0">
                <a:latin typeface="Arial Black" pitchFamily="34" charset="0"/>
              </a:rPr>
              <a:t>These  restoring forces attempt to return the instrument to its  original shape and act on the canal wall during preparation, influencing the amount of dentin removed.</a:t>
            </a:r>
          </a:p>
        </p:txBody>
      </p:sp>
    </p:spTree>
    <p:extLst>
      <p:ext uri="{BB962C8B-B14F-4D97-AF65-F5344CB8AC3E}">
        <p14:creationId xmlns:p14="http://schemas.microsoft.com/office/powerpoint/2010/main" val="350996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5511" y="-191960"/>
            <a:ext cx="7315200" cy="3656377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b="1" dirty="0">
                <a:latin typeface="Arial Black" pitchFamily="34" charset="0"/>
              </a:rPr>
              <a:t>transportation and canal aberrations (including ledges, </a:t>
            </a:r>
            <a:r>
              <a:rPr lang="en-US" b="1" dirty="0" err="1">
                <a:latin typeface="Arial Black" pitchFamily="34" charset="0"/>
              </a:rPr>
              <a:t>zippings</a:t>
            </a:r>
            <a:r>
              <a:rPr lang="en-US" b="1" dirty="0">
                <a:latin typeface="Arial Black" pitchFamily="34" charset="0"/>
              </a:rPr>
              <a:t> and perforations) leave a significant portion of the canal wall un-instrumented, along with the creation of an irregular cross-sectional shape that is harder to </a:t>
            </a:r>
            <a:r>
              <a:rPr lang="en-US" b="1" dirty="0" err="1">
                <a:latin typeface="Arial Black" pitchFamily="34" charset="0"/>
              </a:rPr>
              <a:t>obturat</a:t>
            </a:r>
            <a:endParaRPr lang="en-US" b="1" dirty="0">
              <a:latin typeface="Arial Black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5511" y="2721739"/>
            <a:ext cx="8001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47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“shape memory alloys”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2147" y="1186080"/>
            <a:ext cx="7315200" cy="4081379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b="1" dirty="0" err="1">
                <a:latin typeface="Arial Black" pitchFamily="34" charset="0"/>
              </a:rPr>
              <a:t>NiTi</a:t>
            </a:r>
            <a:r>
              <a:rPr lang="en-US" b="1" dirty="0">
                <a:latin typeface="Arial Black" pitchFamily="34" charset="0"/>
              </a:rPr>
              <a:t> behaves like two different metals, as it may exist in one of two crystalline forms. The alloy normally exists in an austenitic crystalline phase that </a:t>
            </a:r>
            <a:r>
              <a:rPr lang="en-US" b="1" dirty="0" smtClean="0">
                <a:latin typeface="Arial Black" pitchFamily="34" charset="0"/>
              </a:rPr>
              <a:t>transforms </a:t>
            </a:r>
            <a:r>
              <a:rPr lang="en-US" b="1" dirty="0">
                <a:latin typeface="Arial Black" pitchFamily="34" charset="0"/>
              </a:rPr>
              <a:t>to a martensitic structure on stressing at a constant temperature. In this martensitic phase only a light force is required for bending. If the stress is released, the structure recovers to an austenitic phase and its original shape</a:t>
            </a:r>
          </a:p>
        </p:txBody>
      </p:sp>
    </p:spTree>
    <p:extLst>
      <p:ext uri="{BB962C8B-B14F-4D97-AF65-F5344CB8AC3E}">
        <p14:creationId xmlns:p14="http://schemas.microsoft.com/office/powerpoint/2010/main" val="2918144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TM03457475[[fn=Frame]]</Template>
  <TotalTime>1631</TotalTime>
  <Words>2488</Words>
  <Application>Microsoft Office PowerPoint</Application>
  <PresentationFormat>Custom</PresentationFormat>
  <Paragraphs>231</Paragraphs>
  <Slides>59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0" baseType="lpstr">
      <vt:lpstr>Frame</vt:lpstr>
      <vt:lpstr>NiTi  intracanal instruments</vt:lpstr>
      <vt:lpstr>Classification         </vt:lpstr>
      <vt:lpstr>classification</vt:lpstr>
      <vt:lpstr>Classification</vt:lpstr>
      <vt:lpstr>Ultra sound tips</vt:lpstr>
      <vt:lpstr>Engine-driven reciprocating instruments</vt:lpstr>
      <vt:lpstr>From Stainless Steel to Nickel Titanium</vt:lpstr>
      <vt:lpstr>Resulting </vt:lpstr>
      <vt:lpstr> “shape memory alloys”</vt:lpstr>
      <vt:lpstr>“shape memory alloys”</vt:lpstr>
      <vt:lpstr>Fracture in rotary instrumeny</vt:lpstr>
      <vt:lpstr>Rotary file</vt:lpstr>
      <vt:lpstr>precaution</vt:lpstr>
      <vt:lpstr>Component of endodontic instrument</vt:lpstr>
      <vt:lpstr>Flute</vt:lpstr>
      <vt:lpstr>Flute</vt:lpstr>
      <vt:lpstr>Component of endodontic instrument</vt:lpstr>
      <vt:lpstr>PowerPoint Presentation</vt:lpstr>
      <vt:lpstr>PowerPoint Presentation</vt:lpstr>
      <vt:lpstr>Tips</vt:lpstr>
      <vt:lpstr>Tips</vt:lpstr>
      <vt:lpstr>Tips</vt:lpstr>
      <vt:lpstr>Tapering</vt:lpstr>
      <vt:lpstr>Rake angle</vt:lpstr>
      <vt:lpstr>Rake angle</vt:lpstr>
      <vt:lpstr>Non ISO systems</vt:lpstr>
      <vt:lpstr>Profile system</vt:lpstr>
      <vt:lpstr>Profile GT  files</vt:lpstr>
      <vt:lpstr>Profile GT</vt:lpstr>
      <vt:lpstr>ProTaper universal system</vt:lpstr>
      <vt:lpstr>Reduces the contact  area between the file and dentin</vt:lpstr>
      <vt:lpstr>Compere</vt:lpstr>
      <vt:lpstr>Shows modified K-type file with sharp cutting edges and no radial lands</vt:lpstr>
      <vt:lpstr>Protaper  stable core and flexible for smaller files</vt:lpstr>
      <vt:lpstr>3 shapping  3 finishing</vt:lpstr>
      <vt:lpstr>ProTaper Universal system</vt:lpstr>
      <vt:lpstr>The difference between </vt:lpstr>
      <vt:lpstr>Smart taper</vt:lpstr>
      <vt:lpstr>Recommended for the ProTaper</vt:lpstr>
      <vt:lpstr>RaCe, Bio Race</vt:lpstr>
      <vt:lpstr>RaCe endofile</vt:lpstr>
      <vt:lpstr>RaCe </vt:lpstr>
      <vt:lpstr>RaCe</vt:lpstr>
      <vt:lpstr>Twisted file</vt:lpstr>
      <vt:lpstr>Twisted file</vt:lpstr>
      <vt:lpstr>Twisted file</vt:lpstr>
      <vt:lpstr>ProTaper Next</vt:lpstr>
      <vt:lpstr>ProTaper Next </vt:lpstr>
      <vt:lpstr>PowerPoint Presentation</vt:lpstr>
      <vt:lpstr>PTNext</vt:lpstr>
      <vt:lpstr>Wave one file</vt:lpstr>
      <vt:lpstr>Wave one file</vt:lpstr>
      <vt:lpstr>Wave one file</vt:lpstr>
      <vt:lpstr>Wave one file</vt:lpstr>
      <vt:lpstr>Wave one file</vt:lpstr>
      <vt:lpstr>Self-adjusting file</vt:lpstr>
      <vt:lpstr>Self-adjusting file</vt:lpstr>
      <vt:lpstr>Self-adjusting file</vt:lpstr>
      <vt:lpstr>Thank you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NiTi  intracanal instruments</dc:title>
  <dc:creator>DR.BALSAM</dc:creator>
  <cp:lastModifiedBy>DR.Ahmed Saker 2O11</cp:lastModifiedBy>
  <cp:revision>84</cp:revision>
  <dcterms:created xsi:type="dcterms:W3CDTF">2019-03-25T08:03:31Z</dcterms:created>
  <dcterms:modified xsi:type="dcterms:W3CDTF">2019-04-02T20:53:11Z</dcterms:modified>
</cp:coreProperties>
</file>