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9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87" r:id="rId36"/>
    <p:sldId id="289" r:id="rId37"/>
    <p:sldId id="288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346"/>
    <a:srgbClr val="40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E1D6E-0548-46DF-9913-CB01C73ABC6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33C9-7722-43D7-B56E-BB12B038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33C9-7722-43D7-B56E-BB12B038A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69F4-8494-426A-A4EB-94AEBB7E7D68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229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69F4-8494-426A-A4EB-94AEBB7E7D68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31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33C9-7722-43D7-B56E-BB12B038A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7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ACEA-0104-4A64-8162-E49296B0E658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1A52-A45A-4EE6-A12A-2A1BF7E5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7709"/>
            <a:ext cx="9144000" cy="37856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Cardiac Diseases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Assist Professor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Dr. Amin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Turki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Atyia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32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914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Presence of obstruction to the normal blood flow, which is either :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obstruction </a:t>
            </a:r>
            <a:r>
              <a:rPr lang="en-US" sz="4000" dirty="0"/>
              <a:t>to ventricular </a:t>
            </a:r>
            <a:r>
              <a:rPr lang="en-US" sz="4000" b="1" dirty="0">
                <a:solidFill>
                  <a:srgbClr val="FF0000"/>
                </a:solidFill>
              </a:rPr>
              <a:t>out flow</a:t>
            </a:r>
            <a:r>
              <a:rPr lang="en-US" sz="4000" dirty="0"/>
              <a:t>( more common, as in the first 3 causes)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obstruction </a:t>
            </a:r>
            <a:r>
              <a:rPr lang="en-US" sz="4000" dirty="0"/>
              <a:t>to ventricular </a:t>
            </a:r>
            <a:r>
              <a:rPr lang="en-US" sz="4000" b="1" dirty="0">
                <a:solidFill>
                  <a:srgbClr val="FF0000"/>
                </a:solidFill>
              </a:rPr>
              <a:t>inflow</a:t>
            </a:r>
            <a:r>
              <a:rPr lang="en-US" sz="4000" dirty="0"/>
              <a:t> (less common, as in the last 3 causes).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927" y="0"/>
            <a:ext cx="39612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Pathophysiology: </a:t>
            </a:r>
          </a:p>
        </p:txBody>
      </p:sp>
    </p:spTree>
    <p:extLst>
      <p:ext uri="{BB962C8B-B14F-4D97-AF65-F5344CB8AC3E}">
        <p14:creationId xmlns:p14="http://schemas.microsoft.com/office/powerpoint/2010/main" val="19941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4636" y="269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II. Cyanotic </a:t>
            </a:r>
            <a:r>
              <a:rPr lang="en-US" sz="4000" b="1" dirty="0">
                <a:solidFill>
                  <a:srgbClr val="FF0000"/>
                </a:solidFill>
              </a:rPr>
              <a:t>CHD: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Cyanotic CHD with decreased pulmonary blood flow: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Tetralogy of Fallot (TOF).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Pulmonary atresia with intact septum.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Tricuspid atresia.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Total anomalous pulmonary venous return with obstruction.</a:t>
            </a:r>
          </a:p>
        </p:txBody>
      </p:sp>
    </p:spTree>
    <p:extLst>
      <p:ext uri="{BB962C8B-B14F-4D97-AF65-F5344CB8AC3E}">
        <p14:creationId xmlns:p14="http://schemas.microsoft.com/office/powerpoint/2010/main" val="16803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0782" y="72411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obstruction </a:t>
            </a:r>
            <a:r>
              <a:rPr lang="en-US" sz="4000" dirty="0"/>
              <a:t>to the pulmonary blood flow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communication </a:t>
            </a:r>
            <a:r>
              <a:rPr lang="en-US" sz="4000" dirty="0"/>
              <a:t>between the pulmonary and systemic circulation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systemic </a:t>
            </a:r>
            <a:r>
              <a:rPr lang="en-US" sz="4000" dirty="0"/>
              <a:t>deoxygenated venous blood shunt from right to left enter the systemic circulation (</a:t>
            </a:r>
            <a:r>
              <a:rPr lang="en-US" sz="4000" dirty="0">
                <a:solidFill>
                  <a:srgbClr val="FF0000"/>
                </a:solidFill>
              </a:rPr>
              <a:t>via PDA, foramen ovale, ASD and VSD</a:t>
            </a:r>
            <a:r>
              <a:rPr lang="en-US" sz="4000" dirty="0"/>
              <a:t>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0782" y="16225"/>
            <a:ext cx="39612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Pathophysiology: </a:t>
            </a:r>
          </a:p>
        </p:txBody>
      </p:sp>
    </p:spTree>
    <p:extLst>
      <p:ext uri="{BB962C8B-B14F-4D97-AF65-F5344CB8AC3E}">
        <p14:creationId xmlns:p14="http://schemas.microsoft.com/office/powerpoint/2010/main" val="35459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Cyanotic CHD with increased pulmonary blood flow: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Transposition of Great Arteries (TGA).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Single ventricle.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err="1"/>
              <a:t>Truncus</a:t>
            </a:r>
            <a:r>
              <a:rPr lang="en-US" sz="4000" dirty="0"/>
              <a:t> arteriosus.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Total anomalous pulmonary venous return without obstruction.</a:t>
            </a:r>
          </a:p>
        </p:txBody>
      </p:sp>
    </p:spTree>
    <p:extLst>
      <p:ext uri="{BB962C8B-B14F-4D97-AF65-F5344CB8AC3E}">
        <p14:creationId xmlns:p14="http://schemas.microsoft.com/office/powerpoint/2010/main" val="39285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70788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There is no obstruction of pulmonary blood flow.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Cyanosis </a:t>
            </a:r>
            <a:r>
              <a:rPr lang="en-US" sz="4000" dirty="0"/>
              <a:t>caused by either abnormal ventricular-arterial connection,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or </a:t>
            </a:r>
            <a:r>
              <a:rPr lang="en-US" sz="4000" dirty="0"/>
              <a:t>from total mixing of systemic venous and pulmonary venous blood within the heart.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39612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Pathophysiology: </a:t>
            </a:r>
          </a:p>
        </p:txBody>
      </p:sp>
    </p:spTree>
    <p:extLst>
      <p:ext uri="{BB962C8B-B14F-4D97-AF65-F5344CB8AC3E}">
        <p14:creationId xmlns:p14="http://schemas.microsoft.com/office/powerpoint/2010/main" val="24789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0079"/>
            <a:ext cx="5714706" cy="707886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Atrial Septal Defect (ASD)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34930" y="754696"/>
            <a:ext cx="91789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10% of all congenital heart defects. </a:t>
            </a:r>
          </a:p>
          <a:p>
            <a:r>
              <a:rPr lang="en-US" sz="4000" b="1" u="sng" dirty="0">
                <a:solidFill>
                  <a:srgbClr val="FF0000"/>
                </a:solidFill>
              </a:rPr>
              <a:t>Types:</a:t>
            </a:r>
            <a:endParaRPr lang="en-US" sz="4000" dirty="0">
              <a:solidFill>
                <a:srgbClr val="FF0000"/>
              </a:solidFill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Ostium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secondum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ASD:</a:t>
            </a:r>
            <a:r>
              <a:rPr lang="en-US" sz="4000" dirty="0"/>
              <a:t>  </a:t>
            </a:r>
            <a:r>
              <a:rPr lang="en-US" sz="4000" dirty="0" smtClean="0"/>
              <a:t>the </a:t>
            </a:r>
            <a:r>
              <a:rPr lang="en-US" sz="4000" dirty="0"/>
              <a:t>most common type, </a:t>
            </a:r>
            <a:r>
              <a:rPr lang="en-US" sz="4000" dirty="0" smtClean="0"/>
              <a:t>the </a:t>
            </a:r>
            <a:r>
              <a:rPr lang="en-US" sz="4000" dirty="0"/>
              <a:t>hole in the region of the foramen ovale. </a:t>
            </a:r>
          </a:p>
          <a:p>
            <a:pPr lvl="0"/>
            <a:endParaRPr lang="en-US" sz="4000" b="1" dirty="0" smtClean="0"/>
          </a:p>
          <a:p>
            <a:pPr lvl="0"/>
            <a:r>
              <a:rPr lang="en-US" sz="4000" b="1" dirty="0" err="1" smtClean="0">
                <a:solidFill>
                  <a:srgbClr val="FF0000"/>
                </a:solidFill>
              </a:rPr>
              <a:t>Ostium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primum</a:t>
            </a:r>
            <a:r>
              <a:rPr lang="en-US" sz="4000" b="1" dirty="0">
                <a:solidFill>
                  <a:srgbClr val="FF0000"/>
                </a:solidFill>
              </a:rPr>
              <a:t> ASD: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hole </a:t>
            </a:r>
            <a:r>
              <a:rPr lang="en-US" sz="4000" dirty="0"/>
              <a:t>located near the </a:t>
            </a:r>
            <a:r>
              <a:rPr lang="en-US" sz="4000" dirty="0" err="1"/>
              <a:t>endocardial</a:t>
            </a:r>
            <a:r>
              <a:rPr lang="en-US" sz="4000" dirty="0"/>
              <a:t> cushions, and it may be part of a complete </a:t>
            </a:r>
            <a:r>
              <a:rPr lang="en-US" sz="4000" dirty="0" err="1"/>
              <a:t>atrioventricular</a:t>
            </a:r>
            <a:r>
              <a:rPr lang="en-US" sz="4000" dirty="0"/>
              <a:t> canal defect </a:t>
            </a:r>
          </a:p>
        </p:txBody>
      </p:sp>
    </p:spTree>
    <p:extLst>
      <p:ext uri="{BB962C8B-B14F-4D97-AF65-F5344CB8AC3E}">
        <p14:creationId xmlns:p14="http://schemas.microsoft.com/office/powerpoint/2010/main" val="23004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16196" r="19546"/>
          <a:stretch/>
        </p:blipFill>
        <p:spPr>
          <a:xfrm>
            <a:off x="0" y="-1"/>
            <a:ext cx="9144015" cy="6949440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 rot="5400000">
            <a:off x="5059680" y="1803861"/>
            <a:ext cx="1280160" cy="365760"/>
          </a:xfrm>
          <a:prstGeom prst="leftArrow">
            <a:avLst/>
          </a:prstGeom>
          <a:scene3d>
            <a:camera prst="orthographicFront">
              <a:rot lat="19499981" lon="12000001" rev="14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سهم إلى اليسار 5"/>
          <p:cNvSpPr/>
          <p:nvPr/>
        </p:nvSpPr>
        <p:spPr>
          <a:xfrm rot="5400000">
            <a:off x="2898372" y="2443941"/>
            <a:ext cx="1280160" cy="365760"/>
          </a:xfrm>
          <a:prstGeom prst="leftArrow">
            <a:avLst/>
          </a:prstGeom>
          <a:solidFill>
            <a:srgbClr val="405C26"/>
          </a:solidFill>
          <a:scene3d>
            <a:camera prst="orthographicFront">
              <a:rot lat="19499981" lon="12000001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953000" y="2286000"/>
            <a:ext cx="34083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Ostium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primum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ASD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14400" y="1916668"/>
            <a:ext cx="29578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2B7346"/>
                </a:solidFill>
              </a:rPr>
              <a:t>Ostium</a:t>
            </a:r>
            <a:r>
              <a:rPr lang="en-US" sz="4800" b="1" dirty="0">
                <a:solidFill>
                  <a:srgbClr val="2B7346"/>
                </a:solidFill>
              </a:rPr>
              <a:t> </a:t>
            </a:r>
            <a:endParaRPr lang="en-US" sz="4800" b="1" dirty="0" smtClean="0">
              <a:solidFill>
                <a:srgbClr val="2B7346"/>
              </a:solidFill>
            </a:endParaRPr>
          </a:p>
          <a:p>
            <a:r>
              <a:rPr lang="en-US" sz="4800" b="1" dirty="0" err="1" smtClean="0">
                <a:solidFill>
                  <a:srgbClr val="2B7346"/>
                </a:solidFill>
              </a:rPr>
              <a:t>secundum</a:t>
            </a:r>
            <a:r>
              <a:rPr lang="en-US" sz="4800" b="1" dirty="0" smtClean="0">
                <a:solidFill>
                  <a:srgbClr val="2B7346"/>
                </a:solidFill>
              </a:rPr>
              <a:t> </a:t>
            </a:r>
          </a:p>
          <a:p>
            <a:r>
              <a:rPr lang="en-US" sz="4800" b="1" dirty="0" smtClean="0">
                <a:solidFill>
                  <a:srgbClr val="2B7346"/>
                </a:solidFill>
              </a:rPr>
              <a:t>ASD</a:t>
            </a:r>
            <a:endParaRPr lang="en-US" sz="4800" b="1" dirty="0">
              <a:solidFill>
                <a:srgbClr val="2B7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Sinus venosus ASD: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least common type, which may be associated with anomalous pulmonary venous return.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0782" y="1841242"/>
            <a:ext cx="9144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u="sng" dirty="0"/>
              <a:t>Pathophysiology:</a:t>
            </a:r>
            <a:endParaRPr lang="en-US" sz="4000" dirty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000" dirty="0" smtClean="0"/>
              <a:t>Degree </a:t>
            </a:r>
            <a:r>
              <a:rPr lang="en-US" sz="4000" dirty="0"/>
              <a:t>of left-to-right shunting </a:t>
            </a:r>
            <a:r>
              <a:rPr lang="en-US" sz="4000" dirty="0" smtClean="0"/>
              <a:t>depend </a:t>
            </a:r>
            <a:r>
              <a:rPr lang="en-US" sz="4000" dirty="0"/>
              <a:t>on: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Size </a:t>
            </a:r>
            <a:r>
              <a:rPr lang="en-US" sz="4000" dirty="0"/>
              <a:t>of the </a:t>
            </a:r>
            <a:r>
              <a:rPr lang="en-US" sz="4000" dirty="0" smtClean="0"/>
              <a:t>defect.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Relative </a:t>
            </a:r>
            <a:r>
              <a:rPr lang="en-US" sz="4000" dirty="0"/>
              <a:t>compliance of the </a:t>
            </a:r>
            <a:r>
              <a:rPr lang="en-US" sz="4000" dirty="0" smtClean="0"/>
              <a:t>Rt </a:t>
            </a:r>
            <a:r>
              <a:rPr lang="en-US" sz="4000" dirty="0"/>
              <a:t>and </a:t>
            </a:r>
            <a:r>
              <a:rPr lang="en-US" sz="4000" dirty="0" smtClean="0"/>
              <a:t>Lt V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Relative PVR and SVR.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59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3855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In large defects, a considerable shunt of oxygenated blood </a:t>
            </a:r>
            <a:r>
              <a:rPr lang="en-US" sz="4000" dirty="0" smtClean="0"/>
              <a:t>from </a:t>
            </a:r>
            <a:r>
              <a:rPr lang="en-US" sz="4000" dirty="0"/>
              <a:t>the left to the right atrium. </a:t>
            </a: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This </a:t>
            </a:r>
            <a:r>
              <a:rPr lang="en-US" sz="4000" dirty="0"/>
              <a:t>blood is added to the usual venous return to the right atrium and is pumped by the right ventricle to the lungs. </a:t>
            </a: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With </a:t>
            </a:r>
            <a:r>
              <a:rPr lang="en-US" sz="4000" dirty="0"/>
              <a:t>large defects, the ratio of pulmonary to systemic blood flow (</a:t>
            </a:r>
            <a:r>
              <a:rPr lang="en-US" sz="4000" dirty="0" err="1"/>
              <a:t>Qp</a:t>
            </a:r>
            <a:r>
              <a:rPr lang="en-US" sz="4000" dirty="0"/>
              <a:t> : Qs) is usually between 2 : 1 and 4 : 1.</a:t>
            </a:r>
          </a:p>
        </p:txBody>
      </p:sp>
    </p:spTree>
    <p:extLst>
      <p:ext uri="{BB962C8B-B14F-4D97-AF65-F5344CB8AC3E}">
        <p14:creationId xmlns:p14="http://schemas.microsoft.com/office/powerpoint/2010/main" val="22551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70788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 smtClean="0"/>
              <a:t>ASD </a:t>
            </a:r>
            <a:r>
              <a:rPr lang="en-US" sz="4000" dirty="0"/>
              <a:t>is often asymptomatic and discovered during physical examination.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Even extremely large ASD, it rarely produce clinical heart failure during childhood, but subtle failure to thrive may be present.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Various degrees of exercise intolerance might present in older children.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371274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Clinical features:</a:t>
            </a:r>
          </a:p>
        </p:txBody>
      </p:sp>
    </p:spTree>
    <p:extLst>
      <p:ext uri="{BB962C8B-B14F-4D97-AF65-F5344CB8AC3E}">
        <p14:creationId xmlns:p14="http://schemas.microsoft.com/office/powerpoint/2010/main" val="3360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927" y="83099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000" b="1" dirty="0"/>
              <a:t>In the fetus, the placenta is responsible for the gas exchange </a:t>
            </a:r>
            <a:r>
              <a:rPr lang="en-US" sz="4000" b="1" dirty="0" smtClean="0"/>
              <a:t>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000" b="1" dirty="0" smtClean="0"/>
              <a:t>Lungs </a:t>
            </a:r>
            <a:r>
              <a:rPr lang="en-US" sz="4000" b="1" dirty="0"/>
              <a:t>are functionless, </a:t>
            </a:r>
            <a:r>
              <a:rPr lang="en-US" sz="4000" b="1" dirty="0" smtClean="0"/>
              <a:t>and pulmonary </a:t>
            </a:r>
            <a:r>
              <a:rPr lang="en-US" sz="4000" b="1" dirty="0"/>
              <a:t>vessels are vasoconstricted </a:t>
            </a:r>
            <a:r>
              <a:rPr lang="en-US" sz="4000" b="1" dirty="0" smtClean="0"/>
              <a:t>shifting </a:t>
            </a:r>
            <a:r>
              <a:rPr lang="en-US" sz="4000" b="1" dirty="0"/>
              <a:t>of the blood away from the pulmonary circulation.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000" b="1" dirty="0" smtClean="0"/>
              <a:t>Rt</a:t>
            </a:r>
            <a:r>
              <a:rPr lang="en-US" sz="4000" b="1" dirty="0"/>
              <a:t>. and Lt. ventricles present in parallel circuits rather than series circuits as in newborn or adult. </a:t>
            </a:r>
            <a:endParaRPr lang="en-US" sz="40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556748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b="1" u="sng" dirty="0"/>
              <a:t>The Fetal Circulation: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67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7709" y="725653"/>
            <a:ext cx="9178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There is might be mild left precordial bulge due to cardiomegaly.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Rt </a:t>
            </a:r>
            <a:r>
              <a:rPr lang="en-US" sz="4000" dirty="0"/>
              <a:t>ventricular impulse can palpated on  Lt. lower sternal border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مستطيل 2"/>
          <p:cNvSpPr/>
          <p:nvPr/>
        </p:nvSpPr>
        <p:spPr>
          <a:xfrm>
            <a:off x="0" y="16225"/>
            <a:ext cx="371774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 Examination:</a:t>
            </a:r>
          </a:p>
        </p:txBody>
      </p:sp>
    </p:spTree>
    <p:extLst>
      <p:ext uri="{BB962C8B-B14F-4D97-AF65-F5344CB8AC3E}">
        <p14:creationId xmlns:p14="http://schemas.microsoft.com/office/powerpoint/2010/main" val="2861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512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3. </a:t>
            </a:r>
            <a:r>
              <a:rPr lang="en-US" sz="4000" b="1" dirty="0" smtClean="0">
                <a:solidFill>
                  <a:srgbClr val="FF0000"/>
                </a:solidFill>
              </a:rPr>
              <a:t>On </a:t>
            </a:r>
            <a:r>
              <a:rPr lang="en-US" sz="4000" b="1" dirty="0">
                <a:solidFill>
                  <a:srgbClr val="FF0000"/>
                </a:solidFill>
              </a:rPr>
              <a:t>auscultation: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Fixed splitting of S2.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Soft (grade I or II) </a:t>
            </a:r>
            <a:r>
              <a:rPr lang="en-US" sz="4000" b="1" dirty="0">
                <a:solidFill>
                  <a:srgbClr val="FFFF00"/>
                </a:solidFill>
              </a:rPr>
              <a:t>systolic ejection murmur</a:t>
            </a:r>
            <a:r>
              <a:rPr lang="en-US" sz="4000" dirty="0"/>
              <a:t> in the middle and upper sternal border due to increase blood flow across the Rt ventricle into the pulmonary artery and not due to low pressure flow across the ASD.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b="1" dirty="0">
                <a:solidFill>
                  <a:srgbClr val="FFFF00"/>
                </a:solidFill>
              </a:rPr>
              <a:t>Mid-diastolic murmur </a:t>
            </a:r>
            <a:r>
              <a:rPr lang="en-US" sz="4000" dirty="0"/>
              <a:t>at Lt lower sternal border due to increase flow across the tricuspid valve.</a:t>
            </a:r>
          </a:p>
        </p:txBody>
      </p:sp>
    </p:spTree>
    <p:extLst>
      <p:ext uri="{BB962C8B-B14F-4D97-AF65-F5344CB8AC3E}">
        <p14:creationId xmlns:p14="http://schemas.microsoft.com/office/powerpoint/2010/main" val="30689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707886"/>
            <a:ext cx="381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CXR:</a:t>
            </a:r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 smtClean="0"/>
              <a:t>cardiomegal</a:t>
            </a: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Rt </a:t>
            </a:r>
            <a:r>
              <a:rPr lang="en-US" sz="4000" dirty="0"/>
              <a:t>atrial </a:t>
            </a:r>
            <a:r>
              <a:rPr lang="en-US" sz="4000" dirty="0" smtClean="0"/>
              <a:t>enlargement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prominent PA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increased </a:t>
            </a:r>
            <a:r>
              <a:rPr lang="en-US" sz="4000" dirty="0"/>
              <a:t>pulmonary vascularity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مستطيل 2"/>
          <p:cNvSpPr/>
          <p:nvPr/>
        </p:nvSpPr>
        <p:spPr>
          <a:xfrm>
            <a:off x="20782" y="0"/>
            <a:ext cx="2361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Diagnosis: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"/>
            <a:ext cx="566016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0263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FF0000"/>
                </a:solidFill>
              </a:rPr>
              <a:t>ECG:</a:t>
            </a:r>
            <a:r>
              <a:rPr lang="en-US" sz="4000" dirty="0"/>
              <a:t> Rt axis deviation and RVH</a:t>
            </a:r>
          </a:p>
          <a:p>
            <a:pPr marL="742950" indent="-742950">
              <a:buFont typeface="+mj-lt"/>
              <a:buAutoNum type="arabicPeriod" startAt="2"/>
            </a:pPr>
            <a:endParaRPr lang="en-US" sz="40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FF0000"/>
                </a:solidFill>
              </a:rPr>
              <a:t>Echocardiography</a:t>
            </a:r>
            <a:r>
              <a:rPr lang="en-US" sz="4000" dirty="0"/>
              <a:t> demonstrate the definitive size and location of the defect.</a:t>
            </a:r>
          </a:p>
        </p:txBody>
      </p:sp>
    </p:spTree>
    <p:extLst>
      <p:ext uri="{BB962C8B-B14F-4D97-AF65-F5344CB8AC3E}">
        <p14:creationId xmlns:p14="http://schemas.microsoft.com/office/powerpoint/2010/main" val="21936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4636" y="707886"/>
            <a:ext cx="9178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Asymptomatic child required no treatment.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Transcatheter or surgical closure indicated in: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All symptomatic children.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Asymptomatic patient with </a:t>
            </a:r>
            <a:r>
              <a:rPr lang="en-US" sz="4000" dirty="0" err="1"/>
              <a:t>Qp:Qs</a:t>
            </a:r>
            <a:r>
              <a:rPr lang="en-US" sz="4000" dirty="0"/>
              <a:t> ratio of 2:1 and more.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Severe Rt ventricular enlargement.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253800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9023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927" y="71559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Small-moderate ASD in term infants may close spontaneously</a:t>
            </a:r>
            <a:r>
              <a:rPr lang="en-US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Secondum</a:t>
            </a:r>
            <a:r>
              <a:rPr lang="en-US" sz="4000" dirty="0" smtClean="0"/>
              <a:t> </a:t>
            </a:r>
            <a:r>
              <a:rPr lang="en-US" sz="4000" dirty="0"/>
              <a:t>ASD is well tolerated during </a:t>
            </a:r>
            <a:r>
              <a:rPr lang="en-US" sz="4000" dirty="0" smtClean="0"/>
              <a:t>childhood.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FF0000"/>
                </a:solidFill>
              </a:rPr>
              <a:t>complications</a:t>
            </a:r>
            <a:r>
              <a:rPr lang="en-US" sz="4000" dirty="0" smtClean="0"/>
              <a:t> at third </a:t>
            </a:r>
            <a:r>
              <a:rPr lang="en-US" sz="4000" dirty="0"/>
              <a:t>decade or </a:t>
            </a:r>
            <a:r>
              <a:rPr lang="en-US" sz="4000" dirty="0" smtClean="0"/>
              <a:t>later:</a:t>
            </a:r>
          </a:p>
          <a:p>
            <a:pPr marL="1485900" lvl="2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pulmonary HT </a:t>
            </a:r>
          </a:p>
          <a:p>
            <a:pPr marL="1485900" lvl="2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atrial dysrhythmias </a:t>
            </a:r>
          </a:p>
          <a:p>
            <a:pPr marL="1485900" lvl="2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tricuspid </a:t>
            </a:r>
            <a:r>
              <a:rPr lang="en-US" sz="4000" dirty="0"/>
              <a:t>or mitral insufficiency </a:t>
            </a:r>
            <a:endParaRPr lang="en-US" sz="4000" dirty="0" smtClean="0"/>
          </a:p>
          <a:p>
            <a:pPr marL="1485900" lvl="2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 smtClean="0"/>
              <a:t>heart </a:t>
            </a:r>
            <a:r>
              <a:rPr lang="en-US" sz="4000" dirty="0"/>
              <a:t>failure. 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23825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Prognosis:</a:t>
            </a:r>
          </a:p>
        </p:txBody>
      </p:sp>
    </p:spTree>
    <p:extLst>
      <p:ext uri="{BB962C8B-B14F-4D97-AF65-F5344CB8AC3E}">
        <p14:creationId xmlns:p14="http://schemas.microsoft.com/office/powerpoint/2010/main" val="12704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3855" y="-11485"/>
            <a:ext cx="7117269" cy="707886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Ventricular Septal Defects (VSD):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13856" y="696401"/>
            <a:ext cx="91578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most common cardiac </a:t>
            </a:r>
            <a:r>
              <a:rPr lang="en-US" sz="4000" dirty="0" smtClean="0"/>
              <a:t>malformation</a:t>
            </a:r>
          </a:p>
          <a:p>
            <a:r>
              <a:rPr lang="en-US" sz="4000" dirty="0" smtClean="0"/>
              <a:t>Accounts </a:t>
            </a:r>
            <a:r>
              <a:rPr lang="en-US" sz="4000" dirty="0"/>
              <a:t>for 25% of CHD</a:t>
            </a:r>
            <a:r>
              <a:rPr lang="en-US" sz="4000" dirty="0" smtClean="0"/>
              <a:t>.</a:t>
            </a:r>
          </a:p>
          <a:p>
            <a:r>
              <a:rPr lang="en-US" sz="4000" b="1" u="sng" dirty="0">
                <a:solidFill>
                  <a:srgbClr val="FF0000"/>
                </a:solidFill>
              </a:rPr>
              <a:t>Types:</a:t>
            </a:r>
            <a:endParaRPr lang="en-US" sz="4000" dirty="0">
              <a:solidFill>
                <a:srgbClr val="FF0000"/>
              </a:solidFill>
            </a:endParaRP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Membranous type: </a:t>
            </a:r>
            <a:r>
              <a:rPr lang="en-US" sz="4000" dirty="0" smtClean="0"/>
              <a:t>The </a:t>
            </a:r>
            <a:r>
              <a:rPr lang="en-US" sz="4000" dirty="0"/>
              <a:t>most common </a:t>
            </a:r>
            <a:r>
              <a:rPr lang="en-US" sz="4000" dirty="0" smtClean="0"/>
              <a:t>type. At membranous </a:t>
            </a:r>
            <a:r>
              <a:rPr lang="en-US" sz="4000" dirty="0"/>
              <a:t>portion of the septum in the </a:t>
            </a:r>
            <a:r>
              <a:rPr lang="en-US" sz="4000" dirty="0" err="1"/>
              <a:t>posteroinferior</a:t>
            </a:r>
            <a:r>
              <a:rPr lang="en-US" sz="4000" dirty="0"/>
              <a:t> position.</a:t>
            </a:r>
          </a:p>
          <a:p>
            <a:pPr lvl="0"/>
            <a:r>
              <a:rPr lang="en-US" sz="4000" b="1" dirty="0" err="1">
                <a:solidFill>
                  <a:srgbClr val="FFFF00"/>
                </a:solidFill>
              </a:rPr>
              <a:t>Supracristal</a:t>
            </a:r>
            <a:r>
              <a:rPr lang="en-US" sz="4000" b="1" dirty="0">
                <a:solidFill>
                  <a:srgbClr val="FFFF00"/>
                </a:solidFill>
              </a:rPr>
              <a:t> type: </a:t>
            </a:r>
            <a:r>
              <a:rPr lang="en-US" sz="4000" dirty="0"/>
              <a:t>Is less common, located superior to crista </a:t>
            </a:r>
            <a:r>
              <a:rPr lang="en-US" sz="4000" dirty="0" err="1"/>
              <a:t>supraventricularis</a:t>
            </a:r>
            <a:r>
              <a:rPr lang="en-US" sz="4000" dirty="0"/>
              <a:t>, just beneath the pulmonary valve.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45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0782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</a:rPr>
              <a:t>Muscular type: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In the mid portion or apical region of the ventricular septum and it may be single or multiple (</a:t>
            </a:r>
            <a:r>
              <a:rPr lang="en-US" sz="4000" dirty="0">
                <a:solidFill>
                  <a:srgbClr val="FF0000"/>
                </a:solidFill>
              </a:rPr>
              <a:t>Swiss cheese septum</a:t>
            </a:r>
            <a:r>
              <a:rPr lang="en-US" sz="4000" dirty="0"/>
              <a:t>)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6288"/>
          <a:stretch/>
        </p:blipFill>
        <p:spPr>
          <a:xfrm>
            <a:off x="1524000" y="1869719"/>
            <a:ext cx="475518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7709" y="70788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onset and severity of </a:t>
            </a:r>
            <a:r>
              <a:rPr lang="en-US" sz="4000" dirty="0" smtClean="0"/>
              <a:t>C\F depends </a:t>
            </a:r>
            <a:r>
              <a:rPr lang="en-US" sz="4000" dirty="0"/>
              <a:t>on the </a:t>
            </a:r>
            <a:r>
              <a:rPr lang="en-US" sz="4000" dirty="0">
                <a:solidFill>
                  <a:srgbClr val="FF0000"/>
                </a:solidFill>
              </a:rPr>
              <a:t>magnitude of Lt-to-Rt shunt </a:t>
            </a:r>
            <a:r>
              <a:rPr lang="en-US" sz="4000" dirty="0"/>
              <a:t>which determined by:</a:t>
            </a:r>
          </a:p>
          <a:p>
            <a:pPr marL="742950" lvl="0" indent="-742950">
              <a:buAutoNum type="arabicPeriod"/>
            </a:pPr>
            <a:r>
              <a:rPr lang="en-US" sz="4000" b="1" u="sng" dirty="0" smtClean="0">
                <a:solidFill>
                  <a:srgbClr val="FF0000"/>
                </a:solidFill>
              </a:rPr>
              <a:t>Size </a:t>
            </a:r>
            <a:r>
              <a:rPr lang="en-US" sz="4000" b="1" u="sng" dirty="0">
                <a:solidFill>
                  <a:srgbClr val="FF0000"/>
                </a:solidFill>
              </a:rPr>
              <a:t>of the VSD:</a:t>
            </a:r>
            <a:r>
              <a:rPr lang="en-US" sz="4000" dirty="0"/>
              <a:t> </a:t>
            </a:r>
            <a:endParaRPr lang="en-US" sz="4000" dirty="0" smtClean="0"/>
          </a:p>
          <a:p>
            <a:pPr marL="1028700" lvl="1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Small </a:t>
            </a:r>
            <a:r>
              <a:rPr lang="en-US" sz="4000" dirty="0"/>
              <a:t>defects (usually &lt;5 mm) is called </a:t>
            </a:r>
            <a:r>
              <a:rPr lang="en-US" sz="4000" b="1" i="1" dirty="0"/>
              <a:t>pressure restrictive </a:t>
            </a:r>
            <a:r>
              <a:rPr lang="en-US" sz="4000" b="1" i="1" dirty="0" smtClean="0"/>
              <a:t>VSD</a:t>
            </a:r>
            <a:endParaRPr lang="en-US" sz="4000" dirty="0"/>
          </a:p>
          <a:p>
            <a:pPr marL="1028700" lvl="1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1028700" lvl="1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Large </a:t>
            </a:r>
            <a:r>
              <a:rPr lang="en-US" sz="4000" dirty="0"/>
              <a:t>VSD (usually &gt;10mm) is called </a:t>
            </a:r>
            <a:r>
              <a:rPr lang="en-US" sz="4000" b="1" i="1" dirty="0"/>
              <a:t>nonrestrictive </a:t>
            </a:r>
            <a:r>
              <a:rPr lang="en-US" sz="4000" b="1" i="1" dirty="0" smtClean="0"/>
              <a:t>VSD</a:t>
            </a:r>
            <a:endParaRPr lang="en-US" sz="4000" dirty="0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38458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Pathophysiology:</a:t>
            </a:r>
          </a:p>
        </p:txBody>
      </p:sp>
    </p:spTree>
    <p:extLst>
      <p:ext uri="{BB962C8B-B14F-4D97-AF65-F5344CB8AC3E}">
        <p14:creationId xmlns:p14="http://schemas.microsoft.com/office/powerpoint/2010/main" val="38129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06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 smtClean="0">
                <a:solidFill>
                  <a:srgbClr val="FF0000"/>
                </a:solidFill>
              </a:rPr>
              <a:t>2. PVR to SVR </a:t>
            </a:r>
            <a:r>
              <a:rPr lang="en-US" sz="4000" b="1" u="sng" dirty="0">
                <a:solidFill>
                  <a:srgbClr val="FF0000"/>
                </a:solidFill>
              </a:rPr>
              <a:t>ratio (</a:t>
            </a:r>
            <a:r>
              <a:rPr lang="en-US" sz="4000" b="1" u="sng" dirty="0" err="1">
                <a:solidFill>
                  <a:srgbClr val="FF0000"/>
                </a:solidFill>
              </a:rPr>
              <a:t>Qp:QS</a:t>
            </a:r>
            <a:r>
              <a:rPr lang="en-US" sz="4000" b="1" u="sng" dirty="0">
                <a:solidFill>
                  <a:srgbClr val="FF0000"/>
                </a:solidFill>
              </a:rPr>
              <a:t>):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High PVR limit </a:t>
            </a:r>
            <a:r>
              <a:rPr lang="en-US" sz="4000" dirty="0"/>
              <a:t>the Lt-to-Rt shunt. </a:t>
            </a:r>
            <a:endParaRPr lang="en-US" sz="4000" dirty="0" smtClean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After </a:t>
            </a:r>
            <a:r>
              <a:rPr lang="en-US" sz="4000" dirty="0"/>
              <a:t>birth, the PVR is high due to pulmonary vasoconstriction, </a:t>
            </a:r>
            <a:r>
              <a:rPr lang="en-US" sz="4000" dirty="0" smtClean="0"/>
              <a:t>causing limitation </a:t>
            </a:r>
            <a:r>
              <a:rPr lang="en-US" sz="4000" dirty="0"/>
              <a:t>of the Lt-to-Rt shunt through the VSD. </a:t>
            </a:r>
            <a:endParaRPr lang="en-US" sz="4000" dirty="0" smtClean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When </a:t>
            </a:r>
            <a:r>
              <a:rPr lang="en-US" sz="4000" dirty="0"/>
              <a:t>the PVR </a:t>
            </a:r>
            <a:r>
              <a:rPr lang="en-US" sz="4000" dirty="0" smtClean="0"/>
              <a:t>fall </a:t>
            </a:r>
            <a:r>
              <a:rPr lang="en-US" sz="4000" dirty="0"/>
              <a:t>during the first </a:t>
            </a:r>
            <a:r>
              <a:rPr lang="en-US" sz="4000" dirty="0" smtClean="0"/>
              <a:t>6-8 </a:t>
            </a:r>
            <a:r>
              <a:rPr lang="en-US" sz="4000" dirty="0" err="1" smtClean="0"/>
              <a:t>wk</a:t>
            </a:r>
            <a:r>
              <a:rPr lang="en-US" sz="4000" dirty="0" smtClean="0"/>
              <a:t>, </a:t>
            </a:r>
            <a:r>
              <a:rPr lang="en-US" sz="4000" dirty="0"/>
              <a:t>the shunt </a:t>
            </a:r>
            <a:r>
              <a:rPr lang="en-US" sz="4000" dirty="0" smtClean="0"/>
              <a:t>increase </a:t>
            </a:r>
            <a:r>
              <a:rPr lang="en-US" sz="4000" dirty="0"/>
              <a:t>and the clinical manifestations will appears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44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6317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4000" dirty="0" smtClean="0"/>
              <a:t>Parallel circulation </a:t>
            </a:r>
            <a:r>
              <a:rPr lang="en-US" sz="4000" dirty="0" err="1" smtClean="0"/>
              <a:t>chieved</a:t>
            </a:r>
            <a:r>
              <a:rPr lang="en-US" sz="4000" dirty="0" smtClean="0"/>
              <a:t> by </a:t>
            </a:r>
            <a:r>
              <a:rPr lang="en-US" sz="4000" u="sng" dirty="0" smtClean="0"/>
              <a:t>THREE</a:t>
            </a:r>
            <a:r>
              <a:rPr lang="en-US" sz="4000" dirty="0" smtClean="0"/>
              <a:t> CV structures :</a:t>
            </a:r>
          </a:p>
          <a:p>
            <a:endParaRPr lang="en-US" sz="4000" b="1" i="1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i="1" dirty="0" smtClean="0">
                <a:solidFill>
                  <a:srgbClr val="FF0000"/>
                </a:solidFill>
              </a:rPr>
              <a:t>ductus venosus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i="1" dirty="0" smtClean="0">
                <a:solidFill>
                  <a:srgbClr val="FF0000"/>
                </a:solidFill>
              </a:rPr>
              <a:t>foramen ovale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i="1" dirty="0" smtClean="0">
                <a:solidFill>
                  <a:srgbClr val="FF0000"/>
                </a:solidFill>
              </a:rPr>
              <a:t>ductus arteriosus.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When the PVR=SVR (</a:t>
            </a:r>
            <a:r>
              <a:rPr lang="en-US" sz="4000" dirty="0" err="1">
                <a:solidFill>
                  <a:srgbClr val="FF0000"/>
                </a:solidFill>
              </a:rPr>
              <a:t>Qp:Qs</a:t>
            </a:r>
            <a:r>
              <a:rPr lang="en-US" sz="4000" dirty="0">
                <a:solidFill>
                  <a:srgbClr val="FF0000"/>
                </a:solidFill>
              </a:rPr>
              <a:t> is 1:1</a:t>
            </a:r>
            <a:r>
              <a:rPr lang="en-US" sz="4000" dirty="0"/>
              <a:t>), the shunt will become bidirectional and patient become cyanosed (</a:t>
            </a:r>
            <a:r>
              <a:rPr lang="en-US" sz="4000" dirty="0" err="1">
                <a:solidFill>
                  <a:srgbClr val="FF0000"/>
                </a:solidFill>
              </a:rPr>
              <a:t>Eisenmenger</a:t>
            </a:r>
            <a:r>
              <a:rPr lang="en-US" sz="4000" dirty="0">
                <a:solidFill>
                  <a:srgbClr val="FF0000"/>
                </a:solidFill>
              </a:rPr>
              <a:t> physiology).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When the PVR&gt;SVR (</a:t>
            </a:r>
            <a:r>
              <a:rPr lang="en-US" sz="4000" dirty="0" err="1">
                <a:solidFill>
                  <a:srgbClr val="FF0000"/>
                </a:solidFill>
              </a:rPr>
              <a:t>Qp:Qs</a:t>
            </a:r>
            <a:r>
              <a:rPr lang="en-US" sz="4000" dirty="0">
                <a:solidFill>
                  <a:srgbClr val="FF0000"/>
                </a:solidFill>
              </a:rPr>
              <a:t> is 2:1 </a:t>
            </a:r>
            <a:r>
              <a:rPr lang="en-US" sz="4000" dirty="0"/>
              <a:t>or more), the shunt will reverse to become Rt-to-Lt and the cyanosis will increase more.</a:t>
            </a:r>
          </a:p>
        </p:txBody>
      </p:sp>
    </p:spTree>
    <p:extLst>
      <p:ext uri="{BB962C8B-B14F-4D97-AF65-F5344CB8AC3E}">
        <p14:creationId xmlns:p14="http://schemas.microsoft.com/office/powerpoint/2010/main" val="41261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73796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A. Small </a:t>
            </a:r>
            <a:r>
              <a:rPr lang="en-US" sz="4000" b="1" dirty="0">
                <a:solidFill>
                  <a:srgbClr val="FF0000"/>
                </a:solidFill>
              </a:rPr>
              <a:t>VSD with minimal Lt-to-Rt shunt and normal pulmonary pressure:</a:t>
            </a:r>
            <a:endParaRPr lang="en-US" sz="4000" dirty="0">
              <a:solidFill>
                <a:srgbClr val="FF000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asymptomatic and discovered during routine examination.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Characteristic loud, harsh, </a:t>
            </a:r>
            <a:r>
              <a:rPr lang="en-US" sz="4000" dirty="0" err="1">
                <a:solidFill>
                  <a:srgbClr val="FFFF00"/>
                </a:solidFill>
              </a:rPr>
              <a:t>halosystolic</a:t>
            </a:r>
            <a:r>
              <a:rPr lang="en-US" sz="4000" dirty="0">
                <a:solidFill>
                  <a:srgbClr val="FFFF00"/>
                </a:solidFill>
              </a:rPr>
              <a:t> murmur</a:t>
            </a:r>
            <a:r>
              <a:rPr lang="en-US" sz="4000" dirty="0"/>
              <a:t>, over the lower Lt sternal border, frequently associated with thrill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30079"/>
            <a:ext cx="378802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Clinical Features:</a:t>
            </a:r>
          </a:p>
        </p:txBody>
      </p:sp>
    </p:spTree>
    <p:extLst>
      <p:ext uri="{BB962C8B-B14F-4D97-AF65-F5344CB8AC3E}">
        <p14:creationId xmlns:p14="http://schemas.microsoft.com/office/powerpoint/2010/main" val="7359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B. Large </a:t>
            </a:r>
            <a:r>
              <a:rPr lang="en-US" sz="4000" b="1" dirty="0">
                <a:solidFill>
                  <a:srgbClr val="FF0000"/>
                </a:solidFill>
              </a:rPr>
              <a:t>VSD with excessive pulmonary blood flow and pulmonary HT: </a:t>
            </a:r>
            <a:endParaRPr lang="en-US" sz="4000" dirty="0">
              <a:solidFill>
                <a:srgbClr val="FF0000"/>
              </a:solidFill>
            </a:endParaRPr>
          </a:p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 smtClean="0"/>
              <a:t>Heart </a:t>
            </a:r>
            <a:r>
              <a:rPr lang="en-US" sz="4000" dirty="0"/>
              <a:t>failure in early infancy (Dyspnea, feeding difficulties, poor growth and profuse sweating) and recurrent chest infections.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Cyanosis is usually absent, but duskiness may note during infection or crying. 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Lt precordium bulge and palpable parasternal lift is common.</a:t>
            </a:r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33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927" y="255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Clr>
                <a:srgbClr val="FF0000"/>
              </a:buClr>
              <a:buFont typeface="+mj-lt"/>
              <a:buAutoNum type="arabicPeriod" startAt="4"/>
            </a:pPr>
            <a:r>
              <a:rPr lang="en-US" sz="4000" dirty="0"/>
              <a:t>The </a:t>
            </a:r>
            <a:r>
              <a:rPr lang="en-US" sz="4000" dirty="0" err="1"/>
              <a:t>halosystolic</a:t>
            </a:r>
            <a:r>
              <a:rPr lang="en-US" sz="4000" dirty="0"/>
              <a:t> murmur is less harsh than that of small VSD.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 startAt="4"/>
            </a:pPr>
            <a:r>
              <a:rPr lang="en-US" sz="4000" dirty="0"/>
              <a:t>Mid-diastolic, low-pitched murmur at the apex due to increased blood flow across the mitral valve.</a:t>
            </a:r>
          </a:p>
        </p:txBody>
      </p:sp>
    </p:spTree>
    <p:extLst>
      <p:ext uri="{BB962C8B-B14F-4D97-AF65-F5344CB8AC3E}">
        <p14:creationId xmlns:p14="http://schemas.microsoft.com/office/powerpoint/2010/main" val="4109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927" y="0"/>
            <a:ext cx="2361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Diagnosis: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41563" y="724203"/>
            <a:ext cx="40801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FF0000"/>
                </a:solidFill>
              </a:rPr>
              <a:t>CXR:</a:t>
            </a:r>
            <a:r>
              <a:rPr lang="en-US" sz="4000" dirty="0"/>
              <a:t> </a:t>
            </a:r>
            <a:endParaRPr lang="en-US" sz="4000" dirty="0" smtClean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4000" dirty="0" smtClean="0"/>
              <a:t>Small VSD:</a:t>
            </a:r>
          </a:p>
          <a:p>
            <a:pPr marL="1028700" lvl="1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4000" dirty="0" smtClean="0"/>
              <a:t>Normal </a:t>
            </a:r>
            <a:endParaRPr lang="en-US" sz="4000" dirty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4000" dirty="0" smtClean="0"/>
              <a:t>large VSD:</a:t>
            </a:r>
          </a:p>
          <a:p>
            <a:pPr marL="1028700" lvl="1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4000" dirty="0" smtClean="0"/>
              <a:t>cardiomegaly</a:t>
            </a:r>
          </a:p>
          <a:p>
            <a:pPr marL="1028700" lvl="1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4000" dirty="0" smtClean="0"/>
              <a:t>increased </a:t>
            </a:r>
            <a:r>
              <a:rPr lang="en-US" sz="4000" dirty="0"/>
              <a:t>pulmonary vascularity.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2978"/>
          <a:stretch/>
        </p:blipFill>
        <p:spPr>
          <a:xfrm>
            <a:off x="3886200" y="0"/>
            <a:ext cx="524431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41563" y="75223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Clr>
                <a:srgbClr val="FF0000"/>
              </a:buClr>
              <a:buFont typeface="+mj-lt"/>
              <a:buAutoNum type="arabicPeriod" startAt="2"/>
            </a:pPr>
            <a:r>
              <a:rPr lang="en-US" sz="4000" dirty="0" smtClean="0">
                <a:solidFill>
                  <a:srgbClr val="FF0000"/>
                </a:solidFill>
              </a:rPr>
              <a:t>ECG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dirty="0" smtClean="0"/>
              <a:t>normal </a:t>
            </a:r>
            <a:r>
              <a:rPr lang="en-US" sz="4000" dirty="0"/>
              <a:t>in small VSD, </a:t>
            </a:r>
            <a:r>
              <a:rPr lang="en-US" sz="4000" dirty="0" smtClean="0"/>
              <a:t>large </a:t>
            </a:r>
            <a:r>
              <a:rPr lang="en-US" sz="4000" dirty="0"/>
              <a:t>VSD there is biventricular hypertrophy with notched or peaked P wave.</a:t>
            </a:r>
          </a:p>
          <a:p>
            <a:pPr marL="742950" lvl="0" indent="-742950">
              <a:buClr>
                <a:srgbClr val="FF0000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FF0000"/>
                </a:solidFill>
              </a:rPr>
              <a:t>Echocardiography:</a:t>
            </a:r>
            <a:r>
              <a:rPr lang="en-US" sz="4000" dirty="0"/>
              <a:t> for size and location of the defect, direction and magnitude of the shunt, and measurement of pulmonary pressure.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6927" y="0"/>
            <a:ext cx="2361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Diagnosis:</a:t>
            </a:r>
          </a:p>
        </p:txBody>
      </p:sp>
    </p:spTree>
    <p:extLst>
      <p:ext uri="{BB962C8B-B14F-4D97-AF65-F5344CB8AC3E}">
        <p14:creationId xmlns:p14="http://schemas.microsoft.com/office/powerpoint/2010/main" val="9508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3855" y="735595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It </a:t>
            </a:r>
            <a:r>
              <a:rPr lang="en-US" sz="4000" dirty="0"/>
              <a:t>depend on the size of VSD.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30-50% of small VSDs closed spontaneously, mostly during the first 2yr of life.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Small muscular VSDs are more likely to close (up to 80%) than membranous VSDs (up to 35%)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Closed VSD often have ventricular septal aneurysm which limit the shunt magnitude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مستطيل 2"/>
          <p:cNvSpPr/>
          <p:nvPr/>
        </p:nvSpPr>
        <p:spPr>
          <a:xfrm>
            <a:off x="-13855" y="0"/>
            <a:ext cx="844442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Natural coarse(natural history) of VSD: </a:t>
            </a:r>
          </a:p>
        </p:txBody>
      </p:sp>
    </p:spTree>
    <p:extLst>
      <p:ext uri="{BB962C8B-B14F-4D97-AF65-F5344CB8AC3E}">
        <p14:creationId xmlns:p14="http://schemas.microsoft.com/office/powerpoint/2010/main" val="1876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Most children with small restrictive VSD remain asymptomatic.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/>
              <a:t>Non operated VSD might increase incidence of arrhythmia, subaortic stenosis and exercise intolerance. </a:t>
            </a:r>
          </a:p>
        </p:txBody>
      </p:sp>
    </p:spTree>
    <p:extLst>
      <p:ext uri="{BB962C8B-B14F-4D97-AF65-F5344CB8AC3E}">
        <p14:creationId xmlns:p14="http://schemas.microsoft.com/office/powerpoint/2010/main" val="5593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8382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Prophylactic antibiotic to prevent subacute bacterial endocarditis (SBE).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Treatment of heart failure in large VSD by diuretics and digoxin.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000" dirty="0"/>
              <a:t>Surgical closure indicated in continued poor growth or pulmonary HT despite medical treatment.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2370"/>
            <a:ext cx="253800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Treatment:</a:t>
            </a: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093788" y="5521325"/>
            <a:ext cx="6956425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834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12511"/>
          <a:stretch/>
        </p:blipFill>
        <p:spPr>
          <a:xfrm>
            <a:off x="899592" y="28848"/>
            <a:ext cx="662099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29693" y="1323439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/>
              <a:t>Mechanical </a:t>
            </a:r>
            <a:r>
              <a:rPr lang="en-US" sz="4000" dirty="0"/>
              <a:t>expansion of the lungs and </a:t>
            </a:r>
            <a:r>
              <a:rPr lang="en-US" sz="4000" dirty="0" smtClean="0"/>
              <a:t>                                                                                an increase </a:t>
            </a:r>
            <a:r>
              <a:rPr lang="en-US" sz="4000" dirty="0"/>
              <a:t>in </a:t>
            </a:r>
            <a:r>
              <a:rPr lang="en-US" sz="4000" dirty="0" smtClean="0"/>
              <a:t>arterial Po2 </a:t>
            </a:r>
            <a:r>
              <a:rPr lang="en-US" sz="4000" dirty="0"/>
              <a:t>result in a rapid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decrease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in pulmonary vascular resistance.</a:t>
            </a:r>
            <a:endParaRPr lang="ar-IQ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648" y="37890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4000" dirty="0" smtClean="0"/>
              <a:t>Removal </a:t>
            </a:r>
            <a:r>
              <a:rPr lang="en-US" sz="4000" dirty="0"/>
              <a:t>of the low-resistance placental </a:t>
            </a:r>
            <a:r>
              <a:rPr lang="en-US" sz="4000" dirty="0" smtClean="0"/>
              <a:t>              circulation </a:t>
            </a:r>
            <a:r>
              <a:rPr lang="en-US" sz="4000" dirty="0"/>
              <a:t>leads </a:t>
            </a:r>
            <a:r>
              <a:rPr lang="en-US" sz="4000" dirty="0" smtClean="0"/>
              <a:t>to an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increase in systemic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vascular resistance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/>
              <a:t>and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closure of ductus venosus.</a:t>
            </a:r>
            <a:endParaRPr lang="ar-IQ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6640" y="0"/>
            <a:ext cx="9168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After delivery:</a:t>
            </a:r>
          </a:p>
          <a:p>
            <a:pPr algn="l"/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TWO</a:t>
            </a:r>
            <a:r>
              <a:rPr lang="en-US" sz="4000" dirty="0" smtClean="0"/>
              <a:t> important events occurs: </a:t>
            </a:r>
          </a:p>
        </p:txBody>
      </p:sp>
    </p:spTree>
    <p:extLst>
      <p:ext uri="{BB962C8B-B14F-4D97-AF65-F5344CB8AC3E}">
        <p14:creationId xmlns:p14="http://schemas.microsoft.com/office/powerpoint/2010/main" val="24328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4300" y="5201730"/>
            <a:ext cx="850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dirty="0" smtClean="0"/>
              <a:t>3. Functional </a:t>
            </a:r>
            <a:r>
              <a:rPr lang="en-US" sz="4000" b="1" dirty="0">
                <a:solidFill>
                  <a:srgbClr val="002060"/>
                </a:solidFill>
              </a:rPr>
              <a:t>closure of foramen </a:t>
            </a:r>
            <a:r>
              <a:rPr lang="en-US" sz="4000" b="1" dirty="0" err="1">
                <a:solidFill>
                  <a:srgbClr val="002060"/>
                </a:solidFill>
              </a:rPr>
              <a:t>ovale</a:t>
            </a:r>
            <a:r>
              <a:rPr lang="en-US" sz="4000" b="1" dirty="0">
                <a:solidFill>
                  <a:srgbClr val="002060"/>
                </a:solidFill>
              </a:rPr>
              <a:t>. </a:t>
            </a:r>
            <a:endParaRPr lang="ar-IQ" sz="4000" b="1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4300" y="768368"/>
            <a:ext cx="91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/>
              <a:t>Reverse shunt through</a:t>
            </a:r>
            <a:r>
              <a:rPr lang="en-US" sz="4000" baseline="0" dirty="0" smtClean="0"/>
              <a:t> ductus arteriosus and</a:t>
            </a:r>
            <a:r>
              <a:rPr lang="en-US" sz="4000" dirty="0" smtClean="0"/>
              <a:t> </a:t>
            </a:r>
            <a:r>
              <a:rPr lang="en-US" sz="4000" baseline="0" dirty="0" smtClean="0"/>
              <a:t>become </a:t>
            </a:r>
            <a:r>
              <a:rPr lang="en-US" sz="4000" b="1" dirty="0" smtClean="0">
                <a:solidFill>
                  <a:srgbClr val="002060"/>
                </a:solidFill>
              </a:rPr>
              <a:t>LT to RT </a:t>
            </a:r>
            <a:r>
              <a:rPr lang="en-US" sz="4000" baseline="0" dirty="0" smtClean="0"/>
              <a:t>, and close over next several</a:t>
            </a:r>
            <a:r>
              <a:rPr lang="en-US" sz="4000" dirty="0" smtClean="0"/>
              <a:t> </a:t>
            </a:r>
            <a:r>
              <a:rPr lang="en-US" sz="4000" baseline="0" dirty="0" smtClean="0"/>
              <a:t>days to form </a:t>
            </a:r>
            <a:r>
              <a:rPr lang="en-US" sz="4000" baseline="0" dirty="0" smtClean="0">
                <a:solidFill>
                  <a:srgbClr val="C00000"/>
                </a:solidFill>
              </a:rPr>
              <a:t>ligamentum arteriosum.</a:t>
            </a:r>
            <a:endParaRPr lang="ar-IQ" sz="4000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63" y="50614"/>
            <a:ext cx="5941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</a:rPr>
              <a:t>These 2 events will lead to: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42900" y="3581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4000" dirty="0" smtClean="0"/>
              <a:t>RV output flows </a:t>
            </a:r>
            <a:r>
              <a:rPr lang="en-US" sz="4000" dirty="0"/>
              <a:t>entirely into the pulmonary </a:t>
            </a:r>
            <a:r>
              <a:rPr lang="en-US" sz="4000" dirty="0" smtClean="0"/>
              <a:t>circulation.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0320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340033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I. Acyanotic </a:t>
            </a:r>
            <a:r>
              <a:rPr lang="en-US" sz="4000" b="1" dirty="0">
                <a:solidFill>
                  <a:srgbClr val="FF0000"/>
                </a:solidFill>
              </a:rPr>
              <a:t>CHD:</a:t>
            </a:r>
            <a:endParaRPr lang="en-US" sz="4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Acyanotic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CHD causing increased volume load: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/>
              <a:t>Atrial </a:t>
            </a:r>
            <a:r>
              <a:rPr lang="en-US" sz="4000" dirty="0"/>
              <a:t>Septal Defect (ASD).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/>
              <a:t>Ventricular </a:t>
            </a:r>
            <a:r>
              <a:rPr lang="en-US" sz="4000" dirty="0"/>
              <a:t>Septal Defect (VSD).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/>
              <a:t>Atrio-Ventricular </a:t>
            </a:r>
            <a:r>
              <a:rPr lang="en-US" sz="4000" dirty="0"/>
              <a:t>Septal Defect (AV canal).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/>
              <a:t>Patent </a:t>
            </a:r>
            <a:r>
              <a:rPr lang="en-US" sz="4000" dirty="0"/>
              <a:t>Ductus Arteriosus (PDA).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Classification of the Congenital Herat Diseases (CHD):</a:t>
            </a:r>
          </a:p>
        </p:txBody>
      </p:sp>
    </p:spTree>
    <p:extLst>
      <p:ext uri="{BB962C8B-B14F-4D97-AF65-F5344CB8AC3E}">
        <p14:creationId xmlns:p14="http://schemas.microsoft.com/office/powerpoint/2010/main" val="17333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3854" y="838200"/>
            <a:ext cx="91578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Presence </a:t>
            </a:r>
            <a:r>
              <a:rPr lang="en-US" sz="4000" dirty="0"/>
              <a:t>of communication  between the pulmonary and systemic </a:t>
            </a:r>
            <a:r>
              <a:rPr lang="en-US" sz="4000" dirty="0" smtClean="0"/>
              <a:t>circulations  </a:t>
            </a: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shifting </a:t>
            </a:r>
            <a:r>
              <a:rPr lang="en-US" sz="4000" dirty="0"/>
              <a:t>of oxygenated blood back to the lungs (Lt-to-Rt shunt) </a:t>
            </a: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en-US" sz="40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 smtClean="0"/>
              <a:t>increased </a:t>
            </a:r>
            <a:r>
              <a:rPr lang="en-US" sz="4000" dirty="0"/>
              <a:t>pulmonary blood flow.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6927" y="-2371"/>
            <a:ext cx="39612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Pathophysiology: </a:t>
            </a:r>
          </a:p>
        </p:txBody>
      </p:sp>
    </p:spTree>
    <p:extLst>
      <p:ext uri="{BB962C8B-B14F-4D97-AF65-F5344CB8AC3E}">
        <p14:creationId xmlns:p14="http://schemas.microsoft.com/office/powerpoint/2010/main" val="15683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lphaUcPeriod" startAt="2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Acyanotic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CHD causing increased pressure load: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Valvular pulmonary stenosis.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Valvular aortic stenosis.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Coarctation of the aorta.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Tricuspid stenosis.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Mitral stenosis.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/>
              <a:t>Pulmonary veins obstruction.</a:t>
            </a:r>
          </a:p>
        </p:txBody>
      </p:sp>
    </p:spTree>
    <p:extLst>
      <p:ext uri="{BB962C8B-B14F-4D97-AF65-F5344CB8AC3E}">
        <p14:creationId xmlns:p14="http://schemas.microsoft.com/office/powerpoint/2010/main" val="32745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452</TotalTime>
  <Words>1451</Words>
  <Application>Microsoft Office PowerPoint</Application>
  <PresentationFormat>عرض على الشاشة (3:4)‏</PresentationFormat>
  <Paragraphs>184</Paragraphs>
  <Slides>38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LARA PC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SAHIUNY</dc:creator>
  <cp:lastModifiedBy>ALI SAHIUNY</cp:lastModifiedBy>
  <cp:revision>37</cp:revision>
  <dcterms:created xsi:type="dcterms:W3CDTF">2019-02-26T18:43:43Z</dcterms:created>
  <dcterms:modified xsi:type="dcterms:W3CDTF">2019-03-26T08:18:08Z</dcterms:modified>
</cp:coreProperties>
</file>