
<file path=[Content_Types].xml><?xml version="1.0" encoding="utf-8"?>
<Types xmlns="http://schemas.openxmlformats.org/package/2006/content-types">
  <Default Extension="jpeg" ContentType="image/jpe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>
  <p:sldMasterIdLst>
    <p:sldMasterId id="2147483648" r:id="rId1"/>
  </p:sldMasterIdLst>
  <p:notesMasterIdLst>
    <p:notesMasterId r:id="rId20"/>
  </p:notesMasterIdLst>
  <p:sldIdLst>
    <p:sldId id="331" r:id="rId3"/>
    <p:sldId id="313" r:id="rId4"/>
    <p:sldId id="316" r:id="rId5"/>
    <p:sldId id="332" r:id="rId6"/>
    <p:sldId id="346" r:id="rId7"/>
    <p:sldId id="347" r:id="rId8"/>
    <p:sldId id="335" r:id="rId9"/>
    <p:sldId id="336" r:id="rId10"/>
    <p:sldId id="337" r:id="rId11"/>
    <p:sldId id="338" r:id="rId12"/>
    <p:sldId id="339" r:id="rId13"/>
    <p:sldId id="341" r:id="rId14"/>
    <p:sldId id="342" r:id="rId15"/>
    <p:sldId id="343" r:id="rId16"/>
    <p:sldId id="344" r:id="rId17"/>
    <p:sldId id="345" r:id="rId18"/>
    <p:sldId id="349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DF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 snapToGrid="0">
      <p:cViewPr varScale="1">
        <p:scale>
          <a:sx n="68" d="100"/>
          <a:sy n="68" d="100"/>
        </p:scale>
        <p:origin x="79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notesMaster" Target="notesMasters/notesMaster1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fld id="{D5F4C738-92AC-4995-A3FD-86B1593144D8}" type="datetimeFigureOut">
              <a:rPr lang="en-US" smtClean="0"/>
            </a:fld>
            <a:endParaRPr lang="en-US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en-US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  <a:endParaRPr lang="ar-SA"/>
          </a:p>
          <a:p>
            <a:pPr lvl="1"/>
            <a:r>
              <a:rPr lang="ar-SA"/>
              <a:t>المستوى الثاني</a:t>
            </a:r>
            <a:endParaRPr lang="ar-SA"/>
          </a:p>
          <a:p>
            <a:pPr lvl="2"/>
            <a:r>
              <a:rPr lang="ar-SA"/>
              <a:t>المستوى الثالث</a:t>
            </a:r>
            <a:endParaRPr lang="ar-SA"/>
          </a:p>
          <a:p>
            <a:pPr lvl="3"/>
            <a:r>
              <a:rPr lang="ar-SA"/>
              <a:t>المستوى الرابع</a:t>
            </a:r>
            <a:endParaRPr lang="ar-SA"/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fld id="{F7F0D61B-E945-4CAB-A58A-D125EF34A8AC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F0D61B-E945-4CAB-A58A-D125EF34A8AC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903EB-ECE1-4168-B195-E56302A154C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8D587-C640-4484-A82A-935262F1C97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رة بانورامي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903EB-ECE1-4168-B195-E56302A154CB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8D587-C640-4484-A82A-935262F1C97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903EB-ECE1-4168-B195-E56302A154C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8D587-C640-4484-A82A-935262F1C97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 hasCustomPrompt="1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ar-SA"/>
              <a:t>انقر لتحرير أنماط نص الشكل الرئيسي</a:t>
            </a:r>
            <a:endParaRPr lang="ar-SA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903EB-ECE1-4168-B195-E56302A154C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8D587-C640-4484-A82A-935262F1C97B}" type="slidenum">
              <a:rPr lang="en-US" smtClean="0"/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903EB-ECE1-4168-B195-E56302A154C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8D587-C640-4484-A82A-935262F1C97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أعم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  <a:endParaRPr lang="ar-SA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 hasCustomPrompt="1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  <a:endParaRPr lang="ar-SA"/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 hasCustomPrompt="1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  <a:endParaRPr lang="ar-SA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  <a:endParaRPr lang="ar-SA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 hasCustomPrompt="1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  <a:endParaRPr lang="ar-SA"/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903EB-ECE1-4168-B195-E56302A154CB}" type="datetimeFigureOut">
              <a:rPr lang="en-US" smtClean="0"/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8D587-C640-4484-A82A-935262F1C97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أعمدة صو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  <a:endParaRPr lang="ar-SA"/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 hasCustomPrompt="1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 hasCustomPrompt="1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  <a:endParaRPr lang="ar-SA"/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 hasCustomPrompt="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 hasCustomPrompt="1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  <a:endParaRPr lang="ar-SA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  <a:endParaRPr lang="ar-SA"/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 hasCustomPrompt="1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 hasCustomPrompt="1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  <a:endParaRPr lang="ar-SA"/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903EB-ECE1-4168-B195-E56302A154CB}" type="datetimeFigureOut">
              <a:rPr lang="en-US" smtClean="0"/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8D587-C640-4484-A82A-935262F1C97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anchor="t" anchorCtr="0"/>
          <a:lstStyle/>
          <a:p>
            <a:pPr lvl="0"/>
            <a:r>
              <a:rPr lang="ar-SA"/>
              <a:t>انقر لتحرير أنماط نص الشكل الرئيسي</a:t>
            </a:r>
            <a:endParaRPr lang="ar-SA"/>
          </a:p>
          <a:p>
            <a:pPr lvl="1"/>
            <a:r>
              <a:rPr lang="ar-SA"/>
              <a:t>المستوى الثاني</a:t>
            </a:r>
            <a:endParaRPr lang="ar-SA"/>
          </a:p>
          <a:p>
            <a:pPr lvl="2"/>
            <a:r>
              <a:rPr lang="ar-SA"/>
              <a:t>المستوى الثالث</a:t>
            </a:r>
            <a:endParaRPr lang="ar-SA"/>
          </a:p>
          <a:p>
            <a:pPr lvl="3"/>
            <a:r>
              <a:rPr lang="ar-SA"/>
              <a:t>المستوى الرابع</a:t>
            </a:r>
            <a:endParaRPr lang="ar-SA"/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903EB-ECE1-4168-B195-E56302A154C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8D587-C640-4484-A82A-935262F1C97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  <a:endParaRPr lang="ar-SA"/>
          </a:p>
          <a:p>
            <a:pPr lvl="1"/>
            <a:r>
              <a:rPr lang="ar-SA"/>
              <a:t>المستوى الثاني</a:t>
            </a:r>
            <a:endParaRPr lang="ar-SA"/>
          </a:p>
          <a:p>
            <a:pPr lvl="2"/>
            <a:r>
              <a:rPr lang="ar-SA"/>
              <a:t>المستوى الثالث</a:t>
            </a:r>
            <a:endParaRPr lang="ar-SA"/>
          </a:p>
          <a:p>
            <a:pPr lvl="3"/>
            <a:r>
              <a:rPr lang="ar-SA"/>
              <a:t>المستوى الرابع</a:t>
            </a:r>
            <a:endParaRPr lang="ar-SA"/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903EB-ECE1-4168-B195-E56302A154C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8D587-C640-4484-A82A-935262F1C97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  <a:endParaRPr lang="ar-SA"/>
          </a:p>
          <a:p>
            <a:pPr lvl="1"/>
            <a:r>
              <a:rPr lang="ar-SA"/>
              <a:t>المستوى الثاني</a:t>
            </a:r>
            <a:endParaRPr lang="ar-SA"/>
          </a:p>
          <a:p>
            <a:pPr lvl="2"/>
            <a:r>
              <a:rPr lang="ar-SA"/>
              <a:t>المستوى الثالث</a:t>
            </a:r>
            <a:endParaRPr lang="ar-SA"/>
          </a:p>
          <a:p>
            <a:pPr lvl="3"/>
            <a:r>
              <a:rPr lang="ar-SA"/>
              <a:t>المستوى الرابع</a:t>
            </a:r>
            <a:endParaRPr lang="ar-SA"/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903EB-ECE1-4168-B195-E56302A154C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8D587-C640-4484-A82A-935262F1C97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903EB-ECE1-4168-B195-E56302A154C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8D587-C640-4484-A82A-935262F1C97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ar-SA"/>
              <a:t>انقر لتحرير أنماط نص الشكل الرئيسي</a:t>
            </a:r>
            <a:endParaRPr lang="ar-SA"/>
          </a:p>
          <a:p>
            <a:pPr lvl="1"/>
            <a:r>
              <a:rPr lang="ar-SA"/>
              <a:t>المستوى الثاني</a:t>
            </a:r>
            <a:endParaRPr lang="ar-SA"/>
          </a:p>
          <a:p>
            <a:pPr lvl="2"/>
            <a:r>
              <a:rPr lang="ar-SA"/>
              <a:t>المستوى الثالث</a:t>
            </a:r>
            <a:endParaRPr lang="ar-SA"/>
          </a:p>
          <a:p>
            <a:pPr lvl="3"/>
            <a:r>
              <a:rPr lang="ar-SA"/>
              <a:t>المستوى الرابع</a:t>
            </a:r>
            <a:endParaRPr lang="ar-SA"/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ar-SA"/>
              <a:t>انقر لتحرير أنماط نص الشكل الرئيسي</a:t>
            </a:r>
            <a:endParaRPr lang="ar-SA"/>
          </a:p>
          <a:p>
            <a:pPr lvl="1"/>
            <a:r>
              <a:rPr lang="ar-SA"/>
              <a:t>المستوى الثاني</a:t>
            </a:r>
            <a:endParaRPr lang="ar-SA"/>
          </a:p>
          <a:p>
            <a:pPr lvl="2"/>
            <a:r>
              <a:rPr lang="ar-SA"/>
              <a:t>المستوى الثالث</a:t>
            </a:r>
            <a:endParaRPr lang="ar-SA"/>
          </a:p>
          <a:p>
            <a:pPr lvl="3"/>
            <a:r>
              <a:rPr lang="ar-SA"/>
              <a:t>المستوى الرابع</a:t>
            </a:r>
            <a:endParaRPr lang="ar-SA"/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903EB-ECE1-4168-B195-E56302A154CB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8D587-C640-4484-A82A-935262F1C97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ar-SA"/>
              <a:t>انقر لتحرير أنماط نص الشكل الرئيسي</a:t>
            </a:r>
            <a:endParaRPr lang="ar-SA"/>
          </a:p>
          <a:p>
            <a:pPr lvl="1"/>
            <a:r>
              <a:rPr lang="ar-SA"/>
              <a:t>المستوى الثاني</a:t>
            </a:r>
            <a:endParaRPr lang="ar-SA"/>
          </a:p>
          <a:p>
            <a:pPr lvl="2"/>
            <a:r>
              <a:rPr lang="ar-SA"/>
              <a:t>المستوى الثالث</a:t>
            </a:r>
            <a:endParaRPr lang="ar-SA"/>
          </a:p>
          <a:p>
            <a:pPr lvl="3"/>
            <a:r>
              <a:rPr lang="ar-SA"/>
              <a:t>المستوى الرابع</a:t>
            </a:r>
            <a:endParaRPr lang="ar-SA"/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  <a:endParaRPr lang="ar-SA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ar-SA"/>
              <a:t>انقر لتحرير أنماط نص الشكل الرئيسي</a:t>
            </a:r>
            <a:endParaRPr lang="ar-SA"/>
          </a:p>
          <a:p>
            <a:pPr lvl="1"/>
            <a:r>
              <a:rPr lang="ar-SA"/>
              <a:t>المستوى الثاني</a:t>
            </a:r>
            <a:endParaRPr lang="ar-SA"/>
          </a:p>
          <a:p>
            <a:pPr lvl="2"/>
            <a:r>
              <a:rPr lang="ar-SA"/>
              <a:t>المستوى الثالث</a:t>
            </a:r>
            <a:endParaRPr lang="ar-SA"/>
          </a:p>
          <a:p>
            <a:pPr lvl="3"/>
            <a:r>
              <a:rPr lang="ar-SA"/>
              <a:t>المستوى الرابع</a:t>
            </a:r>
            <a:endParaRPr lang="ar-SA"/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903EB-ECE1-4168-B195-E56302A154CB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8D587-C640-4484-A82A-935262F1C97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903EB-ECE1-4168-B195-E56302A154CB}" type="datetimeFigureOut">
              <a:rPr lang="en-US" smtClean="0"/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8D587-C640-4484-A82A-935262F1C97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903EB-ECE1-4168-B195-E56302A154CB}" type="datetimeFigureOut">
              <a:rPr lang="en-US" smtClean="0"/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8D587-C640-4484-A82A-935262F1C97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ar-SA"/>
              <a:t>انقر لتحرير أنماط نص الشكل الرئيسي</a:t>
            </a:r>
            <a:endParaRPr lang="ar-SA"/>
          </a:p>
          <a:p>
            <a:pPr lvl="1"/>
            <a:r>
              <a:rPr lang="ar-SA"/>
              <a:t>المستوى الثاني</a:t>
            </a:r>
            <a:endParaRPr lang="ar-SA"/>
          </a:p>
          <a:p>
            <a:pPr lvl="2"/>
            <a:r>
              <a:rPr lang="ar-SA"/>
              <a:t>المستوى الثالث</a:t>
            </a:r>
            <a:endParaRPr lang="ar-SA"/>
          </a:p>
          <a:p>
            <a:pPr lvl="3"/>
            <a:r>
              <a:rPr lang="ar-SA"/>
              <a:t>المستوى الرابع</a:t>
            </a:r>
            <a:endParaRPr lang="ar-SA"/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  <a:endParaRPr lang="ar-SA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903EB-ECE1-4168-B195-E56302A154CB}" type="datetimeFigureOut">
              <a:rPr lang="en-US" smtClean="0"/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8D587-C640-4484-A82A-935262F1C97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903EB-ECE1-4168-B195-E56302A154CB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8D587-C640-4484-A82A-935262F1C97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2" Type="http://schemas.openxmlformats.org/officeDocument/2006/relationships/theme" Target="../theme/theme1.xml"/><Relationship Id="rId21" Type="http://schemas.openxmlformats.org/officeDocument/2006/relationships/image" Target="../media/image4.png"/><Relationship Id="rId20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9" Type="http://schemas.openxmlformats.org/officeDocument/2006/relationships/image" Target="../media/image2.png"/><Relationship Id="rId18" Type="http://schemas.openxmlformats.org/officeDocument/2006/relationships/image" Target="../media/image1.png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>
            <a:fillRect/>
          </a:stretch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>
            <a:fillRect/>
          </a:stretch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>
            <a:fillRect/>
          </a:stretch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>
            <a:fillRect/>
          </a:stretch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  <a:endParaRPr lang="ar-SA"/>
          </a:p>
          <a:p>
            <a:pPr lvl="1"/>
            <a:r>
              <a:rPr lang="ar-SA"/>
              <a:t>المستوى الثاني</a:t>
            </a:r>
            <a:endParaRPr lang="ar-SA"/>
          </a:p>
          <a:p>
            <a:pPr lvl="2"/>
            <a:r>
              <a:rPr lang="ar-SA"/>
              <a:t>المستوى الثالث</a:t>
            </a:r>
            <a:endParaRPr lang="ar-SA"/>
          </a:p>
          <a:p>
            <a:pPr lvl="3"/>
            <a:r>
              <a:rPr lang="ar-SA"/>
              <a:t>المستوى الرابع</a:t>
            </a:r>
            <a:endParaRPr lang="ar-SA"/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671903EB-ECE1-4168-B195-E56302A154C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58D587-C640-4484-A82A-935262F1C97B}" type="slidenum">
              <a:rPr lang="en-US" smtClean="0"/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571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0.png"/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0" y="214313"/>
            <a:ext cx="7772400" cy="785812"/>
          </a:xfrm>
          <a:solidFill>
            <a:schemeClr val="bg1">
              <a:lumMod val="60000"/>
              <a:lumOff val="40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en-US" b="1" dirty="0">
                <a:solidFill>
                  <a:srgbClr val="FFFF00"/>
                </a:solidFill>
              </a:rPr>
              <a:t>  TYPES OF FLAPS</a:t>
            </a:r>
            <a:r>
              <a:rPr lang="en-US" dirty="0">
                <a:solidFill>
                  <a:srgbClr val="FFFF00"/>
                </a:solidFill>
              </a:rPr>
              <a:t> 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0963" name="Picture 5" descr="flaps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189" y="1071564"/>
            <a:ext cx="8429625" cy="521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38313" y="1571625"/>
            <a:ext cx="8572500" cy="4114800"/>
          </a:xfrm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en-US" altLang="en-US" dirty="0"/>
              <a:t> </a:t>
            </a:r>
            <a:r>
              <a:rPr lang="en-US" altLang="en-US" sz="3600" b="1" dirty="0">
                <a:solidFill>
                  <a:srgbClr val="FF0000"/>
                </a:solidFill>
              </a:rPr>
              <a:t>Disadvantages</a:t>
            </a:r>
            <a:r>
              <a:rPr lang="en-US" altLang="en-US" sz="2400" dirty="0"/>
              <a:t> </a:t>
            </a:r>
            <a:endParaRPr lang="en-US" altLang="en-US" sz="2400" dirty="0"/>
          </a:p>
          <a:p>
            <a:r>
              <a:rPr lang="en-US" altLang="en-US" sz="2400" b="1" dirty="0"/>
              <a:t>More difficult to incise and reflect                          </a:t>
            </a:r>
            <a:endParaRPr lang="en-US" altLang="en-US" sz="2400" b="1" dirty="0"/>
          </a:p>
          <a:p>
            <a:r>
              <a:rPr lang="en-US" altLang="en-US" sz="2400" b="1" dirty="0"/>
              <a:t>Surgical access slightly limited due to the single releasing incision  </a:t>
            </a:r>
            <a:endParaRPr lang="en-US" altLang="en-US" sz="2400" b="1" dirty="0"/>
          </a:p>
          <a:p>
            <a:r>
              <a:rPr lang="en-US" altLang="en-US" sz="2400" b="1" dirty="0"/>
              <a:t>Possibility of slight gingival recession</a:t>
            </a:r>
            <a:endParaRPr lang="en-US" altLang="en-US" sz="2400" b="1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717452" y="285750"/>
            <a:ext cx="11029071" cy="1143000"/>
          </a:xfrm>
          <a:solidFill>
            <a:schemeClr val="bg1">
              <a:lumMod val="60000"/>
              <a:lumOff val="40000"/>
            </a:schemeClr>
          </a:solidFill>
        </p:spPr>
        <p:txBody>
          <a:bodyPr/>
          <a:lstStyle/>
          <a:p>
            <a:pPr>
              <a:defRPr/>
            </a:pPr>
            <a:r>
              <a:rPr lang="en-US" sz="3200" dirty="0">
                <a:solidFill>
                  <a:srgbClr val="FFFF00"/>
                </a:solidFill>
              </a:rPr>
              <a:t>2-</a:t>
            </a:r>
            <a:r>
              <a:rPr lang="en-US" sz="3200" b="1" dirty="0">
                <a:solidFill>
                  <a:srgbClr val="FFFF00"/>
                </a:solidFill>
              </a:rPr>
              <a:t>Triangular (</a:t>
            </a:r>
            <a:r>
              <a:rPr lang="en-US" sz="3200" b="1" dirty="0" err="1">
                <a:solidFill>
                  <a:srgbClr val="FFFF00"/>
                </a:solidFill>
              </a:rPr>
              <a:t>intrasulcular</a:t>
            </a:r>
            <a:r>
              <a:rPr lang="en-US" sz="3200" b="1" dirty="0">
                <a:solidFill>
                  <a:srgbClr val="FFFF00"/>
                </a:solidFill>
              </a:rPr>
              <a:t>) - One vertical releasing incision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6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6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60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460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9489" y="188914"/>
            <a:ext cx="11563643" cy="1525587"/>
          </a:xfrm>
          <a:solidFill>
            <a:schemeClr val="bg1">
              <a:lumMod val="60000"/>
              <a:lumOff val="40000"/>
            </a:schemeClr>
          </a:solidFill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FFFF00"/>
                </a:solidFill>
              </a:rPr>
              <a:t>3.  </a:t>
            </a:r>
            <a:r>
              <a:rPr lang="en-US" sz="2800" b="1" dirty="0">
                <a:solidFill>
                  <a:srgbClr val="FFFF00"/>
                </a:solidFill>
              </a:rPr>
              <a:t>Rectangular or Trapezoidal (</a:t>
            </a:r>
            <a:r>
              <a:rPr lang="en-US" sz="2800" b="1" dirty="0" err="1">
                <a:solidFill>
                  <a:srgbClr val="FFFF00"/>
                </a:solidFill>
              </a:rPr>
              <a:t>intrasulcular</a:t>
            </a:r>
            <a:r>
              <a:rPr lang="en-US" sz="2800" b="1" dirty="0">
                <a:solidFill>
                  <a:srgbClr val="FFFF00"/>
                </a:solidFill>
              </a:rPr>
              <a:t>) - Two vertical releasing  incisions, horizontal </a:t>
            </a:r>
            <a:r>
              <a:rPr lang="en-US" sz="2800" b="1" dirty="0" err="1">
                <a:solidFill>
                  <a:srgbClr val="FFFF00"/>
                </a:solidFill>
              </a:rPr>
              <a:t>intrasulcular</a:t>
            </a:r>
            <a:r>
              <a:rPr lang="en-US" sz="2800" b="1" dirty="0">
                <a:solidFill>
                  <a:srgbClr val="FFFF00"/>
                </a:solidFill>
              </a:rPr>
              <a:t> incision</a:t>
            </a:r>
            <a:endParaRPr lang="en-US" sz="3200" b="1" dirty="0">
              <a:solidFill>
                <a:srgbClr val="FFFF00"/>
              </a:solidFill>
            </a:endParaRPr>
          </a:p>
        </p:txBody>
      </p:sp>
      <p:pic>
        <p:nvPicPr>
          <p:cNvPr id="47107" name="Picture 4" descr="3sided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6" y="2000250"/>
            <a:ext cx="8429625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4235" y="1928813"/>
            <a:ext cx="5767753" cy="41148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sz="4000" i="1" dirty="0">
                <a:solidFill>
                  <a:schemeClr val="hlink"/>
                </a:solidFill>
              </a:rPr>
              <a:t> </a:t>
            </a:r>
            <a:r>
              <a:rPr lang="en-US" altLang="en-US" sz="4000" b="1" dirty="0">
                <a:solidFill>
                  <a:srgbClr val="FF0000"/>
                </a:solidFill>
              </a:rPr>
              <a:t>Disadvantages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endParaRPr lang="en-US" altLang="en-US" b="1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en-US" altLang="en-US" dirty="0"/>
              <a:t>  - </a:t>
            </a:r>
            <a:r>
              <a:rPr lang="en-US" altLang="en-US" sz="2400" b="1" dirty="0"/>
              <a:t>More difficult to incise and reflect             </a:t>
            </a:r>
            <a:endParaRPr lang="en-US" altLang="en-US" sz="2400" b="1" dirty="0"/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 b="1" dirty="0"/>
              <a:t>  - Possibility of gingival recession  </a:t>
            </a:r>
            <a:endParaRPr lang="en-US" altLang="en-US" sz="2400" b="1" dirty="0"/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 b="1" dirty="0"/>
              <a:t>  - Flap re-approximation, wound closure, suturing, and post-surgical stabilization is more difficult than with the triangular flap </a:t>
            </a:r>
            <a:endParaRPr lang="en-US" altLang="en-US" sz="2400" b="1" dirty="0"/>
          </a:p>
          <a:p>
            <a:pPr>
              <a:buFont typeface="Wingdings" panose="05000000000000000000" pitchFamily="2" charset="2"/>
              <a:buNone/>
            </a:pPr>
            <a:r>
              <a:rPr lang="en-US" altLang="en-US" dirty="0"/>
              <a:t>                            </a:t>
            </a:r>
            <a:endParaRPr lang="en-US" altLang="en-US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64235" y="188914"/>
            <a:ext cx="11451100" cy="1525587"/>
          </a:xfrm>
          <a:solidFill>
            <a:schemeClr val="bg1">
              <a:lumMod val="60000"/>
              <a:lumOff val="40000"/>
            </a:schemeClr>
          </a:solidFill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FFFF00"/>
                </a:solidFill>
              </a:rPr>
              <a:t>3.  </a:t>
            </a:r>
            <a:r>
              <a:rPr lang="en-US" sz="2800" b="1" dirty="0">
                <a:solidFill>
                  <a:srgbClr val="FFFF00"/>
                </a:solidFill>
              </a:rPr>
              <a:t>Rectangular or Trapezoidal (intrasulcular) - Two vertical releasing  incisions, </a:t>
            </a:r>
            <a:endParaRPr lang="en-US" sz="3200" b="1" dirty="0">
              <a:solidFill>
                <a:srgbClr val="FFFF00"/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1"/>
          <a:srcRect l="29193" t="17214" r="43236" b="52001"/>
          <a:stretch>
            <a:fillRect/>
          </a:stretch>
        </p:blipFill>
        <p:spPr>
          <a:xfrm>
            <a:off x="6502574" y="1773288"/>
            <a:ext cx="4797803" cy="40075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9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49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9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9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1738314" y="285750"/>
            <a:ext cx="10106683" cy="857250"/>
          </a:xfrm>
          <a:solidFill>
            <a:schemeClr val="bg1">
              <a:lumMod val="60000"/>
              <a:lumOff val="40000"/>
            </a:schemeClr>
          </a:solidFill>
        </p:spPr>
        <p:txBody>
          <a:bodyPr/>
          <a:lstStyle/>
          <a:p>
            <a:pPr>
              <a:defRPr/>
            </a:pPr>
            <a:r>
              <a:rPr lang="en-US" sz="4000" b="1" dirty="0">
                <a:solidFill>
                  <a:srgbClr val="FFFF00"/>
                </a:solidFill>
              </a:rPr>
              <a:t>4.  </a:t>
            </a:r>
            <a:r>
              <a:rPr lang="en-US" sz="4000" b="1" dirty="0" err="1">
                <a:solidFill>
                  <a:srgbClr val="FFFF00"/>
                </a:solidFill>
              </a:rPr>
              <a:t>Submarginal</a:t>
            </a:r>
            <a:r>
              <a:rPr lang="en-US" sz="4000" b="1" dirty="0">
                <a:solidFill>
                  <a:srgbClr val="FFFF00"/>
                </a:solidFill>
              </a:rPr>
              <a:t> (</a:t>
            </a:r>
            <a:r>
              <a:rPr lang="en-US" sz="4000" b="1" dirty="0" err="1">
                <a:solidFill>
                  <a:srgbClr val="FFFF00"/>
                </a:solidFill>
              </a:rPr>
              <a:t>Ochsenbein-Luebke</a:t>
            </a:r>
            <a:r>
              <a:rPr lang="en-US" sz="4000" b="1" dirty="0">
                <a:solidFill>
                  <a:srgbClr val="FFFF00"/>
                </a:solidFill>
              </a:rPr>
              <a:t>)</a:t>
            </a:r>
            <a:r>
              <a:rPr lang="en-US" sz="4000" dirty="0">
                <a:solidFill>
                  <a:srgbClr val="FFFF00"/>
                </a:solidFill>
              </a:rPr>
              <a:t> 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57" y="1828800"/>
            <a:ext cx="11619914" cy="4853353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en-US" sz="3200" dirty="0">
                <a:latin typeface="Times New Roman" panose="02020603050405020304" charset="0"/>
                <a:cs typeface="Times New Roman" panose="02020603050405020304" charset="0"/>
              </a:rPr>
              <a:t>Formed by scalloped horizontal incision in attached gingiva and two vertical releasing incisions.  </a:t>
            </a:r>
            <a:endParaRPr lang="en-US" altLang="en-US" sz="3200" dirty="0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en-US" altLang="en-US" sz="3200" dirty="0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en-US" sz="3200" dirty="0">
                <a:latin typeface="Times New Roman" panose="02020603050405020304" charset="0"/>
                <a:cs typeface="Times New Roman" panose="02020603050405020304" charset="0"/>
              </a:rPr>
              <a:t>Scalloped incision corresponds to the contour of the marginal gingiva.</a:t>
            </a:r>
            <a:endParaRPr lang="en-US" altLang="en-US" sz="3200" dirty="0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en-US" sz="3200" dirty="0">
                <a:latin typeface="Times New Roman" panose="02020603050405020304" charset="0"/>
                <a:cs typeface="Times New Roman" panose="02020603050405020304" charset="0"/>
              </a:rPr>
              <a:t>  </a:t>
            </a:r>
            <a:endParaRPr lang="en-US" altLang="en-US" sz="3200" dirty="0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en-US" sz="3200" dirty="0">
                <a:latin typeface="Times New Roman" panose="02020603050405020304" charset="0"/>
                <a:cs typeface="Times New Roman" panose="02020603050405020304" charset="0"/>
              </a:rPr>
              <a:t>There must be an adequate band of attached gingiva present (4-5mm).</a:t>
            </a:r>
            <a:endParaRPr lang="en-US" altLang="en-US" sz="3200" dirty="0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en-US" sz="3200" dirty="0">
                <a:latin typeface="Times New Roman" panose="02020603050405020304" charset="0"/>
                <a:cs typeface="Times New Roman" panose="02020603050405020304" charset="0"/>
              </a:rPr>
              <a:t>  </a:t>
            </a:r>
            <a:endParaRPr lang="en-US" altLang="en-US" sz="3200" dirty="0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en-US" sz="3200" dirty="0">
                <a:latin typeface="Times New Roman" panose="02020603050405020304" charset="0"/>
                <a:cs typeface="Times New Roman" panose="02020603050405020304" charset="0"/>
              </a:rPr>
              <a:t>This requires a very careful analysis of attachment level along the entire length of the horizontal incision.</a:t>
            </a:r>
            <a:endParaRPr lang="en-US" altLang="en-US" sz="32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6610" y="1533378"/>
            <a:ext cx="6203852" cy="5038872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sz="2800" b="1" dirty="0">
                <a:solidFill>
                  <a:srgbClr val="FF0000"/>
                </a:solidFill>
              </a:rPr>
              <a:t>Advantages</a:t>
            </a:r>
            <a:r>
              <a:rPr lang="en-US" altLang="en-US" dirty="0"/>
              <a:t> </a:t>
            </a:r>
            <a:endParaRPr lang="en-US" altLang="en-US" dirty="0"/>
          </a:p>
          <a:p>
            <a:pPr>
              <a:buFont typeface="Wingdings" panose="05000000000000000000" pitchFamily="2" charset="2"/>
              <a:buNone/>
            </a:pPr>
            <a:r>
              <a:rPr lang="en-US" altLang="en-US" dirty="0"/>
              <a:t> </a:t>
            </a:r>
            <a:r>
              <a:rPr lang="en-US" altLang="en-US" b="1" dirty="0"/>
              <a:t>  - Does not involve marginal or interdental gingiva.</a:t>
            </a:r>
            <a:endParaRPr lang="en-US" altLang="en-US" b="1" dirty="0"/>
          </a:p>
          <a:p>
            <a:pPr>
              <a:buFont typeface="Wingdings" panose="05000000000000000000" pitchFamily="2" charset="2"/>
              <a:buNone/>
            </a:pPr>
            <a:r>
              <a:rPr lang="en-US" altLang="en-US" b="1" dirty="0"/>
              <a:t>   - Does not expose crestal bone         </a:t>
            </a:r>
            <a:endParaRPr lang="en-US" altLang="en-US" b="1" dirty="0"/>
          </a:p>
          <a:p>
            <a:pPr>
              <a:buFont typeface="Wingdings" panose="05000000000000000000" pitchFamily="2" charset="2"/>
              <a:buNone/>
            </a:pPr>
            <a:r>
              <a:rPr lang="en-US" altLang="en-US" b="1" dirty="0"/>
              <a:t>   - Minimizes gingival recession where crowns are in place and esthetics is a concern.</a:t>
            </a:r>
            <a:endParaRPr lang="en-US" altLang="en-US" b="1" dirty="0"/>
          </a:p>
          <a:p>
            <a:pPr>
              <a:buFont typeface="Wingdings" panose="05000000000000000000" pitchFamily="2" charset="2"/>
              <a:buNone/>
            </a:pPr>
            <a:r>
              <a:rPr lang="en-US" altLang="en-US" b="1" dirty="0"/>
              <a:t>   - Minimizes crestal bone loss.    </a:t>
            </a:r>
            <a:endParaRPr lang="en-US" altLang="en-US" b="1" dirty="0"/>
          </a:p>
          <a:p>
            <a:pPr>
              <a:buFont typeface="Wingdings" panose="05000000000000000000" pitchFamily="2" charset="2"/>
              <a:buNone/>
            </a:pPr>
            <a:r>
              <a:rPr lang="en-US" altLang="en-US" b="1" dirty="0"/>
              <a:t>   - Easy to reapproximate flap</a:t>
            </a:r>
            <a:r>
              <a:rPr lang="en-US" altLang="en-US" dirty="0"/>
              <a:t>.</a:t>
            </a:r>
            <a:endParaRPr lang="en-US" altLang="en-US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738314" y="285750"/>
            <a:ext cx="9797194" cy="857250"/>
          </a:xfrm>
          <a:solidFill>
            <a:schemeClr val="bg1">
              <a:lumMod val="60000"/>
              <a:lumOff val="40000"/>
            </a:schemeClr>
          </a:solidFill>
        </p:spPr>
        <p:txBody>
          <a:bodyPr/>
          <a:lstStyle/>
          <a:p>
            <a:pPr>
              <a:defRPr/>
            </a:pPr>
            <a:r>
              <a:rPr lang="en-US" sz="4000" b="1" dirty="0">
                <a:solidFill>
                  <a:srgbClr val="FFFF00"/>
                </a:solidFill>
              </a:rPr>
              <a:t>4.  </a:t>
            </a:r>
            <a:r>
              <a:rPr lang="en-US" sz="4000" b="1" dirty="0" err="1">
                <a:solidFill>
                  <a:srgbClr val="FFFF00"/>
                </a:solidFill>
              </a:rPr>
              <a:t>Submarginal</a:t>
            </a:r>
            <a:r>
              <a:rPr lang="en-US" sz="4000" b="1" dirty="0">
                <a:solidFill>
                  <a:srgbClr val="FFFF00"/>
                </a:solidFill>
              </a:rPr>
              <a:t> (</a:t>
            </a:r>
            <a:r>
              <a:rPr lang="en-US" sz="4000" b="1" dirty="0" err="1">
                <a:solidFill>
                  <a:srgbClr val="FFFF00"/>
                </a:solidFill>
              </a:rPr>
              <a:t>Ochsenbein-Luebke</a:t>
            </a:r>
            <a:r>
              <a:rPr lang="en-US" sz="4000" b="1" dirty="0">
                <a:solidFill>
                  <a:srgbClr val="FFFF00"/>
                </a:solidFill>
              </a:rPr>
              <a:t>)</a:t>
            </a:r>
            <a:r>
              <a:rPr lang="en-US" sz="4000" dirty="0">
                <a:solidFill>
                  <a:srgbClr val="FFFF00"/>
                </a:solidFill>
              </a:rPr>
              <a:t> </a:t>
            </a:r>
            <a:endParaRPr lang="en-US" sz="4000" dirty="0">
              <a:solidFill>
                <a:srgbClr val="FFFF00"/>
              </a:solidFill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1"/>
          <a:srcRect l="2688" t="5210" r="2128" b="6923"/>
          <a:stretch>
            <a:fillRect/>
          </a:stretch>
        </p:blipFill>
        <p:spPr>
          <a:xfrm>
            <a:off x="6096000" y="2250830"/>
            <a:ext cx="5584874" cy="39670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1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51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1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1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512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512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285874"/>
            <a:ext cx="7772400" cy="514791"/>
          </a:xfrm>
        </p:spPr>
        <p:txBody>
          <a:bodyPr/>
          <a:lstStyle/>
          <a:p>
            <a:pPr algn="l"/>
            <a:r>
              <a:rPr lang="en-US" altLang="en-US" sz="3200" dirty="0">
                <a:solidFill>
                  <a:srgbClr val="FF0000"/>
                </a:solidFill>
              </a:rPr>
              <a:t>Disadvantages</a:t>
            </a:r>
            <a:endParaRPr lang="en-US" altLang="en-US" sz="3200" dirty="0">
              <a:solidFill>
                <a:srgbClr val="FF0000"/>
              </a:solidFill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7963" y="1702191"/>
            <a:ext cx="11493305" cy="5022165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400" dirty="0"/>
              <a:t> </a:t>
            </a:r>
            <a:endParaRPr lang="en-US" altLang="en-US" sz="2400" dirty="0"/>
          </a:p>
          <a:p>
            <a:pPr marL="457200" indent="-457200">
              <a:lnSpc>
                <a:spcPct val="80000"/>
              </a:lnSpc>
              <a:buClr>
                <a:srgbClr val="FF0000"/>
              </a:buClr>
              <a:buSzPct val="82000"/>
              <a:buFont typeface="+mj-lt"/>
              <a:buAutoNum type="arabicParenR"/>
            </a:pPr>
            <a:r>
              <a:rPr lang="en-US" altLang="en-US" sz="2400" dirty="0"/>
              <a:t>-</a:t>
            </a:r>
            <a:r>
              <a:rPr lang="en-US" altLang="en-US" sz="2800" dirty="0">
                <a:latin typeface="Times New Roman" panose="02020603050405020304" charset="0"/>
                <a:cs typeface="Times New Roman" panose="02020603050405020304" charset="0"/>
              </a:rPr>
              <a:t>Unable to extend flap, if needed</a:t>
            </a:r>
            <a:endParaRPr lang="en-US" altLang="en-US" sz="28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marL="457200" indent="-457200">
              <a:lnSpc>
                <a:spcPct val="80000"/>
              </a:lnSpc>
              <a:buClr>
                <a:srgbClr val="FF0000"/>
              </a:buClr>
              <a:buSzPct val="82000"/>
              <a:buFont typeface="+mj-lt"/>
              <a:buAutoNum type="arabicParenR"/>
            </a:pPr>
            <a:r>
              <a:rPr lang="en-US" altLang="en-US" sz="2800" dirty="0">
                <a:latin typeface="Times New Roman" panose="02020603050405020304" charset="0"/>
                <a:cs typeface="Times New Roman" panose="02020603050405020304" charset="0"/>
              </a:rPr>
              <a:t>- Disruption of blood supply to marginal gingival tissues, must rely on collateral circulation (which may not exist resulting in sloughing of marginal gingiva)</a:t>
            </a:r>
            <a:endParaRPr lang="en-US" altLang="en-US" sz="28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marL="457200" indent="-457200">
              <a:lnSpc>
                <a:spcPct val="80000"/>
              </a:lnSpc>
              <a:buClr>
                <a:srgbClr val="FF0000"/>
              </a:buClr>
              <a:buSzPct val="82000"/>
              <a:buFont typeface="+mj-lt"/>
              <a:buAutoNum type="arabicParenR"/>
            </a:pPr>
            <a:r>
              <a:rPr lang="en-US" altLang="en-US" sz="2800" dirty="0">
                <a:latin typeface="Times New Roman" panose="02020603050405020304" charset="0"/>
                <a:cs typeface="Times New Roman" panose="02020603050405020304" charset="0"/>
              </a:rPr>
              <a:t>- Limited use in mandibular surgery</a:t>
            </a:r>
            <a:endParaRPr lang="en-US" altLang="en-US" sz="28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marL="457200" indent="-457200">
              <a:lnSpc>
                <a:spcPct val="80000"/>
              </a:lnSpc>
              <a:buClr>
                <a:srgbClr val="FF0000"/>
              </a:buClr>
              <a:buSzPct val="82000"/>
              <a:buFont typeface="+mj-lt"/>
              <a:buAutoNum type="arabicParenR"/>
            </a:pPr>
            <a:r>
              <a:rPr lang="en-US" altLang="en-US" sz="2800" dirty="0">
                <a:latin typeface="Times New Roman" panose="02020603050405020304" charset="0"/>
                <a:cs typeface="Times New Roman" panose="02020603050405020304" charset="0"/>
              </a:rPr>
              <a:t>- Possible delayed healing- Possible scarring-Possible flap shrinkage </a:t>
            </a:r>
            <a:endParaRPr lang="en-US" altLang="en-US" sz="28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marL="457200" indent="-457200">
              <a:lnSpc>
                <a:spcPct val="80000"/>
              </a:lnSpc>
              <a:buClr>
                <a:srgbClr val="FF0000"/>
              </a:buClr>
              <a:buSzPct val="82000"/>
              <a:buFont typeface="+mj-lt"/>
              <a:buAutoNum type="arabicParenR"/>
            </a:pPr>
            <a:r>
              <a:rPr lang="en-US" altLang="en-US" sz="2800" dirty="0">
                <a:latin typeface="Times New Roman" panose="02020603050405020304" charset="0"/>
                <a:cs typeface="Times New Roman" panose="02020603050405020304" charset="0"/>
              </a:rPr>
              <a:t>- Full root and crestal bone are not exposed, so periodontal defects and root fractures are difficult to visualize and treat </a:t>
            </a:r>
            <a:endParaRPr lang="en-US" altLang="en-US" sz="28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738314" y="285750"/>
            <a:ext cx="9867532" cy="857250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  <a:ln w="9525">
            <a:noFill/>
            <a:miter lim="800000"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4000" b="1" kern="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4.  </a:t>
            </a:r>
            <a:r>
              <a:rPr lang="en-US" sz="4000" b="1" kern="0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Submarginal</a:t>
            </a:r>
            <a:r>
              <a:rPr lang="en-US" sz="4000" b="1" kern="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(</a:t>
            </a:r>
            <a:r>
              <a:rPr lang="en-US" sz="4000" b="1" kern="0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Ochsenbein-Luebke</a:t>
            </a:r>
            <a:r>
              <a:rPr lang="en-US" sz="4000" b="1" kern="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)</a:t>
            </a:r>
            <a:r>
              <a:rPr lang="en-US" sz="4000" kern="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</a:t>
            </a:r>
            <a:endParaRPr lang="en-US" sz="4000" kern="0" dirty="0">
              <a:solidFill>
                <a:srgbClr val="FFFF00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1809751" y="357188"/>
            <a:ext cx="9416267" cy="785812"/>
          </a:xfrm>
          <a:solidFill>
            <a:schemeClr val="bg1">
              <a:lumMod val="60000"/>
              <a:lumOff val="40000"/>
            </a:schemeClr>
          </a:solidFill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FFFF00"/>
                </a:solidFill>
              </a:rPr>
              <a:t>5- Gingival (envelope)</a:t>
            </a:r>
            <a:r>
              <a:rPr lang="en-US" dirty="0">
                <a:solidFill>
                  <a:srgbClr val="FFFF00"/>
                </a:solidFill>
              </a:rPr>
              <a:t>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3251" name="مستطيل 4"/>
          <p:cNvSpPr>
            <a:spLocks noChangeArrowheads="1"/>
          </p:cNvSpPr>
          <p:nvPr/>
        </p:nvSpPr>
        <p:spPr bwMode="auto">
          <a:xfrm>
            <a:off x="407964" y="1435006"/>
            <a:ext cx="7417192" cy="363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609600" indent="-609600" eaLnBrk="0" hangingPunct="0">
              <a:defRPr sz="2400">
                <a:solidFill>
                  <a:schemeClr val="tx1"/>
                </a:solidFill>
                <a:latin typeface="Times New Roman" panose="0202060305040502030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altLang="en-US" sz="3200" dirty="0"/>
              <a:t>Intrasulcular horizontal incision without vertical releasing</a:t>
            </a:r>
            <a:endParaRPr lang="en-US" altLang="en-US" sz="3200" dirty="0"/>
          </a:p>
          <a:p>
            <a:pPr eaLnBrk="1" hangingPunct="1">
              <a:lnSpc>
                <a:spcPct val="80000"/>
              </a:lnSpc>
            </a:pPr>
            <a:r>
              <a:rPr lang="en-US" altLang="en-US" sz="3200" dirty="0"/>
              <a:t>  incisions.  </a:t>
            </a:r>
            <a:endParaRPr lang="en-US" altLang="en-US" sz="3200" dirty="0"/>
          </a:p>
          <a:p>
            <a:pPr eaLnBrk="1" hangingPunct="1">
              <a:lnSpc>
                <a:spcPct val="80000"/>
              </a:lnSpc>
            </a:pPr>
            <a:r>
              <a:rPr lang="en-US" altLang="en-US" sz="3200" dirty="0"/>
              <a:t>Generally not used for surgery in the apical area except occasionally for palatal roots of maxillary molars.  </a:t>
            </a:r>
            <a:endParaRPr lang="en-US" altLang="en-US" sz="3200" dirty="0"/>
          </a:p>
          <a:p>
            <a:pPr eaLnBrk="1" hangingPunct="1">
              <a:lnSpc>
                <a:spcPct val="80000"/>
              </a:lnSpc>
            </a:pPr>
            <a:r>
              <a:rPr lang="en-US" altLang="en-US" sz="3200" dirty="0"/>
              <a:t>Used for root resections, root amputations, </a:t>
            </a:r>
            <a:r>
              <a:rPr lang="en-US" altLang="en-US" sz="3200" dirty="0" err="1"/>
              <a:t>hemisections</a:t>
            </a:r>
            <a:r>
              <a:rPr lang="en-US" altLang="en-US" sz="3200" dirty="0"/>
              <a:t>, and repair of cervical perforations or resorptive defects. </a:t>
            </a:r>
            <a:endParaRPr lang="en-US" altLang="en-US" sz="3200" dirty="0"/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1"/>
          <a:srcRect l="53077" t="14341" r="20154" b="50000"/>
          <a:stretch>
            <a:fillRect/>
          </a:stretch>
        </p:blipFill>
        <p:spPr>
          <a:xfrm>
            <a:off x="7638015" y="1765026"/>
            <a:ext cx="4446132" cy="29778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وان 4"/>
          <p:cNvSpPr>
            <a:spLocks noGrp="1"/>
          </p:cNvSpPr>
          <p:nvPr>
            <p:ph type="title"/>
          </p:nvPr>
        </p:nvSpPr>
        <p:spPr>
          <a:xfrm>
            <a:off x="5472332" y="452717"/>
            <a:ext cx="6541477" cy="5722999"/>
          </a:xfrm>
        </p:spPr>
        <p:txBody>
          <a:bodyPr/>
          <a:lstStyle/>
          <a:p>
            <a:r>
              <a:rPr lang="en-US" dirty="0"/>
              <a:t>Palatal flap:</a:t>
            </a:r>
            <a:br>
              <a:rPr lang="en-US" dirty="0"/>
            </a:br>
            <a:r>
              <a:rPr lang="en-US" dirty="0"/>
              <a:t>1.</a:t>
            </a:r>
            <a:r>
              <a:rPr lang="en-US" sz="4400" dirty="0">
                <a:latin typeface="AGaramondPro-Regular"/>
              </a:rPr>
              <a:t>palatal torus</a:t>
            </a:r>
            <a:br>
              <a:rPr lang="en-US" sz="4400" dirty="0">
                <a:latin typeface="AGaramondPro-Regular"/>
              </a:rPr>
            </a:br>
            <a:r>
              <a:rPr lang="en-US" sz="4400" dirty="0">
                <a:latin typeface="AGaramondPro-Regular"/>
              </a:rPr>
              <a:t>2.canine impaction</a:t>
            </a:r>
            <a:br>
              <a:rPr lang="en-US" sz="4400" dirty="0">
                <a:latin typeface="AGaramondPro-Regular"/>
              </a:rPr>
            </a:br>
            <a:r>
              <a:rPr lang="en-US" sz="4400" dirty="0">
                <a:latin typeface="AGaramondPro-Regular"/>
              </a:rPr>
              <a:t>3. palatal lesion\cyst.</a:t>
            </a:r>
            <a:br>
              <a:rPr lang="en-US" sz="4400" dirty="0">
                <a:latin typeface="AGaramondPro-Regular"/>
              </a:rPr>
            </a:br>
            <a:br>
              <a:rPr lang="en-US" sz="4400" dirty="0">
                <a:latin typeface="AGaramondPro-Regular"/>
              </a:rPr>
            </a:br>
            <a:r>
              <a:rPr lang="en-US" sz="2400" dirty="0"/>
              <a:t>The anterolateral extensions of the midline incision are anterior to the region of the canine teeth???</a:t>
            </a:r>
            <a:br>
              <a:rPr lang="en-US" sz="4400" dirty="0">
                <a:latin typeface="AGaramondPro-Regular"/>
              </a:rPr>
            </a:br>
            <a:endParaRPr lang="en-US" dirty="0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4294967295"/>
          </p:nvPr>
        </p:nvPicPr>
        <p:blipFill rotWithShape="1">
          <a:blip r:embed="rId1"/>
          <a:srcRect l="29543" t="69233" r="45630" b="8893"/>
          <a:stretch>
            <a:fillRect/>
          </a:stretch>
        </p:blipFill>
        <p:spPr>
          <a:xfrm>
            <a:off x="0" y="702629"/>
            <a:ext cx="4914828" cy="36864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1809750" y="214313"/>
            <a:ext cx="8643938" cy="785812"/>
          </a:xfrm>
          <a:noFill/>
        </p:spPr>
        <p:txBody>
          <a:bodyPr/>
          <a:lstStyle/>
          <a:p>
            <a:pPr algn="ctr">
              <a:defRPr/>
            </a:pPr>
            <a:r>
              <a:rPr lang="en-US" sz="2400" b="1" dirty="0">
                <a:solidFill>
                  <a:srgbClr val="FFFF00"/>
                </a:solidFill>
              </a:rPr>
              <a:t>SOFT TISSUE MANAGEMENT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5422" y="1143000"/>
            <a:ext cx="11535507" cy="5715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en-US" sz="2400" b="1" dirty="0"/>
              <a:t> </a:t>
            </a:r>
            <a:r>
              <a:rPr lang="en-US" altLang="en-US" sz="2400" b="1" dirty="0">
                <a:solidFill>
                  <a:srgbClr val="FFFF00"/>
                </a:solidFill>
              </a:rPr>
              <a:t>A:  CONSIDERATIONS IN FLAP DESIGN</a:t>
            </a:r>
            <a:endParaRPr lang="en-US" altLang="en-US" sz="2400" b="1" dirty="0">
              <a:solidFill>
                <a:srgbClr val="FFFF00"/>
              </a:solidFill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b="1" dirty="0"/>
              <a:t>  1.  Number of teeth involved</a:t>
            </a:r>
            <a:endParaRPr lang="en-US" altLang="en-US" sz="2400" b="1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b="1" dirty="0"/>
              <a:t>  2.  Length and shape of roots involved</a:t>
            </a:r>
            <a:endParaRPr lang="en-US" altLang="en-US" sz="2400" b="1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b="1" dirty="0"/>
              <a:t>  3.  Presence or absence of periradicular pathosis</a:t>
            </a:r>
            <a:endParaRPr lang="en-US" altLang="en-US" sz="2400" b="1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b="1" dirty="0"/>
              <a:t>  4.  Extent of periradicular lesion</a:t>
            </a:r>
            <a:endParaRPr lang="en-US" altLang="en-US" sz="2400" b="1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b="1" dirty="0"/>
              <a:t>  5.  Sulcular depth</a:t>
            </a:r>
            <a:endParaRPr lang="en-US" altLang="en-US" sz="2400" b="1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b="1" dirty="0"/>
              <a:t>  6.  Location and size of frenum and muscle attachments</a:t>
            </a:r>
            <a:endParaRPr lang="en-US" altLang="en-US" sz="2400" b="1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400" b="1" dirty="0"/>
              <a:t>  7.  Approximating anatomic structures.</a:t>
            </a:r>
            <a:endParaRPr lang="en-US" altLang="en-US" sz="2400" b="1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400" b="1" dirty="0"/>
              <a:t>  8. Access needed.</a:t>
            </a:r>
            <a:endParaRPr lang="en-US" altLang="en-US" sz="2400" b="1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400" b="1" dirty="0"/>
              <a:t>  9. Types of restorations in surgical area.</a:t>
            </a:r>
            <a:endParaRPr lang="en-US" altLang="en-US" sz="2400" b="1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400" b="1" dirty="0"/>
              <a:t> 10. Width of attached gingiva.</a:t>
            </a:r>
            <a:r>
              <a:rPr lang="en-US" altLang="en-US" sz="2400" dirty="0"/>
              <a:t> </a:t>
            </a:r>
            <a:endParaRPr lang="en-US" altLang="en-US" sz="2400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38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389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389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/>
      <p:bldP spid="3891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6775" y="196948"/>
            <a:ext cx="11211951" cy="6661054"/>
          </a:xfrm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  <a:buFontTx/>
              <a:buNone/>
              <a:defRPr/>
            </a:pPr>
            <a:r>
              <a:rPr lang="en-US" b="1" kern="0" dirty="0">
                <a:solidFill>
                  <a:srgbClr val="FFFF00"/>
                </a:solidFill>
              </a:rPr>
              <a:t>B: (Principles of flap design)</a:t>
            </a:r>
            <a:endParaRPr lang="en-US" b="1" kern="0" dirty="0">
              <a:solidFill>
                <a:srgbClr val="FFFF00"/>
              </a:solidFill>
            </a:endParaRPr>
          </a:p>
          <a:p>
            <a:pPr algn="just">
              <a:lnSpc>
                <a:spcPct val="90000"/>
              </a:lnSpc>
              <a:buFontTx/>
              <a:buNone/>
              <a:defRPr/>
            </a:pPr>
            <a:endParaRPr lang="en-US" dirty="0">
              <a:solidFill>
                <a:srgbClr val="FFFF00"/>
              </a:solidFill>
            </a:endParaRPr>
          </a:p>
          <a:p>
            <a:pPr algn="just">
              <a:lnSpc>
                <a:spcPct val="90000"/>
              </a:lnSpc>
              <a:buFontTx/>
              <a:buNone/>
              <a:defRPr/>
            </a:pPr>
            <a:r>
              <a:rPr lang="en-US" dirty="0"/>
              <a:t>1.    </a:t>
            </a:r>
            <a:r>
              <a:rPr lang="en-US" b="1" dirty="0"/>
              <a:t>Incision is made with a firm, continuous stroke.</a:t>
            </a:r>
            <a:endParaRPr lang="en-US" b="1" dirty="0"/>
          </a:p>
          <a:p>
            <a:pPr algn="just">
              <a:lnSpc>
                <a:spcPct val="90000"/>
              </a:lnSpc>
              <a:buFontTx/>
              <a:buNone/>
              <a:defRPr/>
            </a:pPr>
            <a:r>
              <a:rPr lang="en-US" b="1" dirty="0"/>
              <a:t>2.  Incision should not cross underlying bony defect that existed prior to surgery, or is produced by surgery…….</a:t>
            </a:r>
            <a:endParaRPr lang="en-US" b="1" dirty="0"/>
          </a:p>
          <a:p>
            <a:pPr marL="457200" indent="-457200" algn="just">
              <a:lnSpc>
                <a:spcPct val="90000"/>
              </a:lnSpc>
              <a:buFontTx/>
              <a:buAutoNum type="arabicPeriod" startAt="3"/>
              <a:defRPr/>
            </a:pPr>
            <a:r>
              <a:rPr lang="en-US" b="1" dirty="0"/>
              <a:t>Vertical incisions are made in the concavities between bony eminences.</a:t>
            </a:r>
            <a:endParaRPr lang="en-US" b="1" dirty="0"/>
          </a:p>
          <a:p>
            <a:pPr marL="457200" indent="-457200" algn="just">
              <a:lnSpc>
                <a:spcPct val="90000"/>
              </a:lnSpc>
              <a:buFontTx/>
              <a:buAutoNum type="arabicPeriod" startAt="3"/>
              <a:defRPr/>
            </a:pPr>
            <a:r>
              <a:rPr lang="en-US" b="1" dirty="0"/>
              <a:t>Termination of the vertical incision at the gingival crest must be at the line angle of the tooth, dental papilla should be included or excluded.</a:t>
            </a:r>
            <a:endParaRPr lang="en-US" b="1" dirty="0"/>
          </a:p>
          <a:p>
            <a:pPr algn="just">
              <a:lnSpc>
                <a:spcPct val="90000"/>
              </a:lnSpc>
              <a:buFontTx/>
              <a:buNone/>
              <a:defRPr/>
            </a:pPr>
            <a:r>
              <a:rPr lang="en-US" b="1" dirty="0"/>
              <a:t>5.  Do not extend the vertical incision beyond the depth of the </a:t>
            </a:r>
            <a:r>
              <a:rPr lang="en-US" b="1" dirty="0" err="1"/>
              <a:t>muco</a:t>
            </a:r>
            <a:r>
              <a:rPr lang="en-US" b="1" dirty="0"/>
              <a:t>-buccal fold</a:t>
            </a:r>
            <a:endParaRPr lang="en-US" b="1" dirty="0"/>
          </a:p>
          <a:p>
            <a:pPr algn="just">
              <a:lnSpc>
                <a:spcPct val="90000"/>
              </a:lnSpc>
              <a:buFontTx/>
              <a:buNone/>
              <a:defRPr/>
            </a:pPr>
            <a:r>
              <a:rPr lang="en-US" b="1" dirty="0"/>
              <a:t>6.  Base of the flap must be broader than free edge (Supraperiosteal blood vessels run vertically, try not to transect them)</a:t>
            </a:r>
            <a:endParaRPr lang="en-US" b="1" dirty="0"/>
          </a:p>
          <a:p>
            <a:pPr marL="457200" indent="-457200" algn="just">
              <a:lnSpc>
                <a:spcPct val="90000"/>
              </a:lnSpc>
              <a:buNone/>
              <a:defRPr/>
            </a:pPr>
            <a:r>
              <a:rPr lang="en-US" b="1" dirty="0"/>
              <a:t>7.  Periosteum must be reflected as an integral part of the flap. </a:t>
            </a:r>
            <a:endParaRPr lang="en-US" b="1" dirty="0"/>
          </a:p>
          <a:p>
            <a:pPr>
              <a:buFontTx/>
              <a:buNone/>
              <a:defRPr/>
            </a:pPr>
            <a:r>
              <a:rPr lang="en-US" b="1" dirty="0"/>
              <a:t>8.  Retractor must rest on bone and not impinge on soft tissue</a:t>
            </a:r>
            <a:endParaRPr lang="en-US" b="1" dirty="0"/>
          </a:p>
          <a:p>
            <a:pPr>
              <a:buFontTx/>
              <a:buNone/>
              <a:defRPr/>
            </a:pPr>
            <a:r>
              <a:rPr lang="en-US" b="1" dirty="0"/>
              <a:t>9.  Any tissue removed must be submitted for biopsy</a:t>
            </a:r>
            <a:endParaRPr lang="en-US" b="1" dirty="0"/>
          </a:p>
          <a:p>
            <a:pPr>
              <a:buFontTx/>
              <a:buNone/>
              <a:defRPr/>
            </a:pPr>
            <a:r>
              <a:rPr lang="en-US" b="1" dirty="0"/>
              <a:t>10. Suture from unattached to attached tissue.</a:t>
            </a:r>
            <a:endParaRPr lang="en-US" b="1" dirty="0"/>
          </a:p>
          <a:p>
            <a:pPr algn="just">
              <a:lnSpc>
                <a:spcPct val="90000"/>
              </a:lnSpc>
              <a:buFontTx/>
              <a:buNone/>
              <a:defRPr/>
            </a:pPr>
            <a:r>
              <a:rPr lang="en-US" dirty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41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419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419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419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419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4" descr="nantomy flap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577" y="0"/>
            <a:ext cx="4778424" cy="3601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7" name="Picture 4" descr="incis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30" y="117160"/>
            <a:ext cx="4832398" cy="2984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9606" y="3812346"/>
            <a:ext cx="4618991" cy="2739738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4"/>
          <a:srcRect l="12463" t="19471" r="33076" b="18549"/>
          <a:stretch>
            <a:fillRect/>
          </a:stretch>
        </p:blipFill>
        <p:spPr>
          <a:xfrm>
            <a:off x="173403" y="3429000"/>
            <a:ext cx="4778425" cy="31230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1"/>
          <a:srcRect l="29308" t="18035" r="20038" b="17933"/>
          <a:stretch>
            <a:fillRect/>
          </a:stretch>
        </p:blipFill>
        <p:spPr>
          <a:xfrm>
            <a:off x="1924928" y="336375"/>
            <a:ext cx="8342143" cy="592881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  <a:headEnd/>
            <a:tailEnd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1"/>
          <a:srcRect l="28500" t="12905" r="20386" b="42560"/>
          <a:stretch>
            <a:fillRect/>
          </a:stretch>
        </p:blipFill>
        <p:spPr>
          <a:xfrm>
            <a:off x="2338932" y="984739"/>
            <a:ext cx="8127432" cy="554267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  <a:headEnd/>
            <a:tailEnd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1809750" y="285750"/>
            <a:ext cx="8572500" cy="857250"/>
          </a:xfrm>
          <a:solidFill>
            <a:schemeClr val="bg1">
              <a:lumMod val="60000"/>
              <a:lumOff val="40000"/>
            </a:schemeClr>
          </a:solidFill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FFFF00"/>
                </a:solidFill>
              </a:rPr>
              <a:t>1-Semilunar flap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8575" y="1533377"/>
            <a:ext cx="8429625" cy="503887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en-US" altLang="en-US" sz="3200" b="1" dirty="0">
                <a:solidFill>
                  <a:srgbClr val="FF0000"/>
                </a:solidFill>
              </a:rPr>
              <a:t>Advantages </a:t>
            </a:r>
            <a:endParaRPr lang="en-US" altLang="en-US" sz="3200" b="1" dirty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800" dirty="0"/>
              <a:t>  - Fast, easy to reflect    </a:t>
            </a:r>
            <a:endParaRPr lang="en-US" altLang="en-US" sz="280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800" dirty="0"/>
              <a:t>  - Marginal and interdental gingiva are not involved</a:t>
            </a:r>
            <a:endParaRPr lang="en-US" altLang="en-US" sz="280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800" dirty="0"/>
              <a:t>  - Unaltered soft tissue attachment level</a:t>
            </a:r>
            <a:endParaRPr lang="en-US" altLang="en-US" sz="280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800" dirty="0"/>
              <a:t>  - Crestal bone is not exposed</a:t>
            </a:r>
            <a:endParaRPr lang="en-US" altLang="en-US" sz="280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800" dirty="0"/>
              <a:t>  - May be used for an extremely long root in certain situations (long maxillary canine)</a:t>
            </a:r>
            <a:endParaRPr lang="en-US" altLang="en-US" sz="2800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1"/>
          <a:srcRect l="28384" t="43895" r="46115" b="26142"/>
          <a:stretch>
            <a:fillRect/>
          </a:stretch>
        </p:blipFill>
        <p:spPr>
          <a:xfrm>
            <a:off x="8088923" y="2028532"/>
            <a:ext cx="4103077" cy="28009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" y="1055078"/>
            <a:ext cx="11859065" cy="5802922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b="1" dirty="0">
                <a:solidFill>
                  <a:srgbClr val="FF0000"/>
                </a:solidFill>
              </a:rPr>
              <a:t>Disadvantages:-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endParaRPr lang="en-US" altLang="en-US" sz="2400" b="1" dirty="0">
              <a:solidFill>
                <a:srgbClr val="FF0000"/>
              </a:solidFill>
            </a:endParaRPr>
          </a:p>
          <a:p>
            <a:pPr marL="457200" indent="-457200">
              <a:lnSpc>
                <a:spcPct val="80000"/>
              </a:lnSpc>
              <a:buSzPct val="90000"/>
              <a:buFont typeface="+mj-lt"/>
              <a:buAutoNum type="arabicPeriod"/>
            </a:pPr>
            <a:r>
              <a:rPr lang="en-US" altLang="en-US" sz="2400" dirty="0"/>
              <a:t>  Excessive scarring</a:t>
            </a:r>
            <a:endParaRPr lang="en-US" altLang="en-US" sz="2400" dirty="0"/>
          </a:p>
          <a:p>
            <a:pPr marL="457200" indent="-457200">
              <a:lnSpc>
                <a:spcPct val="80000"/>
              </a:lnSpc>
              <a:buSzPct val="90000"/>
              <a:buFont typeface="+mj-lt"/>
              <a:buAutoNum type="arabicPeriod"/>
            </a:pPr>
            <a:r>
              <a:rPr lang="en-US" altLang="en-US" sz="2400" dirty="0"/>
              <a:t>  Disruption of blood supply to unflapped tissues  </a:t>
            </a:r>
            <a:endParaRPr lang="en-US" altLang="en-US" sz="2400" dirty="0"/>
          </a:p>
          <a:p>
            <a:pPr marL="457200" indent="-457200">
              <a:lnSpc>
                <a:spcPct val="80000"/>
              </a:lnSpc>
              <a:buSzPct val="90000"/>
              <a:buFont typeface="+mj-lt"/>
              <a:buAutoNum type="arabicPeriod"/>
            </a:pPr>
            <a:r>
              <a:rPr lang="en-US" altLang="en-US" sz="2400" dirty="0"/>
              <a:t>  Flap shrinkage</a:t>
            </a:r>
            <a:endParaRPr lang="en-US" altLang="en-US" sz="2400" dirty="0"/>
          </a:p>
          <a:p>
            <a:pPr marL="457200" indent="-457200">
              <a:lnSpc>
                <a:spcPct val="80000"/>
              </a:lnSpc>
              <a:buSzPct val="90000"/>
              <a:buFont typeface="+mj-lt"/>
              <a:buAutoNum type="arabicPeriod"/>
            </a:pPr>
            <a:r>
              <a:rPr lang="en-US" altLang="en-US" sz="2400" dirty="0"/>
              <a:t>  Difficult flap re-approximation and wound closure </a:t>
            </a:r>
            <a:endParaRPr lang="en-US" altLang="en-US" sz="2400" dirty="0"/>
          </a:p>
          <a:p>
            <a:pPr marL="457200" indent="-457200">
              <a:lnSpc>
                <a:spcPct val="80000"/>
              </a:lnSpc>
              <a:buSzPct val="90000"/>
              <a:buFont typeface="+mj-lt"/>
              <a:buAutoNum type="arabicPeriod"/>
            </a:pPr>
            <a:r>
              <a:rPr lang="en-US" altLang="en-US" sz="2400" dirty="0"/>
              <a:t>  Delayed, secondary intention healing with more postsurgical sequelae</a:t>
            </a:r>
            <a:endParaRPr lang="en-US" altLang="en-US" sz="2400" dirty="0"/>
          </a:p>
          <a:p>
            <a:pPr marL="457200" indent="-457200">
              <a:lnSpc>
                <a:spcPct val="80000"/>
              </a:lnSpc>
              <a:buSzPct val="90000"/>
              <a:buFont typeface="+mj-lt"/>
              <a:buAutoNum type="arabicPeriod"/>
            </a:pPr>
            <a:r>
              <a:rPr lang="en-US" altLang="en-US" sz="2400" dirty="0"/>
              <a:t>  Limited apical orientation (cannot visualize root eminences and other   landmarks)</a:t>
            </a:r>
            <a:endParaRPr lang="en-US" altLang="en-US" sz="2400" dirty="0"/>
          </a:p>
          <a:p>
            <a:pPr marL="457200" indent="-457200">
              <a:lnSpc>
                <a:spcPct val="80000"/>
              </a:lnSpc>
              <a:buSzPct val="90000"/>
              <a:buFont typeface="+mj-lt"/>
              <a:buAutoNum type="arabicPeriod"/>
            </a:pPr>
            <a:r>
              <a:rPr lang="en-US" altLang="en-US" sz="2400" dirty="0"/>
              <a:t>  Limited use in mandibular surgery</a:t>
            </a:r>
            <a:endParaRPr lang="en-US" altLang="en-US" sz="2400" dirty="0"/>
          </a:p>
          <a:p>
            <a:pPr marL="457200" indent="-457200">
              <a:lnSpc>
                <a:spcPct val="80000"/>
              </a:lnSpc>
              <a:buSzPct val="90000"/>
              <a:buFont typeface="+mj-lt"/>
              <a:buAutoNum type="arabicPeriod"/>
            </a:pPr>
            <a:r>
              <a:rPr lang="en-US" altLang="en-US" sz="2400" dirty="0"/>
              <a:t>  May cross bony cavity</a:t>
            </a:r>
            <a:endParaRPr lang="en-US" altLang="en-US" sz="2400" dirty="0"/>
          </a:p>
          <a:p>
            <a:pPr marL="457200" indent="-457200">
              <a:lnSpc>
                <a:spcPct val="80000"/>
              </a:lnSpc>
              <a:buSzPct val="90000"/>
              <a:buFont typeface="+mj-lt"/>
              <a:buAutoNum type="arabicPeriod"/>
            </a:pPr>
            <a:r>
              <a:rPr lang="en-US" altLang="en-US" sz="2400" dirty="0"/>
              <a:t>  Cannot extend flap</a:t>
            </a:r>
            <a:endParaRPr lang="en-US" altLang="en-US" sz="2400" dirty="0"/>
          </a:p>
          <a:p>
            <a:pPr marL="457200" indent="-457200">
              <a:lnSpc>
                <a:spcPct val="80000"/>
              </a:lnSpc>
              <a:buSzPct val="90000"/>
              <a:buFont typeface="+mj-lt"/>
              <a:buAutoNum type="arabicPeriod"/>
            </a:pPr>
            <a:r>
              <a:rPr lang="en-US" altLang="en-US" sz="2400" dirty="0"/>
              <a:t>  Least amount of access and convenience </a:t>
            </a:r>
            <a:endParaRPr lang="en-US" altLang="en-US" sz="2400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809750" y="285750"/>
            <a:ext cx="8572500" cy="614582"/>
          </a:xfrm>
          <a:solidFill>
            <a:schemeClr val="bg1">
              <a:lumMod val="60000"/>
              <a:lumOff val="40000"/>
            </a:schemeClr>
          </a:solidFill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FFFF00"/>
                </a:solidFill>
              </a:rPr>
              <a:t>1-Semilunar flap</a:t>
            </a:r>
            <a:endParaRPr lang="en-US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4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4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4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440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40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40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440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440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440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440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4403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633046" y="285750"/>
            <a:ext cx="10564837" cy="1143000"/>
          </a:xfrm>
          <a:solidFill>
            <a:schemeClr val="bg1">
              <a:lumMod val="60000"/>
              <a:lumOff val="40000"/>
            </a:schemeClr>
          </a:solidFill>
        </p:spPr>
        <p:txBody>
          <a:bodyPr/>
          <a:lstStyle/>
          <a:p>
            <a:pPr>
              <a:defRPr/>
            </a:pPr>
            <a:r>
              <a:rPr lang="en-US" sz="3200" dirty="0">
                <a:solidFill>
                  <a:srgbClr val="FFFF00"/>
                </a:solidFill>
              </a:rPr>
              <a:t>2-</a:t>
            </a:r>
            <a:r>
              <a:rPr lang="en-US" sz="3200" b="1" dirty="0">
                <a:solidFill>
                  <a:srgbClr val="FFFF00"/>
                </a:solidFill>
              </a:rPr>
              <a:t>Triangular (</a:t>
            </a:r>
            <a:r>
              <a:rPr lang="en-US" sz="3200" b="1" dirty="0" err="1">
                <a:solidFill>
                  <a:srgbClr val="FFFF00"/>
                </a:solidFill>
              </a:rPr>
              <a:t>intrasulcular</a:t>
            </a:r>
            <a:r>
              <a:rPr lang="en-US" sz="3200" b="1" dirty="0">
                <a:solidFill>
                  <a:srgbClr val="FFFF00"/>
                </a:solidFill>
              </a:rPr>
              <a:t>) - One vertical releasing incision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3218" y="1643062"/>
            <a:ext cx="11938782" cy="4929187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en-US" altLang="en-US" sz="3000" b="1" dirty="0">
                <a:solidFill>
                  <a:srgbClr val="FF0000"/>
                </a:solidFill>
              </a:rPr>
              <a:t>Advantages </a:t>
            </a:r>
            <a:endParaRPr lang="en-US" altLang="en-US" sz="3000" b="1" dirty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800" dirty="0"/>
              <a:t> - Excellent wound healing potential </a:t>
            </a:r>
            <a:endParaRPr lang="en-US" altLang="en-US" sz="280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800" dirty="0"/>
              <a:t> - Minimal disruption of vascular supply to flapped tissues</a:t>
            </a:r>
            <a:endParaRPr lang="en-US" altLang="en-US" sz="280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800" dirty="0"/>
              <a:t> - Excellent visibility</a:t>
            </a:r>
            <a:endParaRPr lang="en-US" altLang="en-US" sz="280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800" dirty="0"/>
              <a:t> - Can view the entire root and overlying cortical and crestal bone; good for viewing and treating periodontal defects and root fractures   </a:t>
            </a:r>
            <a:endParaRPr lang="en-US" altLang="en-US" sz="280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800" dirty="0"/>
              <a:t> - Easy to extend, if needed </a:t>
            </a:r>
            <a:endParaRPr lang="en-US" altLang="en-US" sz="280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800" dirty="0"/>
              <a:t> - Good flap re-approximation</a:t>
            </a:r>
            <a:endParaRPr lang="en-US" altLang="en-US" sz="280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800" dirty="0"/>
              <a:t> - Easy to suture</a:t>
            </a:r>
            <a:endParaRPr lang="en-US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45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أيون">
  <a:themeElements>
    <a:clrScheme name="أيون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أيون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أيون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0</TotalTime>
  <Words>4780</Words>
  <Application>WPS Presentation</Application>
  <PresentationFormat>شاشة عريضة</PresentationFormat>
  <Paragraphs>121</Paragraphs>
  <Slides>17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30" baseType="lpstr">
      <vt:lpstr>Arial</vt:lpstr>
      <vt:lpstr>SimSun</vt:lpstr>
      <vt:lpstr>Wingdings</vt:lpstr>
      <vt:lpstr>Wingdings 3</vt:lpstr>
      <vt:lpstr>Arial</vt:lpstr>
      <vt:lpstr>AGaramondPro-Regular</vt:lpstr>
      <vt:lpstr>Century Gothic</vt:lpstr>
      <vt:lpstr>Microsoft YaHei</vt:lpstr>
      <vt:lpstr>Arial Unicode MS</vt:lpstr>
      <vt:lpstr>Times New Roman</vt:lpstr>
      <vt:lpstr>Calibri</vt:lpstr>
      <vt:lpstr>Segoe Print</vt:lpstr>
      <vt:lpstr>أيون</vt:lpstr>
      <vt:lpstr>  TYPES OF FLAPS </vt:lpstr>
      <vt:lpstr>SOFT TISSUE MANAGEMENT</vt:lpstr>
      <vt:lpstr>PowerPoint 演示文稿</vt:lpstr>
      <vt:lpstr>PowerPoint 演示文稿</vt:lpstr>
      <vt:lpstr>PowerPoint 演示文稿</vt:lpstr>
      <vt:lpstr>PowerPoint 演示文稿</vt:lpstr>
      <vt:lpstr>1-Semilunar flap</vt:lpstr>
      <vt:lpstr>1-Semilunar flap</vt:lpstr>
      <vt:lpstr>2-Triangular (intrasulcular) - One vertical releasing incision </vt:lpstr>
      <vt:lpstr>2-Triangular (intrasulcular) - One vertical releasing incision </vt:lpstr>
      <vt:lpstr>3.  Rectangular or Trapezoidal (intrasulcular) - Two vertical releasing  incisions, horizontal intrasulcular incision</vt:lpstr>
      <vt:lpstr>3.  Rectangular or Trapezoidal (intrasulcular) - Two vertical releasing  incisions, </vt:lpstr>
      <vt:lpstr>4.  Submarginal (Ochsenbein-Luebke) </vt:lpstr>
      <vt:lpstr>4.  Submarginal (Ochsenbein-Luebke) </vt:lpstr>
      <vt:lpstr>Disadvantages</vt:lpstr>
      <vt:lpstr>5- Gingival (envelope) </vt:lpstr>
      <vt:lpstr>Palatal flap: 1.palatal torus 2.canine impaction 3. palatal lesion\cyst.  The anterolateral extensions of the midline incision are anterior to the region of the canine teeth???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Endodontic surgery</dc:title>
  <dc:creator>Windows User</dc:creator>
  <cp:lastModifiedBy>GT</cp:lastModifiedBy>
  <cp:revision>57</cp:revision>
  <dcterms:created xsi:type="dcterms:W3CDTF">2019-10-07T17:06:00Z</dcterms:created>
  <dcterms:modified xsi:type="dcterms:W3CDTF">2019-10-16T16:38:56Z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1033-10.2.0.7636</vt:lpwstr>
  </property>
</Properties>
</file>