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7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9B1D0F-4E47-4544-A9BA-8D19086DDA6D}" type="datetimeFigureOut">
              <a:rPr lang="ar-IQ" smtClean="0"/>
              <a:pPr/>
              <a:t>30/03/1441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A08FB91-09B2-4B13-9A5B-770417B66E0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618040" cy="27363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Surgical removal of impacted lower third molar</a:t>
            </a:r>
            <a:endParaRPr lang="ar-IQ" sz="6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3943800"/>
            <a:ext cx="7772400" cy="2077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Waseem</a:t>
            </a:r>
            <a:r>
              <a:rPr lang="en-US" sz="4000" dirty="0" smtClean="0">
                <a:solidFill>
                  <a:srgbClr val="FF0000"/>
                </a:solidFill>
              </a:rPr>
              <a:t> Khalid </a:t>
            </a:r>
            <a:r>
              <a:rPr lang="en-US" sz="4000" dirty="0" err="1" smtClean="0">
                <a:solidFill>
                  <a:srgbClr val="FF0000"/>
                </a:solidFill>
              </a:rPr>
              <a:t>Mahmood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 2019-2020</a:t>
            </a:r>
            <a:endParaRPr lang="ar-IQ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Reflection(elevation)</a:t>
            </a:r>
            <a:endParaRPr lang="ar-IQ" dirty="0"/>
          </a:p>
        </p:txBody>
      </p:sp>
      <p:pic>
        <p:nvPicPr>
          <p:cNvPr id="33794" name="Picture 2" descr="C:\Documents and Settings\ابو زكريا\My Documents\My Pictures\New Folder (2)\DSC00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2880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2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ابو زكريا\My Documents\My Pictures\New Folder (2)\DSC00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100574"/>
            <a:ext cx="6560952" cy="4920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3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Bone removal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431632"/>
            <a:ext cx="7772400" cy="3013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Purpose of bone removal :</a:t>
            </a:r>
          </a:p>
          <a:p>
            <a:pPr algn="l" rtl="0"/>
            <a:r>
              <a:rPr lang="en-US" dirty="0" smtClean="0"/>
              <a:t>1- exposure of the impacted tooth </a:t>
            </a:r>
          </a:p>
          <a:p>
            <a:pPr algn="l" rtl="0"/>
            <a:r>
              <a:rPr lang="en-US" dirty="0" smtClean="0"/>
              <a:t>2- reduction of resistance (removal of bone in the path of removal)</a:t>
            </a:r>
          </a:p>
          <a:p>
            <a:pPr algn="l" rtl="0"/>
            <a:r>
              <a:rPr lang="en-US" dirty="0" smtClean="0"/>
              <a:t>3-exposure of a point for elevator application( at the cemento enamel junction 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954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Types of bone removal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5734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Guttering with surgical bur </a:t>
            </a:r>
          </a:p>
          <a:p>
            <a:pPr algn="l" rtl="0"/>
            <a:r>
              <a:rPr lang="en-US" dirty="0" smtClean="0"/>
              <a:t>Postage stamp method  with surgical bur </a:t>
            </a:r>
          </a:p>
          <a:p>
            <a:pPr algn="l" rtl="0"/>
            <a:r>
              <a:rPr lang="en-US" dirty="0" smtClean="0"/>
              <a:t>Chisel and hammer</a:t>
            </a:r>
            <a:endParaRPr lang="ar-IQ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971600" y="3861048"/>
            <a:ext cx="7772400" cy="2736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411480" indent="-342900" algn="r" rtl="1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575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61872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1328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9928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19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93976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/>
            <a:r>
              <a:rPr lang="en-US" dirty="0" smtClean="0"/>
              <a:t>Bone removal should be accompanied by copious irrigation….why?</a:t>
            </a:r>
          </a:p>
          <a:p>
            <a:pPr algn="l" rtl="0"/>
            <a:r>
              <a:rPr lang="en-US" dirty="0" smtClean="0"/>
              <a:t>Internal irrigation</a:t>
            </a:r>
          </a:p>
          <a:p>
            <a:pPr algn="l" rtl="0"/>
            <a:r>
              <a:rPr lang="en-US" dirty="0" smtClean="0"/>
              <a:t>External irrigation</a:t>
            </a:r>
          </a:p>
          <a:p>
            <a:pPr algn="l" rtl="0"/>
            <a:r>
              <a:rPr lang="en-US" smtClean="0"/>
              <a:t>Irrigation solutions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017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ris\Documents\gu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2" y="332656"/>
            <a:ext cx="4131574" cy="30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ris\Documents\gutte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1" y="332656"/>
            <a:ext cx="4115684" cy="30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ris\Documents\gu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80" y="3525366"/>
            <a:ext cx="4213600" cy="314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83681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Lingual split technique (Sir William </a:t>
            </a:r>
            <a:r>
              <a:rPr lang="en-US" dirty="0" err="1" smtClean="0">
                <a:solidFill>
                  <a:srgbClr val="FF0000"/>
                </a:solidFill>
              </a:rPr>
              <a:t>Kelsy</a:t>
            </a:r>
            <a:r>
              <a:rPr lang="en-US" dirty="0" smtClean="0">
                <a:solidFill>
                  <a:srgbClr val="FF0000"/>
                </a:solidFill>
              </a:rPr>
              <a:t> fry)?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Tooth delivery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</a:t>
            </a:r>
            <a:r>
              <a:rPr lang="en-US" u="sng" dirty="0" smtClean="0"/>
              <a:t>whole tooth delivery </a:t>
            </a:r>
            <a:r>
              <a:rPr lang="en-US" dirty="0" smtClean="0"/>
              <a:t>without tooth division . Total delivery by application of force using elevator , mesial or buccal elevator application.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2- </a:t>
            </a:r>
            <a:r>
              <a:rPr lang="en-US" u="sng" dirty="0" smtClean="0"/>
              <a:t>tooth division </a:t>
            </a:r>
            <a:r>
              <a:rPr lang="en-US" dirty="0" smtClean="0"/>
              <a:t>: division is indicated to reduce resistance , create space or remove interlocked cusps of the tooth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502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dirty="0" smtClean="0"/>
              <a:t>Tooth division/ 3 types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0744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1- </a:t>
            </a:r>
            <a:r>
              <a:rPr lang="en-US" dirty="0" smtClean="0">
                <a:solidFill>
                  <a:srgbClr val="FF0000"/>
                </a:solidFill>
              </a:rPr>
              <a:t>decapitation</a:t>
            </a:r>
            <a:r>
              <a:rPr lang="en-US" dirty="0" smtClean="0"/>
              <a:t> : division of the crown of the tooth at cervical margin level. It is indicated in horizontal mandibular and maxillary third molar impaction and palataly impacted canine.</a:t>
            </a:r>
          </a:p>
          <a:p>
            <a:pPr algn="l" rtl="0"/>
            <a:r>
              <a:rPr lang="en-US" dirty="0" smtClean="0"/>
              <a:t> 2 – </a:t>
            </a:r>
            <a:r>
              <a:rPr lang="en-US" dirty="0" smtClean="0">
                <a:solidFill>
                  <a:srgbClr val="FF0000"/>
                </a:solidFill>
              </a:rPr>
              <a:t>longitudinal tooth division </a:t>
            </a:r>
            <a:r>
              <a:rPr lang="en-US" dirty="0" smtClean="0"/>
              <a:t>: indicated when the impacted tooth has a widely divergent straight roots or when one root is straight and the other is curved .</a:t>
            </a:r>
          </a:p>
        </p:txBody>
      </p:sp>
    </p:spTree>
    <p:extLst>
      <p:ext uri="{BB962C8B-B14F-4D97-AF65-F5344CB8AC3E}">
        <p14:creationId xmlns:p14="http://schemas.microsoft.com/office/powerpoint/2010/main" val="38637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ابو زكريا\My Documents\My Pictures\New Folder (3)\DSC0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77546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9458" name="Picture 2" descr="C:\Documents and Settings\ابو زكريا\My Documents\DSC00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844040"/>
            <a:ext cx="5852160" cy="438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1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Anesthesia  </a:t>
            </a:r>
            <a:endParaRPr lang="ar-IQ" dirty="0"/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77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Local : indications, agents, techniques</a:t>
            </a:r>
          </a:p>
          <a:p>
            <a:pPr algn="l" rtl="0"/>
            <a:r>
              <a:rPr lang="en-US" dirty="0" smtClean="0"/>
              <a:t>General : indications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037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6082" name="Picture 2" descr="C:\Documents and Settings\ابو زكريا\My Documents\My Pictures\New Folder (3)\DSC00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77546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5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9938" name="Picture 2" descr="C:\Documents and Settings\ابو زكريا\My Documents\My Pictures\New Folder (3)\DSC00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77546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62" name="Picture 2" descr="C:\Documents and Settings\ابو زكريا\My Documents\My Pictures\New Folder (3)\DSC00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77546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5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18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3- </a:t>
            </a:r>
            <a:r>
              <a:rPr lang="en-US" dirty="0" smtClean="0">
                <a:solidFill>
                  <a:srgbClr val="FF0000"/>
                </a:solidFill>
              </a:rPr>
              <a:t>division of the interlocking cusp</a:t>
            </a:r>
            <a:r>
              <a:rPr lang="en-US" dirty="0" smtClean="0"/>
              <a:t>: indicated for  mesioangular impaction , removal of the interlocking segment of the tooth ,usually located under the distal surface of the second molar </a:t>
            </a:r>
            <a:endParaRPr lang="ar-IQ" dirty="0"/>
          </a:p>
        </p:txBody>
      </p:sp>
      <p:pic>
        <p:nvPicPr>
          <p:cNvPr id="4" name="Picture 2" descr="C:\Documents and Settings\ابو زكريا\My Documents\My Pictures\New Folder (3)\DSC0019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7704" y="2606020"/>
            <a:ext cx="5321776" cy="3991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0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5058" name="Picture 2" descr="C:\Documents and Settings\ابو زكريا\My Documents\My Pictures\New Folder (3)\DSC00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77546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6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1368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Toilet of the socket or preparation for wound closure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564904"/>
            <a:ext cx="7772400" cy="3528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After removal of the tooth from its socket the wound is gently irrigated with sterile normal saline  or </a:t>
            </a:r>
            <a:r>
              <a:rPr lang="en-US" dirty="0" err="1" smtClean="0"/>
              <a:t>chlorehexidine</a:t>
            </a:r>
            <a:r>
              <a:rPr lang="en-US" dirty="0" smtClean="0"/>
              <a:t> solution and inspected for :</a:t>
            </a:r>
          </a:p>
          <a:p>
            <a:pPr algn="l" rtl="0"/>
            <a:r>
              <a:rPr lang="en-US" dirty="0" smtClean="0"/>
              <a:t>1- Any remnant of the residual tooth sac (follicle) is removed .</a:t>
            </a:r>
          </a:p>
          <a:p>
            <a:pPr algn="l" rtl="0"/>
            <a:r>
              <a:rPr lang="en-US" dirty="0" smtClean="0"/>
              <a:t>2- Remnants of tooth structure or fragment of bone debris is gently removed.</a:t>
            </a:r>
          </a:p>
        </p:txBody>
      </p:sp>
    </p:spTree>
    <p:extLst>
      <p:ext uri="{BB962C8B-B14F-4D97-AF65-F5344CB8AC3E}">
        <p14:creationId xmlns:p14="http://schemas.microsoft.com/office/powerpoint/2010/main" val="38920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14400" y="3522712"/>
            <a:ext cx="77724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Closure of the wound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692696"/>
            <a:ext cx="7772400" cy="2376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3- small fragment of detached bone .  </a:t>
            </a:r>
            <a:endParaRPr lang="ar-IQ" dirty="0" smtClean="0"/>
          </a:p>
          <a:p>
            <a:pPr algn="l" rtl="0"/>
            <a:r>
              <a:rPr lang="en-US" dirty="0" smtClean="0"/>
              <a:t>4- sharp edges of interseptal or alveolar bone </a:t>
            </a:r>
            <a:endParaRPr lang="ar-IQ" dirty="0" smtClean="0"/>
          </a:p>
          <a:p>
            <a:pPr algn="l" rtl="0">
              <a:buNone/>
            </a:pPr>
            <a:r>
              <a:rPr lang="en-US" dirty="0" smtClean="0"/>
              <a:t>is trimmed and smoothed .then final irrigation and wound now is ready for closure</a:t>
            </a:r>
            <a:endParaRPr lang="ar-IQ" dirty="0"/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899592" y="4739394"/>
            <a:ext cx="7704856" cy="1641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411480" indent="-342900" algn="r" rtl="1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5750" algn="r" rtl="1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61872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1328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9928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1952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93976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dirty="0" smtClean="0"/>
              <a:t>Well designed and properly reflected flap can be easily repositioned into its place ,using 000 black silk suture  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436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ابو زكريا\My Documents\My Pictures\New Folder (3)\DSC00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3080" y="1196752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3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Post operative care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a pressure pack is held in place for 1 hour. Usually use wet gauze or wet cotton 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post operative instruction is given to the patient  :</a:t>
            </a:r>
          </a:p>
          <a:p>
            <a:pPr algn="l" rtl="0"/>
            <a:r>
              <a:rPr lang="en-US" dirty="0" smtClean="0"/>
              <a:t>        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/>
              <a:t>cold packs at the angle of the mandible in case of lower 8 ,or on the infra orbital area in case of upper 3 or on the cheek in case of upper 8 .for 20 minutes 5 times daily.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125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3960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 B </a:t>
            </a:r>
            <a:r>
              <a:rPr lang="en-US" sz="2800" dirty="0" smtClean="0"/>
              <a:t>/ proper antibiotic  and analgesic therapy </a:t>
            </a:r>
          </a:p>
          <a:p>
            <a:pPr algn="l" rtl="0"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 C  </a:t>
            </a:r>
            <a:r>
              <a:rPr lang="en-US" sz="2800" dirty="0" smtClean="0"/>
              <a:t>/ maintaining good oral hygiene including mouth washes and teeth brushing </a:t>
            </a:r>
          </a:p>
          <a:p>
            <a:pPr algn="l" rtl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 D  </a:t>
            </a:r>
            <a:r>
              <a:rPr lang="en-US" sz="2800" dirty="0" smtClean="0"/>
              <a:t>/ soft diet 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 3-   </a:t>
            </a:r>
            <a:r>
              <a:rPr lang="en-US" sz="2800" dirty="0" smtClean="0"/>
              <a:t>appointment for check up after 2 days .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4 –   </a:t>
            </a:r>
            <a:r>
              <a:rPr lang="en-US" sz="2800" dirty="0" smtClean="0"/>
              <a:t>appointment suture removal after 5-7 days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1071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512064"/>
            <a:ext cx="7618040" cy="6846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1-elevation of an adequate mucoperiosteal flap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593304"/>
            <a:ext cx="7772400" cy="36358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3 types </a:t>
            </a:r>
            <a:r>
              <a:rPr lang="en-US" dirty="0" smtClean="0"/>
              <a:t>of mucoperiosteal flap design for removal of impacted lower third molar :</a:t>
            </a:r>
          </a:p>
          <a:p>
            <a:pPr algn="l" rtl="0"/>
            <a:r>
              <a:rPr lang="en-US" dirty="0" smtClean="0"/>
              <a:t>1- </a:t>
            </a:r>
            <a:r>
              <a:rPr lang="en-US" dirty="0" smtClean="0">
                <a:solidFill>
                  <a:srgbClr val="FF0000"/>
                </a:solidFill>
              </a:rPr>
              <a:t>envelope flap </a:t>
            </a:r>
            <a:r>
              <a:rPr lang="en-US" dirty="0" smtClean="0"/>
              <a:t>: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2- </a:t>
            </a:r>
            <a:r>
              <a:rPr lang="en-US" dirty="0" smtClean="0">
                <a:solidFill>
                  <a:srgbClr val="FF0000"/>
                </a:solidFill>
              </a:rPr>
              <a:t>standard flap 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dirty="0" smtClean="0"/>
              <a:t>3- </a:t>
            </a:r>
            <a:r>
              <a:rPr lang="en-US" dirty="0" smtClean="0">
                <a:solidFill>
                  <a:srgbClr val="FF0000"/>
                </a:solidFill>
              </a:rPr>
              <a:t>modified standard flap :</a:t>
            </a:r>
            <a:endParaRPr lang="ar-IQ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899592" y="5552624"/>
            <a:ext cx="3809020" cy="6846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t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/>
              <a:t>Benefits of flap: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3681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224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Complications associated with surgical removal of impacted teeth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349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/>
              <a:t>Complication during the surgery :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1 – </a:t>
            </a:r>
            <a:r>
              <a:rPr lang="en-US" sz="2800" u="sng" dirty="0" smtClean="0"/>
              <a:t>laceration of the soft tissue flap </a:t>
            </a:r>
            <a:r>
              <a:rPr lang="en-US" sz="2800" dirty="0" smtClean="0"/>
              <a:t>due to ;</a:t>
            </a:r>
          </a:p>
          <a:p>
            <a:pPr algn="l" rtl="0"/>
            <a:r>
              <a:rPr lang="en-US" sz="2800" dirty="0" smtClean="0"/>
              <a:t>A / improper incision design.</a:t>
            </a:r>
          </a:p>
          <a:p>
            <a:pPr algn="l" rtl="0"/>
            <a:r>
              <a:rPr lang="en-US" sz="2800" dirty="0" smtClean="0"/>
              <a:t>B / improper elevation of the flap and improper retraction , this lead to delayed healing .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2 – </a:t>
            </a:r>
            <a:r>
              <a:rPr lang="en-US" sz="2800" u="sng" dirty="0" smtClean="0"/>
              <a:t>fracture of the jaw </a:t>
            </a:r>
            <a:r>
              <a:rPr lang="en-US" sz="2800" dirty="0" smtClean="0"/>
              <a:t>at the angle of the mandible due to improper use of the elevators with uncontrolled force.  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7619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268760"/>
            <a:ext cx="777240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3 – </a:t>
            </a:r>
            <a:r>
              <a:rPr lang="en-US" dirty="0" smtClean="0"/>
              <a:t>fracture of the tuberosity : this occur with erupted rather than unerupted tooth due to improper use of the force 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4 - </a:t>
            </a:r>
            <a:r>
              <a:rPr lang="en-US" dirty="0" smtClean="0"/>
              <a:t>Complications related to injury of </a:t>
            </a:r>
            <a:r>
              <a:rPr lang="en-US" dirty="0" smtClean="0">
                <a:solidFill>
                  <a:srgbClr val="FF0000"/>
                </a:solidFill>
              </a:rPr>
              <a:t>adjacent structure 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/ injury to inferior alveolar canal occur in deeply seated vertical impaction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 smtClean="0"/>
              <a:t>/ damage to the nasal floor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en-US" dirty="0" smtClean="0"/>
              <a:t>/ involvement of the maxillary sinus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407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457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/ pushing the maxillary tooth into the maxillary sinus 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/ pushing the maxillary third molar into the pterygopalatine  fossa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 smtClean="0"/>
              <a:t>/ pushing of the mandibular third molar into the pterygomandibular space or into the submandibular space.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/ aspiration or swallowing of the impacted tooth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411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914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Post operative </a:t>
            </a:r>
            <a:r>
              <a:rPr lang="en-US" dirty="0" err="1" smtClean="0">
                <a:solidFill>
                  <a:srgbClr val="FF0000"/>
                </a:solidFill>
              </a:rPr>
              <a:t>sequelae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Sequelae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/>
              <a:t>– post operative pain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post operative swelling or edema  that reaches peak at 2</a:t>
            </a:r>
            <a:r>
              <a:rPr lang="en-US" baseline="30000" dirty="0" smtClean="0"/>
              <a:t>nd</a:t>
            </a:r>
            <a:r>
              <a:rPr lang="en-US" dirty="0" smtClean="0"/>
              <a:t> to 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postoperative day.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</a:t>
            </a:r>
            <a:r>
              <a:rPr lang="en-US" dirty="0" err="1" smtClean="0"/>
              <a:t>trismus</a:t>
            </a:r>
            <a:endParaRPr lang="en-US" dirty="0" smtClean="0"/>
          </a:p>
          <a:p>
            <a:pPr algn="l" rtl="0"/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cause?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 How to reduce these </a:t>
            </a:r>
            <a:r>
              <a:rPr lang="en-US" dirty="0" err="1" smtClean="0">
                <a:solidFill>
                  <a:srgbClr val="FF0000"/>
                </a:solidFill>
              </a:rPr>
              <a:t>sequelae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6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ابو زكريا\My Documents\My Pictures\New Folder (3)\DSC00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620688"/>
            <a:ext cx="4277587" cy="5701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2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4360"/>
            <a:ext cx="7772400" cy="914400"/>
          </a:xfrm>
        </p:spPr>
        <p:txBody>
          <a:bodyPr/>
          <a:lstStyle/>
          <a:p>
            <a:r>
              <a:rPr lang="en-US" dirty="0" smtClean="0"/>
              <a:t>Postoperative complications: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2204864"/>
            <a:ext cx="7772400" cy="35283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1 - </a:t>
            </a:r>
            <a:r>
              <a:rPr lang="en-US" dirty="0" smtClean="0"/>
              <a:t>Post operative bleeding which is greatly reduced if complete homeostasis is secured before suturing 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osteomyelitis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pain at the TMJ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pain with swallowing (dysphagia) due to edema of the pharynx or hematoma formation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5-</a:t>
            </a:r>
            <a:r>
              <a:rPr lang="en-US" dirty="0" smtClean="0"/>
              <a:t>Post </a:t>
            </a:r>
            <a:r>
              <a:rPr lang="en-US" dirty="0"/>
              <a:t>operative </a:t>
            </a:r>
            <a:r>
              <a:rPr lang="en-US" dirty="0" smtClean="0"/>
              <a:t>infection .</a:t>
            </a:r>
            <a:endParaRPr lang="ar-IQ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777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772400" cy="3276976"/>
          </a:xfrm>
        </p:spPr>
        <p:txBody>
          <a:bodyPr/>
          <a:lstStyle/>
          <a:p>
            <a:pPr algn="ctr"/>
            <a:r>
              <a:rPr lang="en-US" sz="13800" dirty="0" err="1" smtClean="0"/>
              <a:t>danke</a:t>
            </a:r>
            <a:endParaRPr lang="ar-IQ" sz="13800" dirty="0"/>
          </a:p>
        </p:txBody>
      </p:sp>
    </p:spTree>
    <p:extLst>
      <p:ext uri="{BB962C8B-B14F-4D97-AF65-F5344CB8AC3E}">
        <p14:creationId xmlns:p14="http://schemas.microsoft.com/office/powerpoint/2010/main" val="20732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ابو زكريا\My Documents\My Pictures\New Folder (2)\DSC0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3741" y="1124744"/>
            <a:ext cx="6518619" cy="48889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823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ابو زكريا\My Documents\My Pictures\New Folder (2)\DSC00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77546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9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512064"/>
            <a:ext cx="8064896" cy="1044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Modified standard flap (Ward-Terrence)</a:t>
            </a:r>
            <a:endParaRPr lang="ar-IQ" dirty="0"/>
          </a:p>
        </p:txBody>
      </p:sp>
      <p:pic>
        <p:nvPicPr>
          <p:cNvPr id="35842" name="Picture 2" descr="C:\Documents and Settings\ابو زكريا\My Documents\My Pictures\New Folder (2)\DSC00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628800"/>
            <a:ext cx="6198448" cy="4648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1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(sizes) of surgical blades</a:t>
            </a:r>
            <a:endParaRPr lang="ar-IQ" dirty="0"/>
          </a:p>
        </p:txBody>
      </p:sp>
      <p:pic>
        <p:nvPicPr>
          <p:cNvPr id="36866" name="Picture 2" descr="C:\Documents and Settings\ابو زكريا\My Documents\My Pictures\New Folder (3)\DSC00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80721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0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of blade on scalpel handle</a:t>
            </a:r>
            <a:endParaRPr lang="ar-IQ" dirty="0"/>
          </a:p>
        </p:txBody>
      </p:sp>
      <p:pic>
        <p:nvPicPr>
          <p:cNvPr id="38914" name="Picture 2" descr="C:\Documents and Settings\ابو زكريا\My Documents\My Pictures\New Folder (3)\DSC00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77546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0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Grasp </a:t>
            </a:r>
            <a:endParaRPr lang="ar-IQ" dirty="0"/>
          </a:p>
        </p:txBody>
      </p:sp>
      <p:pic>
        <p:nvPicPr>
          <p:cNvPr id="37890" name="Picture 2" descr="C:\Documents and Settings\ابو زكريا\My Documents\My Pictures\New Folder (3)\DSC00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775460"/>
            <a:ext cx="6035040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88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588</TotalTime>
  <Words>814</Words>
  <Application>Microsoft Office PowerPoint</Application>
  <PresentationFormat>On-screen Show (4:3)</PresentationFormat>
  <Paragraphs>87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Clarity</vt:lpstr>
      <vt:lpstr>Surgical removal of impacted lower third molar</vt:lpstr>
      <vt:lpstr>Anesthesia  </vt:lpstr>
      <vt:lpstr>1-elevation of an adequate mucoperiosteal flap</vt:lpstr>
      <vt:lpstr>PowerPoint Presentation</vt:lpstr>
      <vt:lpstr>PowerPoint Presentation</vt:lpstr>
      <vt:lpstr>Modified standard flap (Ward-Terrence)</vt:lpstr>
      <vt:lpstr>Types (sizes) of surgical blades</vt:lpstr>
      <vt:lpstr>Mounting of blade on scalpel handle</vt:lpstr>
      <vt:lpstr>Grasp </vt:lpstr>
      <vt:lpstr>Reflection(elevation)</vt:lpstr>
      <vt:lpstr>PowerPoint Presentation</vt:lpstr>
      <vt:lpstr>Bone removal</vt:lpstr>
      <vt:lpstr>Types of bone removal </vt:lpstr>
      <vt:lpstr>PowerPoint Presentation</vt:lpstr>
      <vt:lpstr>Lingual split technique (Sir William Kelsy fry)?</vt:lpstr>
      <vt:lpstr>Tooth delivery</vt:lpstr>
      <vt:lpstr>Tooth division/ 3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Toilet of the socket or preparation for wound closure</vt:lpstr>
      <vt:lpstr>Closure of the wound </vt:lpstr>
      <vt:lpstr>PowerPoint Presentation</vt:lpstr>
      <vt:lpstr>Post operative care</vt:lpstr>
      <vt:lpstr>PowerPoint Presentation</vt:lpstr>
      <vt:lpstr>Complications associated with surgical removal of impacted teeth </vt:lpstr>
      <vt:lpstr>PowerPoint Presentation</vt:lpstr>
      <vt:lpstr>PowerPoint Presentation</vt:lpstr>
      <vt:lpstr>Post operative sequelae :</vt:lpstr>
      <vt:lpstr>PowerPoint Presentation</vt:lpstr>
      <vt:lpstr>Postoperative complications:</vt:lpstr>
      <vt:lpstr>danke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K-Ahmed</dc:creator>
  <cp:lastModifiedBy>win7</cp:lastModifiedBy>
  <cp:revision>126</cp:revision>
  <dcterms:created xsi:type="dcterms:W3CDTF">2008-10-26T15:18:59Z</dcterms:created>
  <dcterms:modified xsi:type="dcterms:W3CDTF">2019-11-27T20:07:37Z</dcterms:modified>
</cp:coreProperties>
</file>