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84" r:id="rId4"/>
    <p:sldId id="285" r:id="rId5"/>
    <p:sldId id="259" r:id="rId6"/>
    <p:sldId id="275" r:id="rId7"/>
    <p:sldId id="258" r:id="rId8"/>
    <p:sldId id="260" r:id="rId9"/>
    <p:sldId id="276" r:id="rId10"/>
    <p:sldId id="261" r:id="rId11"/>
    <p:sldId id="282" r:id="rId12"/>
    <p:sldId id="262" r:id="rId13"/>
    <p:sldId id="263" r:id="rId14"/>
    <p:sldId id="283" r:id="rId15"/>
    <p:sldId id="264" r:id="rId16"/>
    <p:sldId id="277" r:id="rId17"/>
    <p:sldId id="265" r:id="rId18"/>
    <p:sldId id="266" r:id="rId19"/>
    <p:sldId id="267" r:id="rId20"/>
    <p:sldId id="268" r:id="rId21"/>
    <p:sldId id="281" r:id="rId22"/>
    <p:sldId id="270" r:id="rId23"/>
    <p:sldId id="269" r:id="rId24"/>
    <p:sldId id="271" r:id="rId25"/>
    <p:sldId id="280" r:id="rId26"/>
    <p:sldId id="286" r:id="rId27"/>
    <p:sldId id="278" r:id="rId28"/>
    <p:sldId id="279" r:id="rId29"/>
    <p:sldId id="272" r:id="rId30"/>
    <p:sldId id="288" r:id="rId31"/>
    <p:sldId id="273" r:id="rId32"/>
    <p:sldId id="274" r:id="rId33"/>
    <p:sldId id="287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F385FB-852F-449E-8310-B30DF26B3CEA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EA8F7B-FDAD-46DB-ACA7-22998731E67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692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8F7B-FDAD-46DB-ACA7-22998731E676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04246-2215-4B48-B656-9EDFC7505A56}" type="datetimeFigureOut">
              <a:rPr lang="ar-IQ" smtClean="0"/>
              <a:pPr/>
              <a:t>15/03/1441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B6BDD-3544-4A93-8935-0F7D6311B5CF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SPONDYLOARTHROPATHIES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071942"/>
            <a:ext cx="7854696" cy="1752600"/>
          </a:xfrm>
        </p:spPr>
        <p:txBody>
          <a:bodyPr/>
          <a:lstStyle/>
          <a:p>
            <a:pPr algn="ctr" rtl="0"/>
            <a:r>
              <a:rPr lang="en-US" dirty="0" smtClean="0"/>
              <a:t>Dr. Ali Abdul-</a:t>
            </a:r>
            <a:r>
              <a:rPr lang="en-US" dirty="0" err="1" smtClean="0"/>
              <a:t>Rahman</a:t>
            </a:r>
            <a:r>
              <a:rPr lang="en-US" dirty="0" smtClean="0"/>
              <a:t> </a:t>
            </a:r>
            <a:r>
              <a:rPr lang="en-US" dirty="0" err="1" smtClean="0"/>
              <a:t>Younis</a:t>
            </a:r>
            <a:endParaRPr lang="en-US" dirty="0" smtClean="0"/>
          </a:p>
          <a:p>
            <a:pPr algn="ctr" rtl="0"/>
            <a:r>
              <a:rPr lang="en-US" dirty="0" smtClean="0"/>
              <a:t>RHEUMATOLOGIST(FIBMS)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Pathophysiology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Axial </a:t>
            </a:r>
            <a:r>
              <a:rPr lang="en-US" dirty="0" err="1" smtClean="0"/>
              <a:t>SpA</a:t>
            </a:r>
            <a:r>
              <a:rPr lang="en-US" dirty="0" smtClean="0"/>
              <a:t> and AS arise from an interaction between environmental pathogens and the host immune system in genetically susceptible individuals. </a:t>
            </a:r>
          </a:p>
          <a:p>
            <a:pPr algn="l" rtl="0"/>
            <a:r>
              <a:rPr lang="en-US" dirty="0" smtClean="0"/>
              <a:t>There is increasing evidence that </a:t>
            </a:r>
            <a:r>
              <a:rPr lang="en-US" dirty="0" err="1" smtClean="0"/>
              <a:t>axSpA</a:t>
            </a:r>
            <a:r>
              <a:rPr lang="en-US" dirty="0" smtClean="0"/>
              <a:t> and AS are due to an abnormal host response to the intestinal </a:t>
            </a:r>
            <a:r>
              <a:rPr lang="en-US" dirty="0" err="1" smtClean="0"/>
              <a:t>microbiota</a:t>
            </a:r>
            <a:r>
              <a:rPr lang="en-US" dirty="0" smtClean="0"/>
              <a:t> with involvement of Th17 cells, which have a key role in mucosal immunity. </a:t>
            </a:r>
          </a:p>
          <a:p>
            <a:pPr algn="l" rtl="0"/>
            <a:r>
              <a:rPr lang="en-US" dirty="0" smtClean="0"/>
              <a:t>This leads to production of various inflammatory cytokines, including IL-12, IL-23, IL-17 and TNF-α, which play vital roles in the pathogenesis of </a:t>
            </a:r>
            <a:r>
              <a:rPr lang="en-US" dirty="0" err="1" smtClean="0"/>
              <a:t>enthesitis</a:t>
            </a:r>
            <a:r>
              <a:rPr lang="en-US" dirty="0" smtClean="0"/>
              <a:t> and other inflammatory lesions.</a:t>
            </a:r>
          </a:p>
          <a:p>
            <a:pPr algn="l" rtl="0"/>
            <a:r>
              <a:rPr lang="en-US" dirty="0" smtClean="0"/>
              <a:t>There is a strong association between axial </a:t>
            </a:r>
            <a:r>
              <a:rPr lang="en-US" dirty="0" err="1" smtClean="0"/>
              <a:t>spondyloarthropathy</a:t>
            </a:r>
            <a:r>
              <a:rPr lang="en-US" dirty="0" smtClean="0"/>
              <a:t> and carriage of the major </a:t>
            </a:r>
            <a:r>
              <a:rPr lang="en-US" dirty="0" err="1" smtClean="0"/>
              <a:t>histocompatibility</a:t>
            </a:r>
            <a:r>
              <a:rPr lang="en-US" dirty="0" smtClean="0"/>
              <a:t> complex (MHC) class I molecule HLA-B27. This is particularly striking in patients defined as having AS, more than 95% of whom are positive for HLA-B27.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Axial  </a:t>
            </a:r>
            <a:r>
              <a:rPr lang="en-US" b="1" dirty="0" err="1" smtClean="0">
                <a:solidFill>
                  <a:srgbClr val="FF0000"/>
                </a:solidFill>
              </a:rPr>
              <a:t>spondyloarthritis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Clinical features</a:t>
            </a:r>
          </a:p>
          <a:p>
            <a:pPr algn="l" rtl="0"/>
            <a:r>
              <a:rPr lang="en-US" dirty="0" smtClean="0"/>
              <a:t>The cardinal feature of </a:t>
            </a:r>
            <a:r>
              <a:rPr lang="en-US" dirty="0" err="1" smtClean="0"/>
              <a:t>axSpA</a:t>
            </a:r>
            <a:r>
              <a:rPr lang="en-US" dirty="0" smtClean="0"/>
              <a:t> is inflammatory back pain and early morning stiffness, with low back pain radiating to the buttocks or posterior thighs if the sacroiliac joints are involved. </a:t>
            </a:r>
          </a:p>
          <a:p>
            <a:pPr algn="l" rtl="0"/>
            <a:r>
              <a:rPr lang="en-US" dirty="0" smtClean="0"/>
              <a:t>Symptoms are exacerbated by inactivity and relieved by movement. </a:t>
            </a:r>
          </a:p>
          <a:p>
            <a:pPr algn="l" rtl="0"/>
            <a:r>
              <a:rPr lang="en-US" dirty="0" smtClean="0"/>
              <a:t>Musculoskeletal symptoms may be prominent at </a:t>
            </a:r>
            <a:r>
              <a:rPr lang="en-US" dirty="0" err="1" smtClean="0"/>
              <a:t>entheses</a:t>
            </a:r>
            <a:r>
              <a:rPr lang="en-US" dirty="0" smtClean="0"/>
              <a:t>, may be episodic and, if persistent, can present as widespread pain and be mistaken for fibromyalgia.</a:t>
            </a:r>
          </a:p>
          <a:p>
            <a:pPr algn="l" rtl="0"/>
            <a:r>
              <a:rPr lang="en-US" dirty="0" smtClean="0"/>
              <a:t> Fatigue is common. </a:t>
            </a:r>
          </a:p>
          <a:p>
            <a:pPr algn="l" rtl="0"/>
            <a:r>
              <a:rPr lang="en-US" dirty="0" smtClean="0"/>
              <a:t>A history of psoriasis (current, previous or in a first-degree relative) and inflammatory bowel symptoms (current or previous) are important clues.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features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Physical signs include a reduced range of lumbar spine movements in all directions, pain on sacroiliac stressing and a high </a:t>
            </a:r>
            <a:r>
              <a:rPr lang="en-US" dirty="0" err="1" smtClean="0"/>
              <a:t>enthesitis</a:t>
            </a:r>
            <a:r>
              <a:rPr lang="en-US" dirty="0" smtClean="0"/>
              <a:t> index.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Entheses</a:t>
            </a:r>
            <a:r>
              <a:rPr lang="en-US" dirty="0" smtClean="0"/>
              <a:t> that are typically affected include Achilles’ insertion, plantar fascia origin, patellar ligament </a:t>
            </a:r>
            <a:r>
              <a:rPr lang="en-US" dirty="0" err="1" smtClean="0"/>
              <a:t>entheses</a:t>
            </a:r>
            <a:r>
              <a:rPr lang="en-US" dirty="0" smtClean="0"/>
              <a:t>, gluteus </a:t>
            </a:r>
            <a:r>
              <a:rPr lang="en-US" dirty="0" err="1" smtClean="0"/>
              <a:t>medius</a:t>
            </a:r>
            <a:r>
              <a:rPr lang="en-US" dirty="0" smtClean="0"/>
              <a:t> insertion at the greater </a:t>
            </a:r>
            <a:r>
              <a:rPr lang="en-US" dirty="0" err="1" smtClean="0"/>
              <a:t>trochanter</a:t>
            </a:r>
            <a:r>
              <a:rPr lang="en-US" dirty="0" smtClean="0"/>
              <a:t> and tendon attachments at humeral </a:t>
            </a:r>
            <a:r>
              <a:rPr lang="en-US" dirty="0" err="1" smtClean="0"/>
              <a:t>epicondyles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ell\Desktop\THR_0918_pg50f-768x44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3152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diagnosis is aided by ultrasound or MRI of </a:t>
            </a:r>
            <a:r>
              <a:rPr lang="en-US" dirty="0" err="1" smtClean="0"/>
              <a:t>entheses</a:t>
            </a:r>
            <a:r>
              <a:rPr lang="en-US" dirty="0" smtClean="0"/>
              <a:t>, or by MRI of the sacroiliac joints and spine.</a:t>
            </a:r>
          </a:p>
          <a:p>
            <a:pPr algn="l" rtl="0"/>
            <a:r>
              <a:rPr lang="en-US" dirty="0" smtClean="0"/>
              <a:t> Other findings may include raised ESR and CRP (although these can be normal), anemia and positive HLA-B27. </a:t>
            </a:r>
          </a:p>
          <a:p>
            <a:pPr algn="l" rtl="0"/>
            <a:r>
              <a:rPr lang="en-US" dirty="0" err="1" smtClean="0"/>
              <a:t>Faecal</a:t>
            </a:r>
            <a:r>
              <a:rPr lang="en-US" dirty="0" smtClean="0"/>
              <a:t> </a:t>
            </a:r>
            <a:r>
              <a:rPr lang="en-US" dirty="0" err="1" smtClean="0"/>
              <a:t>calprotectin</a:t>
            </a:r>
            <a:r>
              <a:rPr lang="en-US" dirty="0" smtClean="0"/>
              <a:t> is a useful screening test for associated inflammatory bowel disease.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929222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85852" y="5288340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Magnetic resonance imaging appearances in </a:t>
            </a:r>
            <a:r>
              <a:rPr lang="en-US" sz="1400" dirty="0" err="1" smtClean="0"/>
              <a:t>sacroiliitis</a:t>
            </a:r>
            <a:r>
              <a:rPr lang="en-US" sz="1400" dirty="0" smtClean="0"/>
              <a:t>.</a:t>
            </a:r>
          </a:p>
          <a:p>
            <a:pPr algn="l" rtl="0"/>
            <a:r>
              <a:rPr lang="en-US" sz="1400" dirty="0" smtClean="0"/>
              <a:t>Coronal MRI short T1 inversion recovery (STIR) sequence showing bilateral  </a:t>
            </a:r>
            <a:r>
              <a:rPr lang="en-US" sz="1400" dirty="0" err="1" smtClean="0"/>
              <a:t>sacroiliitis</a:t>
            </a:r>
            <a:r>
              <a:rPr lang="en-US" sz="1400" dirty="0" smtClean="0"/>
              <a:t> in axial </a:t>
            </a:r>
            <a:r>
              <a:rPr lang="en-US" sz="1400" dirty="0" err="1" smtClean="0"/>
              <a:t>spondyloarthriti</a:t>
            </a:r>
            <a:r>
              <a:rPr lang="en-US" sz="1200" dirty="0" err="1" smtClean="0"/>
              <a:t>s</a:t>
            </a:r>
            <a:r>
              <a:rPr lang="en-US" sz="1200" dirty="0" smtClean="0"/>
              <a:t>.  </a:t>
            </a:r>
            <a:endParaRPr lang="ar-IQ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Patient education, NSAID use (optimally, once daily or slow release taken at bedtime) and physical therapy are key interventions at the outset. </a:t>
            </a:r>
          </a:p>
          <a:p>
            <a:pPr algn="l" rtl="0"/>
            <a:r>
              <a:rPr lang="en-US" dirty="0" smtClean="0"/>
              <a:t>For severe and/or persistent peripheral musculoskeletal features of </a:t>
            </a:r>
            <a:r>
              <a:rPr lang="en-US" dirty="0" err="1" smtClean="0"/>
              <a:t>SpA</a:t>
            </a:r>
            <a:r>
              <a:rPr lang="en-US" dirty="0" smtClean="0"/>
              <a:t>, both </a:t>
            </a:r>
            <a:r>
              <a:rPr lang="en-US" dirty="0" err="1" smtClean="0"/>
              <a:t>sulfasalazine</a:t>
            </a:r>
            <a:r>
              <a:rPr lang="en-US" dirty="0" smtClean="0"/>
              <a:t> and </a:t>
            </a:r>
            <a:r>
              <a:rPr lang="en-US" dirty="0" err="1" smtClean="0"/>
              <a:t>methotrexate</a:t>
            </a:r>
            <a:r>
              <a:rPr lang="en-US" dirty="0" smtClean="0"/>
              <a:t> are reasonable therapy choices. These medications have no impact on spinal symptoms or disease progression. </a:t>
            </a:r>
          </a:p>
          <a:p>
            <a:pPr algn="l" rtl="0"/>
            <a:r>
              <a:rPr lang="en-US" dirty="0" smtClean="0"/>
              <a:t>In patients who fail to respond adequately or who cannot tolerate NSAIDs, progression to biologic therapy with either TNF inhibitors or the IL-17  inhibitor </a:t>
            </a:r>
            <a:r>
              <a:rPr lang="en-US" dirty="0" err="1" smtClean="0"/>
              <a:t>secukinumab</a:t>
            </a:r>
            <a:r>
              <a:rPr lang="en-US" dirty="0" smtClean="0"/>
              <a:t> should be considered . </a:t>
            </a:r>
          </a:p>
          <a:p>
            <a:pPr algn="l" rtl="0"/>
            <a:r>
              <a:rPr lang="en-US" dirty="0" smtClean="0"/>
              <a:t>Anti-TNF therapy is effective for both the axial and peripheral lesions of </a:t>
            </a:r>
            <a:r>
              <a:rPr lang="en-US" dirty="0" err="1" smtClean="0"/>
              <a:t>axSpA</a:t>
            </a:r>
            <a:r>
              <a:rPr lang="en-US" dirty="0" smtClean="0"/>
              <a:t>, but it is as yet unclear whether anti-TNF therapy modifies the natural history of the disease.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Prognosis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axSpA</a:t>
            </a:r>
            <a:r>
              <a:rPr lang="en-US" dirty="0" smtClean="0"/>
              <a:t> can remain mild and/or episodic in many patients for many years.</a:t>
            </a:r>
          </a:p>
          <a:p>
            <a:pPr algn="l" rtl="0"/>
            <a:r>
              <a:rPr lang="en-US" dirty="0" smtClean="0"/>
              <a:t> HLA-B27 positivity, high persistent CRP and high functional incapacity are likely to be markers of poor prognosis, if not markers of extension ultimately to AS.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Ankylosing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spondylitis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err="1" smtClean="0"/>
              <a:t>Ankylosing</a:t>
            </a:r>
            <a:r>
              <a:rPr lang="en-US" dirty="0" smtClean="0"/>
              <a:t> spondylitis (AS) is defined by the presence of </a:t>
            </a:r>
            <a:r>
              <a:rPr lang="en-US" dirty="0" err="1" smtClean="0"/>
              <a:t>sacroiliitis</a:t>
            </a:r>
            <a:r>
              <a:rPr lang="en-US" dirty="0" smtClean="0"/>
              <a:t> on X-ray  and other structural changes on spine X-rays, which may eventually progress to bony fusion of the spine. </a:t>
            </a:r>
          </a:p>
          <a:p>
            <a:pPr algn="l" rtl="0"/>
            <a:r>
              <a:rPr lang="en-US" dirty="0" smtClean="0"/>
              <a:t>There is a male-to-female ratio of about 3 : 1.</a:t>
            </a:r>
          </a:p>
          <a:p>
            <a:pPr algn="l" rtl="0"/>
            <a:r>
              <a:rPr lang="en-US" dirty="0" smtClean="0"/>
              <a:t> In Europe, more than 90% of those affected are HLA-B27-positive. </a:t>
            </a:r>
          </a:p>
          <a:p>
            <a:pPr algn="l" rtl="0"/>
            <a:r>
              <a:rPr lang="en-US" dirty="0" smtClean="0"/>
              <a:t>The overall prevalence of AS is below 0.5% in most populations. </a:t>
            </a:r>
          </a:p>
          <a:p>
            <a:pPr algn="l" rtl="0"/>
            <a:r>
              <a:rPr lang="en-US" dirty="0" smtClean="0"/>
              <a:t>Over 75% of patients are able to remain in employment and enjoy a good quality of life. </a:t>
            </a:r>
          </a:p>
          <a:p>
            <a:pPr algn="l" rtl="0"/>
            <a:r>
              <a:rPr lang="en-US" dirty="0" smtClean="0"/>
              <a:t>Even if severe </a:t>
            </a:r>
            <a:r>
              <a:rPr lang="en-US" dirty="0" err="1" smtClean="0"/>
              <a:t>ankylosis</a:t>
            </a:r>
            <a:r>
              <a:rPr lang="en-US" dirty="0" smtClean="0"/>
              <a:t> develops, functional limitation may not be marked, as long as the spine is fused in an erect posture.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SPONDYLOARTHROPATHIES</a:t>
            </a:r>
            <a:endParaRPr lang="ar-IQ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0"/>
            <a:r>
              <a:rPr lang="en-US" dirty="0" err="1" smtClean="0"/>
              <a:t>Spondyloarthropathies</a:t>
            </a:r>
            <a:r>
              <a:rPr lang="en-US" dirty="0" smtClean="0"/>
              <a:t> (</a:t>
            </a:r>
            <a:r>
              <a:rPr lang="en-US" dirty="0" err="1" smtClean="0"/>
              <a:t>SpAs</a:t>
            </a:r>
            <a:r>
              <a:rPr lang="en-US" dirty="0" smtClean="0"/>
              <a:t>) comprise a group of related inflammatory musculoskeletal diseases that show overlap in their clinical features and have a shared </a:t>
            </a:r>
            <a:r>
              <a:rPr lang="en-US" dirty="0" err="1" smtClean="0"/>
              <a:t>immunogenetic</a:t>
            </a:r>
            <a:r>
              <a:rPr lang="en-US" dirty="0" smtClean="0"/>
              <a:t> association with HLA-B27.</a:t>
            </a:r>
          </a:p>
          <a:p>
            <a:pPr algn="just" rtl="0"/>
            <a:r>
              <a:rPr lang="en-US" dirty="0" smtClean="0"/>
              <a:t>In axial </a:t>
            </a:r>
            <a:r>
              <a:rPr lang="en-US" dirty="0" err="1" smtClean="0"/>
              <a:t>spondylitis</a:t>
            </a:r>
            <a:r>
              <a:rPr lang="en-US" dirty="0" smtClean="0"/>
              <a:t> and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r>
              <a:rPr lang="en-US" dirty="0" smtClean="0"/>
              <a:t>, the axial skeleton is predominantly affected. </a:t>
            </a:r>
          </a:p>
          <a:p>
            <a:pPr algn="just" rtl="0"/>
            <a:r>
              <a:rPr lang="en-US" dirty="0" smtClean="0"/>
              <a:t>In contrast to RA, in the </a:t>
            </a:r>
            <a:r>
              <a:rPr lang="en-US" dirty="0" err="1" smtClean="0"/>
              <a:t>SpAs</a:t>
            </a:r>
            <a:r>
              <a:rPr lang="en-US" dirty="0" smtClean="0"/>
              <a:t> there are frequent and notable non-synovial musculoskeletal lesions – mainly inflammatory in nature – of ligaments, tendons, </a:t>
            </a:r>
            <a:r>
              <a:rPr lang="en-US" dirty="0" err="1" smtClean="0"/>
              <a:t>periosteum</a:t>
            </a:r>
            <a:r>
              <a:rPr lang="en-US" dirty="0" smtClean="0"/>
              <a:t> and other bone lesions.</a:t>
            </a:r>
          </a:p>
          <a:p>
            <a:pPr algn="just" rtl="0"/>
            <a:r>
              <a:rPr lang="en-US" dirty="0" smtClean="0"/>
              <a:t> A hallmark lesion of all </a:t>
            </a:r>
            <a:r>
              <a:rPr lang="en-US" dirty="0" err="1" smtClean="0"/>
              <a:t>SpAs</a:t>
            </a:r>
            <a:r>
              <a:rPr lang="en-US" dirty="0" smtClean="0"/>
              <a:t> is </a:t>
            </a:r>
            <a:r>
              <a:rPr lang="en-US" dirty="0" err="1" smtClean="0"/>
              <a:t>enthesitis</a:t>
            </a:r>
            <a:r>
              <a:rPr lang="en-US" dirty="0" smtClean="0"/>
              <a:t>, which is inflammation at the site of a ligament or tendon insertion into bone. </a:t>
            </a:r>
            <a:r>
              <a:rPr lang="en-US" dirty="0" err="1" smtClean="0"/>
              <a:t>Dactylitis</a:t>
            </a:r>
            <a:r>
              <a:rPr lang="en-US" dirty="0" smtClean="0"/>
              <a:t>, inflammation of a whole finger or toe, may also occur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features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2400" dirty="0" smtClean="0"/>
              <a:t>Clinical features are the same as in </a:t>
            </a:r>
            <a:r>
              <a:rPr lang="en-US" sz="2400" dirty="0" err="1" smtClean="0"/>
              <a:t>axSpA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AS typically evolves slowly, with fluctuating symptoms of spinal inflammation.</a:t>
            </a:r>
          </a:p>
          <a:p>
            <a:pPr algn="l" rtl="0"/>
            <a:r>
              <a:rPr lang="en-US" sz="2400" dirty="0" err="1" smtClean="0"/>
              <a:t>Ankylosis</a:t>
            </a:r>
            <a:r>
              <a:rPr lang="en-US" sz="2400" dirty="0" smtClean="0"/>
              <a:t> develops in many patients over a period of many years. </a:t>
            </a:r>
          </a:p>
          <a:p>
            <a:pPr algn="l" rtl="0"/>
            <a:r>
              <a:rPr lang="en-US" sz="2400" dirty="0" smtClean="0"/>
              <a:t>Secondary osteoporosis of the vertebral bodies frequently occurs, leading to an increased risk of vertebral fracture.</a:t>
            </a:r>
          </a:p>
          <a:p>
            <a:pPr algn="l" rtl="0"/>
            <a:r>
              <a:rPr lang="en-US" sz="2400" dirty="0" smtClean="0"/>
              <a:t>In AS, spinal fusion varies in its extent and in most cases does not cause a gross flexion deformity, but a few  patients develop marked </a:t>
            </a:r>
            <a:r>
              <a:rPr lang="en-US" sz="2400" dirty="0" err="1" smtClean="0"/>
              <a:t>kyphosis</a:t>
            </a:r>
            <a:r>
              <a:rPr lang="en-US" sz="2400" dirty="0" smtClean="0"/>
              <a:t> of the dorsal and cervical spine that may interfere with forward vision. This may prove incapacitating, especially when associated with fixed flexion contractures of hips or knees.</a:t>
            </a:r>
          </a:p>
          <a:p>
            <a:pPr algn="l" rtl="0"/>
            <a:r>
              <a:rPr lang="en-US" sz="2400" dirty="0" smtClean="0"/>
              <a:t>Up to 40% of patients also have peripheral musculoskeletal lesions (asymmetrical, affecting </a:t>
            </a:r>
            <a:r>
              <a:rPr lang="en-US" sz="2400" dirty="0" err="1" smtClean="0"/>
              <a:t>entheses</a:t>
            </a:r>
            <a:r>
              <a:rPr lang="en-US" sz="2400" dirty="0" smtClean="0"/>
              <a:t> of large  joints, such as the hips, knees, ankles and shoulders).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dell\Desktop\ankylosing_spondyl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071966" cy="3786214"/>
          </a:xfrm>
          <a:prstGeom prst="rect">
            <a:avLst/>
          </a:prstGeom>
          <a:noFill/>
        </p:spPr>
      </p:pic>
      <p:pic>
        <p:nvPicPr>
          <p:cNvPr id="5" name="Picture 3" descr="C:\Users\dell\Desktop\figur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5719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features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Fatigue is a major complaint and is common to all </a:t>
            </a:r>
            <a:r>
              <a:rPr lang="en-US" dirty="0" err="1" smtClean="0"/>
              <a:t>SpAs</a:t>
            </a:r>
            <a:r>
              <a:rPr lang="en-US" dirty="0" smtClean="0"/>
              <a:t>, but its cause is unknown. </a:t>
            </a:r>
          </a:p>
          <a:p>
            <a:pPr algn="l" rtl="0"/>
            <a:r>
              <a:rPr lang="en-US" dirty="0" smtClean="0"/>
              <a:t>Acute anterior uveitis is </a:t>
            </a:r>
            <a:r>
              <a:rPr lang="en-US" dirty="0" smtClean="0"/>
              <a:t> a common </a:t>
            </a:r>
            <a:r>
              <a:rPr lang="en-US" dirty="0" smtClean="0"/>
              <a:t>extra-articular feature, which occasionally precedes joint disease. </a:t>
            </a:r>
          </a:p>
          <a:p>
            <a:pPr algn="l" rtl="0"/>
            <a:r>
              <a:rPr lang="en-US" dirty="0" smtClean="0"/>
              <a:t>Other extra-</a:t>
            </a:r>
            <a:r>
              <a:rPr lang="en-US" dirty="0" err="1" smtClean="0"/>
              <a:t>articular</a:t>
            </a:r>
            <a:r>
              <a:rPr lang="en-US" dirty="0" smtClean="0"/>
              <a:t> features are occasionally observed but are rare.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866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Investigations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 X-rays of the sacroiliac joint show irregularity and loss of cortical margins, widening of the joint space and subsequently sclerosis, joint space narrowing and fusion.</a:t>
            </a:r>
          </a:p>
          <a:p>
            <a:pPr algn="l" rtl="0"/>
            <a:r>
              <a:rPr lang="en-US" dirty="0" smtClean="0"/>
              <a:t> Lateral </a:t>
            </a:r>
            <a:r>
              <a:rPr lang="en-US" dirty="0" err="1" smtClean="0"/>
              <a:t>thoracolumbar</a:t>
            </a:r>
            <a:r>
              <a:rPr lang="en-US" dirty="0" smtClean="0"/>
              <a:t> spine X-rays may show anterior ‘squaring’ of vertebrae due to erosion and sclerosis of the anterior corners and </a:t>
            </a:r>
            <a:r>
              <a:rPr lang="en-US" dirty="0" err="1" smtClean="0"/>
              <a:t>periostitis</a:t>
            </a:r>
            <a:r>
              <a:rPr lang="en-US" dirty="0" smtClean="0"/>
              <a:t> of the waist.</a:t>
            </a:r>
          </a:p>
          <a:p>
            <a:pPr algn="l" rtl="0"/>
            <a:r>
              <a:rPr lang="en-US" dirty="0" smtClean="0"/>
              <a:t> Bridging </a:t>
            </a:r>
            <a:r>
              <a:rPr lang="en-US" dirty="0" err="1" smtClean="0"/>
              <a:t>syndesmophytes</a:t>
            </a:r>
            <a:r>
              <a:rPr lang="en-US" dirty="0" smtClean="0"/>
              <a:t> may also be seen, which are areas of calcification that follow the outermost </a:t>
            </a:r>
            <a:r>
              <a:rPr lang="en-US" dirty="0" err="1" smtClean="0"/>
              <a:t>fibres</a:t>
            </a:r>
            <a:r>
              <a:rPr lang="en-US" dirty="0" smtClean="0"/>
              <a:t> of the annulus. </a:t>
            </a:r>
          </a:p>
          <a:p>
            <a:pPr algn="l" rtl="0"/>
            <a:r>
              <a:rPr lang="en-US" dirty="0" smtClean="0"/>
              <a:t>In advanced disease, ossification of the anterior longitudinal ligament and facet joint fusion may also be visible. The combination of these features may result in the typical ‘bamboo’ spine. 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dell\Desktop\figur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071966" cy="235745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214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dell\Desktop\thoracic &amp; lumbar “squaring,” osteopenia, and ossif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500858" cy="27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00100" y="528638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Radiographic changes in </a:t>
            </a:r>
            <a:r>
              <a:rPr lang="en-US" sz="1400" dirty="0" err="1" smtClean="0"/>
              <a:t>spondyloarthritis</a:t>
            </a:r>
            <a:r>
              <a:rPr lang="en-US" sz="1400" dirty="0" smtClean="0"/>
              <a:t>.   A Fine symmetrical marginal </a:t>
            </a:r>
            <a:r>
              <a:rPr lang="en-US" sz="1400" dirty="0" err="1" smtClean="0"/>
              <a:t>syndesmophytes</a:t>
            </a:r>
            <a:r>
              <a:rPr lang="en-US" sz="1400" dirty="0" smtClean="0"/>
              <a:t> typical of </a:t>
            </a:r>
            <a:r>
              <a:rPr lang="en-US" sz="1400" dirty="0" err="1" smtClean="0"/>
              <a:t>ankylosing</a:t>
            </a:r>
            <a:r>
              <a:rPr lang="en-US" sz="1400" dirty="0" smtClean="0"/>
              <a:t> </a:t>
            </a:r>
            <a:r>
              <a:rPr lang="en-US" sz="1400" dirty="0" err="1" smtClean="0"/>
              <a:t>spondylitis</a:t>
            </a:r>
            <a:r>
              <a:rPr lang="en-US" sz="1400" dirty="0" smtClean="0"/>
              <a:t> (arrow).</a:t>
            </a:r>
          </a:p>
          <a:p>
            <a:pPr algn="l"/>
            <a:r>
              <a:rPr lang="en-US" sz="1400" dirty="0" smtClean="0"/>
              <a:t>B Coarse, asymmetrical non-marginal </a:t>
            </a:r>
            <a:r>
              <a:rPr lang="en-US" sz="1400" dirty="0" err="1" smtClean="0"/>
              <a:t>syndesmophytes</a:t>
            </a:r>
            <a:r>
              <a:rPr lang="en-US" sz="1400" dirty="0" smtClean="0"/>
              <a:t> typical of psoriatic </a:t>
            </a:r>
            <a:r>
              <a:rPr lang="en-US" sz="1400" dirty="0" err="1" smtClean="0"/>
              <a:t>spondylitis</a:t>
            </a:r>
            <a:r>
              <a:rPr lang="en-US" sz="1400" dirty="0" smtClean="0"/>
              <a:t> (arrow).</a:t>
            </a:r>
            <a:endParaRPr lang="ar-IQ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27860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8728" y="5786454"/>
            <a:ext cx="6215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 smtClean="0"/>
              <a:t>‘</a:t>
            </a:r>
            <a:r>
              <a:rPr lang="en-US" sz="1400" dirty="0" smtClean="0"/>
              <a:t>Bamboo’ spine of advanced </a:t>
            </a:r>
            <a:r>
              <a:rPr lang="en-US" sz="1400" dirty="0" err="1" smtClean="0"/>
              <a:t>ankylosing</a:t>
            </a:r>
            <a:r>
              <a:rPr lang="en-US" sz="1400" dirty="0" smtClean="0"/>
              <a:t> </a:t>
            </a:r>
            <a:r>
              <a:rPr lang="en-US" sz="1400" dirty="0" err="1" smtClean="0"/>
              <a:t>spondylitis</a:t>
            </a:r>
            <a:r>
              <a:rPr lang="en-US" sz="1400" dirty="0" smtClean="0"/>
              <a:t>.  Note  the symmetrical marginal </a:t>
            </a:r>
            <a:r>
              <a:rPr lang="en-US" sz="1400" dirty="0" err="1" smtClean="0"/>
              <a:t>syndesmophytes</a:t>
            </a:r>
            <a:r>
              <a:rPr lang="en-US" sz="1400" dirty="0" smtClean="0"/>
              <a:t> (arrows), sacroiliac joint fusion and </a:t>
            </a:r>
            <a:r>
              <a:rPr lang="en-US" sz="1400" dirty="0" err="1" smtClean="0"/>
              <a:t>generalised</a:t>
            </a:r>
            <a:r>
              <a:rPr lang="en-US" sz="1400" dirty="0" smtClean="0"/>
              <a:t> </a:t>
            </a:r>
            <a:r>
              <a:rPr lang="en-US" sz="1400" dirty="0" err="1" smtClean="0"/>
              <a:t>osteopenia</a:t>
            </a:r>
            <a:endParaRPr lang="ar-IQ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Investigations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Erosive changes may be seen in the </a:t>
            </a:r>
            <a:r>
              <a:rPr lang="en-US" dirty="0" err="1" smtClean="0"/>
              <a:t>symphysis</a:t>
            </a:r>
            <a:r>
              <a:rPr lang="en-US" dirty="0" smtClean="0"/>
              <a:t> pubis, </a:t>
            </a:r>
            <a:r>
              <a:rPr lang="en-US" dirty="0" err="1" smtClean="0"/>
              <a:t>ischial</a:t>
            </a:r>
            <a:r>
              <a:rPr lang="en-US" dirty="0" smtClean="0"/>
              <a:t> </a:t>
            </a:r>
            <a:r>
              <a:rPr lang="en-US" dirty="0" err="1" smtClean="0"/>
              <a:t>tuberosities</a:t>
            </a:r>
            <a:r>
              <a:rPr lang="en-US" dirty="0" smtClean="0"/>
              <a:t> and peripheral joints. </a:t>
            </a:r>
          </a:p>
          <a:p>
            <a:pPr algn="l" rtl="0"/>
            <a:r>
              <a:rPr lang="en-US" dirty="0" smtClean="0"/>
              <a:t>Osteoporosis is common and vertebral fractures may occur. </a:t>
            </a:r>
          </a:p>
          <a:p>
            <a:pPr algn="l" rtl="0"/>
            <a:r>
              <a:rPr lang="en-US" dirty="0" err="1" smtClean="0"/>
              <a:t>Atlanto</a:t>
            </a:r>
            <a:r>
              <a:rPr lang="en-US" dirty="0" smtClean="0"/>
              <a:t>-axial dislocation can arise as a late feature. </a:t>
            </a:r>
          </a:p>
          <a:p>
            <a:pPr algn="l" rtl="0"/>
            <a:r>
              <a:rPr lang="en-US" dirty="0" smtClean="0"/>
              <a:t> DXA scanning is important as part of a fragility fracture assessment.</a:t>
            </a:r>
          </a:p>
          <a:p>
            <a:pPr algn="l" rtl="0"/>
            <a:r>
              <a:rPr lang="en-US" dirty="0" smtClean="0"/>
              <a:t> ESR and CRP are usually raised in active disease but may be normal; anemia is often present. </a:t>
            </a:r>
            <a:r>
              <a:rPr lang="en-US" dirty="0" err="1" smtClean="0"/>
              <a:t>Autoantibodies</a:t>
            </a:r>
            <a:r>
              <a:rPr lang="en-US" dirty="0" smtClean="0"/>
              <a:t>, such as RF, ACPA and ANA, are negative.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ell\Desktop\nrrheum.2017.188-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3932" cy="568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5"/>
            <a:ext cx="4104456" cy="56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30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aims of management are  : to relieve pain and stiffness, maintain a maximal range of skeletal mobility and avoid the development of deformities. </a:t>
            </a:r>
          </a:p>
          <a:p>
            <a:pPr algn="l" rtl="0"/>
            <a:r>
              <a:rPr lang="en-US" dirty="0" smtClean="0"/>
              <a:t>Mobilizing exercises are important.</a:t>
            </a:r>
          </a:p>
          <a:p>
            <a:pPr algn="l" rtl="0"/>
            <a:r>
              <a:rPr lang="en-US" dirty="0" smtClean="0"/>
              <a:t> A long-acting NSAID at night is helpful for alleviation of morning stiffness. </a:t>
            </a:r>
          </a:p>
          <a:p>
            <a:pPr algn="l" rtl="0"/>
            <a:r>
              <a:rPr lang="en-US" dirty="0" smtClean="0"/>
              <a:t>Anti-TNF or anti-IL-17A therapy should be considered in patients who are inadequately controlled on standard therapy . </a:t>
            </a:r>
          </a:p>
          <a:p>
            <a:pPr algn="l" rtl="0"/>
            <a:r>
              <a:rPr lang="en-US" dirty="0" smtClean="0"/>
              <a:t>Biologic therapies are often highly effective at improving symptoms but it is not clear whether they prevent </a:t>
            </a:r>
            <a:r>
              <a:rPr lang="en-US" dirty="0" err="1" smtClean="0"/>
              <a:t>ankylosis</a:t>
            </a:r>
            <a:r>
              <a:rPr lang="en-US" dirty="0" smtClean="0"/>
              <a:t> or alter the natural history of the disease.</a:t>
            </a:r>
            <a:endParaRPr lang="ar-IQ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Local </a:t>
            </a:r>
            <a:r>
              <a:rPr lang="en-US" dirty="0" err="1" smtClean="0"/>
              <a:t>glucocorticoid</a:t>
            </a:r>
            <a:r>
              <a:rPr lang="en-US" dirty="0" smtClean="0"/>
              <a:t> injections can be useful for persistent plantar fasciitis, other </a:t>
            </a:r>
            <a:r>
              <a:rPr lang="en-US" dirty="0" err="1" smtClean="0"/>
              <a:t>enthesopathies</a:t>
            </a:r>
            <a:r>
              <a:rPr lang="en-US" dirty="0" smtClean="0"/>
              <a:t> and peripheral arthritis. </a:t>
            </a:r>
          </a:p>
          <a:p>
            <a:pPr algn="l" rtl="0"/>
            <a:r>
              <a:rPr lang="en-US" dirty="0" smtClean="0"/>
              <a:t>Oral </a:t>
            </a:r>
            <a:r>
              <a:rPr lang="en-US" dirty="0" err="1" smtClean="0"/>
              <a:t>glucocorticoids</a:t>
            </a:r>
            <a:r>
              <a:rPr lang="en-US" dirty="0" smtClean="0"/>
              <a:t> may be required for acute </a:t>
            </a:r>
            <a:r>
              <a:rPr lang="en-US" dirty="0" err="1" smtClean="0"/>
              <a:t>uveitis</a:t>
            </a:r>
            <a:r>
              <a:rPr lang="en-US" dirty="0" smtClean="0"/>
              <a:t> but do not help spinal disease. </a:t>
            </a:r>
          </a:p>
          <a:p>
            <a:pPr algn="l" rtl="0"/>
            <a:r>
              <a:rPr lang="en-US" dirty="0" smtClean="0"/>
              <a:t>Severe hip, knee or shoulder arthritis with secondary OA may require </a:t>
            </a:r>
            <a:r>
              <a:rPr lang="en-US" dirty="0" err="1" smtClean="0"/>
              <a:t>arthroplasty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Spinal </a:t>
            </a:r>
            <a:r>
              <a:rPr lang="en-US" dirty="0" err="1" smtClean="0"/>
              <a:t>osteotomy</a:t>
            </a:r>
            <a:r>
              <a:rPr lang="en-US" dirty="0" smtClean="0"/>
              <a:t>, to correct stoop and make </a:t>
            </a:r>
            <a:r>
              <a:rPr lang="en-US" dirty="0" err="1" smtClean="0"/>
              <a:t>eyeline</a:t>
            </a:r>
            <a:r>
              <a:rPr lang="en-US" dirty="0" smtClean="0"/>
              <a:t>/posture ‘more normal’, can make a significant difference to patients with severe </a:t>
            </a:r>
            <a:r>
              <a:rPr lang="en-US" dirty="0" err="1" smtClean="0"/>
              <a:t>ankylosed</a:t>
            </a:r>
            <a:r>
              <a:rPr lang="en-US" dirty="0" smtClean="0"/>
              <a:t> </a:t>
            </a:r>
            <a:r>
              <a:rPr lang="en-US" dirty="0" err="1" smtClean="0"/>
              <a:t>kyphotic</a:t>
            </a:r>
            <a:r>
              <a:rPr lang="en-US" dirty="0" smtClean="0"/>
              <a:t> spines.</a:t>
            </a:r>
            <a:endParaRPr lang="ar-IQ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LISTENING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dell\Desktop\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858048" cy="46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SPONDYLOARTHROPATHIES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/>
            <a:r>
              <a:rPr lang="en-US" dirty="0" smtClean="0"/>
              <a:t>It has been estimated that about 1% of the adult population in the USA may have an </a:t>
            </a:r>
            <a:r>
              <a:rPr lang="en-US" dirty="0" err="1" smtClean="0"/>
              <a:t>SpA</a:t>
            </a:r>
            <a:r>
              <a:rPr lang="en-US" dirty="0" smtClean="0"/>
              <a:t> (about 2.7 million). </a:t>
            </a:r>
          </a:p>
          <a:p>
            <a:pPr algn="just" rtl="0"/>
            <a:r>
              <a:rPr lang="en-US" dirty="0" smtClean="0"/>
              <a:t>There is a striking association with HLA-B27, particularly for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r>
              <a:rPr lang="en-US" dirty="0" smtClean="0"/>
              <a:t> (&gt;95%).</a:t>
            </a:r>
          </a:p>
          <a:p>
            <a:pPr algn="just" rtl="0"/>
            <a:r>
              <a:rPr lang="en-US" dirty="0" err="1" smtClean="0"/>
              <a:t>SpA</a:t>
            </a:r>
            <a:r>
              <a:rPr lang="en-US" dirty="0" smtClean="0"/>
              <a:t> are thought to arise as the result of an aberrant host response to infection and abnormal mucosal immunity mediated through changes in the IL-12,IL-23, and Th17 axis.</a:t>
            </a:r>
          </a:p>
          <a:p>
            <a:pPr algn="just" rtl="0"/>
            <a:r>
              <a:rPr lang="en-US" dirty="0" smtClean="0"/>
              <a:t>Familial clustering not only is common to the specific condition occurring in the </a:t>
            </a:r>
            <a:r>
              <a:rPr lang="en-US" dirty="0" err="1" smtClean="0"/>
              <a:t>proband</a:t>
            </a:r>
            <a:r>
              <a:rPr lang="en-US" dirty="0" smtClean="0"/>
              <a:t>, but also may extend to other diseases in the </a:t>
            </a:r>
            <a:r>
              <a:rPr lang="en-US" dirty="0" err="1" smtClean="0"/>
              <a:t>spondyloarthropathy</a:t>
            </a:r>
            <a:r>
              <a:rPr lang="en-US" dirty="0" smtClean="0"/>
              <a:t> group.</a:t>
            </a:r>
          </a:p>
          <a:p>
            <a:pPr algn="just" rtl="0"/>
            <a:endParaRPr lang="en-US" dirty="0" smtClean="0"/>
          </a:p>
          <a:p>
            <a:pPr algn="just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429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  SPONDYLOARTHROPATHIES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They include:</a:t>
            </a:r>
          </a:p>
          <a:p>
            <a:pPr algn="l" rtl="0"/>
            <a:r>
              <a:rPr lang="en-US" dirty="0" smtClean="0"/>
              <a:t> axial </a:t>
            </a:r>
            <a:r>
              <a:rPr lang="en-US" dirty="0" err="1" smtClean="0"/>
              <a:t>spondyloarthritis</a:t>
            </a:r>
            <a:endParaRPr lang="en-US" dirty="0" smtClean="0"/>
          </a:p>
          <a:p>
            <a:pPr algn="l" rtl="0"/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endParaRPr lang="en-US" dirty="0" smtClean="0"/>
          </a:p>
          <a:p>
            <a:pPr algn="l" rtl="0"/>
            <a:r>
              <a:rPr lang="en-US" dirty="0" smtClean="0"/>
              <a:t>reactive arthritis</a:t>
            </a:r>
          </a:p>
          <a:p>
            <a:pPr algn="l" rtl="0"/>
            <a:r>
              <a:rPr lang="en-US" dirty="0" smtClean="0"/>
              <a:t>psoriatic arthritis</a:t>
            </a:r>
          </a:p>
          <a:p>
            <a:pPr algn="l" rtl="0"/>
            <a:r>
              <a:rPr lang="en-US" dirty="0" smtClean="0"/>
              <a:t>arthritis with inflammatory bowel disease (</a:t>
            </a:r>
            <a:r>
              <a:rPr lang="en-US" dirty="0" err="1" smtClean="0"/>
              <a:t>enteropathic</a:t>
            </a:r>
            <a:r>
              <a:rPr lang="en-US" dirty="0" smtClean="0"/>
              <a:t> </a:t>
            </a:r>
            <a:r>
              <a:rPr lang="en-US" dirty="0" err="1" smtClean="0"/>
              <a:t>spondyloarthritis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Axial </a:t>
            </a:r>
            <a:r>
              <a:rPr lang="en-US" b="1" dirty="0" err="1" smtClean="0">
                <a:solidFill>
                  <a:srgbClr val="FF0000"/>
                </a:solidFill>
              </a:rPr>
              <a:t>spondyloarthropathy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Axial </a:t>
            </a:r>
            <a:r>
              <a:rPr lang="en-US" dirty="0" err="1" smtClean="0"/>
              <a:t>spondyloarthropathy</a:t>
            </a:r>
            <a:r>
              <a:rPr lang="en-US" dirty="0" smtClean="0"/>
              <a:t> includes classical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r>
              <a:rPr lang="en-US" dirty="0" smtClean="0"/>
              <a:t> (AS) as well as axial </a:t>
            </a:r>
            <a:r>
              <a:rPr lang="en-US" dirty="0" err="1" smtClean="0"/>
              <a:t>spondyloarthritis</a:t>
            </a:r>
            <a:r>
              <a:rPr lang="en-US" dirty="0" smtClean="0"/>
              <a:t> (</a:t>
            </a:r>
            <a:r>
              <a:rPr lang="en-US" dirty="0" err="1" smtClean="0"/>
              <a:t>axSpA</a:t>
            </a:r>
            <a:r>
              <a:rPr lang="en-US" dirty="0" smtClean="0"/>
              <a:t>). </a:t>
            </a:r>
          </a:p>
          <a:p>
            <a:pPr algn="l" rtl="0"/>
            <a:r>
              <a:rPr lang="en-US" dirty="0" smtClean="0"/>
              <a:t>Inflammatory changes in the entire axial skeleton are characteristic of </a:t>
            </a:r>
            <a:r>
              <a:rPr lang="en-US" dirty="0" err="1" smtClean="0"/>
              <a:t>axSpA</a:t>
            </a:r>
            <a:r>
              <a:rPr lang="en-US" dirty="0" smtClean="0"/>
              <a:t> and can be visualized by MRI; structural alterations, such as new bone formation with </a:t>
            </a:r>
            <a:r>
              <a:rPr lang="en-US" dirty="0" err="1" smtClean="0"/>
              <a:t>syndesmophytes</a:t>
            </a:r>
            <a:r>
              <a:rPr lang="en-US" dirty="0" smtClean="0"/>
              <a:t> and </a:t>
            </a:r>
            <a:r>
              <a:rPr lang="en-US" dirty="0" err="1" smtClean="0"/>
              <a:t>ankylosis</a:t>
            </a:r>
            <a:r>
              <a:rPr lang="en-US" dirty="0" smtClean="0"/>
              <a:t>, develop later in the course of the disease. </a:t>
            </a:r>
          </a:p>
          <a:p>
            <a:pPr algn="l" rtl="0"/>
            <a:r>
              <a:rPr lang="en-US" dirty="0" smtClean="0"/>
              <a:t>The criteria for diagnosing AS , which require evidence of </a:t>
            </a:r>
            <a:r>
              <a:rPr lang="en-US" dirty="0" err="1" smtClean="0"/>
              <a:t>sacroiliitis</a:t>
            </a:r>
            <a:r>
              <a:rPr lang="en-US" dirty="0" smtClean="0"/>
              <a:t> on X-ray, are often only able to be applied many years after a patient’s symptoms started. </a:t>
            </a:r>
          </a:p>
          <a:p>
            <a:pPr algn="l" rtl="0"/>
            <a:r>
              <a:rPr lang="en-US" dirty="0" smtClean="0"/>
              <a:t>Not all patients with </a:t>
            </a:r>
            <a:r>
              <a:rPr lang="en-US" dirty="0" err="1" smtClean="0"/>
              <a:t>axSpA</a:t>
            </a:r>
            <a:r>
              <a:rPr lang="en-US" dirty="0" smtClean="0"/>
              <a:t> will go on to develop AS.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1560</TotalTime>
  <Words>1608</Words>
  <Application>Microsoft Office PowerPoint</Application>
  <PresentationFormat>عرض على الشاشة (3:4)‏</PresentationFormat>
  <Paragraphs>105</Paragraphs>
  <Slides>33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Flow</vt:lpstr>
      <vt:lpstr>   SPONDYLOARTHROPATHIES part 1</vt:lpstr>
      <vt:lpstr>    SPONDYLOARTHROPATHIES</vt:lpstr>
      <vt:lpstr>عرض تقديمي في PowerPoint</vt:lpstr>
      <vt:lpstr>عرض تقديمي في PowerPoint</vt:lpstr>
      <vt:lpstr>  SPONDYLOARTHROPATHIES</vt:lpstr>
      <vt:lpstr> </vt:lpstr>
      <vt:lpstr>   SPONDYLOARTHROPATHIES</vt:lpstr>
      <vt:lpstr>Axial spondyloarthropathy</vt:lpstr>
      <vt:lpstr>عرض تقديمي في PowerPoint</vt:lpstr>
      <vt:lpstr>Pathophysiology</vt:lpstr>
      <vt:lpstr>عرض تقديمي في PowerPoint</vt:lpstr>
      <vt:lpstr>Axial  spondyloarthritis </vt:lpstr>
      <vt:lpstr>Clinical features</vt:lpstr>
      <vt:lpstr>عرض تقديمي في PowerPoint</vt:lpstr>
      <vt:lpstr>Investigations</vt:lpstr>
      <vt:lpstr>عرض تقديمي في PowerPoint</vt:lpstr>
      <vt:lpstr>Management </vt:lpstr>
      <vt:lpstr>Prognosis </vt:lpstr>
      <vt:lpstr>Ankylosing spondylitis</vt:lpstr>
      <vt:lpstr>Clinical features </vt:lpstr>
      <vt:lpstr>عرض تقديمي في PowerPoint</vt:lpstr>
      <vt:lpstr>Clinical features</vt:lpstr>
      <vt:lpstr> </vt:lpstr>
      <vt:lpstr>Investigations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Investigations</vt:lpstr>
      <vt:lpstr>عرض تقديمي في PowerPoint</vt:lpstr>
      <vt:lpstr>Management </vt:lpstr>
      <vt:lpstr>Management 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26</cp:revision>
  <dcterms:created xsi:type="dcterms:W3CDTF">2018-10-05T13:21:15Z</dcterms:created>
  <dcterms:modified xsi:type="dcterms:W3CDTF">2019-11-12T20:42:44Z</dcterms:modified>
</cp:coreProperties>
</file>