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7" r:id="rId7"/>
    <p:sldId id="269" r:id="rId8"/>
    <p:sldId id="277" r:id="rId9"/>
    <p:sldId id="278" r:id="rId10"/>
    <p:sldId id="279" r:id="rId11"/>
    <p:sldId id="275" r:id="rId12"/>
    <p:sldId id="268" r:id="rId13"/>
    <p:sldId id="270" r:id="rId14"/>
    <p:sldId id="271" r:id="rId15"/>
    <p:sldId id="272" r:id="rId16"/>
    <p:sldId id="260" r:id="rId17"/>
    <p:sldId id="261" r:id="rId18"/>
    <p:sldId id="281" r:id="rId19"/>
    <p:sldId id="262" r:id="rId20"/>
    <p:sldId id="263" r:id="rId21"/>
    <p:sldId id="264" r:id="rId22"/>
    <p:sldId id="282" r:id="rId23"/>
    <p:sldId id="265" r:id="rId24"/>
    <p:sldId id="273" r:id="rId25"/>
    <p:sldId id="274" r:id="rId26"/>
    <p:sldId id="283" r:id="rId27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76FA-9F34-4E7B-97ED-A5C697D44E63}" type="datetimeFigureOut">
              <a:rPr lang="ar-IQ" smtClean="0"/>
              <a:pPr/>
              <a:t>12/04/1441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2602-066B-40E4-B886-27CD08C39C2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76FA-9F34-4E7B-97ED-A5C697D44E63}" type="datetimeFigureOut">
              <a:rPr lang="ar-IQ" smtClean="0"/>
              <a:pPr/>
              <a:t>12/04/1441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2602-066B-40E4-B886-27CD08C39C2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76FA-9F34-4E7B-97ED-A5C697D44E63}" type="datetimeFigureOut">
              <a:rPr lang="ar-IQ" smtClean="0"/>
              <a:pPr/>
              <a:t>12/04/1441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2602-066B-40E4-B886-27CD08C39C2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76FA-9F34-4E7B-97ED-A5C697D44E63}" type="datetimeFigureOut">
              <a:rPr lang="ar-IQ" smtClean="0"/>
              <a:pPr/>
              <a:t>12/04/1441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2602-066B-40E4-B886-27CD08C39C2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76FA-9F34-4E7B-97ED-A5C697D44E63}" type="datetimeFigureOut">
              <a:rPr lang="ar-IQ" smtClean="0"/>
              <a:pPr/>
              <a:t>12/04/1441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2602-066B-40E4-B886-27CD08C39C2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76FA-9F34-4E7B-97ED-A5C697D44E63}" type="datetimeFigureOut">
              <a:rPr lang="ar-IQ" smtClean="0"/>
              <a:pPr/>
              <a:t>12/04/1441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2602-066B-40E4-B886-27CD08C39C2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76FA-9F34-4E7B-97ED-A5C697D44E63}" type="datetimeFigureOut">
              <a:rPr lang="ar-IQ" smtClean="0"/>
              <a:pPr/>
              <a:t>12/04/1441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2602-066B-40E4-B886-27CD08C39C2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76FA-9F34-4E7B-97ED-A5C697D44E63}" type="datetimeFigureOut">
              <a:rPr lang="ar-IQ" smtClean="0"/>
              <a:pPr/>
              <a:t>12/04/1441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2602-066B-40E4-B886-27CD08C39C2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76FA-9F34-4E7B-97ED-A5C697D44E63}" type="datetimeFigureOut">
              <a:rPr lang="ar-IQ" smtClean="0"/>
              <a:pPr/>
              <a:t>12/04/1441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2602-066B-40E4-B886-27CD08C39C2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76FA-9F34-4E7B-97ED-A5C697D44E63}" type="datetimeFigureOut">
              <a:rPr lang="ar-IQ" smtClean="0"/>
              <a:pPr/>
              <a:t>12/04/1441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72602-066B-40E4-B886-27CD08C39C2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76FA-9F34-4E7B-97ED-A5C697D44E63}" type="datetimeFigureOut">
              <a:rPr lang="ar-IQ" smtClean="0"/>
              <a:pPr/>
              <a:t>12/04/1441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EF72602-066B-40E4-B886-27CD08C39C2E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A976FA-9F34-4E7B-97ED-A5C697D44E63}" type="datetimeFigureOut">
              <a:rPr lang="ar-IQ" smtClean="0"/>
              <a:pPr/>
              <a:t>12/04/1441</a:t>
            </a:fld>
            <a:endParaRPr lang="ar-IQ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F72602-066B-40E4-B886-27CD08C39C2E}" type="slidenum">
              <a:rPr lang="ar-IQ" smtClean="0"/>
              <a:pPr/>
              <a:t>‹#›</a:t>
            </a:fld>
            <a:endParaRPr lang="ar-IQ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solidFill>
                  <a:srgbClr val="FF3300"/>
                </a:solidFill>
              </a:rPr>
              <a:t>Autoimmune Connective Tissue Diseases</a:t>
            </a:r>
            <a:br>
              <a:rPr lang="en-US" sz="6000" dirty="0" smtClean="0">
                <a:solidFill>
                  <a:srgbClr val="FF3300"/>
                </a:solidFill>
              </a:rPr>
            </a:br>
            <a:r>
              <a:rPr lang="en-US" sz="6000" dirty="0" smtClean="0">
                <a:solidFill>
                  <a:srgbClr val="FF3300"/>
                </a:solidFill>
              </a:rPr>
              <a:t>Part 3</a:t>
            </a:r>
            <a:r>
              <a:rPr lang="en-US" sz="6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endParaRPr lang="ar-IQ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3786190"/>
            <a:ext cx="7854696" cy="1752600"/>
          </a:xfrm>
        </p:spPr>
        <p:txBody>
          <a:bodyPr/>
          <a:lstStyle/>
          <a:p>
            <a:pPr algn="ctr" rtl="0"/>
            <a:r>
              <a:rPr lang="en-US" dirty="0" smtClean="0"/>
              <a:t>Dr. Ali Abdul-</a:t>
            </a:r>
            <a:r>
              <a:rPr lang="en-US" dirty="0" err="1" smtClean="0"/>
              <a:t>Rahman</a:t>
            </a:r>
            <a:r>
              <a:rPr lang="en-US" dirty="0" smtClean="0"/>
              <a:t> </a:t>
            </a:r>
            <a:r>
              <a:rPr lang="en-US" dirty="0" err="1" smtClean="0"/>
              <a:t>Younis</a:t>
            </a:r>
            <a:endParaRPr lang="en-US" dirty="0" smtClean="0"/>
          </a:p>
          <a:p>
            <a:pPr algn="ctr" rtl="0"/>
            <a:r>
              <a:rPr lang="en-US" dirty="0" smtClean="0"/>
              <a:t>RHEUMATOLOGIST(FIBMS)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 descr="C:\Users\dell\AppData\Local\Temp\Dermato_breast_c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85728"/>
            <a:ext cx="5143536" cy="6038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C:\Users\dell\AppData\Local\Temp\Dermato_nailfolds_early_mid_40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28604"/>
            <a:ext cx="7143800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ar-IQ" dirty="0"/>
          </a:p>
        </p:txBody>
      </p:sp>
      <p:pic>
        <p:nvPicPr>
          <p:cNvPr id="2051" name="Picture 3" descr="C:\Users\dell\AppData\Local\Temp\dermatomy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47775"/>
            <a:ext cx="8572500" cy="4362450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3300"/>
                </a:solidFill>
              </a:rPr>
              <a:t>Extra-muscular manifestation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defRPr/>
            </a:pPr>
            <a:r>
              <a:rPr lang="en-US" sz="2400" dirty="0" smtClean="0"/>
              <a:t>Pulmonary –respiratory muscle weakness, aspiration, interstitial lung disease ,pulmonary hypertension and pulmonary </a:t>
            </a:r>
            <a:r>
              <a:rPr lang="en-US" sz="2400" dirty="0" err="1" smtClean="0"/>
              <a:t>vasculitis</a:t>
            </a:r>
            <a:r>
              <a:rPr lang="en-US" sz="2400" dirty="0" smtClean="0"/>
              <a:t>.</a:t>
            </a:r>
          </a:p>
          <a:p>
            <a:pPr algn="l" rtl="0">
              <a:defRPr/>
            </a:pPr>
            <a:r>
              <a:rPr lang="en-US" sz="2400" dirty="0" smtClean="0"/>
              <a:t>Cardiac –heart block ,arrhythmias and </a:t>
            </a:r>
            <a:r>
              <a:rPr lang="en-US" sz="2400" dirty="0" err="1" smtClean="0"/>
              <a:t>cardiomyopathy</a:t>
            </a:r>
            <a:r>
              <a:rPr lang="en-US" sz="2400" dirty="0" smtClean="0"/>
              <a:t>.</a:t>
            </a:r>
          </a:p>
          <a:p>
            <a:pPr algn="l" rtl="0">
              <a:defRPr/>
            </a:pPr>
            <a:r>
              <a:rPr lang="en-US" sz="2400" dirty="0" smtClean="0"/>
              <a:t>GIT –esophageal  ,stomach ,small and large bowl </a:t>
            </a:r>
            <a:r>
              <a:rPr lang="en-US" sz="2400" dirty="0" err="1" smtClean="0"/>
              <a:t>dysmotility</a:t>
            </a:r>
            <a:r>
              <a:rPr lang="en-US" sz="2400" dirty="0" smtClean="0"/>
              <a:t>.</a:t>
            </a:r>
          </a:p>
          <a:p>
            <a:pPr algn="l" rtl="0">
              <a:defRPr/>
            </a:pPr>
            <a:r>
              <a:rPr lang="en-US" sz="2400" dirty="0" smtClean="0"/>
              <a:t>Arthritis –</a:t>
            </a:r>
            <a:r>
              <a:rPr lang="en-US" sz="2400" dirty="0" err="1" smtClean="0"/>
              <a:t>nonerosive</a:t>
            </a:r>
            <a:r>
              <a:rPr lang="en-US" sz="2400" dirty="0" smtClean="0"/>
              <a:t> ,symmetrical ,small joints.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ar-IQ" dirty="0"/>
          </a:p>
        </p:txBody>
      </p:sp>
      <p:pic>
        <p:nvPicPr>
          <p:cNvPr id="4" name="Picture 4" descr="deforming arthropathy of pm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7264400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ar-IQ" dirty="0"/>
          </a:p>
        </p:txBody>
      </p:sp>
      <p:pic>
        <p:nvPicPr>
          <p:cNvPr id="4" name="Picture 4" descr="ILD  of PM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071546"/>
            <a:ext cx="5786478" cy="525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Investigations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Muscle biopsy is the pivotal investigation and shows the typical features of </a:t>
            </a:r>
            <a:r>
              <a:rPr lang="en-US" dirty="0" err="1" smtClean="0"/>
              <a:t>fibre</a:t>
            </a:r>
            <a:r>
              <a:rPr lang="en-US" dirty="0" smtClean="0"/>
              <a:t> necrosis, regeneration and inflammatory cell infiltrate. Occasionally, however, a biopsy may be normal, particularly if </a:t>
            </a:r>
            <a:r>
              <a:rPr lang="en-US" dirty="0" err="1" smtClean="0"/>
              <a:t>myositis</a:t>
            </a:r>
            <a:r>
              <a:rPr lang="en-US" dirty="0" smtClean="0"/>
              <a:t> is patchy. </a:t>
            </a:r>
          </a:p>
          <a:p>
            <a:pPr algn="l" rtl="0"/>
            <a:r>
              <a:rPr lang="en-US" dirty="0" smtClean="0"/>
              <a:t>In such cases, MRI is used to identify areas of abnormal muscle for biopsy.</a:t>
            </a:r>
          </a:p>
          <a:p>
            <a:pPr algn="l" rtl="0"/>
            <a:r>
              <a:rPr lang="en-US" dirty="0" smtClean="0"/>
              <a:t> Serum levels of CK are usually raised and are a useful measure of disease activity, although a normal CK does not exclude the diagnosis, particularly in juvenile </a:t>
            </a:r>
            <a:r>
              <a:rPr lang="en-US" dirty="0" err="1" smtClean="0"/>
              <a:t>myositis</a:t>
            </a:r>
            <a:r>
              <a:rPr lang="en-US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Investigations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389120"/>
          </a:xfrm>
        </p:spPr>
        <p:txBody>
          <a:bodyPr/>
          <a:lstStyle/>
          <a:p>
            <a:pPr algn="l" rtl="0"/>
            <a:r>
              <a:rPr lang="en-US" dirty="0" smtClean="0"/>
              <a:t>EMG can confirm the presence of </a:t>
            </a:r>
            <a:r>
              <a:rPr lang="en-US" dirty="0" err="1" smtClean="0"/>
              <a:t>myopathy</a:t>
            </a:r>
            <a:r>
              <a:rPr lang="en-US" dirty="0" smtClean="0"/>
              <a:t> and exclude neuropathy.</a:t>
            </a:r>
          </a:p>
          <a:p>
            <a:pPr algn="l" rtl="0"/>
            <a:r>
              <a:rPr lang="en-US" dirty="0" smtClean="0"/>
              <a:t>Screening for underlying malignancy should be undertaken routinely (full examination, chest X-ray, serum urine and protein electrophoresis, CT of chest/abdomen/pelvis; prostate-specific antigen should be included in men, and mammography in women).</a:t>
            </a:r>
            <a:endParaRPr lang="ar-IQ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ar-IQ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00042"/>
            <a:ext cx="5929353" cy="47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143108" y="542926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400" dirty="0" smtClean="0"/>
              <a:t>Muscle biopsy from a patient with inflammatory </a:t>
            </a:r>
            <a:r>
              <a:rPr lang="en-US" sz="1400" dirty="0" err="1" smtClean="0"/>
              <a:t>myositis</a:t>
            </a:r>
            <a:r>
              <a:rPr lang="en-US" sz="1400" dirty="0" smtClean="0"/>
              <a:t>. The sample shows an intense inflammatory cell infiltrate in an area of degenerating and regenerating muscle </a:t>
            </a:r>
            <a:r>
              <a:rPr lang="en-US" sz="1400" dirty="0" err="1" smtClean="0"/>
              <a:t>fibres</a:t>
            </a:r>
            <a:r>
              <a:rPr lang="en-US" sz="1400" dirty="0" smtClean="0"/>
              <a:t>.</a:t>
            </a:r>
            <a:endParaRPr lang="ar-IQ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Management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Oral corticosteroids (prednisolone 1 mg/kg daily) are the mainstay of initial treatment, but </a:t>
            </a:r>
            <a:r>
              <a:rPr lang="en-US" dirty="0" smtClean="0"/>
              <a:t>high ­</a:t>
            </a:r>
            <a:r>
              <a:rPr lang="en-US" dirty="0" smtClean="0"/>
              <a:t>dose intravenous methylprednisolone (1 g/day for 3 days) may be required in patients with respiratory or pharyngeal weakness.</a:t>
            </a:r>
          </a:p>
          <a:p>
            <a:pPr algn="l" rtl="0"/>
            <a:r>
              <a:rPr lang="en-US" dirty="0" smtClean="0"/>
              <a:t> If there is a good response, steroids should be reduced by approximately 25% per month to a maintenance dose of 5–7.5 mg. </a:t>
            </a:r>
          </a:p>
          <a:p>
            <a:pPr algn="l" rtl="0"/>
            <a:r>
              <a:rPr lang="en-US" dirty="0" smtClean="0"/>
              <a:t>Although most patients respond well to corticosteroids, many need additional immunosuppressive therapy. 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 err="1" smtClean="0"/>
              <a:t>Methotrexate</a:t>
            </a:r>
            <a:r>
              <a:rPr lang="en-US" dirty="0" smtClean="0"/>
              <a:t> and MMF are the first choices of many but </a:t>
            </a:r>
            <a:r>
              <a:rPr lang="en-US" dirty="0" err="1" smtClean="0"/>
              <a:t>azathioprine</a:t>
            </a:r>
            <a:r>
              <a:rPr lang="en-US" dirty="0" smtClean="0"/>
              <a:t> and </a:t>
            </a:r>
            <a:r>
              <a:rPr lang="en-US" dirty="0" err="1" smtClean="0"/>
              <a:t>ciclosporin</a:t>
            </a:r>
            <a:r>
              <a:rPr lang="en-US" dirty="0" smtClean="0"/>
              <a:t> are also used as alternatives. </a:t>
            </a:r>
          </a:p>
          <a:p>
            <a:pPr algn="l" rtl="0"/>
            <a:r>
              <a:rPr lang="en-US" dirty="0" err="1" smtClean="0"/>
              <a:t>Rituximab</a:t>
            </a:r>
            <a:r>
              <a:rPr lang="en-US" dirty="0" smtClean="0"/>
              <a:t> appears to show efficacy in a majority of patients, although the only controlled study  was negative. In clinical practice, </a:t>
            </a:r>
            <a:r>
              <a:rPr lang="en-US" dirty="0" err="1" smtClean="0"/>
              <a:t>rituximab</a:t>
            </a:r>
            <a:r>
              <a:rPr lang="en-US" dirty="0" smtClean="0"/>
              <a:t> is an option for use with </a:t>
            </a:r>
            <a:r>
              <a:rPr lang="en-US" dirty="0" err="1" smtClean="0"/>
              <a:t>glucocorticoids</a:t>
            </a:r>
            <a:r>
              <a:rPr lang="en-US" dirty="0" smtClean="0"/>
              <a:t>, to maintain an early </a:t>
            </a:r>
            <a:r>
              <a:rPr lang="en-US" dirty="0" err="1" smtClean="0"/>
              <a:t>glucocorticoid</a:t>
            </a:r>
            <a:r>
              <a:rPr lang="en-US" dirty="0" smtClean="0"/>
              <a:t>-induced remission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3300"/>
                </a:solidFill>
              </a:rPr>
              <a:t>Idiopathic Inflammatory </a:t>
            </a:r>
            <a:r>
              <a:rPr lang="en-US" sz="4000" b="1" dirty="0" err="1" smtClean="0">
                <a:solidFill>
                  <a:srgbClr val="FF3300"/>
                </a:solidFill>
              </a:rPr>
              <a:t>Myopathies</a:t>
            </a:r>
            <a:endParaRPr lang="ar-IQ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>
              <a:defRPr/>
            </a:pPr>
            <a:r>
              <a:rPr lang="en-US" dirty="0" smtClean="0"/>
              <a:t>Rare connective tissue diseases defined by the presence of muscle weakness and inflammation.</a:t>
            </a:r>
          </a:p>
          <a:p>
            <a:pPr algn="just" rtl="0">
              <a:defRPr/>
            </a:pPr>
            <a:r>
              <a:rPr lang="en-US" dirty="0" smtClean="0"/>
              <a:t>The etiology is unknown.</a:t>
            </a:r>
          </a:p>
          <a:p>
            <a:pPr algn="just" rtl="0">
              <a:defRPr/>
            </a:pPr>
            <a:r>
              <a:rPr lang="en-US" dirty="0" smtClean="0"/>
              <a:t> The most common clinical forms are </a:t>
            </a:r>
            <a:r>
              <a:rPr lang="en-US" dirty="0" err="1" smtClean="0"/>
              <a:t>polymyositis</a:t>
            </a:r>
            <a:r>
              <a:rPr lang="en-US" dirty="0" smtClean="0"/>
              <a:t>, </a:t>
            </a:r>
            <a:r>
              <a:rPr lang="en-US" dirty="0" err="1" smtClean="0"/>
              <a:t>dermatomyositis</a:t>
            </a:r>
            <a:r>
              <a:rPr lang="en-US" dirty="0" smtClean="0"/>
              <a:t>, Juvenile </a:t>
            </a:r>
            <a:r>
              <a:rPr lang="en-US" dirty="0" err="1" smtClean="0"/>
              <a:t>dermatomyositis</a:t>
            </a:r>
            <a:r>
              <a:rPr lang="en-US" dirty="0" smtClean="0"/>
              <a:t> and inclusion body </a:t>
            </a:r>
            <a:r>
              <a:rPr lang="en-US" dirty="0" err="1" smtClean="0"/>
              <a:t>myositis</a:t>
            </a:r>
            <a:r>
              <a:rPr lang="en-US" dirty="0" smtClean="0"/>
              <a:t>.</a:t>
            </a:r>
          </a:p>
          <a:p>
            <a:pPr algn="just" rtl="0"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Management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Intravenous immunoglobulin may be effective in refractory cases.</a:t>
            </a:r>
          </a:p>
          <a:p>
            <a:pPr algn="l" rtl="0"/>
            <a:r>
              <a:rPr lang="en-US" dirty="0" err="1" smtClean="0"/>
              <a:t>Mepacrine</a:t>
            </a:r>
            <a:r>
              <a:rPr lang="en-US" dirty="0" smtClean="0"/>
              <a:t> or </a:t>
            </a:r>
            <a:r>
              <a:rPr lang="en-US" dirty="0" err="1" smtClean="0"/>
              <a:t>hydroxychloroquine</a:t>
            </a:r>
            <a:r>
              <a:rPr lang="en-US" dirty="0" smtClean="0"/>
              <a:t> has been used for skin-predominant disease to some good effect in certain  cases.</a:t>
            </a:r>
          </a:p>
          <a:p>
            <a:pPr algn="l" rtl="0"/>
            <a:r>
              <a:rPr lang="en-US" dirty="0" smtClean="0"/>
              <a:t>Relapses may occur in association with a rising CK, and indicate the need for additional therapy. </a:t>
            </a:r>
          </a:p>
          <a:p>
            <a:pPr algn="l" rtl="0"/>
            <a:r>
              <a:rPr lang="en-US" dirty="0" smtClean="0"/>
              <a:t>If the patient relapses or fails to respond to treatment, this may be due to </a:t>
            </a:r>
            <a:r>
              <a:rPr lang="en-US" dirty="0" smtClean="0"/>
              <a:t>steroid ­</a:t>
            </a:r>
            <a:r>
              <a:rPr lang="en-US" dirty="0" smtClean="0"/>
              <a:t>induced myopathy. </a:t>
            </a:r>
          </a:p>
          <a:p>
            <a:pPr algn="l" rtl="0"/>
            <a:r>
              <a:rPr lang="en-US" dirty="0" smtClean="0"/>
              <a:t>A further biopsy should be performed and may show type 2 </a:t>
            </a:r>
            <a:r>
              <a:rPr lang="en-US" dirty="0" err="1" smtClean="0"/>
              <a:t>fibre</a:t>
            </a:r>
            <a:r>
              <a:rPr lang="en-US" dirty="0" smtClean="0"/>
              <a:t> atrophy in steroid</a:t>
            </a:r>
            <a:r>
              <a:rPr lang="en-US" dirty="0" smtClean="0"/>
              <a:t>­ induced </a:t>
            </a:r>
            <a:r>
              <a:rPr lang="en-US" dirty="0" smtClean="0"/>
              <a:t>myopathy, as opposed to necrosis and regeneration in active myositis.</a:t>
            </a:r>
            <a:endParaRPr lang="ar-IQ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Inclusion body </a:t>
            </a:r>
            <a:r>
              <a:rPr lang="en-US" b="1" dirty="0" err="1" smtClean="0">
                <a:solidFill>
                  <a:srgbClr val="FF0000"/>
                </a:solidFill>
              </a:rPr>
              <a:t>myositis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This is an inflammatory disease of muscle of unknown cause with a genetic component, which is associated with the accumulation of abnormal protein aggregates in affected tissue. </a:t>
            </a:r>
          </a:p>
          <a:p>
            <a:pPr algn="l" rtl="0"/>
            <a:r>
              <a:rPr lang="en-US" dirty="0" smtClean="0"/>
              <a:t>It presents with muscle weakness in those over the age of 40 and is more common in men. </a:t>
            </a:r>
          </a:p>
          <a:p>
            <a:pPr algn="l" rtl="0"/>
            <a:r>
              <a:rPr lang="en-US" dirty="0" smtClean="0"/>
              <a:t>Although proximal weakness does occur, distal involvement is more usual and may be asymmetrical. </a:t>
            </a:r>
          </a:p>
          <a:p>
            <a:pPr algn="l" rtl="0"/>
            <a:r>
              <a:rPr lang="en-US" dirty="0" smtClean="0"/>
              <a:t>Investigation is the same as for </a:t>
            </a:r>
            <a:r>
              <a:rPr lang="en-US" dirty="0" err="1" smtClean="0"/>
              <a:t>polymyositis</a:t>
            </a:r>
            <a:r>
              <a:rPr lang="en-US" dirty="0" smtClean="0"/>
              <a:t>  and typically reveals a slightly elevated CK and both </a:t>
            </a:r>
            <a:r>
              <a:rPr lang="en-US" dirty="0" err="1" smtClean="0"/>
              <a:t>myopathic</a:t>
            </a:r>
            <a:r>
              <a:rPr lang="en-US" dirty="0" smtClean="0"/>
              <a:t> and </a:t>
            </a:r>
            <a:r>
              <a:rPr lang="en-US" dirty="0" err="1" smtClean="0"/>
              <a:t>neurogenic</a:t>
            </a:r>
            <a:r>
              <a:rPr lang="en-US" dirty="0" smtClean="0"/>
              <a:t> changes on EMG. Muscle biopsy shows abnormal </a:t>
            </a:r>
            <a:r>
              <a:rPr lang="en-US" dirty="0" err="1" smtClean="0"/>
              <a:t>fibres</a:t>
            </a:r>
            <a:r>
              <a:rPr lang="en-US" dirty="0" smtClean="0"/>
              <a:t> containing rimmed vacuoles and filamentous inclusions in the nucleus and cytoplasm. </a:t>
            </a:r>
          </a:p>
          <a:p>
            <a:pPr algn="l" rtl="0"/>
            <a:r>
              <a:rPr lang="en-US" dirty="0" smtClean="0"/>
              <a:t>Treatment can be tried with high</a:t>
            </a:r>
            <a:r>
              <a:rPr lang="en-US" dirty="0" smtClean="0"/>
              <a:t>­ dose </a:t>
            </a:r>
            <a:r>
              <a:rPr lang="en-US" dirty="0" smtClean="0"/>
              <a:t>corticosteroids, </a:t>
            </a:r>
            <a:r>
              <a:rPr lang="en-US" dirty="0" err="1" smtClean="0"/>
              <a:t>immunosuppressants</a:t>
            </a:r>
            <a:r>
              <a:rPr lang="en-US" dirty="0" smtClean="0"/>
              <a:t> and immunoglobulin,  , but the therapeutic response is often poor.</a:t>
            </a:r>
            <a:endParaRPr lang="ar-IQ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 smtClean="0">
                <a:solidFill>
                  <a:srgbClr val="FF0000"/>
                </a:solidFill>
              </a:rPr>
              <a:t>Juvenile </a:t>
            </a:r>
            <a:r>
              <a:rPr lang="en-US" b="1" dirty="0" err="1" smtClean="0">
                <a:solidFill>
                  <a:srgbClr val="FF0000"/>
                </a:solidFill>
              </a:rPr>
              <a:t>dermatomyositis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 rtl="0"/>
            <a:r>
              <a:rPr lang="en-US" dirty="0" smtClean="0"/>
              <a:t>Juvenile </a:t>
            </a:r>
            <a:r>
              <a:rPr lang="en-US" dirty="0" err="1" smtClean="0"/>
              <a:t>dermatomyositis</a:t>
            </a:r>
            <a:r>
              <a:rPr lang="en-US" dirty="0" smtClean="0"/>
              <a:t> (JDM) is by far the most common inflammatory </a:t>
            </a:r>
            <a:r>
              <a:rPr lang="en-US" dirty="0" err="1" smtClean="0"/>
              <a:t>myopathy</a:t>
            </a:r>
            <a:r>
              <a:rPr lang="en-US" dirty="0" smtClean="0"/>
              <a:t> in children and adolescents, and typically does not require a search for malignancy. </a:t>
            </a:r>
          </a:p>
          <a:p>
            <a:pPr algn="just" rtl="0"/>
            <a:r>
              <a:rPr lang="en-US" dirty="0" smtClean="0"/>
              <a:t>The incidence is 2–4 per million (USA and UK) with a median age of onset of 7 years (25% are below 4 years at diagnosis). </a:t>
            </a:r>
          </a:p>
          <a:p>
            <a:pPr algn="just" rtl="0"/>
            <a:r>
              <a:rPr lang="en-US" dirty="0" smtClean="0"/>
              <a:t>Many clinical features are similar to those in the adult disease. </a:t>
            </a:r>
          </a:p>
          <a:p>
            <a:pPr algn="just" rtl="0"/>
            <a:r>
              <a:rPr lang="en-US" dirty="0" smtClean="0"/>
              <a:t>JDM can be monocyclic, lasting up to 3 years (25–40%), or polycyclic, with periods of remission and relapse (60–75%). In some cases, polycyclic JDM can be chronic and life-long. </a:t>
            </a:r>
          </a:p>
          <a:p>
            <a:pPr algn="just" rtl="0"/>
            <a:r>
              <a:rPr lang="en-US" dirty="0" smtClean="0"/>
              <a:t>It is ulcerative in 10–20%. </a:t>
            </a:r>
            <a:r>
              <a:rPr lang="en-US" dirty="0" err="1" smtClean="0"/>
              <a:t>Calcinosis</a:t>
            </a:r>
            <a:r>
              <a:rPr lang="en-US" dirty="0" smtClean="0"/>
              <a:t> occurs in about 30%.</a:t>
            </a:r>
          </a:p>
          <a:p>
            <a:pPr algn="just" rtl="0"/>
            <a:r>
              <a:rPr lang="en-US" dirty="0" smtClean="0"/>
              <a:t>Intravenous </a:t>
            </a:r>
            <a:r>
              <a:rPr lang="en-US" dirty="0" err="1" smtClean="0"/>
              <a:t>methylprednisolone</a:t>
            </a:r>
            <a:r>
              <a:rPr lang="en-US" dirty="0" smtClean="0"/>
              <a:t>, then oral </a:t>
            </a:r>
            <a:r>
              <a:rPr lang="en-US" dirty="0" err="1" smtClean="0"/>
              <a:t>glucocorticoids</a:t>
            </a:r>
            <a:r>
              <a:rPr lang="en-US" dirty="0" smtClean="0"/>
              <a:t> and </a:t>
            </a:r>
            <a:r>
              <a:rPr lang="en-US" dirty="0" err="1" smtClean="0"/>
              <a:t>methotrexate</a:t>
            </a:r>
            <a:r>
              <a:rPr lang="en-US" dirty="0" smtClean="0"/>
              <a:t> produce a rapid response in many cases. </a:t>
            </a:r>
            <a:r>
              <a:rPr lang="en-US" dirty="0" err="1" smtClean="0"/>
              <a:t>Cyclophosphamide</a:t>
            </a:r>
            <a:r>
              <a:rPr lang="en-US" dirty="0" smtClean="0"/>
              <a:t> is used for </a:t>
            </a:r>
            <a:r>
              <a:rPr lang="en-US" dirty="0" err="1" smtClean="0"/>
              <a:t>lesional</a:t>
            </a:r>
            <a:r>
              <a:rPr lang="en-US" dirty="0" smtClean="0"/>
              <a:t> ulceration. </a:t>
            </a:r>
            <a:r>
              <a:rPr lang="en-US" dirty="0" err="1" smtClean="0"/>
              <a:t>IVIg</a:t>
            </a:r>
            <a:r>
              <a:rPr lang="en-US" dirty="0" smtClean="0"/>
              <a:t> is given in resistant case.</a:t>
            </a:r>
            <a:endParaRPr lang="ar-IQ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Mixed connective tissue disease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Mixed connective tissue disease (MCTD) is a condition in which the clinical features of SLE, systemic sclerosis and </a:t>
            </a:r>
            <a:r>
              <a:rPr lang="en-US" dirty="0" err="1" smtClean="0"/>
              <a:t>myositis</a:t>
            </a:r>
            <a:r>
              <a:rPr lang="en-US" dirty="0" smtClean="0"/>
              <a:t> may all occur in the same patient. </a:t>
            </a:r>
          </a:p>
          <a:p>
            <a:pPr algn="l" rtl="0"/>
            <a:r>
              <a:rPr lang="en-US" dirty="0" smtClean="0"/>
              <a:t>It most commonly presents with </a:t>
            </a:r>
            <a:r>
              <a:rPr lang="en-US" dirty="0" err="1" smtClean="0"/>
              <a:t>synovitis</a:t>
            </a:r>
            <a:r>
              <a:rPr lang="en-US" dirty="0" smtClean="0"/>
              <a:t> and </a:t>
            </a:r>
            <a:r>
              <a:rPr lang="en-US" dirty="0" err="1" smtClean="0"/>
              <a:t>oedema</a:t>
            </a:r>
            <a:r>
              <a:rPr lang="en-US" dirty="0" smtClean="0"/>
              <a:t> of the hands, in combination with </a:t>
            </a:r>
            <a:r>
              <a:rPr lang="en-US" dirty="0" err="1" smtClean="0"/>
              <a:t>Raynaud’s</a:t>
            </a:r>
            <a:r>
              <a:rPr lang="en-US" dirty="0" smtClean="0"/>
              <a:t> phenomenon and muscle pain or weakness. </a:t>
            </a:r>
          </a:p>
          <a:p>
            <a:pPr algn="l" rtl="0"/>
            <a:r>
              <a:rPr lang="en-US" dirty="0" smtClean="0"/>
              <a:t>Most patients have </a:t>
            </a:r>
            <a:r>
              <a:rPr lang="en-US" dirty="0" err="1" smtClean="0"/>
              <a:t>anti­ribonucleoprotein</a:t>
            </a:r>
            <a:r>
              <a:rPr lang="en-US" dirty="0" smtClean="0"/>
              <a:t> (RNP) antibodies, but these can occur in SLE without overlap features.</a:t>
            </a:r>
          </a:p>
          <a:p>
            <a:pPr algn="l" rtl="0"/>
            <a:r>
              <a:rPr lang="en-US" dirty="0" smtClean="0"/>
              <a:t> Management focuses on treating the individual components of the syndrome.</a:t>
            </a:r>
            <a:endParaRPr lang="ar-IQ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4" descr="CRITERI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7715304" cy="538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3300"/>
                </a:solidFill>
              </a:rPr>
              <a:t>Lab Features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defRPr/>
            </a:pPr>
            <a:r>
              <a:rPr lang="en-US" dirty="0" smtClean="0"/>
              <a:t>High titer speckled ANA</a:t>
            </a:r>
          </a:p>
          <a:p>
            <a:pPr algn="l" rtl="0">
              <a:defRPr/>
            </a:pPr>
            <a:r>
              <a:rPr lang="en-US" dirty="0" smtClean="0"/>
              <a:t>High titer anti RNP </a:t>
            </a:r>
            <a:r>
              <a:rPr lang="en-US" dirty="0" err="1" smtClean="0"/>
              <a:t>Ab</a:t>
            </a:r>
            <a:endParaRPr lang="en-US" dirty="0" smtClean="0"/>
          </a:p>
          <a:p>
            <a:pPr algn="l" rtl="0">
              <a:defRPr/>
            </a:pPr>
            <a:r>
              <a:rPr lang="en-US" dirty="0" smtClean="0"/>
              <a:t>Negative anti-</a:t>
            </a:r>
            <a:r>
              <a:rPr lang="en-US" dirty="0" err="1" smtClean="0"/>
              <a:t>dsDNA</a:t>
            </a:r>
            <a:r>
              <a:rPr lang="en-US" dirty="0" smtClean="0"/>
              <a:t> </a:t>
            </a:r>
            <a:r>
              <a:rPr lang="en-US" dirty="0" err="1" smtClean="0"/>
              <a:t>Ab</a:t>
            </a:r>
            <a:r>
              <a:rPr lang="en-US" dirty="0" smtClean="0"/>
              <a:t> and anti-</a:t>
            </a:r>
            <a:r>
              <a:rPr lang="en-US" dirty="0" err="1" smtClean="0"/>
              <a:t>Sm</a:t>
            </a:r>
            <a:r>
              <a:rPr lang="en-US" dirty="0" smtClean="0"/>
              <a:t> </a:t>
            </a:r>
            <a:r>
              <a:rPr lang="en-US" dirty="0" err="1" smtClean="0"/>
              <a:t>Ab</a:t>
            </a:r>
            <a:endParaRPr lang="en-US" dirty="0" smtClean="0"/>
          </a:p>
          <a:p>
            <a:pPr algn="l" rtl="0">
              <a:defRPr/>
            </a:pPr>
            <a:r>
              <a:rPr lang="en-US" dirty="0" smtClean="0"/>
              <a:t>Normal complement level</a:t>
            </a:r>
          </a:p>
          <a:p>
            <a:pPr algn="l" rtl="0">
              <a:defRPr/>
            </a:pPr>
            <a:r>
              <a:rPr lang="en-US" dirty="0" smtClean="0"/>
              <a:t>Polyclonal </a:t>
            </a:r>
            <a:r>
              <a:rPr lang="en-US" dirty="0" err="1" smtClean="0"/>
              <a:t>hypergammaglobulinemia</a:t>
            </a:r>
            <a:r>
              <a:rPr lang="en-US" dirty="0" smtClean="0"/>
              <a:t> </a:t>
            </a:r>
          </a:p>
          <a:p>
            <a:pPr algn="l" rtl="0"/>
            <a:endParaRPr lang="ar-IQ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THANKS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b="1" dirty="0" err="1" smtClean="0">
                <a:solidFill>
                  <a:srgbClr val="FF0000"/>
                </a:solidFill>
              </a:rPr>
              <a:t>Polymyositis</a:t>
            </a:r>
            <a:r>
              <a:rPr lang="en-US" b="1" dirty="0" smtClean="0">
                <a:solidFill>
                  <a:srgbClr val="FF0000"/>
                </a:solidFill>
              </a:rPr>
              <a:t> and </a:t>
            </a:r>
            <a:r>
              <a:rPr lang="en-US" b="1" dirty="0" err="1" smtClean="0">
                <a:solidFill>
                  <a:srgbClr val="FF0000"/>
                </a:solidFill>
              </a:rPr>
              <a:t>dermatomyositis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 </a:t>
            </a:r>
            <a:r>
              <a:rPr lang="en-US" dirty="0" err="1" smtClean="0"/>
              <a:t>Polymyositis</a:t>
            </a:r>
            <a:r>
              <a:rPr lang="en-US" dirty="0" smtClean="0"/>
              <a:t> and </a:t>
            </a:r>
            <a:r>
              <a:rPr lang="en-US" dirty="0" err="1" smtClean="0"/>
              <a:t>dermatomyositis</a:t>
            </a:r>
            <a:r>
              <a:rPr lang="en-US" dirty="0" smtClean="0"/>
              <a:t> are related disorders that are characterized by an inflammatory process affecting skeletal muscle and (cardiac and gut) smooth muscle. </a:t>
            </a:r>
          </a:p>
          <a:p>
            <a:pPr algn="l" rtl="0"/>
            <a:r>
              <a:rPr lang="en-US" dirty="0" smtClean="0"/>
              <a:t>In </a:t>
            </a:r>
            <a:r>
              <a:rPr lang="en-US" dirty="0" err="1" smtClean="0"/>
              <a:t>dermatomyositis</a:t>
            </a:r>
            <a:r>
              <a:rPr lang="en-US" dirty="0" smtClean="0"/>
              <a:t>, characteristic skin changes also occur. </a:t>
            </a:r>
          </a:p>
          <a:p>
            <a:pPr algn="l" rtl="0"/>
            <a:r>
              <a:rPr lang="en-US" dirty="0" smtClean="0"/>
              <a:t>Both diseases are rare, with an incidence of 2–10 cases per million/year. </a:t>
            </a:r>
          </a:p>
          <a:p>
            <a:pPr algn="l" rtl="0"/>
            <a:r>
              <a:rPr lang="en-US" dirty="0" smtClean="0"/>
              <a:t>They can occur in isolation or in association with other autoimmune diseases, such as SLE, systemic sclerosis and </a:t>
            </a:r>
            <a:r>
              <a:rPr lang="en-US" dirty="0" err="1" smtClean="0"/>
              <a:t>Sjögren’s</a:t>
            </a:r>
            <a:r>
              <a:rPr lang="en-US" dirty="0" smtClean="0"/>
              <a:t> syndrome. </a:t>
            </a:r>
          </a:p>
          <a:p>
            <a:pPr algn="l" rtl="0"/>
            <a:r>
              <a:rPr lang="en-US" dirty="0" smtClean="0"/>
              <a:t>The cause is unknown, although there is evidence for a genetic contribution. </a:t>
            </a:r>
          </a:p>
          <a:p>
            <a:pPr algn="l" rtl="0"/>
            <a:r>
              <a:rPr lang="en-US" dirty="0" smtClean="0"/>
              <a:t>Both are notably connected with (either previously diagnosed or undisclosed) malignancy.</a:t>
            </a:r>
            <a:endParaRPr lang="ar-IQ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Clinical features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The typical presentation of </a:t>
            </a:r>
            <a:r>
              <a:rPr lang="en-US" dirty="0" err="1" smtClean="0"/>
              <a:t>polymyositis</a:t>
            </a:r>
            <a:r>
              <a:rPr lang="en-US" dirty="0" smtClean="0"/>
              <a:t> is with symmetrical proximal muscle weakness, usually affecting the lower limbs more than the upper. </a:t>
            </a:r>
          </a:p>
          <a:p>
            <a:pPr algn="l" rtl="0"/>
            <a:r>
              <a:rPr lang="en-US" dirty="0" smtClean="0"/>
              <a:t>The onset is usually between 40 and 60 years of age and is typically gradual, over a few weeks.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 err="1" smtClean="0"/>
              <a:t>Myositis</a:t>
            </a:r>
            <a:r>
              <a:rPr lang="en-US" dirty="0" smtClean="0"/>
              <a:t> is usually widespread but focal disease can also occur. </a:t>
            </a:r>
          </a:p>
          <a:p>
            <a:pPr algn="l" rtl="0"/>
            <a:r>
              <a:rPr lang="en-US" dirty="0" smtClean="0"/>
              <a:t>Affected patients report difficulty rising from a chair, climbing stairs and lifting, sometimes in combination with muscle pain. </a:t>
            </a:r>
          </a:p>
          <a:p>
            <a:pPr algn="l" rtl="0"/>
            <a:r>
              <a:rPr lang="en-US" dirty="0" smtClean="0"/>
              <a:t>Systemic features of fever, weight loss and fatigue are common. </a:t>
            </a:r>
          </a:p>
          <a:p>
            <a:pPr algn="l" rtl="0"/>
            <a:r>
              <a:rPr lang="en-US" dirty="0" smtClean="0"/>
              <a:t>Respiratory or pharyngeal muscle involvement can lead to </a:t>
            </a:r>
            <a:r>
              <a:rPr lang="en-US" dirty="0" err="1" smtClean="0"/>
              <a:t>ventilatory</a:t>
            </a:r>
            <a:r>
              <a:rPr lang="en-US" dirty="0" smtClean="0"/>
              <a:t> failure or aspiration that requires urgent treatment. </a:t>
            </a:r>
          </a:p>
          <a:p>
            <a:pPr algn="l" rtl="0"/>
            <a:r>
              <a:rPr lang="en-US" dirty="0" smtClean="0"/>
              <a:t>Interstitial lung disease occurs in up to 30% of patients and is strongly associated with the presence of </a:t>
            </a:r>
            <a:r>
              <a:rPr lang="en-US" dirty="0" err="1" smtClean="0"/>
              <a:t>antisynthetase</a:t>
            </a:r>
            <a:r>
              <a:rPr lang="en-US" dirty="0" smtClean="0"/>
              <a:t> (Jo­1) antibodies.</a:t>
            </a:r>
            <a:endParaRPr lang="ar-IQ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Clinical features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 err="1" smtClean="0"/>
              <a:t>Dermatomyositis</a:t>
            </a:r>
            <a:r>
              <a:rPr lang="en-US" dirty="0" smtClean="0"/>
              <a:t> presents similarly but in combination with characteristic skin lesions. 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 err="1" smtClean="0"/>
              <a:t>Gottron’s</a:t>
            </a:r>
            <a:r>
              <a:rPr lang="en-US" dirty="0" smtClean="0"/>
              <a:t> papules are scaly, </a:t>
            </a:r>
            <a:r>
              <a:rPr lang="en-US" dirty="0" err="1" smtClean="0"/>
              <a:t>erythematous</a:t>
            </a:r>
            <a:r>
              <a:rPr lang="en-US" dirty="0" smtClean="0"/>
              <a:t> or </a:t>
            </a:r>
            <a:r>
              <a:rPr lang="en-US" dirty="0" err="1" smtClean="0"/>
              <a:t>violaceous</a:t>
            </a:r>
            <a:r>
              <a:rPr lang="en-US" dirty="0" smtClean="0"/>
              <a:t>, </a:t>
            </a:r>
            <a:r>
              <a:rPr lang="en-US" dirty="0" err="1" smtClean="0"/>
              <a:t>psoriaform</a:t>
            </a:r>
            <a:r>
              <a:rPr lang="en-US" dirty="0" smtClean="0"/>
              <a:t> plaques occurring over the extensor  surfaces of PIP and DIP joints.</a:t>
            </a:r>
          </a:p>
          <a:p>
            <a:pPr algn="l" rtl="0"/>
            <a:r>
              <a:rPr lang="en-US" dirty="0" smtClean="0"/>
              <a:t>Heliotrope rash   is a </a:t>
            </a:r>
            <a:r>
              <a:rPr lang="en-US" dirty="0" err="1" smtClean="0"/>
              <a:t>violaceous</a:t>
            </a:r>
            <a:r>
              <a:rPr lang="en-US" dirty="0" smtClean="0"/>
              <a:t> discoloration of the eyelid in combination with </a:t>
            </a:r>
            <a:r>
              <a:rPr lang="en-US" dirty="0" err="1" smtClean="0"/>
              <a:t>periorbital</a:t>
            </a:r>
            <a:r>
              <a:rPr lang="en-US" dirty="0" smtClean="0"/>
              <a:t> </a:t>
            </a:r>
            <a:r>
              <a:rPr lang="en-US" dirty="0" err="1" smtClean="0"/>
              <a:t>oedema</a:t>
            </a:r>
            <a:r>
              <a:rPr lang="en-US" dirty="0" smtClean="0"/>
              <a:t> . </a:t>
            </a:r>
          </a:p>
          <a:p>
            <a:pPr algn="l" rtl="0"/>
            <a:r>
              <a:rPr lang="en-US" dirty="0" smtClean="0"/>
              <a:t>Similar rashes occur on the upper back, chest and shoulders (‘shawl’ distribution). </a:t>
            </a:r>
          </a:p>
          <a:p>
            <a:pPr algn="l" rtl="0"/>
            <a:r>
              <a:rPr lang="en-US" dirty="0" err="1" smtClean="0"/>
              <a:t>Periungual</a:t>
            </a:r>
            <a:r>
              <a:rPr lang="en-US" dirty="0" smtClean="0"/>
              <a:t> </a:t>
            </a:r>
            <a:r>
              <a:rPr lang="en-US" dirty="0" err="1" smtClean="0"/>
              <a:t>nail­fold</a:t>
            </a:r>
            <a:r>
              <a:rPr lang="en-US" dirty="0" smtClean="0"/>
              <a:t> capillaries are often enlarged and tortuous.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 descr="C:\Users\dell\Desktop\Dermatomyositis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500042"/>
            <a:ext cx="4572032" cy="3143272"/>
          </a:xfrm>
          <a:prstGeom prst="rect">
            <a:avLst/>
          </a:prstGeom>
          <a:noFill/>
        </p:spPr>
      </p:pic>
      <p:pic>
        <p:nvPicPr>
          <p:cNvPr id="1027" name="Picture 3" descr="C:\Users\dell\Desktop\Dermatomyositis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786190"/>
            <a:ext cx="464347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C:\Users\dell\Desktop\800px-Dermatomyositis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785926"/>
            <a:ext cx="4000528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 </a:t>
            </a:r>
            <a:endParaRPr lang="ar-IQ" dirty="0"/>
          </a:p>
        </p:txBody>
      </p:sp>
      <p:pic>
        <p:nvPicPr>
          <p:cNvPr id="4098" name="Picture 2" descr="C:\Users\dell\AppData\Local\Temp\Dermato_fingers_1_and_kne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642918"/>
            <a:ext cx="6072230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 </a:t>
            </a:r>
            <a:endParaRPr lang="ar-IQ" dirty="0"/>
          </a:p>
        </p:txBody>
      </p:sp>
      <p:pic>
        <p:nvPicPr>
          <p:cNvPr id="5122" name="Picture 2" descr="C:\Users\dell\AppData\Local\Temp\dm-skinrash-bac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85794"/>
            <a:ext cx="7072362" cy="55388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2739</TotalTime>
  <Words>1189</Words>
  <Application>Microsoft Office PowerPoint</Application>
  <PresentationFormat>عرض على الشاشة (3:4)‏</PresentationFormat>
  <Paragraphs>85</Paragraphs>
  <Slides>26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27" baseType="lpstr">
      <vt:lpstr>Flow</vt:lpstr>
      <vt:lpstr>Autoimmune Connective Tissue Diseases Part 3 </vt:lpstr>
      <vt:lpstr>Idiopathic Inflammatory Myopathies</vt:lpstr>
      <vt:lpstr>Polymyositis and dermatomyositis</vt:lpstr>
      <vt:lpstr>Clinical features</vt:lpstr>
      <vt:lpstr>Clinical features</vt:lpstr>
      <vt:lpstr>عرض تقديمي في PowerPoint</vt:lpstr>
      <vt:lpstr>عرض تقديمي في PowerPoint</vt:lpstr>
      <vt:lpstr> </vt:lpstr>
      <vt:lpstr> </vt:lpstr>
      <vt:lpstr>عرض تقديمي في PowerPoint</vt:lpstr>
      <vt:lpstr>عرض تقديمي في PowerPoint</vt:lpstr>
      <vt:lpstr> </vt:lpstr>
      <vt:lpstr>Extra-muscular manifestation</vt:lpstr>
      <vt:lpstr> </vt:lpstr>
      <vt:lpstr> </vt:lpstr>
      <vt:lpstr>Investigations</vt:lpstr>
      <vt:lpstr>Investigations</vt:lpstr>
      <vt:lpstr> </vt:lpstr>
      <vt:lpstr>Management</vt:lpstr>
      <vt:lpstr>Management</vt:lpstr>
      <vt:lpstr>Inclusion body myositis</vt:lpstr>
      <vt:lpstr>Juvenile dermatomyositis</vt:lpstr>
      <vt:lpstr>Mixed connective tissue disease</vt:lpstr>
      <vt:lpstr>عرض تقديمي في PowerPoint</vt:lpstr>
      <vt:lpstr>Lab Features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17</cp:revision>
  <dcterms:created xsi:type="dcterms:W3CDTF">2017-12-20T16:19:28Z</dcterms:created>
  <dcterms:modified xsi:type="dcterms:W3CDTF">2019-12-09T21:51:06Z</dcterms:modified>
</cp:coreProperties>
</file>