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1" r:id="rId1"/>
  </p:sldMasterIdLst>
  <p:notesMasterIdLst>
    <p:notesMasterId r:id="rId84"/>
  </p:notesMasterIdLst>
  <p:sldIdLst>
    <p:sldId id="256" r:id="rId2"/>
    <p:sldId id="267" r:id="rId3"/>
    <p:sldId id="259" r:id="rId4"/>
    <p:sldId id="260" r:id="rId5"/>
    <p:sldId id="261" r:id="rId6"/>
    <p:sldId id="262" r:id="rId7"/>
    <p:sldId id="263" r:id="rId8"/>
    <p:sldId id="257" r:id="rId9"/>
    <p:sldId id="264" r:id="rId10"/>
    <p:sldId id="265" r:id="rId11"/>
    <p:sldId id="266" r:id="rId12"/>
    <p:sldId id="269" r:id="rId13"/>
    <p:sldId id="270" r:id="rId14"/>
    <p:sldId id="278" r:id="rId15"/>
    <p:sldId id="279" r:id="rId16"/>
    <p:sldId id="329" r:id="rId17"/>
    <p:sldId id="280" r:id="rId18"/>
    <p:sldId id="281" r:id="rId19"/>
    <p:sldId id="282" r:id="rId20"/>
    <p:sldId id="285" r:id="rId21"/>
    <p:sldId id="286" r:id="rId22"/>
    <p:sldId id="288" r:id="rId23"/>
    <p:sldId id="354" r:id="rId24"/>
    <p:sldId id="338" r:id="rId25"/>
    <p:sldId id="339" r:id="rId26"/>
    <p:sldId id="375" r:id="rId27"/>
    <p:sldId id="374" r:id="rId28"/>
    <p:sldId id="335" r:id="rId29"/>
    <p:sldId id="336" r:id="rId30"/>
    <p:sldId id="427" r:id="rId31"/>
    <p:sldId id="426" r:id="rId32"/>
    <p:sldId id="337" r:id="rId33"/>
    <p:sldId id="340" r:id="rId34"/>
    <p:sldId id="341" r:id="rId35"/>
    <p:sldId id="376" r:id="rId36"/>
    <p:sldId id="377" r:id="rId37"/>
    <p:sldId id="372" r:id="rId38"/>
    <p:sldId id="425" r:id="rId39"/>
    <p:sldId id="342" r:id="rId40"/>
    <p:sldId id="373" r:id="rId41"/>
    <p:sldId id="343" r:id="rId42"/>
    <p:sldId id="424" r:id="rId43"/>
    <p:sldId id="344" r:id="rId44"/>
    <p:sldId id="346" r:id="rId45"/>
    <p:sldId id="402" r:id="rId46"/>
    <p:sldId id="348" r:id="rId47"/>
    <p:sldId id="349" r:id="rId48"/>
    <p:sldId id="350" r:id="rId49"/>
    <p:sldId id="351" r:id="rId50"/>
    <p:sldId id="352" r:id="rId51"/>
    <p:sldId id="353" r:id="rId52"/>
    <p:sldId id="392" r:id="rId53"/>
    <p:sldId id="403" r:id="rId54"/>
    <p:sldId id="393" r:id="rId55"/>
    <p:sldId id="404" r:id="rId56"/>
    <p:sldId id="355" r:id="rId57"/>
    <p:sldId id="394" r:id="rId58"/>
    <p:sldId id="395" r:id="rId59"/>
    <p:sldId id="356" r:id="rId60"/>
    <p:sldId id="398" r:id="rId61"/>
    <p:sldId id="399" r:id="rId62"/>
    <p:sldId id="396" r:id="rId63"/>
    <p:sldId id="401" r:id="rId64"/>
    <p:sldId id="407" r:id="rId65"/>
    <p:sldId id="409" r:id="rId66"/>
    <p:sldId id="411" r:id="rId67"/>
    <p:sldId id="416" r:id="rId68"/>
    <p:sldId id="415" r:id="rId69"/>
    <p:sldId id="378" r:id="rId70"/>
    <p:sldId id="379" r:id="rId71"/>
    <p:sldId id="380" r:id="rId72"/>
    <p:sldId id="381" r:id="rId73"/>
    <p:sldId id="384" r:id="rId74"/>
    <p:sldId id="422" r:id="rId75"/>
    <p:sldId id="423" r:id="rId76"/>
    <p:sldId id="383" r:id="rId77"/>
    <p:sldId id="385" r:id="rId78"/>
    <p:sldId id="386" r:id="rId79"/>
    <p:sldId id="421" r:id="rId80"/>
    <p:sldId id="418" r:id="rId81"/>
    <p:sldId id="419" r:id="rId82"/>
    <p:sldId id="387" r:id="rId83"/>
  </p:sldIdLst>
  <p:sldSz cx="10287000" cy="6858000" type="35mm"/>
  <p:notesSz cx="6248400" cy="9601200"/>
  <p:defaultTextStyle>
    <a:defPPr>
      <a:defRPr lang="en-US"/>
    </a:defPPr>
    <a:lvl1pPr algn="l" rtl="0" eaLnBrk="0" fontAlgn="base" hangingPunct="0">
      <a:spcBef>
        <a:spcPct val="0"/>
      </a:spcBef>
      <a:spcAft>
        <a:spcPct val="0"/>
      </a:spcAft>
      <a:defRPr sz="3600" b="1" kern="1200">
        <a:solidFill>
          <a:schemeClr val="accent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accent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accent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accent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accent2"/>
        </a:solidFill>
        <a:latin typeface="Times New Roman" pitchFamily="18" charset="0"/>
        <a:ea typeface="+mn-ea"/>
        <a:cs typeface="+mn-cs"/>
      </a:defRPr>
    </a:lvl5pPr>
    <a:lvl6pPr marL="2286000" algn="l" defTabSz="914400" rtl="0" eaLnBrk="1" latinLnBrk="0" hangingPunct="1">
      <a:defRPr sz="3600" b="1" kern="1200">
        <a:solidFill>
          <a:schemeClr val="accent2"/>
        </a:solidFill>
        <a:latin typeface="Times New Roman" pitchFamily="18" charset="0"/>
        <a:ea typeface="+mn-ea"/>
        <a:cs typeface="+mn-cs"/>
      </a:defRPr>
    </a:lvl6pPr>
    <a:lvl7pPr marL="2743200" algn="l" defTabSz="914400" rtl="0" eaLnBrk="1" latinLnBrk="0" hangingPunct="1">
      <a:defRPr sz="3600" b="1" kern="1200">
        <a:solidFill>
          <a:schemeClr val="accent2"/>
        </a:solidFill>
        <a:latin typeface="Times New Roman" pitchFamily="18" charset="0"/>
        <a:ea typeface="+mn-ea"/>
        <a:cs typeface="+mn-cs"/>
      </a:defRPr>
    </a:lvl7pPr>
    <a:lvl8pPr marL="3200400" algn="l" defTabSz="914400" rtl="0" eaLnBrk="1" latinLnBrk="0" hangingPunct="1">
      <a:defRPr sz="3600" b="1" kern="1200">
        <a:solidFill>
          <a:schemeClr val="accent2"/>
        </a:solidFill>
        <a:latin typeface="Times New Roman" pitchFamily="18" charset="0"/>
        <a:ea typeface="+mn-ea"/>
        <a:cs typeface="+mn-cs"/>
      </a:defRPr>
    </a:lvl8pPr>
    <a:lvl9pPr marL="3657600" algn="l" defTabSz="914400" rtl="0" eaLnBrk="1" latinLnBrk="0" hangingPunct="1">
      <a:defRPr sz="3600" b="1" kern="1200">
        <a:solidFill>
          <a:schemeClr val="accent2"/>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3366FF"/>
    <a:srgbClr val="009900"/>
    <a:srgbClr val="66FF33"/>
    <a:srgbClr val="4D4D4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92" autoAdjust="0"/>
  </p:normalViewPr>
  <p:slideViewPr>
    <p:cSldViewPr>
      <p:cViewPr>
        <p:scale>
          <a:sx n="80" d="100"/>
          <a:sy n="80" d="100"/>
        </p:scale>
        <p:origin x="-2190" y="-750"/>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1"/>
    </p:cViewPr>
  </p:sorterViewPr>
  <p:notesViewPr>
    <p:cSldViewPr>
      <p:cViewPr varScale="1">
        <p:scale>
          <a:sx n="36" d="100"/>
          <a:sy n="36" d="100"/>
        </p:scale>
        <p:origin x="-1488" y="-78"/>
      </p:cViewPr>
      <p:guideLst>
        <p:guide orient="horz" pos="3024"/>
        <p:guide pos="19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70827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ltLang="zh-TW"/>
          </a:p>
        </p:txBody>
      </p:sp>
      <p:sp>
        <p:nvSpPr>
          <p:cNvPr id="80899" name="Rectangle 3"/>
          <p:cNvSpPr>
            <a:spLocks noGrp="1" noChangeArrowheads="1"/>
          </p:cNvSpPr>
          <p:nvPr>
            <p:ph type="dt" idx="1"/>
          </p:nvPr>
        </p:nvSpPr>
        <p:spPr bwMode="auto">
          <a:xfrm>
            <a:off x="3540125" y="0"/>
            <a:ext cx="270827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ltLang="zh-TW"/>
          </a:p>
        </p:txBody>
      </p:sp>
      <p:sp>
        <p:nvSpPr>
          <p:cNvPr id="91140" name="Rectangle 4"/>
          <p:cNvSpPr>
            <a:spLocks noChangeArrowheads="1" noTextEdit="1"/>
          </p:cNvSpPr>
          <p:nvPr>
            <p:ph type="sldImg" idx="2"/>
          </p:nvPr>
        </p:nvSpPr>
        <p:spPr bwMode="auto">
          <a:xfrm>
            <a:off x="423863" y="720725"/>
            <a:ext cx="5400675"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833438" y="4560888"/>
            <a:ext cx="458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80902" name="Rectangle 6"/>
          <p:cNvSpPr>
            <a:spLocks noGrp="1" noChangeArrowheads="1"/>
          </p:cNvSpPr>
          <p:nvPr>
            <p:ph type="ftr" sz="quarter" idx="4"/>
          </p:nvPr>
        </p:nvSpPr>
        <p:spPr bwMode="auto">
          <a:xfrm>
            <a:off x="0" y="9121775"/>
            <a:ext cx="270827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ltLang="zh-TW"/>
          </a:p>
        </p:txBody>
      </p:sp>
      <p:sp>
        <p:nvSpPr>
          <p:cNvPr id="80903" name="Rectangle 7"/>
          <p:cNvSpPr>
            <a:spLocks noGrp="1" noChangeArrowheads="1"/>
          </p:cNvSpPr>
          <p:nvPr>
            <p:ph type="sldNum" sz="quarter" idx="5"/>
          </p:nvPr>
        </p:nvSpPr>
        <p:spPr bwMode="auto">
          <a:xfrm>
            <a:off x="3540125" y="9121775"/>
            <a:ext cx="270827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0DE36768-9C94-48A8-A322-0E0B447AF6E2}" type="slidenum">
              <a:rPr lang="zh-TW" altLang="en-US"/>
              <a:pPr>
                <a:defRPr/>
              </a:pPr>
              <a:t>‹#›</a:t>
            </a:fld>
            <a:endParaRPr lang="en-US" altLang="zh-TW"/>
          </a:p>
        </p:txBody>
      </p:sp>
    </p:spTree>
    <p:extLst>
      <p:ext uri="{BB962C8B-B14F-4D97-AF65-F5344CB8AC3E}">
        <p14:creationId xmlns:p14="http://schemas.microsoft.com/office/powerpoint/2010/main" val="1384204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fld id="{A51D80F0-A8BA-435A-94B1-4DE824DB8010}" type="slidenum">
              <a:rPr lang="zh-TW" altLang="en-US" sz="1200" smtClean="0"/>
              <a:pPr/>
              <a:t>1</a:t>
            </a:fld>
            <a:endParaRPr lang="en-US" altLang="zh-TW" sz="1200" smtClean="0"/>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endParaRPr lang="zh-TW"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fld id="{70DDA08C-696A-425E-88D7-7ECBEB83EC54}" type="slidenum">
              <a:rPr lang="zh-TW" altLang="en-US" sz="1200" smtClean="0"/>
              <a:pPr/>
              <a:t>3</a:t>
            </a:fld>
            <a:endParaRPr lang="en-US" altLang="zh-TW" sz="1200" smtClean="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endParaRPr lang="zh-TW"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عنصر نائب لصورة الشريحة 1"/>
          <p:cNvSpPr>
            <a:spLocks noGrp="1" noRot="1" noChangeAspect="1" noTextEdit="1"/>
          </p:cNvSpPr>
          <p:nvPr>
            <p:ph type="sldImg"/>
          </p:nvPr>
        </p:nvSpPr>
        <p:spPr>
          <a:ln/>
        </p:spPr>
      </p:sp>
      <p:sp>
        <p:nvSpPr>
          <p:cNvPr id="94211" name="عنصر نائب للملاحظات 2"/>
          <p:cNvSpPr>
            <a:spLocks noGrp="1"/>
          </p:cNvSpPr>
          <p:nvPr>
            <p:ph type="body" idx="1"/>
          </p:nvPr>
        </p:nvSpPr>
        <p:spPr>
          <a:noFill/>
        </p:spPr>
        <p:txBody>
          <a:bodyPr/>
          <a:lstStyle/>
          <a:p>
            <a:endParaRPr lang="en-US" altLang="en-US" smtClean="0">
              <a:latin typeface="Times New Roman" pitchFamily="18" charset="0"/>
            </a:endParaRPr>
          </a:p>
        </p:txBody>
      </p:sp>
      <p:sp>
        <p:nvSpPr>
          <p:cNvPr id="94212" name="عنصر نائب لرقم الشريحة 3"/>
          <p:cNvSpPr>
            <a:spLocks noGrp="1"/>
          </p:cNvSpPr>
          <p:nvPr>
            <p:ph type="sldNum" sz="quarter" idx="5"/>
          </p:nvPr>
        </p:nvSpPr>
        <p:spPr>
          <a:noFill/>
        </p:spPr>
        <p:txBody>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fld id="{FEA316A0-15DD-42B2-A2A3-F24594FC790A}" type="slidenum">
              <a:rPr lang="zh-TW" altLang="en-US" sz="1200" smtClean="0"/>
              <a:pPr/>
              <a:t>74</a:t>
            </a:fld>
            <a:endParaRPr lang="en-US" altLang="zh-TW"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شكل حر 8"/>
          <p:cNvSpPr>
            <a:spLocks/>
          </p:cNvSpPr>
          <p:nvPr/>
        </p:nvSpPr>
        <p:spPr bwMode="auto">
          <a:xfrm>
            <a:off x="0" y="4751388"/>
            <a:ext cx="10287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شكل حر 10"/>
          <p:cNvSpPr>
            <a:spLocks/>
          </p:cNvSpPr>
          <p:nvPr/>
        </p:nvSpPr>
        <p:spPr bwMode="auto">
          <a:xfrm>
            <a:off x="6869113" y="0"/>
            <a:ext cx="3417887"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عنوان 8"/>
          <p:cNvSpPr>
            <a:spLocks noGrp="1"/>
          </p:cNvSpPr>
          <p:nvPr>
            <p:ph type="ctrTitle"/>
          </p:nvPr>
        </p:nvSpPr>
        <p:spPr>
          <a:xfrm>
            <a:off x="482697" y="3337560"/>
            <a:ext cx="7290054"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ar-SA" smtClean="0"/>
              <a:t>انقر لتحرير نمط العنوان الرئيسي</a:t>
            </a:r>
            <a:endParaRPr lang="en-US"/>
          </a:p>
        </p:txBody>
      </p:sp>
      <p:sp>
        <p:nvSpPr>
          <p:cNvPr id="17" name="عنوان فرعي 16"/>
          <p:cNvSpPr>
            <a:spLocks noGrp="1"/>
          </p:cNvSpPr>
          <p:nvPr>
            <p:ph type="subTitle" idx="1"/>
          </p:nvPr>
        </p:nvSpPr>
        <p:spPr>
          <a:xfrm>
            <a:off x="487181" y="1544812"/>
            <a:ext cx="729005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ar-SA" smtClean="0"/>
              <a:t>انقر لتحرير نمط العنوان الثانوي الرئيسي</a:t>
            </a:r>
            <a:endParaRPr lang="en-US"/>
          </a:p>
        </p:txBody>
      </p:sp>
      <p:sp>
        <p:nvSpPr>
          <p:cNvPr id="6" name="عنصر نائب للتاريخ 29"/>
          <p:cNvSpPr>
            <a:spLocks noGrp="1"/>
          </p:cNvSpPr>
          <p:nvPr>
            <p:ph type="dt" sz="half" idx="10"/>
          </p:nvPr>
        </p:nvSpPr>
        <p:spPr/>
        <p:txBody>
          <a:bodyPr/>
          <a:lstStyle>
            <a:lvl1pPr>
              <a:defRPr/>
            </a:lvl1pPr>
          </a:lstStyle>
          <a:p>
            <a:pPr>
              <a:defRPr/>
            </a:pPr>
            <a:endParaRPr lang="en-US" altLang="zh-TW"/>
          </a:p>
        </p:txBody>
      </p:sp>
      <p:sp>
        <p:nvSpPr>
          <p:cNvPr id="7" name="عنصر نائب للتذييل 18"/>
          <p:cNvSpPr>
            <a:spLocks noGrp="1"/>
          </p:cNvSpPr>
          <p:nvPr>
            <p:ph type="ftr" sz="quarter" idx="11"/>
          </p:nvPr>
        </p:nvSpPr>
        <p:spPr/>
        <p:txBody>
          <a:bodyPr/>
          <a:lstStyle>
            <a:lvl1pPr>
              <a:defRPr/>
            </a:lvl1pPr>
          </a:lstStyle>
          <a:p>
            <a:pPr>
              <a:defRPr/>
            </a:pPr>
            <a:endParaRPr lang="en-US" altLang="zh-TW"/>
          </a:p>
        </p:txBody>
      </p:sp>
      <p:sp>
        <p:nvSpPr>
          <p:cNvPr id="8" name="عنصر نائب لرقم الشريحة 26"/>
          <p:cNvSpPr>
            <a:spLocks noGrp="1"/>
          </p:cNvSpPr>
          <p:nvPr>
            <p:ph type="sldNum" sz="quarter" idx="12"/>
          </p:nvPr>
        </p:nvSpPr>
        <p:spPr/>
        <p:txBody>
          <a:bodyPr/>
          <a:lstStyle>
            <a:lvl1pPr>
              <a:defRPr/>
            </a:lvl1pPr>
          </a:lstStyle>
          <a:p>
            <a:pPr>
              <a:defRPr/>
            </a:pPr>
            <a:fld id="{DC086974-7619-494A-9D20-F3FCBEB86759}" type="slidenum">
              <a:rPr lang="zh-TW" altLang="en-US"/>
              <a:pPr>
                <a:defRPr/>
              </a:pPr>
              <a:t>‹#›</a:t>
            </a:fld>
            <a:endParaRPr lang="en-US" altLang="zh-TW"/>
          </a:p>
        </p:txBody>
      </p:sp>
    </p:spTree>
    <p:extLst>
      <p:ext uri="{BB962C8B-B14F-4D97-AF65-F5344CB8AC3E}">
        <p14:creationId xmlns:p14="http://schemas.microsoft.com/office/powerpoint/2010/main" val="41296557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ltLang="zh-TW"/>
          </a:p>
        </p:txBody>
      </p:sp>
      <p:sp>
        <p:nvSpPr>
          <p:cNvPr id="5"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6" name="عنصر نائب لرقم الشريحة 17"/>
          <p:cNvSpPr>
            <a:spLocks noGrp="1"/>
          </p:cNvSpPr>
          <p:nvPr>
            <p:ph type="sldNum" sz="quarter" idx="12"/>
          </p:nvPr>
        </p:nvSpPr>
        <p:spPr/>
        <p:txBody>
          <a:bodyPr/>
          <a:lstStyle>
            <a:lvl1pPr>
              <a:defRPr/>
            </a:lvl1pPr>
          </a:lstStyle>
          <a:p>
            <a:pPr>
              <a:defRPr/>
            </a:pPr>
            <a:fld id="{611ED3A9-211A-4A2B-99B2-965341C5FDB3}" type="slidenum">
              <a:rPr lang="zh-TW" altLang="en-US"/>
              <a:pPr>
                <a:defRPr/>
              </a:pPr>
              <a:t>‹#›</a:t>
            </a:fld>
            <a:endParaRPr lang="en-US" altLang="zh-TW"/>
          </a:p>
        </p:txBody>
      </p:sp>
    </p:spTree>
    <p:extLst>
      <p:ext uri="{BB962C8B-B14F-4D97-AF65-F5344CB8AC3E}">
        <p14:creationId xmlns:p14="http://schemas.microsoft.com/office/powerpoint/2010/main" val="258406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458075" y="274639"/>
            <a:ext cx="2314575"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514350" y="274639"/>
            <a:ext cx="67722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ltLang="zh-TW"/>
          </a:p>
        </p:txBody>
      </p:sp>
      <p:sp>
        <p:nvSpPr>
          <p:cNvPr id="5"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6" name="عنصر نائب لرقم الشريحة 17"/>
          <p:cNvSpPr>
            <a:spLocks noGrp="1"/>
          </p:cNvSpPr>
          <p:nvPr>
            <p:ph type="sldNum" sz="quarter" idx="12"/>
          </p:nvPr>
        </p:nvSpPr>
        <p:spPr/>
        <p:txBody>
          <a:bodyPr/>
          <a:lstStyle>
            <a:lvl1pPr>
              <a:defRPr/>
            </a:lvl1pPr>
          </a:lstStyle>
          <a:p>
            <a:pPr>
              <a:defRPr/>
            </a:pPr>
            <a:fld id="{A7F8A250-6C8C-44C2-8902-742000F3F5C2}" type="slidenum">
              <a:rPr lang="zh-TW" altLang="en-US"/>
              <a:pPr>
                <a:defRPr/>
              </a:pPr>
              <a:t>‹#›</a:t>
            </a:fld>
            <a:endParaRPr lang="en-US" altLang="zh-TW"/>
          </a:p>
        </p:txBody>
      </p:sp>
    </p:spTree>
    <p:extLst>
      <p:ext uri="{BB962C8B-B14F-4D97-AF65-F5344CB8AC3E}">
        <p14:creationId xmlns:p14="http://schemas.microsoft.com/office/powerpoint/2010/main" val="451885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lgn="l">
              <a:defRPr/>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9"/>
          <p:cNvSpPr>
            <a:spLocks noGrp="1"/>
          </p:cNvSpPr>
          <p:nvPr>
            <p:ph type="dt" sz="half" idx="10"/>
          </p:nvPr>
        </p:nvSpPr>
        <p:spPr/>
        <p:txBody>
          <a:bodyPr/>
          <a:lstStyle>
            <a:lvl1pPr>
              <a:defRPr/>
            </a:lvl1pPr>
          </a:lstStyle>
          <a:p>
            <a:pPr>
              <a:defRPr/>
            </a:pPr>
            <a:endParaRPr lang="en-US" altLang="zh-TW"/>
          </a:p>
        </p:txBody>
      </p:sp>
      <p:sp>
        <p:nvSpPr>
          <p:cNvPr id="5"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6" name="عنصر نائب لرقم الشريحة 17"/>
          <p:cNvSpPr>
            <a:spLocks noGrp="1"/>
          </p:cNvSpPr>
          <p:nvPr>
            <p:ph type="sldNum" sz="quarter" idx="12"/>
          </p:nvPr>
        </p:nvSpPr>
        <p:spPr/>
        <p:txBody>
          <a:bodyPr/>
          <a:lstStyle>
            <a:lvl1pPr>
              <a:defRPr/>
            </a:lvl1pPr>
          </a:lstStyle>
          <a:p>
            <a:pPr>
              <a:defRPr/>
            </a:pPr>
            <a:fld id="{26604021-598C-4575-A81B-41D73945F37F}" type="slidenum">
              <a:rPr lang="zh-TW" altLang="en-US"/>
              <a:pPr>
                <a:defRPr/>
              </a:pPr>
              <a:t>‹#›</a:t>
            </a:fld>
            <a:endParaRPr lang="en-US" altLang="zh-TW"/>
          </a:p>
        </p:txBody>
      </p:sp>
    </p:spTree>
    <p:extLst>
      <p:ext uri="{BB962C8B-B14F-4D97-AF65-F5344CB8AC3E}">
        <p14:creationId xmlns:p14="http://schemas.microsoft.com/office/powerpoint/2010/main" val="24114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Pr>
        <a:gradFill rotWithShape="1">
          <a:gsLst>
            <a:gs pos="0">
              <a:srgbClr val="242424"/>
            </a:gs>
            <a:gs pos="30000">
              <a:srgbClr val="2D2D2D"/>
            </a:gs>
            <a:gs pos="100000">
              <a:srgbClr val="7D7D7D"/>
            </a:gs>
          </a:gsLst>
          <a:lin ang="12960000"/>
        </a:gradFill>
        <a:effectLst/>
      </p:bgPr>
    </p:bg>
    <p:spTree>
      <p:nvGrpSpPr>
        <p:cNvPr id="1" name=""/>
        <p:cNvGrpSpPr/>
        <p:nvPr/>
      </p:nvGrpSpPr>
      <p:grpSpPr>
        <a:xfrm>
          <a:off x="0" y="0"/>
          <a:ext cx="0" cy="0"/>
          <a:chOff x="0" y="0"/>
          <a:chExt cx="0" cy="0"/>
        </a:xfrm>
      </p:grpSpPr>
      <p:sp>
        <p:nvSpPr>
          <p:cNvPr id="4" name="شكل حر 8"/>
          <p:cNvSpPr>
            <a:spLocks/>
          </p:cNvSpPr>
          <p:nvPr/>
        </p:nvSpPr>
        <p:spPr bwMode="auto">
          <a:xfrm>
            <a:off x="0" y="4751388"/>
            <a:ext cx="10287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شكل حر 10"/>
          <p:cNvSpPr>
            <a:spLocks/>
          </p:cNvSpPr>
          <p:nvPr/>
        </p:nvSpPr>
        <p:spPr bwMode="auto">
          <a:xfrm>
            <a:off x="6869113" y="0"/>
            <a:ext cx="3417887"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عنوان 1"/>
          <p:cNvSpPr>
            <a:spLocks noGrp="1"/>
          </p:cNvSpPr>
          <p:nvPr>
            <p:ph type="title"/>
          </p:nvPr>
        </p:nvSpPr>
        <p:spPr>
          <a:xfrm>
            <a:off x="771525" y="3583838"/>
            <a:ext cx="7458075"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71525" y="2485800"/>
            <a:ext cx="7458075"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ar-SA" smtClean="0"/>
              <a:t>انقر لتحرير أنماط النص الرئيسي</a:t>
            </a:r>
          </a:p>
        </p:txBody>
      </p:sp>
      <p:sp>
        <p:nvSpPr>
          <p:cNvPr id="6" name="عنصر نائب للتاريخ 3"/>
          <p:cNvSpPr>
            <a:spLocks noGrp="1"/>
          </p:cNvSpPr>
          <p:nvPr>
            <p:ph type="dt" sz="half" idx="10"/>
          </p:nvPr>
        </p:nvSpPr>
        <p:spPr/>
        <p:txBody>
          <a:bodyPr/>
          <a:lstStyle>
            <a:lvl1pPr>
              <a:defRPr/>
            </a:lvl1pPr>
          </a:lstStyle>
          <a:p>
            <a:pPr>
              <a:defRPr/>
            </a:pPr>
            <a:endParaRPr lang="en-US" altLang="zh-TW"/>
          </a:p>
        </p:txBody>
      </p:sp>
      <p:sp>
        <p:nvSpPr>
          <p:cNvPr id="7" name="عنصر نائب للتذييل 4"/>
          <p:cNvSpPr>
            <a:spLocks noGrp="1"/>
          </p:cNvSpPr>
          <p:nvPr>
            <p:ph type="ftr" sz="quarter" idx="11"/>
          </p:nvPr>
        </p:nvSpPr>
        <p:spPr/>
        <p:txBody>
          <a:bodyPr/>
          <a:lstStyle>
            <a:lvl1pPr>
              <a:defRPr/>
            </a:lvl1pPr>
          </a:lstStyle>
          <a:p>
            <a:pPr>
              <a:defRPr/>
            </a:pPr>
            <a:endParaRPr lang="en-US" altLang="zh-TW"/>
          </a:p>
        </p:txBody>
      </p:sp>
      <p:sp>
        <p:nvSpPr>
          <p:cNvPr id="8" name="عنصر نائب لرقم الشريحة 5"/>
          <p:cNvSpPr>
            <a:spLocks noGrp="1"/>
          </p:cNvSpPr>
          <p:nvPr>
            <p:ph type="sldNum" sz="quarter" idx="12"/>
          </p:nvPr>
        </p:nvSpPr>
        <p:spPr/>
        <p:txBody>
          <a:bodyPr/>
          <a:lstStyle>
            <a:lvl1pPr>
              <a:defRPr/>
            </a:lvl1pPr>
          </a:lstStyle>
          <a:p>
            <a:pPr>
              <a:defRPr/>
            </a:pPr>
            <a:fld id="{B1085C74-E2DF-4321-BF27-505E4B7BC248}" type="slidenum">
              <a:rPr lang="zh-TW" altLang="en-US"/>
              <a:pPr>
                <a:defRPr/>
              </a:pPr>
              <a:t>‹#›</a:t>
            </a:fld>
            <a:endParaRPr lang="en-US" altLang="zh-TW"/>
          </a:p>
        </p:txBody>
      </p:sp>
    </p:spTree>
    <p:extLst>
      <p:ext uri="{BB962C8B-B14F-4D97-AF65-F5344CB8AC3E}">
        <p14:creationId xmlns:p14="http://schemas.microsoft.com/office/powerpoint/2010/main" val="35785398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514350" y="274638"/>
            <a:ext cx="8401050" cy="1143000"/>
          </a:xfrm>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514350" y="1600201"/>
            <a:ext cx="4114800" cy="4525963"/>
          </a:xfrm>
        </p:spPr>
        <p:txBody>
          <a:bodyPr/>
          <a:lstStyle>
            <a:lvl1pPr>
              <a:defRPr sz="2600"/>
            </a:lvl1pPr>
            <a:lvl2pPr>
              <a:defRPr sz="2200"/>
            </a:lvl2pPr>
            <a:lvl3pPr>
              <a:defRPr sz="2000"/>
            </a:lvl3pPr>
            <a:lvl4pPr>
              <a:defRPr sz="1800"/>
            </a:lvl4pPr>
            <a:lvl5pPr>
              <a:defRPr sz="18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800600" y="1600201"/>
            <a:ext cx="4114800" cy="4525963"/>
          </a:xfrm>
        </p:spPr>
        <p:txBody>
          <a:bodyPr/>
          <a:lstStyle>
            <a:lvl1pPr>
              <a:defRPr sz="2600"/>
            </a:lvl1pPr>
            <a:lvl2pPr>
              <a:defRPr sz="2200"/>
            </a:lvl2pPr>
            <a:lvl3pPr>
              <a:defRPr sz="2000"/>
            </a:lvl3pPr>
            <a:lvl4pPr>
              <a:defRPr sz="1800"/>
            </a:lvl4pPr>
            <a:lvl5pPr>
              <a:defRPr sz="18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9"/>
          <p:cNvSpPr>
            <a:spLocks noGrp="1"/>
          </p:cNvSpPr>
          <p:nvPr>
            <p:ph type="dt" sz="half" idx="10"/>
          </p:nvPr>
        </p:nvSpPr>
        <p:spPr/>
        <p:txBody>
          <a:bodyPr/>
          <a:lstStyle>
            <a:lvl1pPr>
              <a:defRPr/>
            </a:lvl1pPr>
          </a:lstStyle>
          <a:p>
            <a:pPr>
              <a:defRPr/>
            </a:pPr>
            <a:endParaRPr lang="en-US" altLang="zh-TW"/>
          </a:p>
        </p:txBody>
      </p:sp>
      <p:sp>
        <p:nvSpPr>
          <p:cNvPr id="6"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7" name="عنصر نائب لرقم الشريحة 17"/>
          <p:cNvSpPr>
            <a:spLocks noGrp="1"/>
          </p:cNvSpPr>
          <p:nvPr>
            <p:ph type="sldNum" sz="quarter" idx="12"/>
          </p:nvPr>
        </p:nvSpPr>
        <p:spPr/>
        <p:txBody>
          <a:bodyPr/>
          <a:lstStyle>
            <a:lvl1pPr>
              <a:defRPr/>
            </a:lvl1pPr>
          </a:lstStyle>
          <a:p>
            <a:pPr>
              <a:defRPr/>
            </a:pPr>
            <a:fld id="{99B4DAFF-8FA8-4FAD-B990-ACD2A29D972F}" type="slidenum">
              <a:rPr lang="zh-TW" altLang="en-US"/>
              <a:pPr>
                <a:defRPr/>
              </a:pPr>
              <a:t>‹#›</a:t>
            </a:fld>
            <a:endParaRPr lang="en-US" altLang="zh-TW"/>
          </a:p>
        </p:txBody>
      </p:sp>
    </p:spTree>
    <p:extLst>
      <p:ext uri="{BB962C8B-B14F-4D97-AF65-F5344CB8AC3E}">
        <p14:creationId xmlns:p14="http://schemas.microsoft.com/office/powerpoint/2010/main" val="84266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514350" y="273050"/>
            <a:ext cx="9258300" cy="1143000"/>
          </a:xfrm>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514350" y="5486400"/>
            <a:ext cx="4545212"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ar-SA" smtClean="0"/>
              <a:t>انقر لتحرير أنماط النص الرئيسي</a:t>
            </a:r>
          </a:p>
        </p:txBody>
      </p:sp>
      <p:sp>
        <p:nvSpPr>
          <p:cNvPr id="4" name="عنصر نائب للنص 3"/>
          <p:cNvSpPr>
            <a:spLocks noGrp="1"/>
          </p:cNvSpPr>
          <p:nvPr>
            <p:ph type="body" sz="half" idx="3"/>
          </p:nvPr>
        </p:nvSpPr>
        <p:spPr>
          <a:xfrm>
            <a:off x="5225654" y="5486400"/>
            <a:ext cx="4546997"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ar-SA" smtClean="0"/>
              <a:t>انقر لتحرير أنماط النص الرئيسي</a:t>
            </a:r>
          </a:p>
        </p:txBody>
      </p:sp>
      <p:sp>
        <p:nvSpPr>
          <p:cNvPr id="5" name="عنصر نائب للمحتوى 4"/>
          <p:cNvSpPr>
            <a:spLocks noGrp="1"/>
          </p:cNvSpPr>
          <p:nvPr>
            <p:ph sz="quarter" idx="2"/>
          </p:nvPr>
        </p:nvSpPr>
        <p:spPr>
          <a:xfrm>
            <a:off x="514350" y="1516912"/>
            <a:ext cx="4545212" cy="3941763"/>
          </a:xfrm>
        </p:spPr>
        <p:txBody>
          <a:bodyPr/>
          <a:lstStyle>
            <a:lvl1pPr>
              <a:defRPr sz="2400"/>
            </a:lvl1pPr>
            <a:lvl2pPr>
              <a:defRPr sz="2000"/>
            </a:lvl2pPr>
            <a:lvl3pPr>
              <a:defRPr sz="1800"/>
            </a:lvl3pPr>
            <a:lvl4pPr>
              <a:defRPr sz="1600"/>
            </a:lvl4pPr>
            <a:lvl5pPr>
              <a:defRPr sz="16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محتوى 5"/>
          <p:cNvSpPr>
            <a:spLocks noGrp="1"/>
          </p:cNvSpPr>
          <p:nvPr>
            <p:ph sz="quarter" idx="4"/>
          </p:nvPr>
        </p:nvSpPr>
        <p:spPr>
          <a:xfrm>
            <a:off x="5225654" y="1516912"/>
            <a:ext cx="4546997" cy="3941763"/>
          </a:xfrm>
        </p:spPr>
        <p:txBody>
          <a:bodyPr/>
          <a:lstStyle>
            <a:lvl1pPr>
              <a:defRPr sz="2400"/>
            </a:lvl1pPr>
            <a:lvl2pPr>
              <a:defRPr sz="2000"/>
            </a:lvl2pPr>
            <a:lvl3pPr>
              <a:defRPr sz="1800"/>
            </a:lvl3pPr>
            <a:lvl4pPr>
              <a:defRPr sz="1600"/>
            </a:lvl4pPr>
            <a:lvl5pPr>
              <a:defRPr sz="16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lvl1pPr>
              <a:defRPr/>
            </a:lvl1pPr>
          </a:lstStyle>
          <a:p>
            <a:pPr>
              <a:defRPr/>
            </a:pPr>
            <a:endParaRPr lang="en-US" altLang="zh-TW"/>
          </a:p>
        </p:txBody>
      </p:sp>
      <p:sp>
        <p:nvSpPr>
          <p:cNvPr id="8" name="عنصر نائب للتذييل 7"/>
          <p:cNvSpPr>
            <a:spLocks noGrp="1"/>
          </p:cNvSpPr>
          <p:nvPr>
            <p:ph type="ftr" sz="quarter" idx="11"/>
          </p:nvPr>
        </p:nvSpPr>
        <p:spPr/>
        <p:txBody>
          <a:bodyPr/>
          <a:lstStyle>
            <a:lvl1pPr>
              <a:defRPr/>
            </a:lvl1pPr>
          </a:lstStyle>
          <a:p>
            <a:pPr>
              <a:defRPr/>
            </a:pPr>
            <a:endParaRPr lang="en-US" altLang="zh-TW"/>
          </a:p>
        </p:txBody>
      </p:sp>
      <p:sp>
        <p:nvSpPr>
          <p:cNvPr id="9" name="عنصر نائب لرقم الشريحة 8"/>
          <p:cNvSpPr>
            <a:spLocks noGrp="1"/>
          </p:cNvSpPr>
          <p:nvPr>
            <p:ph type="sldNum" sz="quarter" idx="12"/>
          </p:nvPr>
        </p:nvSpPr>
        <p:spPr/>
        <p:txBody>
          <a:bodyPr/>
          <a:lstStyle>
            <a:lvl1pPr>
              <a:defRPr/>
            </a:lvl1pPr>
          </a:lstStyle>
          <a:p>
            <a:pPr>
              <a:defRPr/>
            </a:pPr>
            <a:fld id="{CD91EB20-D7E1-40F1-A7E3-3D0C9C21A750}" type="slidenum">
              <a:rPr lang="zh-TW" altLang="en-US"/>
              <a:pPr>
                <a:defRPr/>
              </a:pPr>
              <a:t>‹#›</a:t>
            </a:fld>
            <a:endParaRPr lang="en-US" altLang="zh-TW"/>
          </a:p>
        </p:txBody>
      </p:sp>
    </p:spTree>
    <p:extLst>
      <p:ext uri="{BB962C8B-B14F-4D97-AF65-F5344CB8AC3E}">
        <p14:creationId xmlns:p14="http://schemas.microsoft.com/office/powerpoint/2010/main" val="299117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514350" y="274320"/>
            <a:ext cx="8404479" cy="1143000"/>
          </a:xfrm>
        </p:spPr>
        <p:txBody>
          <a:bodyPr/>
          <a:lstStyle>
            <a:lvl1pPr algn="l">
              <a:defRPr sz="4600"/>
            </a:lvl1pPr>
          </a:lstStyle>
          <a:p>
            <a:r>
              <a:rPr lang="ar-SA" smtClean="0"/>
              <a:t>انقر لتحرير نمط العنوان الرئيسي</a:t>
            </a:r>
            <a:endParaRPr lang="en-US"/>
          </a:p>
        </p:txBody>
      </p:sp>
      <p:sp>
        <p:nvSpPr>
          <p:cNvPr id="3" name="عنصر نائب للتاريخ 9"/>
          <p:cNvSpPr>
            <a:spLocks noGrp="1"/>
          </p:cNvSpPr>
          <p:nvPr>
            <p:ph type="dt" sz="half" idx="10"/>
          </p:nvPr>
        </p:nvSpPr>
        <p:spPr/>
        <p:txBody>
          <a:bodyPr/>
          <a:lstStyle>
            <a:lvl1pPr>
              <a:defRPr/>
            </a:lvl1pPr>
          </a:lstStyle>
          <a:p>
            <a:pPr>
              <a:defRPr/>
            </a:pPr>
            <a:endParaRPr lang="en-US" altLang="zh-TW"/>
          </a:p>
        </p:txBody>
      </p:sp>
      <p:sp>
        <p:nvSpPr>
          <p:cNvPr id="4"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5" name="عنصر نائب لرقم الشريحة 17"/>
          <p:cNvSpPr>
            <a:spLocks noGrp="1"/>
          </p:cNvSpPr>
          <p:nvPr>
            <p:ph type="sldNum" sz="quarter" idx="12"/>
          </p:nvPr>
        </p:nvSpPr>
        <p:spPr/>
        <p:txBody>
          <a:bodyPr/>
          <a:lstStyle>
            <a:lvl1pPr>
              <a:defRPr/>
            </a:lvl1pPr>
          </a:lstStyle>
          <a:p>
            <a:pPr>
              <a:defRPr/>
            </a:pPr>
            <a:fld id="{D83CAA45-DC57-4FC3-8D61-00B5193C1598}" type="slidenum">
              <a:rPr lang="zh-TW" altLang="en-US"/>
              <a:pPr>
                <a:defRPr/>
              </a:pPr>
              <a:t>‹#›</a:t>
            </a:fld>
            <a:endParaRPr lang="en-US" altLang="zh-TW"/>
          </a:p>
        </p:txBody>
      </p:sp>
    </p:spTree>
    <p:extLst>
      <p:ext uri="{BB962C8B-B14F-4D97-AF65-F5344CB8AC3E}">
        <p14:creationId xmlns:p14="http://schemas.microsoft.com/office/powerpoint/2010/main" val="301374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9"/>
          <p:cNvSpPr>
            <a:spLocks noGrp="1"/>
          </p:cNvSpPr>
          <p:nvPr>
            <p:ph type="dt" sz="half" idx="10"/>
          </p:nvPr>
        </p:nvSpPr>
        <p:spPr/>
        <p:txBody>
          <a:bodyPr/>
          <a:lstStyle>
            <a:lvl1pPr>
              <a:defRPr/>
            </a:lvl1pPr>
          </a:lstStyle>
          <a:p>
            <a:pPr>
              <a:defRPr/>
            </a:pPr>
            <a:endParaRPr lang="en-US" altLang="zh-TW"/>
          </a:p>
        </p:txBody>
      </p:sp>
      <p:sp>
        <p:nvSpPr>
          <p:cNvPr id="3" name="عنصر نائب للتذييل 21"/>
          <p:cNvSpPr>
            <a:spLocks noGrp="1"/>
          </p:cNvSpPr>
          <p:nvPr>
            <p:ph type="ftr" sz="quarter" idx="11"/>
          </p:nvPr>
        </p:nvSpPr>
        <p:spPr/>
        <p:txBody>
          <a:bodyPr/>
          <a:lstStyle>
            <a:lvl1pPr>
              <a:defRPr/>
            </a:lvl1pPr>
          </a:lstStyle>
          <a:p>
            <a:pPr>
              <a:defRPr/>
            </a:pPr>
            <a:endParaRPr lang="en-US" altLang="zh-TW"/>
          </a:p>
        </p:txBody>
      </p:sp>
      <p:sp>
        <p:nvSpPr>
          <p:cNvPr id="4" name="عنصر نائب لرقم الشريحة 17"/>
          <p:cNvSpPr>
            <a:spLocks noGrp="1"/>
          </p:cNvSpPr>
          <p:nvPr>
            <p:ph type="sldNum" sz="quarter" idx="12"/>
          </p:nvPr>
        </p:nvSpPr>
        <p:spPr/>
        <p:txBody>
          <a:bodyPr/>
          <a:lstStyle>
            <a:lvl1pPr>
              <a:defRPr/>
            </a:lvl1pPr>
          </a:lstStyle>
          <a:p>
            <a:pPr>
              <a:defRPr/>
            </a:pPr>
            <a:fld id="{3A7B2255-3D22-4200-8854-EFD4DBFAD304}" type="slidenum">
              <a:rPr lang="zh-TW" altLang="en-US"/>
              <a:pPr>
                <a:defRPr/>
              </a:pPr>
              <a:t>‹#›</a:t>
            </a:fld>
            <a:endParaRPr lang="en-US" altLang="zh-TW"/>
          </a:p>
        </p:txBody>
      </p:sp>
    </p:spTree>
    <p:extLst>
      <p:ext uri="{BB962C8B-B14F-4D97-AF65-F5344CB8AC3E}">
        <p14:creationId xmlns:p14="http://schemas.microsoft.com/office/powerpoint/2010/main" val="36082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14350" y="1185528"/>
            <a:ext cx="3600450" cy="730250"/>
          </a:xfrm>
        </p:spPr>
        <p:txBody>
          <a:bodyPr tIns="0" bIns="0" anchor="t"/>
          <a:lstStyle>
            <a:lvl1pPr algn="l">
              <a:buNone/>
              <a:defRPr sz="1800" b="1">
                <a:solidFill>
                  <a:schemeClr val="accent1"/>
                </a:solidFill>
              </a:defRPr>
            </a:lvl1pPr>
          </a:lstStyle>
          <a:p>
            <a:r>
              <a:rPr lang="ar-SA" smtClean="0"/>
              <a:t>انقر لتحرير نمط العنوان الرئيسي</a:t>
            </a:r>
            <a:endParaRPr lang="en-US"/>
          </a:p>
        </p:txBody>
      </p:sp>
      <p:sp>
        <p:nvSpPr>
          <p:cNvPr id="3" name="عنصر نائب للنص 2"/>
          <p:cNvSpPr>
            <a:spLocks noGrp="1"/>
          </p:cNvSpPr>
          <p:nvPr>
            <p:ph type="body" idx="2"/>
          </p:nvPr>
        </p:nvSpPr>
        <p:spPr>
          <a:xfrm>
            <a:off x="514350" y="214424"/>
            <a:ext cx="30861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ar-SA" smtClean="0"/>
              <a:t>انقر لتحرير أنماط النص الرئيسي</a:t>
            </a:r>
          </a:p>
        </p:txBody>
      </p:sp>
      <p:sp>
        <p:nvSpPr>
          <p:cNvPr id="4" name="عنصر نائب للمحتوى 3"/>
          <p:cNvSpPr>
            <a:spLocks noGrp="1"/>
          </p:cNvSpPr>
          <p:nvPr>
            <p:ph sz="half" idx="1"/>
          </p:nvPr>
        </p:nvSpPr>
        <p:spPr>
          <a:xfrm>
            <a:off x="514350" y="1981200"/>
            <a:ext cx="7972425" cy="3810000"/>
          </a:xfrm>
        </p:spPr>
        <p:txBody>
          <a:bodyPr/>
          <a:lstStyle>
            <a:lvl1pPr>
              <a:defRPr sz="2800"/>
            </a:lvl1pPr>
            <a:lvl2pPr>
              <a:defRPr sz="2400"/>
            </a:lvl2pPr>
            <a:lvl3pPr>
              <a:defRPr sz="2200"/>
            </a:lvl3pPr>
            <a:lvl4pPr>
              <a:defRPr sz="2000"/>
            </a:lvl4pPr>
            <a:lvl5pPr>
              <a:defRPr sz="2000"/>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lvl1pPr>
              <a:defRPr/>
            </a:lvl1pPr>
          </a:lstStyle>
          <a:p>
            <a:pPr>
              <a:defRPr/>
            </a:pPr>
            <a:endParaRPr lang="en-US" altLang="zh-TW"/>
          </a:p>
        </p:txBody>
      </p:sp>
      <p:sp>
        <p:nvSpPr>
          <p:cNvPr id="6" name="عنصر نائب للتذييل 5"/>
          <p:cNvSpPr>
            <a:spLocks noGrp="1"/>
          </p:cNvSpPr>
          <p:nvPr>
            <p:ph type="ftr" sz="quarter" idx="11"/>
          </p:nvPr>
        </p:nvSpPr>
        <p:spPr/>
        <p:txBody>
          <a:bodyPr/>
          <a:lstStyle>
            <a:lvl1pPr>
              <a:defRPr/>
            </a:lvl1pPr>
          </a:lstStyle>
          <a:p>
            <a:pPr>
              <a:defRPr/>
            </a:pPr>
            <a:endParaRPr lang="en-US" altLang="zh-TW"/>
          </a:p>
        </p:txBody>
      </p:sp>
      <p:sp>
        <p:nvSpPr>
          <p:cNvPr id="7" name="عنصر نائب لرقم الشريحة 6"/>
          <p:cNvSpPr>
            <a:spLocks noGrp="1"/>
          </p:cNvSpPr>
          <p:nvPr>
            <p:ph type="sldNum" sz="quarter" idx="12"/>
          </p:nvPr>
        </p:nvSpPr>
        <p:spPr>
          <a:xfrm>
            <a:off x="9175750" y="6421438"/>
            <a:ext cx="857250" cy="365125"/>
          </a:xfrm>
        </p:spPr>
        <p:txBody>
          <a:bodyPr/>
          <a:lstStyle>
            <a:lvl1pPr>
              <a:defRPr/>
            </a:lvl1pPr>
          </a:lstStyle>
          <a:p>
            <a:pPr>
              <a:defRPr/>
            </a:pPr>
            <a:fld id="{440FD541-878D-4CFB-B74E-F082BA951ED2}" type="slidenum">
              <a:rPr lang="zh-TW" altLang="en-US"/>
              <a:pPr>
                <a:defRPr/>
              </a:pPr>
              <a:t>‹#›</a:t>
            </a:fld>
            <a:endParaRPr lang="en-US" altLang="zh-TW"/>
          </a:p>
        </p:txBody>
      </p:sp>
    </p:spTree>
    <p:extLst>
      <p:ext uri="{BB962C8B-B14F-4D97-AF65-F5344CB8AC3E}">
        <p14:creationId xmlns:p14="http://schemas.microsoft.com/office/powerpoint/2010/main" val="197455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51323" y="1705709"/>
            <a:ext cx="3435602" cy="1253808"/>
          </a:xfrm>
        </p:spPr>
        <p:txBody>
          <a:bodyPr anchor="b"/>
          <a:lstStyle>
            <a:lvl1pPr algn="l">
              <a:buNone/>
              <a:defRPr sz="2200" b="1">
                <a:solidFill>
                  <a:schemeClr val="accent1"/>
                </a:solidFill>
              </a:defRPr>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198832" y="1019907"/>
            <a:ext cx="462915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ar-SA" noProof="0" smtClean="0"/>
              <a:t>انقر فوق الأيقونة لإضافة صورة</a:t>
            </a:r>
            <a:endParaRPr lang="en-US" noProof="0" dirty="0"/>
          </a:p>
        </p:txBody>
      </p:sp>
      <p:sp>
        <p:nvSpPr>
          <p:cNvPr id="4" name="عنصر نائب للنص 3"/>
          <p:cNvSpPr>
            <a:spLocks noGrp="1"/>
          </p:cNvSpPr>
          <p:nvPr>
            <p:ph type="body" sz="half" idx="2"/>
          </p:nvPr>
        </p:nvSpPr>
        <p:spPr>
          <a:xfrm>
            <a:off x="6251326" y="2998765"/>
            <a:ext cx="3435599"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pPr>
              <a:defRPr/>
            </a:pPr>
            <a:endParaRPr lang="en-US" altLang="zh-TW"/>
          </a:p>
        </p:txBody>
      </p:sp>
      <p:sp>
        <p:nvSpPr>
          <p:cNvPr id="6" name="عنصر نائب للتذييل 5"/>
          <p:cNvSpPr>
            <a:spLocks noGrp="1"/>
          </p:cNvSpPr>
          <p:nvPr>
            <p:ph type="ftr" sz="quarter" idx="11"/>
          </p:nvPr>
        </p:nvSpPr>
        <p:spPr/>
        <p:txBody>
          <a:bodyPr/>
          <a:lstStyle>
            <a:lvl1pPr>
              <a:defRPr/>
            </a:lvl1pPr>
          </a:lstStyle>
          <a:p>
            <a:pPr>
              <a:defRPr/>
            </a:pPr>
            <a:endParaRPr lang="en-US" altLang="zh-TW"/>
          </a:p>
        </p:txBody>
      </p:sp>
      <p:sp>
        <p:nvSpPr>
          <p:cNvPr id="7" name="عنصر نائب لرقم الشريحة 6"/>
          <p:cNvSpPr>
            <a:spLocks noGrp="1"/>
          </p:cNvSpPr>
          <p:nvPr>
            <p:ph type="sldNum" sz="quarter" idx="12"/>
          </p:nvPr>
        </p:nvSpPr>
        <p:spPr/>
        <p:txBody>
          <a:bodyPr/>
          <a:lstStyle>
            <a:lvl1pPr>
              <a:defRPr/>
            </a:lvl1pPr>
          </a:lstStyle>
          <a:p>
            <a:pPr>
              <a:defRPr/>
            </a:pPr>
            <a:fld id="{9133A55B-EEE9-4945-A77D-95FB3F24A720}" type="slidenum">
              <a:rPr lang="zh-TW" altLang="en-US"/>
              <a:pPr>
                <a:defRPr/>
              </a:pPr>
              <a:t>‹#›</a:t>
            </a:fld>
            <a:endParaRPr lang="en-US" altLang="zh-TW"/>
          </a:p>
        </p:txBody>
      </p:sp>
    </p:spTree>
    <p:extLst>
      <p:ext uri="{BB962C8B-B14F-4D97-AF65-F5344CB8AC3E}">
        <p14:creationId xmlns:p14="http://schemas.microsoft.com/office/powerpoint/2010/main" val="149497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شكل حر 11"/>
          <p:cNvSpPr>
            <a:spLocks/>
          </p:cNvSpPr>
          <p:nvPr/>
        </p:nvSpPr>
        <p:spPr bwMode="auto">
          <a:xfrm>
            <a:off x="0" y="4751388"/>
            <a:ext cx="10287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شكل حر 15"/>
          <p:cNvSpPr>
            <a:spLocks/>
          </p:cNvSpPr>
          <p:nvPr/>
        </p:nvSpPr>
        <p:spPr bwMode="auto">
          <a:xfrm>
            <a:off x="8229600" y="0"/>
            <a:ext cx="2057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عنصر نائب للعنوان 8"/>
          <p:cNvSpPr>
            <a:spLocks noGrp="1"/>
          </p:cNvSpPr>
          <p:nvPr>
            <p:ph type="title"/>
          </p:nvPr>
        </p:nvSpPr>
        <p:spPr bwMode="auto">
          <a:xfrm>
            <a:off x="514350" y="274638"/>
            <a:ext cx="8401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ar-SA" altLang="en-US" smtClean="0"/>
              <a:t>انقر لتحرير نمط العنوان الرئيسي</a:t>
            </a:r>
            <a:endParaRPr lang="en-US" altLang="en-US" smtClean="0"/>
          </a:p>
        </p:txBody>
      </p:sp>
      <p:sp>
        <p:nvSpPr>
          <p:cNvPr id="1029" name="عنصر نائب للنص 29"/>
          <p:cNvSpPr>
            <a:spLocks noGrp="1"/>
          </p:cNvSpPr>
          <p:nvPr>
            <p:ph type="body" idx="1"/>
          </p:nvPr>
        </p:nvSpPr>
        <p:spPr bwMode="auto">
          <a:xfrm>
            <a:off x="514350" y="1600200"/>
            <a:ext cx="8401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smtClean="0"/>
              <a:t>انقر لتحرير أنماط النص الرئيسي</a:t>
            </a:r>
            <a:endParaRPr lang="en-US" altLang="en-US" smtClean="0"/>
          </a:p>
          <a:p>
            <a:pPr lvl="1"/>
            <a:r>
              <a:rPr lang="ar-SA" altLang="en-US" smtClean="0"/>
              <a:t>المستوى الثاني</a:t>
            </a:r>
            <a:endParaRPr lang="en-US" altLang="en-US" smtClean="0"/>
          </a:p>
          <a:p>
            <a:pPr lvl="2"/>
            <a:r>
              <a:rPr lang="ar-SA" altLang="en-US" smtClean="0"/>
              <a:t>المستوى الثالث</a:t>
            </a:r>
            <a:endParaRPr lang="en-US" altLang="en-US" smtClean="0"/>
          </a:p>
          <a:p>
            <a:pPr lvl="3"/>
            <a:r>
              <a:rPr lang="ar-SA" altLang="en-US" smtClean="0"/>
              <a:t>المستوى الرابع</a:t>
            </a:r>
            <a:endParaRPr lang="en-US" altLang="en-US" smtClean="0"/>
          </a:p>
          <a:p>
            <a:pPr lvl="4"/>
            <a:r>
              <a:rPr lang="ar-SA" altLang="en-US" smtClean="0"/>
              <a:t>المستوى الخامس</a:t>
            </a:r>
            <a:endParaRPr lang="en-US" altLang="en-US" smtClean="0"/>
          </a:p>
        </p:txBody>
      </p:sp>
      <p:sp>
        <p:nvSpPr>
          <p:cNvPr id="10" name="عنصر نائب للتاريخ 9"/>
          <p:cNvSpPr>
            <a:spLocks noGrp="1"/>
          </p:cNvSpPr>
          <p:nvPr>
            <p:ph type="dt" sz="half" idx="2"/>
          </p:nvPr>
        </p:nvSpPr>
        <p:spPr>
          <a:xfrm>
            <a:off x="514350" y="6421438"/>
            <a:ext cx="24003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ltLang="zh-TW"/>
          </a:p>
        </p:txBody>
      </p:sp>
      <p:sp>
        <p:nvSpPr>
          <p:cNvPr id="22" name="عنصر نائب للتذييل 21"/>
          <p:cNvSpPr>
            <a:spLocks noGrp="1"/>
          </p:cNvSpPr>
          <p:nvPr>
            <p:ph type="ftr" sz="quarter" idx="3"/>
          </p:nvPr>
        </p:nvSpPr>
        <p:spPr>
          <a:xfrm>
            <a:off x="3514725" y="6421438"/>
            <a:ext cx="325755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ltLang="zh-TW"/>
          </a:p>
        </p:txBody>
      </p:sp>
      <p:sp>
        <p:nvSpPr>
          <p:cNvPr id="18" name="عنصر نائب لرقم الشريحة 17"/>
          <p:cNvSpPr>
            <a:spLocks noGrp="1"/>
          </p:cNvSpPr>
          <p:nvPr>
            <p:ph type="sldNum" sz="quarter" idx="4"/>
          </p:nvPr>
        </p:nvSpPr>
        <p:spPr>
          <a:xfrm>
            <a:off x="9172575" y="6421438"/>
            <a:ext cx="85725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9BE841B6-A73D-4FB8-9E4C-2B1ADC8E117A}" type="slidenum">
              <a:rPr lang="zh-TW" altLang="en-US"/>
              <a:pPr>
                <a:defRPr/>
              </a:pPr>
              <a:t>‹#›</a:t>
            </a:fld>
            <a:endParaRPr lang="en-US" altLang="zh-TW"/>
          </a:p>
        </p:txBody>
      </p:sp>
    </p:spTree>
  </p:cSld>
  <p:clrMap bg1="dk1" tx1="lt1" bg2="dk2" tx2="lt2" accent1="accent1" accent2="accent2" accent3="accent3" accent4="accent4" accent5="accent5" accent6="accent6" hlink="hlink" folHlink="folHlink"/>
  <p:sldLayoutIdLst>
    <p:sldLayoutId id="2147483912" r:id="rId1"/>
    <p:sldLayoutId id="2147483906" r:id="rId2"/>
    <p:sldLayoutId id="2147483913" r:id="rId3"/>
    <p:sldLayoutId id="2147483907" r:id="rId4"/>
    <p:sldLayoutId id="2147483914" r:id="rId5"/>
    <p:sldLayoutId id="2147483908" r:id="rId6"/>
    <p:sldLayoutId id="2147483909" r:id="rId7"/>
    <p:sldLayoutId id="2147483915" r:id="rId8"/>
    <p:sldLayoutId id="2147483916" r:id="rId9"/>
    <p:sldLayoutId id="2147483910" r:id="rId10"/>
    <p:sldLayoutId id="2147483911" r:id="rId11"/>
  </p:sldLayoutIdLst>
  <p:txStyles>
    <p:titleStyle>
      <a:lvl1pPr algn="l" rtl="0" eaLnBrk="0" fontAlgn="base" hangingPunct="0">
        <a:spcBef>
          <a:spcPct val="0"/>
        </a:spcBef>
        <a:spcAft>
          <a:spcPct val="0"/>
        </a:spcAft>
        <a:defRPr sz="4600" kern="1200">
          <a:solidFill>
            <a:schemeClr val="tx1"/>
          </a:solidFill>
          <a:latin typeface="+mj-lt"/>
          <a:ea typeface="+mj-ea"/>
          <a:cs typeface="Arial" pitchFamily="34" charset="0"/>
        </a:defRPr>
      </a:lvl1pPr>
      <a:lvl2pPr algn="l" rtl="0" eaLnBrk="0" fontAlgn="base" hangingPunct="0">
        <a:spcBef>
          <a:spcPct val="0"/>
        </a:spcBef>
        <a:spcAft>
          <a:spcPct val="0"/>
        </a:spcAft>
        <a:defRPr sz="4600">
          <a:solidFill>
            <a:schemeClr val="tx1"/>
          </a:solidFill>
          <a:latin typeface="Franklin Gothic Book"/>
          <a:cs typeface="Arial" pitchFamily="34" charset="0"/>
        </a:defRPr>
      </a:lvl2pPr>
      <a:lvl3pPr algn="l" rtl="0" eaLnBrk="0" fontAlgn="base" hangingPunct="0">
        <a:spcBef>
          <a:spcPct val="0"/>
        </a:spcBef>
        <a:spcAft>
          <a:spcPct val="0"/>
        </a:spcAft>
        <a:defRPr sz="4600">
          <a:solidFill>
            <a:schemeClr val="tx1"/>
          </a:solidFill>
          <a:latin typeface="Franklin Gothic Book"/>
          <a:cs typeface="Arial" pitchFamily="34" charset="0"/>
        </a:defRPr>
      </a:lvl3pPr>
      <a:lvl4pPr algn="l" rtl="0" eaLnBrk="0" fontAlgn="base" hangingPunct="0">
        <a:spcBef>
          <a:spcPct val="0"/>
        </a:spcBef>
        <a:spcAft>
          <a:spcPct val="0"/>
        </a:spcAft>
        <a:defRPr sz="4600">
          <a:solidFill>
            <a:schemeClr val="tx1"/>
          </a:solidFill>
          <a:latin typeface="Franklin Gothic Book"/>
          <a:cs typeface="Arial" pitchFamily="34" charset="0"/>
        </a:defRPr>
      </a:lvl4pPr>
      <a:lvl5pPr algn="l" rtl="0" eaLnBrk="0" fontAlgn="base" hangingPunct="0">
        <a:spcBef>
          <a:spcPct val="0"/>
        </a:spcBef>
        <a:spcAft>
          <a:spcPct val="0"/>
        </a:spcAft>
        <a:defRPr sz="4600">
          <a:solidFill>
            <a:schemeClr val="tx1"/>
          </a:solidFill>
          <a:latin typeface="Franklin Gothic Book"/>
          <a:cs typeface="Arial" pitchFamily="34" charset="0"/>
        </a:defRPr>
      </a:lvl5pPr>
      <a:lvl6pPr marL="457200" algn="l" rtl="0" fontAlgn="base">
        <a:spcBef>
          <a:spcPct val="0"/>
        </a:spcBef>
        <a:spcAft>
          <a:spcPct val="0"/>
        </a:spcAft>
        <a:defRPr sz="4600">
          <a:solidFill>
            <a:schemeClr val="tx1"/>
          </a:solidFill>
          <a:latin typeface="Franklin Gothic Book"/>
          <a:cs typeface="Arial" pitchFamily="34" charset="0"/>
        </a:defRPr>
      </a:lvl6pPr>
      <a:lvl7pPr marL="914400" algn="l" rtl="0" fontAlgn="base">
        <a:spcBef>
          <a:spcPct val="0"/>
        </a:spcBef>
        <a:spcAft>
          <a:spcPct val="0"/>
        </a:spcAft>
        <a:defRPr sz="4600">
          <a:solidFill>
            <a:schemeClr val="tx1"/>
          </a:solidFill>
          <a:latin typeface="Franklin Gothic Book"/>
          <a:cs typeface="Arial" pitchFamily="34" charset="0"/>
        </a:defRPr>
      </a:lvl7pPr>
      <a:lvl8pPr marL="1371600" algn="l" rtl="0" fontAlgn="base">
        <a:spcBef>
          <a:spcPct val="0"/>
        </a:spcBef>
        <a:spcAft>
          <a:spcPct val="0"/>
        </a:spcAft>
        <a:defRPr sz="4600">
          <a:solidFill>
            <a:schemeClr val="tx1"/>
          </a:solidFill>
          <a:latin typeface="Franklin Gothic Book"/>
          <a:cs typeface="Arial" pitchFamily="34" charset="0"/>
        </a:defRPr>
      </a:lvl8pPr>
      <a:lvl9pPr marL="1828800" algn="l" rtl="0" fontAlgn="base">
        <a:spcBef>
          <a:spcPct val="0"/>
        </a:spcBef>
        <a:spcAft>
          <a:spcPct val="0"/>
        </a:spcAft>
        <a:defRPr sz="4600">
          <a:solidFill>
            <a:schemeClr val="tx1"/>
          </a:solidFill>
          <a:latin typeface="Franklin Gothic Book"/>
          <a:cs typeface="Arial"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Arial" pitchFamily="34" charset="0"/>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Arial" pitchFamily="34" charset="0"/>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Arial" pitchFamily="34" charset="0"/>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Arial" pitchFamily="34" charset="0"/>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Arial"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radiopaedia.org/articles/bowel-obstruction" TargetMode="External"/><Relationship Id="rId2" Type="http://schemas.openxmlformats.org/officeDocument/2006/relationships/hyperlink" Target="http://radiopaedia.org/articles/missing?article%5btitle%5d=malabsorption-syndrom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radiopaedia.org/articles/aphthous-ulceratio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radiopaedia.org/articles/colon" TargetMode="External"/><Relationship Id="rId2" Type="http://schemas.openxmlformats.org/officeDocument/2006/relationships/hyperlink" Target="http://radiopaedia.org/articles/inflammatory-bowel-disease-ibd" TargetMode="External"/><Relationship Id="rId1" Type="http://schemas.openxmlformats.org/officeDocument/2006/relationships/slideLayout" Target="../slideLayouts/slideLayout2.xml"/><Relationship Id="rId5" Type="http://schemas.openxmlformats.org/officeDocument/2006/relationships/hyperlink" Target="http://radiopaedia.org/articles/toxic-megacolon" TargetMode="External"/><Relationship Id="rId4" Type="http://schemas.openxmlformats.org/officeDocument/2006/relationships/hyperlink" Target="http://radiopaedia.org/articles/backwash-ileiti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radiopaedia.org/articles/missing?article%5btitle%5d=button-shaped-ulcers" TargetMode="External"/><Relationship Id="rId2" Type="http://schemas.openxmlformats.org/officeDocument/2006/relationships/hyperlink" Target="http://radiopaedia.org/articles/thumbprinting" TargetMode="External"/><Relationship Id="rId1" Type="http://schemas.openxmlformats.org/officeDocument/2006/relationships/slideLayout" Target="../slideLayouts/slideLayout2.xml"/><Relationship Id="rId5" Type="http://schemas.openxmlformats.org/officeDocument/2006/relationships/hyperlink" Target="http://radiopaedia.org/articles/lead-pipe-sign" TargetMode="External"/><Relationship Id="rId4" Type="http://schemas.openxmlformats.org/officeDocument/2006/relationships/hyperlink" Target="http://radiopaedia.org/articles/missing?article%5btitle%5d=inflammatory-colonic-pseudopolyp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radiopaedia.org/articles/inflammatory-bowel-disease" TargetMode="External"/><Relationship Id="rId2" Type="http://schemas.openxmlformats.org/officeDocument/2006/relationships/hyperlink" Target="http://radiopaedia.org/articles/colorectal-carcinoma" TargetMode="External"/><Relationship Id="rId1" Type="http://schemas.openxmlformats.org/officeDocument/2006/relationships/slideLayout" Target="../slideLayouts/slideLayout2.xml"/><Relationship Id="rId5" Type="http://schemas.openxmlformats.org/officeDocument/2006/relationships/hyperlink" Target="http://radiopaedia.org/articles/missing?article%5btitle%5d=colitis" TargetMode="External"/><Relationship Id="rId4" Type="http://schemas.openxmlformats.org/officeDocument/2006/relationships/hyperlink" Target="http://radiopaedia.org/articles/infectious-coliti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radiopaedia.org/articles/transverse-colon" TargetMode="External"/><Relationship Id="rId2" Type="http://schemas.openxmlformats.org/officeDocument/2006/relationships/hyperlink" Target="http://radiopaedia.org/articles/large-intestine-1" TargetMode="External"/><Relationship Id="rId1" Type="http://schemas.openxmlformats.org/officeDocument/2006/relationships/slideLayout" Target="../slideLayouts/slideLayout2.xml"/><Relationship Id="rId4" Type="http://schemas.openxmlformats.org/officeDocument/2006/relationships/hyperlink" Target="http://radiopaedia.org/articles/haustral-marking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radiopaedia.org/articles/ulcerative-colitis" TargetMode="External"/><Relationship Id="rId2" Type="http://schemas.openxmlformats.org/officeDocument/2006/relationships/hyperlink" Target="http://radiopaedia.org/articles/crohns-disease-4" TargetMode="External"/><Relationship Id="rId1" Type="http://schemas.openxmlformats.org/officeDocument/2006/relationships/slideLayout" Target="../slideLayouts/slideLayout2.xml"/><Relationship Id="rId4" Type="http://schemas.openxmlformats.org/officeDocument/2006/relationships/hyperlink" Target="http://radiopaedia.org/articles/backwash-ileiti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radiopaedia.org/articles/rectosigmoid-rati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319088" y="212725"/>
            <a:ext cx="9744075"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6000">
                <a:solidFill>
                  <a:schemeClr val="accent1"/>
                </a:solidFill>
                <a:ea typeface="新細明體" pitchFamily="18" charset="-120"/>
              </a:rPr>
              <a:t>Gastrointestinal Radiology</a:t>
            </a:r>
          </a:p>
          <a:p>
            <a:endParaRPr lang="en-US" altLang="zh-TW" sz="6000">
              <a:solidFill>
                <a:schemeClr val="accent1"/>
              </a:solidFill>
              <a:ea typeface="新細明體" pitchFamily="18" charset="-120"/>
            </a:endParaRPr>
          </a:p>
          <a:p>
            <a:pPr algn="ctr"/>
            <a:r>
              <a:rPr lang="en-US" altLang="zh-TW" sz="6000" b="0">
                <a:ea typeface="新細明體" pitchFamily="18" charset="-120"/>
              </a:rPr>
              <a:t>Dr wasan Ali</a:t>
            </a:r>
            <a:endParaRPr lang="en-US" altLang="zh-TW" sz="4000">
              <a:ea typeface="新細明體" pitchFamily="18" charset="-120"/>
            </a:endParaRPr>
          </a:p>
          <a:p>
            <a:pPr algn="ctr"/>
            <a:r>
              <a:rPr lang="en-US" altLang="zh-TW" sz="4000">
                <a:ea typeface="新細明體" pitchFamily="18" charset="-120"/>
              </a:rPr>
              <a:t>(C.A.H.S) </a:t>
            </a:r>
          </a:p>
        </p:txBody>
      </p:sp>
      <p:sp>
        <p:nvSpPr>
          <p:cNvPr id="7171" name="Text Box 8"/>
          <p:cNvSpPr txBox="1">
            <a:spLocks noChangeArrowheads="1"/>
          </p:cNvSpPr>
          <p:nvPr/>
        </p:nvSpPr>
        <p:spPr bwMode="auto">
          <a:xfrm>
            <a:off x="2667000" y="2940050"/>
            <a:ext cx="54419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lgn="ctr"/>
            <a:endParaRPr lang="en-US" altLang="zh-TW">
              <a:solidFill>
                <a:schemeClr val="accent1"/>
              </a:solidFill>
              <a:ea typeface="新細明體" pitchFamily="18" charset="-120"/>
            </a:endParaRPr>
          </a:p>
          <a:p>
            <a:pPr algn="ctr"/>
            <a:endParaRPr lang="en-US" altLang="zh-TW">
              <a:solidFill>
                <a:schemeClr val="accent1"/>
              </a:solidFill>
              <a:ea typeface="新細明體" pitchFamily="18" charset="-120"/>
            </a:endParaRPr>
          </a:p>
          <a:p>
            <a:pPr algn="ctr"/>
            <a:r>
              <a:rPr lang="en-US" altLang="zh-TW">
                <a:solidFill>
                  <a:schemeClr val="accent1"/>
                </a:solidFill>
                <a:ea typeface="新細明體" pitchFamily="18" charset="-120"/>
              </a:rPr>
              <a:t>Department of  Radiology</a:t>
            </a:r>
          </a:p>
          <a:p>
            <a:pPr algn="ctr"/>
            <a:r>
              <a:rPr lang="en-US" altLang="zh-TW">
                <a:solidFill>
                  <a:schemeClr val="accent1"/>
                </a:solidFill>
                <a:ea typeface="新細明體" pitchFamily="18" charset="-120"/>
              </a:rPr>
              <a:t>Medical collegue of Mosul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514600" y="1524000"/>
            <a:ext cx="75438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chemeClr val="accent1"/>
                </a:solidFill>
                <a:ea typeface="新細明體" pitchFamily="18" charset="-120"/>
              </a:rPr>
              <a:t>Limitations:</a:t>
            </a:r>
            <a:endParaRPr lang="en-US" altLang="zh-TW">
              <a:ea typeface="新細明體" pitchFamily="18" charset="-120"/>
            </a:endParaRPr>
          </a:p>
          <a:p>
            <a:pPr>
              <a:buFontTx/>
              <a:buChar char="•"/>
            </a:pPr>
            <a:r>
              <a:rPr lang="en-US" altLang="zh-TW">
                <a:ea typeface="新細明體" pitchFamily="18" charset="-120"/>
              </a:rPr>
              <a:t> cannot evaluate bowel mucosa</a:t>
            </a:r>
          </a:p>
          <a:p>
            <a:pPr>
              <a:buFontTx/>
              <a:buChar char="•"/>
            </a:pPr>
            <a:r>
              <a:rPr lang="en-US" altLang="zh-TW">
                <a:ea typeface="新細明體" pitchFamily="18" charset="-120"/>
              </a:rPr>
              <a:t> cannot assess bowel motility</a:t>
            </a:r>
          </a:p>
          <a:p>
            <a:pPr>
              <a:buFontTx/>
              <a:buChar char="•"/>
            </a:pPr>
            <a:r>
              <a:rPr lang="en-US" altLang="zh-TW">
                <a:ea typeface="新細明體" pitchFamily="18" charset="-120"/>
              </a:rPr>
              <a:t> cannot determine level of obstruction accurately</a:t>
            </a:r>
          </a:p>
          <a:p>
            <a:pPr>
              <a:buFontTx/>
              <a:buChar char="•"/>
            </a:pPr>
            <a:r>
              <a:rPr lang="en-US" altLang="zh-TW">
                <a:ea typeface="新細明體" pitchFamily="18" charset="-120"/>
              </a:rPr>
              <a:t> cannot demonstrate the site of  perforation/leaks</a:t>
            </a:r>
          </a:p>
        </p:txBody>
      </p:sp>
      <p:sp>
        <p:nvSpPr>
          <p:cNvPr id="16387" name="Text Box 4"/>
          <p:cNvSpPr txBox="1">
            <a:spLocks noChangeArrowheads="1"/>
          </p:cNvSpPr>
          <p:nvPr/>
        </p:nvSpPr>
        <p:spPr bwMode="auto">
          <a:xfrm>
            <a:off x="3505200" y="139700"/>
            <a:ext cx="33591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Plain AXR</a:t>
            </a:r>
          </a:p>
        </p:txBody>
      </p:sp>
      <p:sp>
        <p:nvSpPr>
          <p:cNvPr id="16388" name="Text Box 6"/>
          <p:cNvSpPr txBox="1">
            <a:spLocks noChangeArrowheads="1"/>
          </p:cNvSpPr>
          <p:nvPr/>
        </p:nvSpPr>
        <p:spPr bwMode="auto">
          <a:xfrm>
            <a:off x="103188" y="5607050"/>
            <a:ext cx="10507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i="1">
                <a:solidFill>
                  <a:srgbClr val="00B0F0"/>
                </a:solidFill>
                <a:ea typeface="新細明體" pitchFamily="18" charset="-120"/>
              </a:rPr>
              <a:t>Can provide radiological signs for pneumoperitonuem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590800" y="4495800"/>
            <a:ext cx="8001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spcBef>
                <a:spcPct val="20000"/>
              </a:spcBef>
              <a:buClr>
                <a:schemeClr val="accent2"/>
              </a:buClr>
            </a:pPr>
            <a:r>
              <a:rPr kumimoji="1" lang="zh-TW" altLang="en-US">
                <a:ea typeface="新細明體" pitchFamily="18" charset="-120"/>
              </a:rPr>
              <a:t>   </a:t>
            </a:r>
            <a:r>
              <a:rPr kumimoji="1" lang="en-US" altLang="zh-TW">
                <a:ea typeface="新細明體" pitchFamily="18" charset="-120"/>
              </a:rPr>
              <a:t>Barium and water-soluble contrast media (contains Iodine) are dense elements which appear white on X-rays</a:t>
            </a:r>
          </a:p>
        </p:txBody>
      </p:sp>
      <p:sp>
        <p:nvSpPr>
          <p:cNvPr id="17411" name="Text Box 4"/>
          <p:cNvSpPr txBox="1">
            <a:spLocks noChangeArrowheads="1"/>
          </p:cNvSpPr>
          <p:nvPr/>
        </p:nvSpPr>
        <p:spPr bwMode="auto">
          <a:xfrm>
            <a:off x="3260725" y="2057400"/>
            <a:ext cx="67214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solidFill>
                  <a:srgbClr val="CC3300"/>
                </a:solidFill>
                <a:ea typeface="新細明體" pitchFamily="18" charset="-120"/>
              </a:rPr>
              <a:t> </a:t>
            </a:r>
            <a:r>
              <a:rPr lang="en-US" altLang="zh-TW">
                <a:solidFill>
                  <a:srgbClr val="00B0F0"/>
                </a:solidFill>
                <a:ea typeface="新細明體" pitchFamily="18" charset="-120"/>
              </a:rPr>
              <a:t>Coat and show bowel mucosa</a:t>
            </a:r>
          </a:p>
          <a:p>
            <a:pPr>
              <a:buFontTx/>
              <a:buChar char="•"/>
            </a:pPr>
            <a:r>
              <a:rPr lang="en-US" altLang="zh-TW">
                <a:solidFill>
                  <a:srgbClr val="00B0F0"/>
                </a:solidFill>
                <a:ea typeface="新細明體" pitchFamily="18" charset="-120"/>
              </a:rPr>
              <a:t> Demonstrate bowel motility</a:t>
            </a:r>
          </a:p>
          <a:p>
            <a:pPr>
              <a:buFontTx/>
              <a:buChar char="•"/>
            </a:pPr>
            <a:r>
              <a:rPr lang="en-US" altLang="zh-TW">
                <a:solidFill>
                  <a:srgbClr val="00B0F0"/>
                </a:solidFill>
                <a:ea typeface="新細明體" pitchFamily="18" charset="-120"/>
              </a:rPr>
              <a:t> Demonstrate site of obstruction 	and leaks</a:t>
            </a:r>
          </a:p>
        </p:txBody>
      </p:sp>
      <p:pic>
        <p:nvPicPr>
          <p:cNvPr id="17412" name="Picture 10" descr="BA swallow hiatus herni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4513"/>
            <a:ext cx="2590800"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1"/>
          <p:cNvSpPr txBox="1">
            <a:spLocks noChangeArrowheads="1"/>
          </p:cNvSpPr>
          <p:nvPr/>
        </p:nvSpPr>
        <p:spPr bwMode="auto">
          <a:xfrm>
            <a:off x="838200" y="228600"/>
            <a:ext cx="85518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rgbClr val="FFFF00"/>
                </a:solidFill>
                <a:ea typeface="新細明體" pitchFamily="18" charset="-120"/>
              </a:rPr>
              <a:t>Barium and contrast studies</a:t>
            </a:r>
          </a:p>
        </p:txBody>
      </p:sp>
      <p:sp>
        <p:nvSpPr>
          <p:cNvPr id="17414" name="Line 12"/>
          <p:cNvSpPr>
            <a:spLocks noChangeShapeType="1"/>
          </p:cNvSpPr>
          <p:nvPr/>
        </p:nvSpPr>
        <p:spPr bwMode="ltGray">
          <a:xfrm flipH="1" flipV="1">
            <a:off x="1828800" y="3505200"/>
            <a:ext cx="381000" cy="3810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5" name="Line 13"/>
          <p:cNvSpPr>
            <a:spLocks noChangeShapeType="1"/>
          </p:cNvSpPr>
          <p:nvPr/>
        </p:nvSpPr>
        <p:spPr bwMode="ltGray">
          <a:xfrm flipH="1" flipV="1">
            <a:off x="2133600" y="3124200"/>
            <a:ext cx="381000" cy="3810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6" name="Line 14"/>
          <p:cNvSpPr>
            <a:spLocks noChangeShapeType="1"/>
          </p:cNvSpPr>
          <p:nvPr/>
        </p:nvSpPr>
        <p:spPr bwMode="ltGray">
          <a:xfrm flipH="1" flipV="1">
            <a:off x="1524000" y="3886200"/>
            <a:ext cx="381000" cy="3810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GI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48085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5"/>
          <p:cNvSpPr>
            <a:spLocks noChangeArrowheads="1"/>
          </p:cNvSpPr>
          <p:nvPr/>
        </p:nvSpPr>
        <p:spPr bwMode="auto">
          <a:xfrm>
            <a:off x="0" y="0"/>
            <a:ext cx="579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kumimoji="1" lang="en-US" altLang="zh-TW" sz="5400">
                <a:solidFill>
                  <a:schemeClr val="accent1"/>
                </a:solidFill>
                <a:ea typeface="新細明體" pitchFamily="18" charset="-120"/>
              </a:rPr>
              <a:t>Barium studies</a:t>
            </a:r>
          </a:p>
        </p:txBody>
      </p:sp>
      <p:sp>
        <p:nvSpPr>
          <p:cNvPr id="18436" name="Rectangle 16"/>
          <p:cNvSpPr>
            <a:spLocks noChangeArrowheads="1"/>
          </p:cNvSpPr>
          <p:nvPr/>
        </p:nvSpPr>
        <p:spPr bwMode="auto">
          <a:xfrm>
            <a:off x="228600" y="1524000"/>
            <a:ext cx="2403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Ba swallow</a:t>
            </a:r>
          </a:p>
        </p:txBody>
      </p:sp>
      <p:sp>
        <p:nvSpPr>
          <p:cNvPr id="18437" name="Rectangle 17"/>
          <p:cNvSpPr>
            <a:spLocks noChangeArrowheads="1"/>
          </p:cNvSpPr>
          <p:nvPr/>
        </p:nvSpPr>
        <p:spPr bwMode="auto">
          <a:xfrm>
            <a:off x="7391400" y="2514600"/>
            <a:ext cx="29908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Ba meal  </a:t>
            </a:r>
          </a:p>
          <a:p>
            <a:pPr>
              <a:buFontTx/>
              <a:buChar char="•"/>
            </a:pPr>
            <a:r>
              <a:rPr lang="en-US" altLang="zh-TW">
                <a:ea typeface="新細明體" pitchFamily="18" charset="-120"/>
              </a:rPr>
              <a:t> Ba follow through</a:t>
            </a:r>
          </a:p>
        </p:txBody>
      </p:sp>
      <p:sp>
        <p:nvSpPr>
          <p:cNvPr id="18438" name="Rectangle 18"/>
          <p:cNvSpPr>
            <a:spLocks noChangeArrowheads="1"/>
          </p:cNvSpPr>
          <p:nvPr/>
        </p:nvSpPr>
        <p:spPr bwMode="auto">
          <a:xfrm>
            <a:off x="7391400" y="4178300"/>
            <a:ext cx="335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Small bowel    enema</a:t>
            </a:r>
          </a:p>
        </p:txBody>
      </p:sp>
      <p:sp>
        <p:nvSpPr>
          <p:cNvPr id="18439" name="Rectangle 19"/>
          <p:cNvSpPr>
            <a:spLocks noChangeArrowheads="1"/>
          </p:cNvSpPr>
          <p:nvPr/>
        </p:nvSpPr>
        <p:spPr bwMode="auto">
          <a:xfrm>
            <a:off x="381000" y="3657600"/>
            <a:ext cx="2590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zh-TW" altLang="en-US">
                <a:ea typeface="新細明體" pitchFamily="18" charset="-120"/>
              </a:rPr>
              <a:t> </a:t>
            </a:r>
            <a:r>
              <a:rPr lang="en-US" altLang="zh-TW">
                <a:ea typeface="新細明體" pitchFamily="18" charset="-120"/>
              </a:rPr>
              <a:t>Barium enema</a:t>
            </a:r>
          </a:p>
        </p:txBody>
      </p:sp>
      <p:sp>
        <p:nvSpPr>
          <p:cNvPr id="18440" name="Line 20"/>
          <p:cNvSpPr>
            <a:spLocks noChangeShapeType="1"/>
          </p:cNvSpPr>
          <p:nvPr/>
        </p:nvSpPr>
        <p:spPr bwMode="auto">
          <a:xfrm>
            <a:off x="2667000" y="1905000"/>
            <a:ext cx="228600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Line 21"/>
          <p:cNvSpPr>
            <a:spLocks noChangeShapeType="1"/>
          </p:cNvSpPr>
          <p:nvPr/>
        </p:nvSpPr>
        <p:spPr bwMode="auto">
          <a:xfrm flipH="1">
            <a:off x="5486400" y="3048000"/>
            <a:ext cx="2209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Line 22"/>
          <p:cNvSpPr>
            <a:spLocks noChangeShapeType="1"/>
          </p:cNvSpPr>
          <p:nvPr/>
        </p:nvSpPr>
        <p:spPr bwMode="auto">
          <a:xfrm flipH="1" flipV="1">
            <a:off x="5105400" y="4267200"/>
            <a:ext cx="2286000" cy="304800"/>
          </a:xfrm>
          <a:prstGeom prst="line">
            <a:avLst/>
          </a:prstGeom>
          <a:noFill/>
          <a:ln w="5715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Line 23"/>
          <p:cNvSpPr>
            <a:spLocks noChangeShapeType="1"/>
          </p:cNvSpPr>
          <p:nvPr/>
        </p:nvSpPr>
        <p:spPr bwMode="auto">
          <a:xfrm flipH="1">
            <a:off x="5029200" y="3505200"/>
            <a:ext cx="2362200" cy="685800"/>
          </a:xfrm>
          <a:prstGeom prst="line">
            <a:avLst/>
          </a:prstGeom>
          <a:noFill/>
          <a:ln w="5715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Line 24"/>
          <p:cNvSpPr>
            <a:spLocks noChangeShapeType="1"/>
          </p:cNvSpPr>
          <p:nvPr/>
        </p:nvSpPr>
        <p:spPr bwMode="auto">
          <a:xfrm flipV="1">
            <a:off x="2133600" y="4267200"/>
            <a:ext cx="2057400" cy="0"/>
          </a:xfrm>
          <a:prstGeom prst="line">
            <a:avLst/>
          </a:prstGeom>
          <a:noFill/>
          <a:ln w="571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47663" y="277813"/>
            <a:ext cx="9745662"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000">
                <a:solidFill>
                  <a:schemeClr val="accent1"/>
                </a:solidFill>
                <a:ea typeface="新細明體" pitchFamily="18" charset="-120"/>
              </a:rPr>
              <a:t>Water soluble contrast GIT studies</a:t>
            </a:r>
          </a:p>
        </p:txBody>
      </p:sp>
      <p:sp>
        <p:nvSpPr>
          <p:cNvPr id="19459" name="Text Box 3"/>
          <p:cNvSpPr txBox="1">
            <a:spLocks noChangeArrowheads="1"/>
          </p:cNvSpPr>
          <p:nvPr/>
        </p:nvSpPr>
        <p:spPr bwMode="auto">
          <a:xfrm>
            <a:off x="1822450" y="2133600"/>
            <a:ext cx="769937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669900"/>
                </a:solidFill>
                <a:ea typeface="新細明體" pitchFamily="18" charset="-120"/>
              </a:rPr>
              <a:t>Used when barium is contraindicated:</a:t>
            </a:r>
            <a:endParaRPr lang="en-US" altLang="zh-TW">
              <a:ea typeface="新細明體" pitchFamily="18" charset="-120"/>
            </a:endParaRPr>
          </a:p>
          <a:p>
            <a:pPr>
              <a:buFontTx/>
              <a:buChar char="•"/>
            </a:pPr>
            <a:r>
              <a:rPr lang="en-US" altLang="zh-TW">
                <a:ea typeface="新細明體" pitchFamily="18" charset="-120"/>
              </a:rPr>
              <a:t> Suspected perforation</a:t>
            </a:r>
          </a:p>
          <a:p>
            <a:endParaRPr lang="en-US" altLang="zh-TW">
              <a:ea typeface="新細明體" pitchFamily="18" charset="-120"/>
            </a:endParaRPr>
          </a:p>
          <a:p>
            <a:pPr>
              <a:buFontTx/>
              <a:buChar char="•"/>
            </a:pPr>
            <a:r>
              <a:rPr lang="en-US" altLang="zh-TW">
                <a:ea typeface="新細明體" pitchFamily="18" charset="-120"/>
              </a:rPr>
              <a:t> Check anastomosis post-surgery</a:t>
            </a:r>
          </a:p>
          <a:p>
            <a:r>
              <a:rPr lang="en-US" altLang="zh-TW">
                <a:ea typeface="新細明體" pitchFamily="18" charset="-12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108325" y="2832100"/>
            <a:ext cx="68738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What imaging studies can be performed to image the small bowel?</a:t>
            </a:r>
          </a:p>
        </p:txBody>
      </p:sp>
      <p:graphicFrame>
        <p:nvGraphicFramePr>
          <p:cNvPr id="20483" name="Object 3"/>
          <p:cNvGraphicFramePr>
            <a:graphicFrameLocks noChangeAspect="1"/>
          </p:cNvGraphicFramePr>
          <p:nvPr/>
        </p:nvGraphicFramePr>
        <p:xfrm>
          <a:off x="609600" y="2133600"/>
          <a:ext cx="1857375" cy="3995738"/>
        </p:xfrm>
        <a:graphic>
          <a:graphicData uri="http://schemas.openxmlformats.org/presentationml/2006/ole">
            <mc:AlternateContent xmlns:mc="http://schemas.openxmlformats.org/markup-compatibility/2006">
              <mc:Choice xmlns:v="urn:schemas-microsoft-com:vml" Requires="v">
                <p:oleObj spid="_x0000_s20484" name="Clip" r:id="rId3" imgW="1857375" imgH="3995738" progId="MS_ClipArt_Gallery.2">
                  <p:embed/>
                </p:oleObj>
              </mc:Choice>
              <mc:Fallback>
                <p:oleObj name="Clip" r:id="rId3" imgW="1857375" imgH="3995738" progId="MS_ClipArt_Gallery.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1857375" cy="3995738"/>
                      </a:xfrm>
                      <a:prstGeom prst="rect">
                        <a:avLst/>
                      </a:prstGeom>
                      <a:solidFill>
                        <a:srgbClr val="FF99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524000" y="2209800"/>
            <a:ext cx="79406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u="sng">
                <a:solidFill>
                  <a:srgbClr val="CC3300"/>
                </a:solidFill>
                <a:ea typeface="新細明體" pitchFamily="18" charset="-120"/>
              </a:rPr>
              <a:t>Barium follow-through</a:t>
            </a:r>
            <a:r>
              <a:rPr lang="en-US" altLang="zh-TW">
                <a:solidFill>
                  <a:srgbClr val="CC3300"/>
                </a:solidFill>
                <a:ea typeface="新細明體" pitchFamily="18" charset="-120"/>
              </a:rPr>
              <a:t>:</a:t>
            </a:r>
            <a:r>
              <a:rPr lang="en-US" altLang="zh-TW">
                <a:ea typeface="新細明體" pitchFamily="18" charset="-120"/>
              </a:rPr>
              <a:t> performed at the end of either barium meal or swallow examination </a:t>
            </a:r>
          </a:p>
          <a:p>
            <a:pPr>
              <a:buFontTx/>
              <a:buChar char="•"/>
            </a:pPr>
            <a:r>
              <a:rPr lang="en-US" altLang="zh-TW">
                <a:ea typeface="新細明體" pitchFamily="18" charset="-120"/>
              </a:rPr>
              <a:t> </a:t>
            </a:r>
            <a:r>
              <a:rPr lang="en-US" altLang="zh-TW" u="sng">
                <a:solidFill>
                  <a:srgbClr val="CC3300"/>
                </a:solidFill>
                <a:ea typeface="新細明體" pitchFamily="18" charset="-120"/>
              </a:rPr>
              <a:t>Small bowel enema</a:t>
            </a:r>
            <a:r>
              <a:rPr lang="en-US" altLang="zh-TW">
                <a:solidFill>
                  <a:srgbClr val="CC3300"/>
                </a:solidFill>
                <a:ea typeface="新細明體" pitchFamily="18" charset="-120"/>
              </a:rPr>
              <a:t>:</a:t>
            </a:r>
            <a:r>
              <a:rPr lang="en-US" altLang="zh-TW">
                <a:ea typeface="新細明體" pitchFamily="18" charset="-120"/>
              </a:rPr>
              <a:t> barium is passed directly into the small bowel via a catheter inserted via the nose/mouth </a:t>
            </a:r>
          </a:p>
        </p:txBody>
      </p:sp>
      <p:sp>
        <p:nvSpPr>
          <p:cNvPr id="21507" name="Text Box 3"/>
          <p:cNvSpPr txBox="1">
            <a:spLocks noChangeArrowheads="1"/>
          </p:cNvSpPr>
          <p:nvPr/>
        </p:nvSpPr>
        <p:spPr bwMode="auto">
          <a:xfrm>
            <a:off x="1905000" y="206375"/>
            <a:ext cx="70326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Small bowel evaluation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rmAutofit/>
          </a:bodyPr>
          <a:lstStyle/>
          <a:p>
            <a:pPr eaLnBrk="1" fontAlgn="auto" hangingPunct="1">
              <a:spcAft>
                <a:spcPts val="0"/>
              </a:spcAft>
              <a:defRPr/>
            </a:pPr>
            <a:r>
              <a:rPr lang="en-US" sz="2800" dirty="0" smtClean="0">
                <a:solidFill>
                  <a:schemeClr val="accent1">
                    <a:lumMod val="75000"/>
                  </a:schemeClr>
                </a:solidFill>
                <a:cs typeface="+mj-cs"/>
              </a:rPr>
              <a:t>Indication of BA follow through examination :</a:t>
            </a:r>
            <a:endParaRPr lang="en-US" sz="2800" dirty="0">
              <a:solidFill>
                <a:schemeClr val="accent1">
                  <a:lumMod val="75000"/>
                </a:schemeClr>
              </a:solidFill>
              <a:cs typeface="+mj-cs"/>
            </a:endParaRPr>
          </a:p>
        </p:txBody>
      </p:sp>
      <p:sp>
        <p:nvSpPr>
          <p:cNvPr id="5" name="عنصر نائب للمحتوى 4"/>
          <p:cNvSpPr>
            <a:spLocks noGrp="1"/>
          </p:cNvSpPr>
          <p:nvPr>
            <p:ph idx="1"/>
          </p:nvPr>
        </p:nvSpPr>
        <p:spPr/>
        <p:txBody>
          <a:bodyPr>
            <a:normAutofit/>
          </a:bodyPr>
          <a:lstStyle/>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dirty="0" smtClean="0">
                <a:solidFill>
                  <a:schemeClr val="bg1"/>
                </a:solidFill>
                <a:effectLst>
                  <a:outerShdw blurRad="38100" dist="38100" dir="2700000" algn="tl">
                    <a:srgbClr val="000000"/>
                  </a:outerShdw>
                </a:effectLst>
                <a:latin typeface="Cambria"/>
                <a:cs typeface="+mn-cs"/>
                <a:hlinkClick r:id="rId2"/>
              </a:rPr>
              <a:t>_</a:t>
            </a:r>
            <a:r>
              <a:rPr lang="en-US" sz="2400" b="1" dirty="0" smtClean="0">
                <a:solidFill>
                  <a:schemeClr val="bg1"/>
                </a:solidFill>
                <a:effectLst>
                  <a:outerShdw blurRad="38100" dist="38100" dir="2700000" algn="tl">
                    <a:srgbClr val="000000"/>
                  </a:outerShdw>
                </a:effectLst>
                <a:latin typeface="Cambria"/>
                <a:cs typeface="+mn-cs"/>
                <a:hlinkClick r:id="rId2"/>
              </a:rPr>
              <a:t>1)Inflammatory bowel disease (CD &amp; UC)</a:t>
            </a:r>
            <a:endParaRPr lang="en-US" sz="2400" b="1" dirty="0">
              <a:solidFill>
                <a:schemeClr val="bg1"/>
              </a:solidFill>
              <a:effectLst>
                <a:outerShdw blurRad="38100" dist="38100" dir="2700000" algn="tl">
                  <a:srgbClr val="000000"/>
                </a:outerShdw>
              </a:effectLst>
              <a:latin typeface="Cambria"/>
              <a:cs typeface="+mn-cs"/>
              <a:hlinkClick r:id="rId2"/>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chemeClr val="bg1"/>
                </a:solidFill>
                <a:effectLst>
                  <a:outerShdw blurRad="38100" dist="38100" dir="2700000" algn="tl">
                    <a:srgbClr val="000000"/>
                  </a:outerShdw>
                </a:effectLst>
                <a:latin typeface="Cambria"/>
                <a:cs typeface="+mn-cs"/>
                <a:hlinkClick r:id="rId2"/>
              </a:rPr>
              <a:t>_2)Mal </a:t>
            </a:r>
            <a:r>
              <a:rPr lang="en-US" sz="2400" b="1" dirty="0">
                <a:solidFill>
                  <a:schemeClr val="bg1"/>
                </a:solidFill>
                <a:effectLst>
                  <a:outerShdw blurRad="38100" dist="38100" dir="2700000" algn="tl">
                    <a:srgbClr val="000000"/>
                  </a:outerShdw>
                </a:effectLst>
                <a:latin typeface="Cambria"/>
                <a:cs typeface="+mn-cs"/>
                <a:hlinkClick r:id="rId2"/>
              </a:rPr>
              <a:t>absorption </a:t>
            </a:r>
            <a:r>
              <a:rPr lang="en-US" sz="2400" b="1" dirty="0" smtClean="0">
                <a:solidFill>
                  <a:schemeClr val="bg1"/>
                </a:solidFill>
                <a:effectLst>
                  <a:outerShdw blurRad="38100" dist="38100" dir="2700000" algn="tl">
                    <a:srgbClr val="000000"/>
                  </a:outerShdw>
                </a:effectLst>
                <a:latin typeface="Cambria"/>
                <a:cs typeface="+mn-cs"/>
                <a:hlinkClick r:id="rId2"/>
              </a:rPr>
              <a:t>syndromes</a:t>
            </a:r>
            <a:endParaRPr lang="en-US" sz="2400" b="1" dirty="0">
              <a:solidFill>
                <a:schemeClr val="bg1"/>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3)swelling </a:t>
            </a:r>
            <a:r>
              <a:rPr lang="en-US" sz="2400" b="1" dirty="0">
                <a:solidFill>
                  <a:srgbClr val="FFFFFF"/>
                </a:solidFill>
                <a:effectLst>
                  <a:outerShdw blurRad="38100" dist="38100" dir="2700000" algn="tl">
                    <a:srgbClr val="000000"/>
                  </a:outerShdw>
                </a:effectLst>
                <a:latin typeface="Cambria"/>
                <a:cs typeface="+mn-cs"/>
              </a:rPr>
              <a:t>and/or inflammation</a:t>
            </a:r>
            <a:r>
              <a:rPr lang="en-US" sz="2400" b="1" dirty="0">
                <a:solidFill>
                  <a:srgbClr val="FFFFFF"/>
                </a:solidFill>
                <a:effectLst>
                  <a:outerShdw blurRad="38100" dist="38100" dir="2700000" algn="tl">
                    <a:srgbClr val="000000"/>
                  </a:outerShdw>
                </a:effectLst>
                <a:cs typeface="+mn-cs"/>
              </a:rPr>
              <a:t> </a:t>
            </a:r>
            <a:r>
              <a:rPr lang="en-US" sz="2400" b="1" dirty="0">
                <a:solidFill>
                  <a:srgbClr val="FFFFFF"/>
                </a:solidFill>
                <a:effectLst>
                  <a:outerShdw blurRad="38100" dist="38100" dir="2700000" algn="tl">
                    <a:srgbClr val="000000"/>
                  </a:outerShdw>
                </a:effectLst>
                <a:latin typeface="Cambria"/>
                <a:cs typeface="+mn-cs"/>
              </a:rPr>
              <a:t>of the small intestine walls</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4)tumors</a:t>
            </a: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5)Ulcer </a:t>
            </a:r>
            <a:endParaRPr lang="en-US" sz="2400" b="1" dirty="0">
              <a:solidFill>
                <a:srgbClr val="FFFFFF"/>
              </a:solidFill>
              <a:effectLst>
                <a:outerShdw blurRad="38100" dist="38100" dir="2700000" algn="tl">
                  <a:srgbClr val="000000"/>
                </a:outerShdw>
              </a:effectLst>
              <a:latin typeface="Cambria"/>
              <a:cs typeface="+mn-cs"/>
              <a:hlinkClick r:id="rId3"/>
            </a:endParaRPr>
          </a:p>
          <a:p>
            <a:pPr marL="420624" indent="-384048" rtl="1" eaLnBrk="1" fontAlgn="auto" hangingPunct="1">
              <a:lnSpc>
                <a:spcPct val="80000"/>
              </a:lnSpc>
              <a:spcAft>
                <a:spcPts val="0"/>
              </a:spcAft>
              <a:buClr>
                <a:srgbClr val="FADF6C"/>
              </a:buClr>
              <a:buSzPct val="60000"/>
              <a:buFont typeface="Monotype Sorts" pitchFamily="2" charset="2"/>
              <a:buNone/>
              <a:defRPr/>
            </a:pP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u="sng" dirty="0">
                <a:solidFill>
                  <a:srgbClr val="FFFF00"/>
                </a:solidFill>
                <a:effectLst>
                  <a:outerShdw blurRad="38100" dist="38100" dir="2700000" algn="tl">
                    <a:srgbClr val="000000"/>
                  </a:outerShdw>
                </a:effectLst>
                <a:latin typeface="Cambria"/>
                <a:cs typeface="+mn-cs"/>
              </a:rPr>
              <a:t>Contraindications for a barium follow through  may include:</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1)suspected </a:t>
            </a:r>
            <a:r>
              <a:rPr lang="en-US" sz="2400" b="1" dirty="0">
                <a:solidFill>
                  <a:srgbClr val="FFFFFF"/>
                </a:solidFill>
                <a:effectLst>
                  <a:outerShdw blurRad="38100" dist="38100" dir="2700000" algn="tl">
                    <a:srgbClr val="000000"/>
                  </a:outerShdw>
                </a:effectLst>
                <a:latin typeface="Cambria"/>
                <a:cs typeface="+mn-cs"/>
              </a:rPr>
              <a:t>bowel </a:t>
            </a:r>
            <a:r>
              <a:rPr lang="en-US" sz="2400" b="1" dirty="0" smtClean="0">
                <a:solidFill>
                  <a:srgbClr val="FFFFFF"/>
                </a:solidFill>
                <a:effectLst>
                  <a:outerShdw blurRad="38100" dist="38100" dir="2700000" algn="tl">
                    <a:srgbClr val="000000"/>
                  </a:outerShdw>
                </a:effectLst>
                <a:latin typeface="Cambria"/>
                <a:cs typeface="+mn-cs"/>
              </a:rPr>
              <a:t>perforation</a:t>
            </a: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2)bowel </a:t>
            </a:r>
            <a:r>
              <a:rPr lang="en-US" sz="2400" b="1" dirty="0">
                <a:solidFill>
                  <a:srgbClr val="FFFFFF"/>
                </a:solidFill>
                <a:effectLst>
                  <a:outerShdw blurRad="38100" dist="38100" dir="2700000" algn="tl">
                    <a:srgbClr val="000000"/>
                  </a:outerShdw>
                </a:effectLst>
                <a:latin typeface="Cambria"/>
                <a:cs typeface="+mn-cs"/>
              </a:rPr>
              <a:t>obstruction</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3)conditions </a:t>
            </a:r>
            <a:r>
              <a:rPr lang="en-US" sz="2400" b="1" dirty="0">
                <a:solidFill>
                  <a:srgbClr val="FFFFFF"/>
                </a:solidFill>
                <a:effectLst>
                  <a:outerShdw blurRad="38100" dist="38100" dir="2700000" algn="tl">
                    <a:srgbClr val="000000"/>
                  </a:outerShdw>
                </a:effectLst>
                <a:latin typeface="Cambria"/>
                <a:cs typeface="+mn-cs"/>
              </a:rPr>
              <a:t>where aspiration of barium is likely </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
          <p:cNvSpPr txBox="1">
            <a:spLocks noChangeArrowheads="1"/>
          </p:cNvSpPr>
          <p:nvPr/>
        </p:nvSpPr>
        <p:spPr bwMode="auto">
          <a:xfrm>
            <a:off x="0" y="2819400"/>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Feathery appearance</a:t>
            </a:r>
          </a:p>
        </p:txBody>
      </p:sp>
      <p:sp>
        <p:nvSpPr>
          <p:cNvPr id="23555" name="Line 11"/>
          <p:cNvSpPr>
            <a:spLocks noChangeShapeType="1"/>
          </p:cNvSpPr>
          <p:nvPr/>
        </p:nvSpPr>
        <p:spPr bwMode="auto">
          <a:xfrm>
            <a:off x="3429000" y="4419600"/>
            <a:ext cx="312420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556" name="Picture 12" descr="Ba follow-th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475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13"/>
          <p:cNvSpPr txBox="1">
            <a:spLocks noChangeArrowheads="1"/>
          </p:cNvSpPr>
          <p:nvPr/>
        </p:nvSpPr>
        <p:spPr bwMode="auto">
          <a:xfrm>
            <a:off x="8001000" y="2362200"/>
            <a:ext cx="3063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FF9933"/>
                </a:solidFill>
                <a:ea typeface="新細明體" pitchFamily="18" charset="-120"/>
              </a:rPr>
              <a:t>Valvulae conniventes</a:t>
            </a:r>
          </a:p>
        </p:txBody>
      </p:sp>
      <p:sp>
        <p:nvSpPr>
          <p:cNvPr id="23558" name="Line 14"/>
          <p:cNvSpPr>
            <a:spLocks noChangeShapeType="1"/>
          </p:cNvSpPr>
          <p:nvPr/>
        </p:nvSpPr>
        <p:spPr bwMode="auto">
          <a:xfrm flipH="1">
            <a:off x="7162800" y="3505200"/>
            <a:ext cx="1143000" cy="762000"/>
          </a:xfrm>
          <a:prstGeom prst="line">
            <a:avLst/>
          </a:prstGeom>
          <a:noFill/>
          <a:ln w="5715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9" name="Line 15"/>
          <p:cNvSpPr>
            <a:spLocks noChangeShapeType="1"/>
          </p:cNvSpPr>
          <p:nvPr/>
        </p:nvSpPr>
        <p:spPr bwMode="auto">
          <a:xfrm>
            <a:off x="2514600" y="3886200"/>
            <a:ext cx="3429000" cy="144780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0" name="Line 16"/>
          <p:cNvSpPr>
            <a:spLocks noChangeShapeType="1"/>
          </p:cNvSpPr>
          <p:nvPr/>
        </p:nvSpPr>
        <p:spPr bwMode="auto">
          <a:xfrm flipV="1">
            <a:off x="2667000" y="2819400"/>
            <a:ext cx="2514600" cy="53340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9"/>
          <p:cNvSpPr txBox="1">
            <a:spLocks noChangeArrowheads="1"/>
          </p:cNvSpPr>
          <p:nvPr/>
        </p:nvSpPr>
        <p:spPr bwMode="auto">
          <a:xfrm>
            <a:off x="2225675" y="381000"/>
            <a:ext cx="587851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Small bowel enema</a:t>
            </a:r>
          </a:p>
        </p:txBody>
      </p:sp>
      <p:pic>
        <p:nvPicPr>
          <p:cNvPr id="24579" name="Picture 10" descr="SB enema lnorm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408113"/>
            <a:ext cx="44196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Line 11"/>
          <p:cNvSpPr>
            <a:spLocks noChangeShapeType="1"/>
          </p:cNvSpPr>
          <p:nvPr/>
        </p:nvSpPr>
        <p:spPr bwMode="auto">
          <a:xfrm>
            <a:off x="5883275" y="2667000"/>
            <a:ext cx="2133600" cy="0"/>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 name="Text Box 12"/>
          <p:cNvSpPr txBox="1">
            <a:spLocks noChangeArrowheads="1"/>
          </p:cNvSpPr>
          <p:nvPr/>
        </p:nvSpPr>
        <p:spPr bwMode="auto">
          <a:xfrm>
            <a:off x="8534400" y="2863850"/>
            <a:ext cx="1841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endParaRPr lang="zh-TW" altLang="en-US">
              <a:ea typeface="新細明體" pitchFamily="18" charset="-120"/>
            </a:endParaRPr>
          </a:p>
        </p:txBody>
      </p:sp>
      <p:sp>
        <p:nvSpPr>
          <p:cNvPr id="24582" name="Text Box 13"/>
          <p:cNvSpPr txBox="1">
            <a:spLocks noChangeArrowheads="1"/>
          </p:cNvSpPr>
          <p:nvPr/>
        </p:nvSpPr>
        <p:spPr bwMode="auto">
          <a:xfrm>
            <a:off x="8001000" y="2298700"/>
            <a:ext cx="2895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Tube in 4th  part of duodenum</a:t>
            </a:r>
          </a:p>
        </p:txBody>
      </p:sp>
      <p:sp>
        <p:nvSpPr>
          <p:cNvPr id="24583" name="Text Box 14"/>
          <p:cNvSpPr txBox="1">
            <a:spLocks noChangeArrowheads="1"/>
          </p:cNvSpPr>
          <p:nvPr/>
        </p:nvSpPr>
        <p:spPr bwMode="ltGray">
          <a:xfrm>
            <a:off x="0" y="4356100"/>
            <a:ext cx="37496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FF9933"/>
                </a:solidFill>
                <a:ea typeface="新細明體" pitchFamily="18" charset="-120"/>
              </a:rPr>
              <a:t>Better distension and delineation of small bowel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895600" y="228600"/>
            <a:ext cx="45513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Barium enema</a:t>
            </a:r>
          </a:p>
        </p:txBody>
      </p:sp>
      <p:sp>
        <p:nvSpPr>
          <p:cNvPr id="25603" name="Text Box 3"/>
          <p:cNvSpPr txBox="1">
            <a:spLocks noChangeArrowheads="1"/>
          </p:cNvSpPr>
          <p:nvPr/>
        </p:nvSpPr>
        <p:spPr bwMode="auto">
          <a:xfrm>
            <a:off x="2306638" y="1600200"/>
            <a:ext cx="23907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CC3300"/>
                </a:solidFill>
                <a:ea typeface="新細明體" pitchFamily="18" charset="-120"/>
              </a:rPr>
              <a:t>Indications</a:t>
            </a:r>
          </a:p>
        </p:txBody>
      </p:sp>
      <p:sp>
        <p:nvSpPr>
          <p:cNvPr id="25604" name="Text Box 4"/>
          <p:cNvSpPr txBox="1">
            <a:spLocks noChangeArrowheads="1"/>
          </p:cNvSpPr>
          <p:nvPr/>
        </p:nvSpPr>
        <p:spPr bwMode="auto">
          <a:xfrm>
            <a:off x="2220913" y="2209800"/>
            <a:ext cx="72040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Alteration in bowel habit</a:t>
            </a:r>
          </a:p>
          <a:p>
            <a:pPr>
              <a:buFontTx/>
              <a:buChar char="•"/>
            </a:pPr>
            <a:r>
              <a:rPr lang="en-US" altLang="zh-TW">
                <a:ea typeface="新細明體" pitchFamily="18" charset="-120"/>
              </a:rPr>
              <a:t> Chronic diarrhoea or constipation</a:t>
            </a:r>
          </a:p>
          <a:p>
            <a:pPr>
              <a:buFontTx/>
              <a:buChar char="•"/>
            </a:pPr>
            <a:r>
              <a:rPr lang="en-US" altLang="zh-TW">
                <a:ea typeface="新細明體" pitchFamily="18" charset="-120"/>
              </a:rPr>
              <a:t> Rectal bleeding</a:t>
            </a:r>
          </a:p>
          <a:p>
            <a:pPr>
              <a:buFontTx/>
              <a:buChar char="•"/>
            </a:pPr>
            <a:r>
              <a:rPr lang="en-US" altLang="zh-TW">
                <a:ea typeface="新細明體" pitchFamily="18" charset="-120"/>
              </a:rPr>
              <a:t> Abdominal pain</a:t>
            </a:r>
          </a:p>
          <a:p>
            <a:pPr>
              <a:buFontTx/>
              <a:buChar char="•"/>
            </a:pPr>
            <a:r>
              <a:rPr lang="en-US" altLang="zh-TW">
                <a:ea typeface="新細明體" pitchFamily="18" charset="-120"/>
              </a:rPr>
              <a:t> Suspected abdominal mass</a:t>
            </a:r>
          </a:p>
          <a:p>
            <a:pPr>
              <a:buFontTx/>
              <a:buChar char="•"/>
            </a:pPr>
            <a:r>
              <a:rPr lang="en-US" altLang="zh-TW">
                <a:ea typeface="新細明體" pitchFamily="18" charset="-120"/>
              </a:rPr>
              <a:t> Obstruction</a:t>
            </a:r>
          </a:p>
        </p:txBody>
      </p:sp>
      <p:sp>
        <p:nvSpPr>
          <p:cNvPr id="25605" name="Text Box 5"/>
          <p:cNvSpPr txBox="1">
            <a:spLocks noChangeArrowheads="1"/>
          </p:cNvSpPr>
          <p:nvPr/>
        </p:nvSpPr>
        <p:spPr bwMode="auto">
          <a:xfrm>
            <a:off x="3200400" y="5867400"/>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4000" i="1">
                <a:solidFill>
                  <a:srgbClr val="CC3300"/>
                </a:solidFill>
                <a:ea typeface="新細明體" pitchFamily="18" charset="-120"/>
              </a:rPr>
              <a:t>How is it done?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026"/>
          <p:cNvSpPr txBox="1">
            <a:spLocks noChangeArrowheads="1"/>
          </p:cNvSpPr>
          <p:nvPr/>
        </p:nvSpPr>
        <p:spPr bwMode="auto">
          <a:xfrm>
            <a:off x="1066800" y="212725"/>
            <a:ext cx="63150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endParaRPr lang="en-US" altLang="zh-TW">
              <a:solidFill>
                <a:schemeClr val="accent1"/>
              </a:solidFill>
              <a:ea typeface="新細明體" pitchFamily="18" charset="-120"/>
            </a:endParaRPr>
          </a:p>
          <a:p>
            <a:r>
              <a:rPr lang="en-US" altLang="zh-TW">
                <a:solidFill>
                  <a:schemeClr val="accent1"/>
                </a:solidFill>
                <a:ea typeface="新細明體" pitchFamily="18" charset="-120"/>
              </a:rPr>
              <a:t>Small&amp; large bowel  Radiology</a:t>
            </a:r>
          </a:p>
        </p:txBody>
      </p:sp>
      <p:sp>
        <p:nvSpPr>
          <p:cNvPr id="8195" name="Text Box 1027"/>
          <p:cNvSpPr txBox="1">
            <a:spLocks noChangeArrowheads="1"/>
          </p:cNvSpPr>
          <p:nvPr/>
        </p:nvSpPr>
        <p:spPr bwMode="auto">
          <a:xfrm>
            <a:off x="2041525" y="1720850"/>
            <a:ext cx="4130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CC3300"/>
                </a:solidFill>
                <a:ea typeface="新細明體" pitchFamily="18" charset="-120"/>
              </a:rPr>
              <a:t>Learning objectives</a:t>
            </a:r>
          </a:p>
        </p:txBody>
      </p:sp>
      <p:sp>
        <p:nvSpPr>
          <p:cNvPr id="8196" name="Text Box 1029"/>
          <p:cNvSpPr txBox="1">
            <a:spLocks noChangeArrowheads="1"/>
          </p:cNvSpPr>
          <p:nvPr/>
        </p:nvSpPr>
        <p:spPr bwMode="auto">
          <a:xfrm>
            <a:off x="1981200" y="2387600"/>
            <a:ext cx="74676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sz="3200">
                <a:ea typeface="新細明體" pitchFamily="18" charset="-120"/>
              </a:rPr>
              <a:t>Revision of  their radiological </a:t>
            </a:r>
            <a:r>
              <a:rPr lang="en-US" altLang="zh-TW">
                <a:ea typeface="新細明體" pitchFamily="18" charset="-120"/>
              </a:rPr>
              <a:t>anatomy. </a:t>
            </a:r>
          </a:p>
          <a:p>
            <a:pPr>
              <a:buFontTx/>
              <a:buChar char="•"/>
            </a:pPr>
            <a:r>
              <a:rPr lang="en-US" altLang="zh-TW">
                <a:ea typeface="新細明體" pitchFamily="18" charset="-120"/>
              </a:rPr>
              <a:t> </a:t>
            </a:r>
            <a:r>
              <a:rPr lang="en-US" altLang="zh-TW" sz="3200">
                <a:ea typeface="新細明體" pitchFamily="18" charset="-120"/>
              </a:rPr>
              <a:t>To be aware of the common imaging modalities available to evaluate them.</a:t>
            </a:r>
          </a:p>
          <a:p>
            <a:pPr>
              <a:buFontTx/>
              <a:buChar char="•"/>
            </a:pPr>
            <a:r>
              <a:rPr lang="en-US" altLang="zh-TW" sz="3200">
                <a:ea typeface="新細明體" pitchFamily="18" charset="-120"/>
              </a:rPr>
              <a:t> Recognize radiological features of common disorders related to small&amp; large bowel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819400" y="260350"/>
            <a:ext cx="45513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Barium enema</a:t>
            </a:r>
          </a:p>
        </p:txBody>
      </p:sp>
      <p:sp>
        <p:nvSpPr>
          <p:cNvPr id="26627" name="Text Box 3"/>
          <p:cNvSpPr txBox="1">
            <a:spLocks noChangeArrowheads="1"/>
          </p:cNvSpPr>
          <p:nvPr/>
        </p:nvSpPr>
        <p:spPr bwMode="auto">
          <a:xfrm>
            <a:off x="4724400" y="1844675"/>
            <a:ext cx="5646738"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endParaRPr lang="en-US" altLang="zh-TW" sz="2800">
              <a:ea typeface="新細明體" pitchFamily="18" charset="-120"/>
            </a:endParaRPr>
          </a:p>
          <a:p>
            <a:pPr>
              <a:buFontTx/>
              <a:buChar char="•"/>
            </a:pPr>
            <a:r>
              <a:rPr lang="en-US" altLang="zh-TW" sz="2800">
                <a:ea typeface="新細明體" pitchFamily="18" charset="-120"/>
              </a:rPr>
              <a:t>The colon should be cleaned by laxative or enema.</a:t>
            </a:r>
          </a:p>
          <a:p>
            <a:pPr>
              <a:buFontTx/>
              <a:buChar char="•"/>
            </a:pPr>
            <a:r>
              <a:rPr lang="zh-TW" altLang="en-US" sz="2800">
                <a:ea typeface="新細明體" pitchFamily="18" charset="-120"/>
              </a:rPr>
              <a:t> </a:t>
            </a:r>
            <a:r>
              <a:rPr lang="en-US" altLang="zh-TW" sz="2800">
                <a:ea typeface="新細明體" pitchFamily="18" charset="-120"/>
              </a:rPr>
              <a:t>Patient lies on X-ray couch</a:t>
            </a:r>
          </a:p>
          <a:p>
            <a:pPr>
              <a:buFontTx/>
              <a:buChar char="•"/>
            </a:pPr>
            <a:r>
              <a:rPr lang="en-US" altLang="zh-TW" sz="2800">
                <a:ea typeface="新細明體" pitchFamily="18" charset="-120"/>
              </a:rPr>
              <a:t> Rectal tube is inserted</a:t>
            </a:r>
          </a:p>
          <a:p>
            <a:pPr>
              <a:buFontTx/>
              <a:buChar char="•"/>
            </a:pPr>
            <a:r>
              <a:rPr lang="en-US" altLang="zh-TW" sz="2800">
                <a:ea typeface="新細明體" pitchFamily="18" charset="-120"/>
              </a:rPr>
              <a:t> Barium ± air is then infused</a:t>
            </a:r>
          </a:p>
          <a:p>
            <a:pPr>
              <a:buFontTx/>
              <a:buChar char="•"/>
            </a:pPr>
            <a:r>
              <a:rPr lang="en-US" altLang="zh-TW" sz="2800">
                <a:ea typeface="新細明體" pitchFamily="18" charset="-120"/>
              </a:rPr>
              <a:t> X-rays are taken with patient in different positions  </a:t>
            </a:r>
          </a:p>
        </p:txBody>
      </p:sp>
      <p:pic>
        <p:nvPicPr>
          <p:cNvPr id="26628" name="Picture 4" descr="Dscf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400"/>
            <a:ext cx="4724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BA enem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66800"/>
            <a:ext cx="4073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BA enem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990600"/>
            <a:ext cx="39798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p:cNvSpPr txBox="1">
            <a:spLocks noChangeArrowheads="1"/>
          </p:cNvSpPr>
          <p:nvPr/>
        </p:nvSpPr>
        <p:spPr bwMode="auto">
          <a:xfrm>
            <a:off x="2819400" y="76200"/>
            <a:ext cx="45513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Barium enema</a:t>
            </a:r>
          </a:p>
        </p:txBody>
      </p:sp>
      <p:sp>
        <p:nvSpPr>
          <p:cNvPr id="27653" name="Text Box 8"/>
          <p:cNvSpPr txBox="1">
            <a:spLocks noChangeArrowheads="1"/>
          </p:cNvSpPr>
          <p:nvPr/>
        </p:nvSpPr>
        <p:spPr bwMode="auto">
          <a:xfrm>
            <a:off x="3128963" y="5562600"/>
            <a:ext cx="1900237"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lnSpc>
                <a:spcPct val="80000"/>
              </a:lnSpc>
            </a:pPr>
            <a:r>
              <a:rPr lang="en-US" altLang="zh-TW" sz="3200">
                <a:solidFill>
                  <a:srgbClr val="CC3300"/>
                </a:solidFill>
                <a:ea typeface="新細明體" pitchFamily="18" charset="-120"/>
              </a:rPr>
              <a:t>Rectal catheter</a:t>
            </a:r>
          </a:p>
        </p:txBody>
      </p:sp>
      <p:sp>
        <p:nvSpPr>
          <p:cNvPr id="27654" name="Line 9"/>
          <p:cNvSpPr>
            <a:spLocks noChangeShapeType="1"/>
          </p:cNvSpPr>
          <p:nvPr/>
        </p:nvSpPr>
        <p:spPr bwMode="auto">
          <a:xfrm flipH="1">
            <a:off x="2667000" y="5867400"/>
            <a:ext cx="3810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Line 10"/>
          <p:cNvSpPr>
            <a:spLocks noChangeShapeType="1"/>
          </p:cNvSpPr>
          <p:nvPr/>
        </p:nvSpPr>
        <p:spPr bwMode="auto">
          <a:xfrm flipH="1">
            <a:off x="2590800" y="6172200"/>
            <a:ext cx="3810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 name="Text Box 11"/>
          <p:cNvSpPr txBox="1">
            <a:spLocks noChangeArrowheads="1"/>
          </p:cNvSpPr>
          <p:nvPr/>
        </p:nvSpPr>
        <p:spPr bwMode="auto">
          <a:xfrm>
            <a:off x="5318125" y="304800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B</a:t>
            </a:r>
          </a:p>
        </p:txBody>
      </p:sp>
      <p:sp>
        <p:nvSpPr>
          <p:cNvPr id="27657" name="Text Box 12"/>
          <p:cNvSpPr txBox="1">
            <a:spLocks noChangeArrowheads="1"/>
          </p:cNvSpPr>
          <p:nvPr/>
        </p:nvSpPr>
        <p:spPr bwMode="auto">
          <a:xfrm>
            <a:off x="4953000" y="484505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A</a:t>
            </a:r>
          </a:p>
        </p:txBody>
      </p:sp>
      <p:sp>
        <p:nvSpPr>
          <p:cNvPr id="27658" name="Text Box 13"/>
          <p:cNvSpPr txBox="1">
            <a:spLocks noChangeArrowheads="1"/>
          </p:cNvSpPr>
          <p:nvPr/>
        </p:nvSpPr>
        <p:spPr bwMode="auto">
          <a:xfrm>
            <a:off x="7410450" y="91440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CC3300"/>
                </a:solidFill>
                <a:ea typeface="新細明體" pitchFamily="18" charset="-120"/>
              </a:rPr>
              <a:t>C</a:t>
            </a:r>
          </a:p>
        </p:txBody>
      </p:sp>
      <p:sp>
        <p:nvSpPr>
          <p:cNvPr id="27659" name="Text Box 14"/>
          <p:cNvSpPr txBox="1">
            <a:spLocks noChangeArrowheads="1"/>
          </p:cNvSpPr>
          <p:nvPr/>
        </p:nvSpPr>
        <p:spPr bwMode="auto">
          <a:xfrm>
            <a:off x="9906000" y="370205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D</a:t>
            </a:r>
          </a:p>
        </p:txBody>
      </p:sp>
      <p:sp>
        <p:nvSpPr>
          <p:cNvPr id="27660" name="Text Box 15"/>
          <p:cNvSpPr txBox="1">
            <a:spLocks noChangeArrowheads="1"/>
          </p:cNvSpPr>
          <p:nvPr/>
        </p:nvSpPr>
        <p:spPr bwMode="auto">
          <a:xfrm>
            <a:off x="9890125" y="5226050"/>
            <a:ext cx="4921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E</a:t>
            </a:r>
          </a:p>
        </p:txBody>
      </p:sp>
      <p:sp>
        <p:nvSpPr>
          <p:cNvPr id="27661" name="Line 16"/>
          <p:cNvSpPr>
            <a:spLocks noChangeShapeType="1"/>
          </p:cNvSpPr>
          <p:nvPr/>
        </p:nvSpPr>
        <p:spPr bwMode="auto">
          <a:xfrm>
            <a:off x="7696200" y="1447800"/>
            <a:ext cx="0" cy="3810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Line 17"/>
          <p:cNvSpPr>
            <a:spLocks noChangeShapeType="1"/>
          </p:cNvSpPr>
          <p:nvPr/>
        </p:nvSpPr>
        <p:spPr bwMode="ltGray">
          <a:xfrm>
            <a:off x="5791200" y="335280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Line 18"/>
          <p:cNvSpPr>
            <a:spLocks noChangeShapeType="1"/>
          </p:cNvSpPr>
          <p:nvPr/>
        </p:nvSpPr>
        <p:spPr bwMode="auto">
          <a:xfrm>
            <a:off x="5410200" y="518160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4" name="Line 19"/>
          <p:cNvSpPr>
            <a:spLocks noChangeShapeType="1"/>
          </p:cNvSpPr>
          <p:nvPr/>
        </p:nvSpPr>
        <p:spPr bwMode="auto">
          <a:xfrm flipH="1">
            <a:off x="9677400" y="3810000"/>
            <a:ext cx="457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5" name="Text Box 21"/>
          <p:cNvSpPr txBox="1">
            <a:spLocks noChangeArrowheads="1"/>
          </p:cNvSpPr>
          <p:nvPr/>
        </p:nvSpPr>
        <p:spPr bwMode="auto">
          <a:xfrm>
            <a:off x="5029200" y="990600"/>
            <a:ext cx="8255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HF</a:t>
            </a:r>
          </a:p>
        </p:txBody>
      </p:sp>
      <p:sp>
        <p:nvSpPr>
          <p:cNvPr id="27666" name="Text Box 22"/>
          <p:cNvSpPr txBox="1">
            <a:spLocks noChangeArrowheads="1"/>
          </p:cNvSpPr>
          <p:nvPr/>
        </p:nvSpPr>
        <p:spPr bwMode="auto">
          <a:xfrm>
            <a:off x="9569450" y="476250"/>
            <a:ext cx="7239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SF</a:t>
            </a:r>
          </a:p>
        </p:txBody>
      </p:sp>
      <p:sp>
        <p:nvSpPr>
          <p:cNvPr id="27667" name="Line 23"/>
          <p:cNvSpPr>
            <a:spLocks noChangeShapeType="1"/>
          </p:cNvSpPr>
          <p:nvPr/>
        </p:nvSpPr>
        <p:spPr bwMode="auto">
          <a:xfrm>
            <a:off x="5715000" y="1371600"/>
            <a:ext cx="6096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8" name="Line 24"/>
          <p:cNvSpPr>
            <a:spLocks noChangeShapeType="1"/>
          </p:cNvSpPr>
          <p:nvPr/>
        </p:nvSpPr>
        <p:spPr bwMode="auto">
          <a:xfrm flipH="1">
            <a:off x="9448800" y="1371600"/>
            <a:ext cx="381000" cy="457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9" name="Line 25"/>
          <p:cNvSpPr>
            <a:spLocks noChangeShapeType="1"/>
          </p:cNvSpPr>
          <p:nvPr/>
        </p:nvSpPr>
        <p:spPr bwMode="auto">
          <a:xfrm flipH="1">
            <a:off x="8991600" y="5638800"/>
            <a:ext cx="914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Text Box 26"/>
          <p:cNvSpPr txBox="1">
            <a:spLocks noChangeArrowheads="1"/>
          </p:cNvSpPr>
          <p:nvPr/>
        </p:nvSpPr>
        <p:spPr bwMode="auto">
          <a:xfrm>
            <a:off x="7391400" y="3733800"/>
            <a:ext cx="4667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CC3300"/>
                </a:solidFill>
                <a:ea typeface="新細明體" pitchFamily="18" charset="-120"/>
              </a:rPr>
              <a:t>F</a:t>
            </a:r>
          </a:p>
        </p:txBody>
      </p:sp>
      <p:sp>
        <p:nvSpPr>
          <p:cNvPr id="27671" name="Line 27"/>
          <p:cNvSpPr>
            <a:spLocks noChangeShapeType="1"/>
          </p:cNvSpPr>
          <p:nvPr/>
        </p:nvSpPr>
        <p:spPr bwMode="auto">
          <a:xfrm>
            <a:off x="7626350" y="4267200"/>
            <a:ext cx="0" cy="4572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BA enem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990600"/>
            <a:ext cx="39798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9"/>
          <p:cNvSpPr txBox="1">
            <a:spLocks noChangeArrowheads="1"/>
          </p:cNvSpPr>
          <p:nvPr/>
        </p:nvSpPr>
        <p:spPr bwMode="auto">
          <a:xfrm>
            <a:off x="365125" y="304800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B</a:t>
            </a:r>
          </a:p>
        </p:txBody>
      </p:sp>
      <p:sp>
        <p:nvSpPr>
          <p:cNvPr id="28676" name="Text Box 10"/>
          <p:cNvSpPr txBox="1">
            <a:spLocks noChangeArrowheads="1"/>
          </p:cNvSpPr>
          <p:nvPr/>
        </p:nvSpPr>
        <p:spPr bwMode="auto">
          <a:xfrm>
            <a:off x="0" y="484505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A</a:t>
            </a:r>
          </a:p>
        </p:txBody>
      </p:sp>
      <p:sp>
        <p:nvSpPr>
          <p:cNvPr id="28677" name="Text Box 11"/>
          <p:cNvSpPr txBox="1">
            <a:spLocks noChangeArrowheads="1"/>
          </p:cNvSpPr>
          <p:nvPr/>
        </p:nvSpPr>
        <p:spPr bwMode="auto">
          <a:xfrm>
            <a:off x="2457450" y="91440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CC3300"/>
                </a:solidFill>
                <a:ea typeface="新細明體" pitchFamily="18" charset="-120"/>
              </a:rPr>
              <a:t>C</a:t>
            </a:r>
          </a:p>
        </p:txBody>
      </p:sp>
      <p:sp>
        <p:nvSpPr>
          <p:cNvPr id="28678" name="Text Box 12"/>
          <p:cNvSpPr txBox="1">
            <a:spLocks noChangeArrowheads="1"/>
          </p:cNvSpPr>
          <p:nvPr/>
        </p:nvSpPr>
        <p:spPr bwMode="auto">
          <a:xfrm>
            <a:off x="4953000" y="3702050"/>
            <a:ext cx="5175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D</a:t>
            </a:r>
          </a:p>
        </p:txBody>
      </p:sp>
      <p:sp>
        <p:nvSpPr>
          <p:cNvPr id="28679" name="Text Box 13"/>
          <p:cNvSpPr txBox="1">
            <a:spLocks noChangeArrowheads="1"/>
          </p:cNvSpPr>
          <p:nvPr/>
        </p:nvSpPr>
        <p:spPr bwMode="auto">
          <a:xfrm>
            <a:off x="4937125" y="5226050"/>
            <a:ext cx="4921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E</a:t>
            </a:r>
          </a:p>
        </p:txBody>
      </p:sp>
      <p:sp>
        <p:nvSpPr>
          <p:cNvPr id="28680" name="Line 14"/>
          <p:cNvSpPr>
            <a:spLocks noChangeShapeType="1"/>
          </p:cNvSpPr>
          <p:nvPr/>
        </p:nvSpPr>
        <p:spPr bwMode="auto">
          <a:xfrm>
            <a:off x="2743200" y="1447800"/>
            <a:ext cx="0" cy="3810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1" name="Line 15"/>
          <p:cNvSpPr>
            <a:spLocks noChangeShapeType="1"/>
          </p:cNvSpPr>
          <p:nvPr/>
        </p:nvSpPr>
        <p:spPr bwMode="auto">
          <a:xfrm>
            <a:off x="838200" y="335280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Line 16"/>
          <p:cNvSpPr>
            <a:spLocks noChangeShapeType="1"/>
          </p:cNvSpPr>
          <p:nvPr/>
        </p:nvSpPr>
        <p:spPr bwMode="auto">
          <a:xfrm>
            <a:off x="457200" y="518160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3" name="Line 17"/>
          <p:cNvSpPr>
            <a:spLocks noChangeShapeType="1"/>
          </p:cNvSpPr>
          <p:nvPr/>
        </p:nvSpPr>
        <p:spPr bwMode="auto">
          <a:xfrm flipH="1">
            <a:off x="4724400" y="3810000"/>
            <a:ext cx="457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 name="Text Box 18"/>
          <p:cNvSpPr txBox="1">
            <a:spLocks noChangeArrowheads="1"/>
          </p:cNvSpPr>
          <p:nvPr/>
        </p:nvSpPr>
        <p:spPr bwMode="auto">
          <a:xfrm>
            <a:off x="76200" y="990600"/>
            <a:ext cx="8255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HF</a:t>
            </a:r>
          </a:p>
        </p:txBody>
      </p:sp>
      <p:sp>
        <p:nvSpPr>
          <p:cNvPr id="28685" name="Text Box 19"/>
          <p:cNvSpPr txBox="1">
            <a:spLocks noChangeArrowheads="1"/>
          </p:cNvSpPr>
          <p:nvPr/>
        </p:nvSpPr>
        <p:spPr bwMode="auto">
          <a:xfrm>
            <a:off x="4927600" y="836613"/>
            <a:ext cx="7239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SF</a:t>
            </a:r>
          </a:p>
        </p:txBody>
      </p:sp>
      <p:sp>
        <p:nvSpPr>
          <p:cNvPr id="28686" name="Line 20"/>
          <p:cNvSpPr>
            <a:spLocks noChangeShapeType="1"/>
          </p:cNvSpPr>
          <p:nvPr/>
        </p:nvSpPr>
        <p:spPr bwMode="auto">
          <a:xfrm>
            <a:off x="762000" y="1371600"/>
            <a:ext cx="6096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7" name="Line 21"/>
          <p:cNvSpPr>
            <a:spLocks noChangeShapeType="1"/>
          </p:cNvSpPr>
          <p:nvPr/>
        </p:nvSpPr>
        <p:spPr bwMode="auto">
          <a:xfrm flipH="1">
            <a:off x="4495800" y="1371600"/>
            <a:ext cx="381000" cy="457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8" name="Line 22"/>
          <p:cNvSpPr>
            <a:spLocks noChangeShapeType="1"/>
          </p:cNvSpPr>
          <p:nvPr/>
        </p:nvSpPr>
        <p:spPr bwMode="auto">
          <a:xfrm flipH="1">
            <a:off x="4038600" y="5638800"/>
            <a:ext cx="914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9" name="Text Box 23"/>
          <p:cNvSpPr txBox="1">
            <a:spLocks noChangeArrowheads="1"/>
          </p:cNvSpPr>
          <p:nvPr/>
        </p:nvSpPr>
        <p:spPr bwMode="auto">
          <a:xfrm>
            <a:off x="2686050" y="76200"/>
            <a:ext cx="45513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Barium enema</a:t>
            </a:r>
          </a:p>
        </p:txBody>
      </p:sp>
      <p:sp>
        <p:nvSpPr>
          <p:cNvPr id="28690" name="Text Box 24"/>
          <p:cNvSpPr txBox="1">
            <a:spLocks noChangeArrowheads="1"/>
          </p:cNvSpPr>
          <p:nvPr/>
        </p:nvSpPr>
        <p:spPr bwMode="auto">
          <a:xfrm>
            <a:off x="5470525" y="1797050"/>
            <a:ext cx="41338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A: caecum</a:t>
            </a:r>
          </a:p>
          <a:p>
            <a:r>
              <a:rPr lang="en-US" altLang="zh-TW">
                <a:ea typeface="新細明體" pitchFamily="18" charset="-120"/>
              </a:rPr>
              <a:t>B: ascending colon</a:t>
            </a:r>
          </a:p>
          <a:p>
            <a:r>
              <a:rPr lang="en-US" altLang="zh-TW">
                <a:ea typeface="新細明體" pitchFamily="18" charset="-120"/>
              </a:rPr>
              <a:t>C: transverse colon</a:t>
            </a:r>
          </a:p>
          <a:p>
            <a:r>
              <a:rPr lang="en-US" altLang="zh-TW">
                <a:ea typeface="新細明體" pitchFamily="18" charset="-120"/>
              </a:rPr>
              <a:t>D: descending colon</a:t>
            </a:r>
          </a:p>
          <a:p>
            <a:r>
              <a:rPr lang="en-US" altLang="zh-TW">
                <a:ea typeface="新細明體" pitchFamily="18" charset="-120"/>
              </a:rPr>
              <a:t>E: sigmoid colon</a:t>
            </a:r>
          </a:p>
          <a:p>
            <a:r>
              <a:rPr lang="en-US" altLang="zh-TW">
                <a:ea typeface="新細明體" pitchFamily="18" charset="-120"/>
              </a:rPr>
              <a:t>HF: hepatic flexure</a:t>
            </a:r>
          </a:p>
          <a:p>
            <a:r>
              <a:rPr lang="en-US" altLang="zh-TW">
                <a:ea typeface="新細明體" pitchFamily="18" charset="-120"/>
              </a:rPr>
              <a:t>SF: splenic flexure</a:t>
            </a:r>
          </a:p>
          <a:p>
            <a:r>
              <a:rPr lang="en-US" altLang="zh-TW">
                <a:ea typeface="新細明體" pitchFamily="18" charset="-120"/>
              </a:rPr>
              <a:t>F: terminal ileum</a:t>
            </a:r>
          </a:p>
        </p:txBody>
      </p:sp>
      <p:sp>
        <p:nvSpPr>
          <p:cNvPr id="28691" name="Text Box 25"/>
          <p:cNvSpPr txBox="1">
            <a:spLocks noChangeArrowheads="1"/>
          </p:cNvSpPr>
          <p:nvPr/>
        </p:nvSpPr>
        <p:spPr bwMode="auto">
          <a:xfrm>
            <a:off x="2279650" y="3886200"/>
            <a:ext cx="4667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CC3300"/>
                </a:solidFill>
                <a:ea typeface="新細明體" pitchFamily="18" charset="-120"/>
              </a:rPr>
              <a:t>F</a:t>
            </a:r>
          </a:p>
        </p:txBody>
      </p:sp>
      <p:sp>
        <p:nvSpPr>
          <p:cNvPr id="28692" name="Line 26"/>
          <p:cNvSpPr>
            <a:spLocks noChangeShapeType="1"/>
          </p:cNvSpPr>
          <p:nvPr/>
        </p:nvSpPr>
        <p:spPr bwMode="auto">
          <a:xfrm>
            <a:off x="2514600" y="4419600"/>
            <a:ext cx="0" cy="4572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عنوان 6"/>
          <p:cNvSpPr>
            <a:spLocks noGrp="1"/>
          </p:cNvSpPr>
          <p:nvPr>
            <p:ph type="title"/>
          </p:nvPr>
        </p:nvSpPr>
        <p:spPr/>
        <p:txBody>
          <a:bodyPr/>
          <a:lstStyle/>
          <a:p>
            <a:pPr eaLnBrk="1" hangingPunct="1"/>
            <a:endParaRPr lang="en-US" altLang="en-US" smtClean="0"/>
          </a:p>
        </p:txBody>
      </p:sp>
      <p:pic>
        <p:nvPicPr>
          <p:cNvPr id="2969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65150" y="1600200"/>
            <a:ext cx="4013200" cy="45259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824038"/>
            <a:ext cx="4114800" cy="40782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cs typeface="+mj-cs"/>
              </a:rPr>
              <a:t>Crohns Disease :</a:t>
            </a:r>
            <a:endParaRPr lang="en-US" dirty="0">
              <a:cs typeface="+mj-cs"/>
            </a:endParaRPr>
          </a:p>
        </p:txBody>
      </p:sp>
      <p:sp>
        <p:nvSpPr>
          <p:cNvPr id="3" name="عنصر نائب للمحتوى 2"/>
          <p:cNvSpPr>
            <a:spLocks noGrp="1"/>
          </p:cNvSpPr>
          <p:nvPr>
            <p:ph idx="1"/>
          </p:nvPr>
        </p:nvSpPr>
        <p:spPr>
          <a:xfrm>
            <a:off x="514350" y="1412875"/>
            <a:ext cx="9201150" cy="5184775"/>
          </a:xfrm>
        </p:spPr>
        <p:txBody>
          <a:bodyPr>
            <a:normAutofit/>
          </a:bodyPr>
          <a:lstStyle/>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Crohn disease remains idiopathic </a:t>
            </a: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b="1" dirty="0">
                <a:solidFill>
                  <a:srgbClr val="FFFFFF"/>
                </a:solidFill>
                <a:effectLst>
                  <a:outerShdw blurRad="38100" dist="38100" dir="2700000" algn="tl">
                    <a:srgbClr val="000000"/>
                  </a:outerShdw>
                </a:effectLst>
                <a:latin typeface="Cambria"/>
                <a:cs typeface="+mn-cs"/>
              </a:rPr>
              <a:t>Radiographic features</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00"/>
                </a:solidFill>
                <a:effectLst>
                  <a:outerShdw blurRad="38100" dist="38100" dir="2700000" algn="tl">
                    <a:srgbClr val="000000"/>
                  </a:outerShdw>
                </a:effectLst>
                <a:latin typeface="Cambria"/>
                <a:cs typeface="+mn-cs"/>
              </a:rPr>
              <a:t>The characteristic of </a:t>
            </a:r>
            <a:r>
              <a:rPr lang="en-US" sz="2400" dirty="0" smtClean="0">
                <a:solidFill>
                  <a:srgbClr val="FFFF00"/>
                </a:solidFill>
                <a:effectLst>
                  <a:outerShdw blurRad="38100" dist="38100" dir="2700000" algn="tl">
                    <a:srgbClr val="000000"/>
                  </a:outerShdw>
                </a:effectLst>
                <a:latin typeface="Cambria"/>
                <a:cs typeface="+mn-cs"/>
              </a:rPr>
              <a:t>Crohns  </a:t>
            </a:r>
            <a:r>
              <a:rPr lang="en-US" sz="2400" dirty="0">
                <a:solidFill>
                  <a:srgbClr val="FFFF00"/>
                </a:solidFill>
                <a:effectLst>
                  <a:outerShdw blurRad="38100" dist="38100" dir="2700000" algn="tl">
                    <a:srgbClr val="000000"/>
                  </a:outerShdw>
                </a:effectLst>
                <a:latin typeface="Cambria"/>
                <a:cs typeface="+mn-cs"/>
              </a:rPr>
              <a:t>disease is the</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00"/>
                </a:solidFill>
                <a:effectLst>
                  <a:outerShdw blurRad="38100" dist="38100" dir="2700000" algn="tl">
                    <a:srgbClr val="000000"/>
                  </a:outerShdw>
                </a:effectLst>
                <a:latin typeface="Cambria"/>
                <a:cs typeface="+mn-cs"/>
              </a:rPr>
              <a:t> presence of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 </a:t>
            </a:r>
            <a:r>
              <a:rPr lang="en-US" sz="2400" dirty="0" smtClean="0">
                <a:solidFill>
                  <a:srgbClr val="FFFFFF"/>
                </a:solidFill>
                <a:effectLst>
                  <a:outerShdw blurRad="38100" dist="38100" dir="2700000" algn="tl">
                    <a:srgbClr val="000000"/>
                  </a:outerShdw>
                </a:effectLst>
                <a:latin typeface="Cambria"/>
                <a:cs typeface="+mn-cs"/>
              </a:rPr>
              <a:t>_skip </a:t>
            </a:r>
            <a:r>
              <a:rPr lang="en-US" sz="2400" dirty="0">
                <a:solidFill>
                  <a:srgbClr val="FFFFFF"/>
                </a:solidFill>
                <a:effectLst>
                  <a:outerShdw blurRad="38100" dist="38100" dir="2700000" algn="tl">
                    <a:srgbClr val="000000"/>
                  </a:outerShdw>
                </a:effectLst>
                <a:latin typeface="Cambria"/>
                <a:cs typeface="+mn-cs"/>
              </a:rPr>
              <a:t>lesions</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 </a:t>
            </a:r>
            <a:r>
              <a:rPr lang="en-US" sz="2400" dirty="0" smtClean="0">
                <a:solidFill>
                  <a:srgbClr val="FFFFFF"/>
                </a:solidFill>
                <a:effectLst>
                  <a:outerShdw blurRad="38100" dist="38100" dir="2700000" algn="tl">
                    <a:srgbClr val="000000"/>
                  </a:outerShdw>
                </a:effectLst>
                <a:latin typeface="Cambria"/>
                <a:cs typeface="+mn-cs"/>
              </a:rPr>
              <a:t>_multiple </a:t>
            </a:r>
            <a:r>
              <a:rPr lang="en-US" sz="2400" dirty="0">
                <a:solidFill>
                  <a:srgbClr val="FFFFFF"/>
                </a:solidFill>
                <a:effectLst>
                  <a:outerShdw blurRad="38100" dist="38100" dir="2700000" algn="tl">
                    <a:srgbClr val="000000"/>
                  </a:outerShdw>
                </a:effectLst>
                <a:latin typeface="Cambria"/>
                <a:cs typeface="+mn-cs"/>
              </a:rPr>
              <a:t>discrete ulcers.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_</a:t>
            </a:r>
            <a:r>
              <a:rPr lang="en-US" sz="2400" dirty="0" smtClean="0">
                <a:solidFill>
                  <a:srgbClr val="FFFFFF"/>
                </a:solidFill>
                <a:effectLst>
                  <a:outerShdw blurRad="38100" dist="38100" dir="2700000" algn="tl">
                    <a:srgbClr val="000000"/>
                  </a:outerShdw>
                </a:effectLst>
                <a:latin typeface="Cambria"/>
                <a:cs typeface="+mn-cs"/>
              </a:rPr>
              <a:t>The </a:t>
            </a:r>
            <a:r>
              <a:rPr lang="en-US" sz="2400" dirty="0">
                <a:solidFill>
                  <a:srgbClr val="FFFFFF"/>
                </a:solidFill>
                <a:effectLst>
                  <a:outerShdw blurRad="38100" dist="38100" dir="2700000" algn="tl">
                    <a:srgbClr val="000000"/>
                  </a:outerShdw>
                </a:effectLst>
                <a:latin typeface="Cambria"/>
                <a:cs typeface="+mn-cs"/>
              </a:rPr>
              <a:t>frequency with which various parts of the gastrointestinal tract are affected varies widely</a:t>
            </a:r>
            <a:r>
              <a:rPr lang="en-US" sz="2400" dirty="0">
                <a:solidFill>
                  <a:srgbClr val="FFFFFF"/>
                </a:solidFill>
                <a:effectLst>
                  <a:outerShdw blurRad="38100" dist="38100" dir="2700000" algn="tl">
                    <a:srgbClr val="000000"/>
                  </a:outerShdw>
                </a:effectLst>
                <a:cs typeface="+mn-cs"/>
              </a:rPr>
              <a:t> </a:t>
            </a:r>
            <a:r>
              <a:rPr lang="en-US" sz="2400" dirty="0">
                <a:solidFill>
                  <a:srgbClr val="FFFFFF"/>
                </a:solidFill>
                <a:effectLst>
                  <a:outerShdw blurRad="38100" dist="38100" dir="2700000" algn="tl">
                    <a:srgbClr val="000000"/>
                  </a:outerShdw>
                </a:effectLst>
                <a:latin typeface="Cambria"/>
                <a:cs typeface="+mn-cs"/>
              </a:rPr>
              <a:t>:</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a:t>
            </a:r>
            <a:r>
              <a:rPr lang="en-US" sz="2400" dirty="0" smtClean="0">
                <a:solidFill>
                  <a:srgbClr val="FFFF00"/>
                </a:solidFill>
                <a:effectLst>
                  <a:outerShdw blurRad="38100" dist="38100" dir="2700000" algn="tl">
                    <a:srgbClr val="000000"/>
                  </a:outerShdw>
                </a:effectLst>
                <a:latin typeface="Cambria"/>
                <a:cs typeface="+mn-cs"/>
              </a:rPr>
              <a:t>small </a:t>
            </a:r>
            <a:r>
              <a:rPr lang="en-US" sz="2400" dirty="0">
                <a:solidFill>
                  <a:srgbClr val="FFFF00"/>
                </a:solidFill>
                <a:effectLst>
                  <a:outerShdw blurRad="38100" dist="38100" dir="2700000" algn="tl">
                    <a:srgbClr val="000000"/>
                  </a:outerShdw>
                </a:effectLst>
                <a:latin typeface="Cambria"/>
                <a:cs typeface="+mn-cs"/>
              </a:rPr>
              <a:t>bowel: 70-80%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smtClean="0">
                <a:solidFill>
                  <a:srgbClr val="FFFF00"/>
                </a:solidFill>
                <a:effectLst>
                  <a:outerShdw blurRad="38100" dist="38100" dir="2700000" algn="tl">
                    <a:srgbClr val="000000"/>
                  </a:outerShdw>
                </a:effectLst>
                <a:latin typeface="Cambria"/>
                <a:cs typeface="+mn-cs"/>
              </a:rPr>
              <a:t>*small </a:t>
            </a:r>
            <a:r>
              <a:rPr lang="en-US" sz="2400" dirty="0">
                <a:solidFill>
                  <a:srgbClr val="FFFF00"/>
                </a:solidFill>
                <a:effectLst>
                  <a:outerShdw blurRad="38100" dist="38100" dir="2700000" algn="tl">
                    <a:srgbClr val="000000"/>
                  </a:outerShdw>
                </a:effectLst>
                <a:latin typeface="Cambria"/>
                <a:cs typeface="+mn-cs"/>
              </a:rPr>
              <a:t>and large bowel:   50%</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400" dirty="0" smtClean="0">
                <a:solidFill>
                  <a:srgbClr val="FFFF00"/>
                </a:solidFill>
                <a:effectLst>
                  <a:outerShdw blurRad="38100" dist="38100" dir="2700000" algn="tl">
                    <a:srgbClr val="000000"/>
                  </a:outerShdw>
                </a:effectLst>
                <a:latin typeface="Cambria"/>
                <a:cs typeface="+mn-cs"/>
              </a:rPr>
              <a:t>*large </a:t>
            </a:r>
            <a:r>
              <a:rPr lang="en-US" sz="2400" dirty="0">
                <a:solidFill>
                  <a:srgbClr val="FFFF00"/>
                </a:solidFill>
                <a:effectLst>
                  <a:outerShdw blurRad="38100" dist="38100" dir="2700000" algn="tl">
                    <a:srgbClr val="000000"/>
                  </a:outerShdw>
                </a:effectLst>
                <a:latin typeface="Cambria"/>
                <a:cs typeface="+mn-cs"/>
              </a:rPr>
              <a:t>bowel only:    15-20</a:t>
            </a:r>
            <a:r>
              <a:rPr lang="en-US" sz="2400" dirty="0" smtClean="0">
                <a:solidFill>
                  <a:srgbClr val="FFFF00"/>
                </a:solidFill>
                <a:effectLst>
                  <a:outerShdw blurRad="38100" dist="38100" dir="2700000" algn="tl">
                    <a:srgbClr val="000000"/>
                  </a:outerShdw>
                </a:effectLst>
                <a:latin typeface="Cambria"/>
                <a:cs typeface="+mn-cs"/>
              </a:rPr>
              <a:t>% </a:t>
            </a:r>
            <a:endParaRPr lang="en-US" dirty="0">
              <a:solidFill>
                <a:srgbClr val="FFFF00"/>
              </a:solidFill>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3200" dirty="0" smtClean="0">
                <a:solidFill>
                  <a:srgbClr val="FFFF00"/>
                </a:solidFill>
                <a:cs typeface="+mj-cs"/>
              </a:rPr>
              <a:t>Radiological finding of CD in BA follow through :</a:t>
            </a:r>
            <a:endParaRPr lang="en-US" sz="3200" dirty="0">
              <a:solidFill>
                <a:srgbClr val="FFFF00"/>
              </a:solidFill>
              <a:cs typeface="+mj-cs"/>
            </a:endParaRPr>
          </a:p>
        </p:txBody>
      </p:sp>
      <p:sp>
        <p:nvSpPr>
          <p:cNvPr id="3" name="عنصر نائب للمحتوى 2"/>
          <p:cNvSpPr>
            <a:spLocks noGrp="1"/>
          </p:cNvSpPr>
          <p:nvPr>
            <p:ph idx="1"/>
          </p:nvPr>
        </p:nvSpPr>
        <p:spPr/>
        <p:txBody>
          <a:bodyPr>
            <a:normAutofit/>
          </a:bodyPr>
          <a:lstStyle/>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_Multiple </a:t>
            </a:r>
            <a:r>
              <a:rPr lang="en-US" sz="2400" b="1" u="sng" dirty="0">
                <a:solidFill>
                  <a:srgbClr val="FFFFFF"/>
                </a:solidFill>
                <a:effectLst>
                  <a:outerShdw blurRad="38100" dist="38100" dir="2700000" algn="tl">
                    <a:srgbClr val="000000"/>
                  </a:outerShdw>
                </a:effectLst>
                <a:latin typeface="Cambria"/>
                <a:cs typeface="+mn-cs"/>
              </a:rPr>
              <a:t>mucosal ulcers </a:t>
            </a:r>
            <a:r>
              <a:rPr lang="en-US" sz="2400" b="1" dirty="0">
                <a:solidFill>
                  <a:srgbClr val="FFFFFF"/>
                </a:solidFill>
                <a:effectLst>
                  <a:outerShdw blurRad="38100" dist="38100" dir="2700000" algn="tl">
                    <a:srgbClr val="000000"/>
                  </a:outerShdw>
                </a:effectLst>
                <a:latin typeface="Cambria"/>
                <a:cs typeface="+mn-cs"/>
                <a:hlinkClick r:id="rId2"/>
              </a:rPr>
              <a:t>aphthous </a:t>
            </a:r>
            <a:r>
              <a:rPr lang="en-US" sz="2400" b="1" dirty="0" smtClean="0">
                <a:solidFill>
                  <a:srgbClr val="FFFFFF"/>
                </a:solidFill>
                <a:effectLst>
                  <a:outerShdw blurRad="38100" dist="38100" dir="2700000" algn="tl">
                    <a:srgbClr val="000000"/>
                  </a:outerShdw>
                </a:effectLst>
                <a:latin typeface="Cambria"/>
                <a:cs typeface="+mn-cs"/>
                <a:hlinkClick r:id="rId2"/>
              </a:rPr>
              <a:t>ulcers</a:t>
            </a:r>
            <a:r>
              <a:rPr lang="en-US" sz="2400" b="1" dirty="0" smtClean="0">
                <a:solidFill>
                  <a:srgbClr val="FFFFFF"/>
                </a:solidFill>
                <a:effectLst>
                  <a:outerShdw blurRad="38100" dist="38100" dir="2700000" algn="tl">
                    <a:srgbClr val="000000"/>
                  </a:outerShdw>
                </a:effectLst>
                <a:latin typeface="Cambria"/>
                <a:cs typeface="+mn-cs"/>
              </a:rPr>
              <a:t>. </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a:t>
            </a:r>
            <a:r>
              <a:rPr lang="en-US" sz="2400" b="1" u="sng" dirty="0" smtClean="0">
                <a:solidFill>
                  <a:srgbClr val="FFFFFF"/>
                </a:solidFill>
                <a:effectLst>
                  <a:outerShdw blurRad="38100" dist="38100" dir="2700000" algn="tl">
                    <a:srgbClr val="000000"/>
                  </a:outerShdw>
                </a:effectLst>
                <a:latin typeface="Cambria"/>
                <a:cs typeface="+mn-cs"/>
              </a:rPr>
              <a:t>Transmural ulcer </a:t>
            </a:r>
            <a:r>
              <a:rPr lang="en-US" sz="2400" b="1" dirty="0" smtClean="0">
                <a:solidFill>
                  <a:schemeClr val="accent2">
                    <a:lumMod val="60000"/>
                    <a:lumOff val="40000"/>
                  </a:schemeClr>
                </a:solidFill>
                <a:effectLst>
                  <a:outerShdw blurRad="38100" dist="38100" dir="2700000" algn="tl">
                    <a:srgbClr val="000000"/>
                  </a:outerShdw>
                </a:effectLst>
                <a:latin typeface="Cambria"/>
                <a:cs typeface="+mn-cs"/>
              </a:rPr>
              <a:t>(Rose thorn appearance )</a:t>
            </a:r>
            <a:endParaRPr lang="en-US" sz="2400" b="1" dirty="0">
              <a:solidFill>
                <a:schemeClr val="accent2">
                  <a:lumMod val="60000"/>
                  <a:lumOff val="40000"/>
                </a:schemeClr>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effectLst>
                  <a:outerShdw blurRad="38100" dist="38100" dir="2700000" algn="tl">
                    <a:srgbClr val="000000"/>
                  </a:outerShdw>
                </a:effectLst>
                <a:latin typeface="Cambria"/>
                <a:cs typeface="+mn-cs"/>
              </a:rPr>
              <a:t>_longitudinal </a:t>
            </a:r>
            <a:r>
              <a:rPr lang="en-US" sz="2400" b="1" u="sng" dirty="0">
                <a:effectLst>
                  <a:outerShdw blurRad="38100" dist="38100" dir="2700000" algn="tl">
                    <a:srgbClr val="000000"/>
                  </a:outerShdw>
                </a:effectLst>
                <a:latin typeface="Cambria"/>
                <a:cs typeface="+mn-cs"/>
              </a:rPr>
              <a:t>fissures</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_Multiple </a:t>
            </a:r>
            <a:r>
              <a:rPr lang="en-US" sz="2400" b="1" dirty="0">
                <a:solidFill>
                  <a:srgbClr val="FFFFFF"/>
                </a:solidFill>
                <a:effectLst>
                  <a:outerShdw blurRad="38100" dist="38100" dir="2700000" algn="tl">
                    <a:srgbClr val="000000"/>
                  </a:outerShdw>
                </a:effectLst>
                <a:latin typeface="Cambria"/>
                <a:cs typeface="+mn-cs"/>
              </a:rPr>
              <a:t>skip lesions </a:t>
            </a:r>
          </a:p>
          <a:p>
            <a:pPr marL="722376" lvl="1" indent="-274320" rtl="1" eaLnBrk="1" fontAlgn="auto" hangingPunct="1">
              <a:lnSpc>
                <a:spcPct val="80000"/>
              </a:lnSpc>
              <a:spcAft>
                <a:spcPts val="0"/>
              </a:spcAft>
              <a:buClr>
                <a:srgbClr val="FFFFFF"/>
              </a:buClr>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_when </a:t>
            </a:r>
            <a:r>
              <a:rPr lang="en-US" sz="2400" b="1" dirty="0">
                <a:solidFill>
                  <a:srgbClr val="FFFFFF"/>
                </a:solidFill>
                <a:effectLst>
                  <a:outerShdw blurRad="38100" dist="38100" dir="2700000" algn="tl">
                    <a:srgbClr val="000000"/>
                  </a:outerShdw>
                </a:effectLst>
                <a:latin typeface="Cambria"/>
                <a:cs typeface="+mn-cs"/>
              </a:rPr>
              <a:t>severe leads to</a:t>
            </a:r>
            <a:r>
              <a:rPr lang="en-US" sz="2400" b="1" dirty="0">
                <a:solidFill>
                  <a:srgbClr val="FFFFFF"/>
                </a:solidFill>
                <a:effectLst>
                  <a:outerShdw blurRad="38100" dist="38100" dir="2700000" algn="tl">
                    <a:srgbClr val="000000"/>
                  </a:outerShdw>
                </a:effectLst>
                <a:cs typeface="+mn-cs"/>
              </a:rPr>
              <a:t> </a:t>
            </a:r>
            <a:r>
              <a:rPr lang="en-US" sz="2400" b="1" dirty="0">
                <a:solidFill>
                  <a:srgbClr val="FFFFFF"/>
                </a:solidFill>
                <a:effectLst>
                  <a:outerShdw blurRad="38100" dist="38100" dir="2700000" algn="tl">
                    <a:srgbClr val="000000"/>
                  </a:outerShdw>
                </a:effectLst>
                <a:latin typeface="Cambria"/>
                <a:cs typeface="+mn-cs"/>
              </a:rPr>
              <a:t>cobblestone appearance </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_May </a:t>
            </a:r>
            <a:r>
              <a:rPr lang="en-US" sz="2400" b="1" dirty="0">
                <a:solidFill>
                  <a:srgbClr val="FFFFFF"/>
                </a:solidFill>
                <a:effectLst>
                  <a:outerShdw blurRad="38100" dist="38100" dir="2700000" algn="tl">
                    <a:srgbClr val="000000"/>
                  </a:outerShdw>
                </a:effectLst>
                <a:latin typeface="Cambria"/>
                <a:cs typeface="+mn-cs"/>
              </a:rPr>
              <a:t>lead to </a:t>
            </a:r>
            <a:r>
              <a:rPr lang="en-US" sz="2400" b="1" u="sng" dirty="0">
                <a:solidFill>
                  <a:srgbClr val="FFFFFF"/>
                </a:solidFill>
                <a:effectLst>
                  <a:outerShdw blurRad="38100" dist="38100" dir="2700000" algn="tl">
                    <a:srgbClr val="000000"/>
                  </a:outerShdw>
                </a:effectLst>
                <a:latin typeface="Cambria"/>
                <a:cs typeface="+mn-cs"/>
              </a:rPr>
              <a:t>sinus tracts and fistulae </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_widely </a:t>
            </a:r>
            <a:r>
              <a:rPr lang="en-US" sz="2400" b="1" dirty="0">
                <a:solidFill>
                  <a:srgbClr val="FFFFFF"/>
                </a:solidFill>
                <a:effectLst>
                  <a:outerShdw blurRad="38100" dist="38100" dir="2700000" algn="tl">
                    <a:srgbClr val="000000"/>
                  </a:outerShdw>
                </a:effectLst>
                <a:latin typeface="Cambria"/>
                <a:cs typeface="+mn-cs"/>
              </a:rPr>
              <a:t>separated loops of bowel due to fibro-fatty proliferation</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_Thickened </a:t>
            </a:r>
            <a:r>
              <a:rPr lang="en-US" sz="2400" b="1" dirty="0">
                <a:solidFill>
                  <a:srgbClr val="FFFFFF"/>
                </a:solidFill>
                <a:effectLst>
                  <a:outerShdw blurRad="38100" dist="38100" dir="2700000" algn="tl">
                    <a:srgbClr val="000000"/>
                  </a:outerShdw>
                </a:effectLst>
                <a:latin typeface="Cambria"/>
                <a:cs typeface="+mn-cs"/>
              </a:rPr>
              <a:t>folds due to </a:t>
            </a:r>
            <a:r>
              <a:rPr lang="en-US" sz="2400" b="1" dirty="0" smtClean="0">
                <a:solidFill>
                  <a:srgbClr val="FFFFFF"/>
                </a:solidFill>
                <a:effectLst>
                  <a:outerShdw blurRad="38100" dist="38100" dir="2700000" algn="tl">
                    <a:srgbClr val="000000"/>
                  </a:outerShdw>
                </a:effectLst>
                <a:latin typeface="Cambria"/>
                <a:cs typeface="+mn-cs"/>
              </a:rPr>
              <a:t>edema.</a:t>
            </a: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a:t>
            </a:r>
            <a:r>
              <a:rPr lang="en-US" sz="2400" b="1" u="sng" dirty="0" smtClean="0">
                <a:solidFill>
                  <a:srgbClr val="FFFFFF"/>
                </a:solidFill>
                <a:effectLst>
                  <a:outerShdw blurRad="38100" dist="38100" dir="2700000" algn="tl">
                    <a:srgbClr val="000000"/>
                  </a:outerShdw>
                </a:effectLst>
                <a:latin typeface="Cambria"/>
                <a:cs typeface="+mn-cs"/>
              </a:rPr>
              <a:t>Pseudo </a:t>
            </a:r>
            <a:r>
              <a:rPr lang="en-US" sz="2400" b="1" u="sng" dirty="0">
                <a:solidFill>
                  <a:srgbClr val="FFFFFF"/>
                </a:solidFill>
                <a:effectLst>
                  <a:outerShdw blurRad="38100" dist="38100" dir="2700000" algn="tl">
                    <a:srgbClr val="000000"/>
                  </a:outerShdw>
                </a:effectLst>
                <a:latin typeface="Cambria"/>
                <a:cs typeface="+mn-cs"/>
              </a:rPr>
              <a:t>diverticula formation</a:t>
            </a:r>
            <a:r>
              <a:rPr lang="en-US" sz="2400" b="1" dirty="0">
                <a:solidFill>
                  <a:srgbClr val="FFFFFF"/>
                </a:solidFill>
                <a:effectLst>
                  <a:outerShdw blurRad="38100" dist="38100" dir="2700000" algn="tl">
                    <a:srgbClr val="000000"/>
                  </a:outerShdw>
                </a:effectLst>
                <a:latin typeface="Cambria"/>
                <a:cs typeface="+mn-cs"/>
              </a:rPr>
              <a:t>: due to contraction at the site of </a:t>
            </a:r>
            <a:r>
              <a:rPr lang="en-US" sz="2400" b="1" dirty="0" smtClean="0">
                <a:solidFill>
                  <a:srgbClr val="FFFFFF"/>
                </a:solidFill>
                <a:effectLst>
                  <a:outerShdw blurRad="38100" dist="38100" dir="2700000" algn="tl">
                    <a:srgbClr val="000000"/>
                  </a:outerShdw>
                </a:effectLst>
                <a:latin typeface="Cambria"/>
                <a:cs typeface="+mn-cs"/>
              </a:rPr>
              <a:t>ulcer </a:t>
            </a:r>
            <a:r>
              <a:rPr lang="en-US" sz="2400" b="1" dirty="0">
                <a:solidFill>
                  <a:srgbClr val="FFFFFF"/>
                </a:solidFill>
                <a:effectLst>
                  <a:outerShdw blurRad="38100" dist="38100" dir="2700000" algn="tl">
                    <a:srgbClr val="000000"/>
                  </a:outerShdw>
                </a:effectLst>
                <a:latin typeface="Cambria"/>
                <a:cs typeface="+mn-cs"/>
              </a:rPr>
              <a:t>with ballooning of the opposite </a:t>
            </a:r>
            <a:r>
              <a:rPr lang="en-US" sz="2400" b="1" dirty="0" smtClean="0">
                <a:solidFill>
                  <a:srgbClr val="FFFFFF"/>
                </a:solidFill>
                <a:effectLst>
                  <a:outerShdw blurRad="38100" dist="38100" dir="2700000" algn="tl">
                    <a:srgbClr val="000000"/>
                  </a:outerShdw>
                </a:effectLst>
                <a:latin typeface="Cambria"/>
                <a:cs typeface="+mn-cs"/>
              </a:rPr>
              <a:t>site.</a:t>
            </a:r>
            <a:endParaRPr lang="en-US" sz="2400" b="1" dirty="0">
              <a:solidFill>
                <a:srgbClr val="FFFFFF"/>
              </a:solidFill>
              <a:effectLst>
                <a:outerShdw blurRad="38100" dist="38100" dir="2700000" algn="tl">
                  <a:srgbClr val="000000"/>
                </a:outerShdw>
              </a:effectLst>
              <a:latin typeface="Cambria"/>
              <a:cs typeface="+mn-cs"/>
            </a:endParaRPr>
          </a:p>
          <a:p>
            <a:pPr marL="420624" indent="-384048" algn="r" rtl="1" eaLnBrk="1" fontAlgn="auto" hangingPunct="1">
              <a:lnSpc>
                <a:spcPct val="80000"/>
              </a:lnSpc>
              <a:spcAft>
                <a:spcPts val="0"/>
              </a:spcAft>
              <a:buClr>
                <a:srgbClr val="FADF6C"/>
              </a:buClr>
              <a:buSzPct val="60000"/>
              <a:buFont typeface="Monotype Sorts" pitchFamily="2" charset="2"/>
              <a:buNone/>
              <a:defRPr/>
            </a:pPr>
            <a:endParaRPr lang="en-US" sz="2400" b="1" dirty="0">
              <a:solidFill>
                <a:srgbClr val="FFFFFF"/>
              </a:solidFill>
              <a:effectLst>
                <a:outerShdw blurRad="38100" dist="38100" dir="2700000" algn="tl">
                  <a:srgbClr val="000000"/>
                </a:outerShdw>
              </a:effectLst>
              <a:latin typeface="Cambria"/>
              <a:cs typeface="+mn-cs"/>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وان 1"/>
          <p:cNvSpPr>
            <a:spLocks noGrp="1"/>
          </p:cNvSpPr>
          <p:nvPr>
            <p:ph type="title"/>
          </p:nvPr>
        </p:nvSpPr>
        <p:spPr/>
        <p:txBody>
          <a:bodyPr/>
          <a:lstStyle/>
          <a:p>
            <a:pPr eaLnBrk="1" hangingPunct="1"/>
            <a:endParaRPr lang="en-US" altLang="en-US" smtClean="0"/>
          </a:p>
        </p:txBody>
      </p:sp>
      <p:pic>
        <p:nvPicPr>
          <p:cNvPr id="32771" name="Picture 3" descr="C:\Users\sama office\Desktop\slide_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650" y="188913"/>
            <a:ext cx="9864725" cy="65532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rmAutofit/>
          </a:bodyPr>
          <a:lstStyle/>
          <a:p>
            <a:pPr eaLnBrk="1" fontAlgn="auto" hangingPunct="1">
              <a:spcAft>
                <a:spcPts val="0"/>
              </a:spcAft>
              <a:defRPr/>
            </a:pPr>
            <a:r>
              <a:rPr lang="en-US" sz="4400" dirty="0" smtClean="0">
                <a:solidFill>
                  <a:srgbClr val="FFFFFF"/>
                </a:solidFill>
                <a:effectLst>
                  <a:outerShdw blurRad="38100" dist="38100" dir="2700000" algn="tl">
                    <a:srgbClr val="000000"/>
                  </a:outerShdw>
                </a:effectLst>
                <a:latin typeface="Arial"/>
                <a:cs typeface="Arial"/>
              </a:rPr>
              <a:t>Crohns disease </a:t>
            </a:r>
            <a:endParaRPr lang="en-US" dirty="0">
              <a:cs typeface="+mj-cs"/>
            </a:endParaRPr>
          </a:p>
        </p:txBody>
      </p:sp>
      <p:pic>
        <p:nvPicPr>
          <p:cNvPr id="3379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14488" y="2052638"/>
            <a:ext cx="1914525" cy="36210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0288" y="1839913"/>
            <a:ext cx="4035425" cy="40465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0525" y="230188"/>
            <a:ext cx="8401050" cy="1143000"/>
          </a:xfrm>
        </p:spPr>
        <p:txBody>
          <a:bodyPr>
            <a:normAutofit/>
          </a:bodyPr>
          <a:lstStyle/>
          <a:p>
            <a:pPr eaLnBrk="1" fontAlgn="auto" hangingPunct="1">
              <a:spcAft>
                <a:spcPts val="0"/>
              </a:spcAft>
              <a:defRPr/>
            </a:pPr>
            <a:r>
              <a:rPr lang="en-US" dirty="0" smtClean="0">
                <a:cs typeface="+mj-cs"/>
              </a:rPr>
              <a:t>CD </a:t>
            </a:r>
            <a:endParaRPr lang="en-US" dirty="0">
              <a:cs typeface="+mj-cs"/>
            </a:endParaRPr>
          </a:p>
        </p:txBody>
      </p:sp>
      <p:sp>
        <p:nvSpPr>
          <p:cNvPr id="34819" name="عنصر نائب للمحتوى 2"/>
          <p:cNvSpPr>
            <a:spLocks noGrp="1"/>
          </p:cNvSpPr>
          <p:nvPr>
            <p:ph idx="1"/>
          </p:nvPr>
        </p:nvSpPr>
        <p:spPr/>
        <p:txBody>
          <a:bodyPr/>
          <a:lstStyle/>
          <a:p>
            <a:pPr eaLnBrk="1" hangingPunct="1"/>
            <a:endParaRPr lang="en-US" altLang="en-US"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341438"/>
            <a:ext cx="100838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cs typeface="+mj-cs"/>
              </a:rPr>
              <a:t>CD</a:t>
            </a:r>
            <a:endParaRPr lang="en-US" dirty="0">
              <a:cs typeface="+mj-cs"/>
            </a:endParaRPr>
          </a:p>
        </p:txBody>
      </p:sp>
      <p:sp>
        <p:nvSpPr>
          <p:cNvPr id="35843" name="عنصر نائب للمحتوى 2"/>
          <p:cNvSpPr>
            <a:spLocks noGrp="1"/>
          </p:cNvSpPr>
          <p:nvPr>
            <p:ph idx="1"/>
          </p:nvPr>
        </p:nvSpPr>
        <p:spPr/>
        <p:txBody>
          <a:bodyPr/>
          <a:lstStyle/>
          <a:p>
            <a:pPr eaLnBrk="1" hangingPunct="1"/>
            <a:endParaRPr lang="en-US" altLang="en-US"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412875"/>
            <a:ext cx="9937750"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8" descr="B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175"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19"/>
          <p:cNvSpPr txBox="1">
            <a:spLocks noChangeArrowheads="1"/>
          </p:cNvSpPr>
          <p:nvPr/>
        </p:nvSpPr>
        <p:spPr bwMode="auto">
          <a:xfrm>
            <a:off x="0" y="381000"/>
            <a:ext cx="322103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6000">
                <a:solidFill>
                  <a:schemeClr val="accent1"/>
                </a:solidFill>
                <a:ea typeface="新細明體" pitchFamily="18" charset="-120"/>
              </a:rPr>
              <a:t>Anatomy</a:t>
            </a:r>
          </a:p>
        </p:txBody>
      </p:sp>
      <p:sp>
        <p:nvSpPr>
          <p:cNvPr id="9220" name="Text Box 20"/>
          <p:cNvSpPr txBox="1">
            <a:spLocks noChangeArrowheads="1"/>
          </p:cNvSpPr>
          <p:nvPr/>
        </p:nvSpPr>
        <p:spPr bwMode="auto">
          <a:xfrm>
            <a:off x="228600" y="3505200"/>
            <a:ext cx="3276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CC3300"/>
                </a:solidFill>
                <a:ea typeface="新細明體" pitchFamily="18" charset="-120"/>
              </a:rPr>
              <a:t>Large bowel</a:t>
            </a:r>
          </a:p>
          <a:p>
            <a:pPr>
              <a:buFontTx/>
              <a:buChar char="•"/>
            </a:pPr>
            <a:r>
              <a:rPr lang="en-US" altLang="zh-TW">
                <a:solidFill>
                  <a:srgbClr val="CC3300"/>
                </a:solidFill>
                <a:ea typeface="新細明體" pitchFamily="18" charset="-120"/>
              </a:rPr>
              <a:t> peripheral</a:t>
            </a:r>
          </a:p>
          <a:p>
            <a:pPr>
              <a:buFontTx/>
              <a:buChar char="•"/>
            </a:pPr>
            <a:r>
              <a:rPr lang="en-US" altLang="zh-TW">
                <a:solidFill>
                  <a:srgbClr val="CC3300"/>
                </a:solidFill>
                <a:ea typeface="新細明體" pitchFamily="18" charset="-120"/>
              </a:rPr>
              <a:t> haustra </a:t>
            </a:r>
          </a:p>
        </p:txBody>
      </p:sp>
      <p:sp>
        <p:nvSpPr>
          <p:cNvPr id="9221" name="Rectangle 21"/>
          <p:cNvSpPr>
            <a:spLocks noChangeArrowheads="1"/>
          </p:cNvSpPr>
          <p:nvPr/>
        </p:nvSpPr>
        <p:spPr bwMode="auto">
          <a:xfrm>
            <a:off x="7696200" y="2819400"/>
            <a:ext cx="2590800" cy="23082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chemeClr val="tx2"/>
                </a:solidFill>
                <a:ea typeface="新細明體" pitchFamily="18" charset="-120"/>
              </a:rPr>
              <a:t>Small bowel</a:t>
            </a:r>
            <a:r>
              <a:rPr lang="en-US" altLang="zh-TW">
                <a:solidFill>
                  <a:schemeClr val="tx2"/>
                </a:solidFill>
                <a:ea typeface="新細明體" pitchFamily="18" charset="-120"/>
              </a:rPr>
              <a:t> </a:t>
            </a:r>
          </a:p>
          <a:p>
            <a:pPr>
              <a:buFontTx/>
              <a:buChar char="•"/>
            </a:pPr>
            <a:r>
              <a:rPr lang="en-US" altLang="zh-TW">
                <a:solidFill>
                  <a:schemeClr val="tx2"/>
                </a:solidFill>
                <a:ea typeface="新細明體" pitchFamily="18" charset="-120"/>
              </a:rPr>
              <a:t> central</a:t>
            </a:r>
          </a:p>
          <a:p>
            <a:pPr>
              <a:buFontTx/>
              <a:buChar char="•"/>
            </a:pPr>
            <a:r>
              <a:rPr lang="en-US" altLang="zh-TW">
                <a:solidFill>
                  <a:schemeClr val="tx2"/>
                </a:solidFill>
                <a:ea typeface="新細明體" pitchFamily="18" charset="-120"/>
              </a:rPr>
              <a:t> valvulae conniventes</a:t>
            </a:r>
          </a:p>
        </p:txBody>
      </p:sp>
      <p:sp>
        <p:nvSpPr>
          <p:cNvPr id="9222" name="Text Box 22"/>
          <p:cNvSpPr txBox="1">
            <a:spLocks noChangeArrowheads="1"/>
          </p:cNvSpPr>
          <p:nvPr/>
        </p:nvSpPr>
        <p:spPr bwMode="auto">
          <a:xfrm>
            <a:off x="8001000" y="685800"/>
            <a:ext cx="19034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66FF33"/>
                </a:solidFill>
                <a:ea typeface="新細明體" pitchFamily="18" charset="-120"/>
              </a:rPr>
              <a:t>Stomach</a:t>
            </a:r>
            <a:endParaRPr lang="en-US" altLang="zh-TW">
              <a:solidFill>
                <a:srgbClr val="CC3300"/>
              </a:solidFill>
              <a:ea typeface="新細明體" pitchFamily="18" charset="-120"/>
            </a:endParaRPr>
          </a:p>
        </p:txBody>
      </p:sp>
      <p:sp>
        <p:nvSpPr>
          <p:cNvPr id="9223" name="Line 23"/>
          <p:cNvSpPr>
            <a:spLocks noChangeShapeType="1"/>
          </p:cNvSpPr>
          <p:nvPr/>
        </p:nvSpPr>
        <p:spPr bwMode="auto">
          <a:xfrm flipH="1">
            <a:off x="6477000" y="1143000"/>
            <a:ext cx="1524000" cy="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4" name="Text Box 24"/>
          <p:cNvSpPr txBox="1">
            <a:spLocks noChangeArrowheads="1"/>
          </p:cNvSpPr>
          <p:nvPr/>
        </p:nvSpPr>
        <p:spPr bwMode="auto">
          <a:xfrm>
            <a:off x="3870325" y="685800"/>
            <a:ext cx="108426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chemeClr val="tx2"/>
                </a:solidFill>
                <a:ea typeface="新細明體" pitchFamily="18" charset="-120"/>
              </a:rPr>
              <a:t>Liver</a:t>
            </a:r>
          </a:p>
        </p:txBody>
      </p:sp>
      <p:sp>
        <p:nvSpPr>
          <p:cNvPr id="9225" name="Text Box 25"/>
          <p:cNvSpPr txBox="1">
            <a:spLocks noChangeArrowheads="1"/>
          </p:cNvSpPr>
          <p:nvPr/>
        </p:nvSpPr>
        <p:spPr bwMode="auto">
          <a:xfrm>
            <a:off x="4403725" y="2581275"/>
            <a:ext cx="15732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2800">
                <a:solidFill>
                  <a:schemeClr val="tx2"/>
                </a:solidFill>
                <a:ea typeface="新細明體" pitchFamily="18" charset="-120"/>
              </a:rPr>
              <a:t>Pancreas</a:t>
            </a:r>
          </a:p>
        </p:txBody>
      </p:sp>
      <p:sp>
        <p:nvSpPr>
          <p:cNvPr id="9226" name="Line 26"/>
          <p:cNvSpPr>
            <a:spLocks noChangeShapeType="1"/>
          </p:cNvSpPr>
          <p:nvPr/>
        </p:nvSpPr>
        <p:spPr bwMode="auto">
          <a:xfrm>
            <a:off x="2895600" y="3886200"/>
            <a:ext cx="838200" cy="0"/>
          </a:xfrm>
          <a:prstGeom prst="line">
            <a:avLst/>
          </a:prstGeom>
          <a:noFill/>
          <a:ln w="571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7" name="Line 27"/>
          <p:cNvSpPr>
            <a:spLocks noChangeShapeType="1"/>
          </p:cNvSpPr>
          <p:nvPr/>
        </p:nvSpPr>
        <p:spPr bwMode="auto">
          <a:xfrm>
            <a:off x="6858000" y="5257800"/>
            <a:ext cx="457200" cy="457200"/>
          </a:xfrm>
          <a:prstGeom prst="line">
            <a:avLst/>
          </a:prstGeom>
          <a:noFill/>
          <a:ln w="5715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28"/>
          <p:cNvSpPr>
            <a:spLocks noChangeShapeType="1"/>
          </p:cNvSpPr>
          <p:nvPr/>
        </p:nvSpPr>
        <p:spPr bwMode="auto">
          <a:xfrm flipH="1" flipV="1">
            <a:off x="6400800" y="5715000"/>
            <a:ext cx="457200" cy="381000"/>
          </a:xfrm>
          <a:prstGeom prst="line">
            <a:avLst/>
          </a:prstGeom>
          <a:noFill/>
          <a:ln w="571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Line 29"/>
          <p:cNvSpPr>
            <a:spLocks noChangeShapeType="1"/>
          </p:cNvSpPr>
          <p:nvPr/>
        </p:nvSpPr>
        <p:spPr bwMode="auto">
          <a:xfrm>
            <a:off x="5638800" y="6400800"/>
            <a:ext cx="762000" cy="0"/>
          </a:xfrm>
          <a:prstGeom prst="line">
            <a:avLst/>
          </a:prstGeom>
          <a:noFill/>
          <a:ln w="5715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0" name="Line 30"/>
          <p:cNvSpPr>
            <a:spLocks noChangeShapeType="1"/>
          </p:cNvSpPr>
          <p:nvPr/>
        </p:nvSpPr>
        <p:spPr bwMode="auto">
          <a:xfrm flipH="1">
            <a:off x="5486400" y="3886200"/>
            <a:ext cx="2209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وان 1"/>
          <p:cNvSpPr>
            <a:spLocks noGrp="1"/>
          </p:cNvSpPr>
          <p:nvPr>
            <p:ph type="title"/>
          </p:nvPr>
        </p:nvSpPr>
        <p:spPr/>
        <p:txBody>
          <a:bodyPr/>
          <a:lstStyle/>
          <a:p>
            <a:endParaRPr lang="en-US" altLang="en-US" smtClean="0"/>
          </a:p>
        </p:txBody>
      </p:sp>
      <p:pic>
        <p:nvPicPr>
          <p:cNvPr id="36867" name="Picture 3" descr="C:\Users\Taqa\Desktop\20191213_01243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3550" y="1412875"/>
            <a:ext cx="9217025" cy="5256213"/>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وان 1"/>
          <p:cNvSpPr>
            <a:spLocks noGrp="1"/>
          </p:cNvSpPr>
          <p:nvPr>
            <p:ph type="title"/>
          </p:nvPr>
        </p:nvSpPr>
        <p:spPr>
          <a:xfrm>
            <a:off x="390525" y="0"/>
            <a:ext cx="8401050" cy="1143000"/>
          </a:xfrm>
        </p:spPr>
        <p:txBody>
          <a:bodyPr/>
          <a:lstStyle/>
          <a:p>
            <a:endParaRPr lang="en-US" altLang="en-US" smtClean="0"/>
          </a:p>
        </p:txBody>
      </p:sp>
      <p:pic>
        <p:nvPicPr>
          <p:cNvPr id="37891" name="Picture 2" descr="C:\Users\Taqa\Desktop\20191213_0118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9088" y="1052513"/>
            <a:ext cx="9720262" cy="5472112"/>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4988" y="188913"/>
            <a:ext cx="8401050" cy="1143000"/>
          </a:xfrm>
        </p:spPr>
        <p:txBody>
          <a:bodyPr>
            <a:normAutofit/>
          </a:bodyPr>
          <a:lstStyle/>
          <a:p>
            <a:pPr eaLnBrk="1" fontAlgn="auto" hangingPunct="1">
              <a:spcAft>
                <a:spcPts val="0"/>
              </a:spcAft>
              <a:defRPr/>
            </a:pPr>
            <a:r>
              <a:rPr lang="en-US" dirty="0" smtClean="0">
                <a:cs typeface="+mj-cs"/>
              </a:rPr>
              <a:t>CD</a:t>
            </a:r>
            <a:endParaRPr lang="en-US" dirty="0">
              <a:cs typeface="+mj-cs"/>
            </a:endParaRPr>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4350" y="1731963"/>
            <a:ext cx="8401050" cy="42624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a:cs typeface="+mj-cs"/>
              </a:rPr>
              <a:t> </a:t>
            </a:r>
            <a:r>
              <a:rPr lang="en-US" dirty="0" smtClean="0">
                <a:solidFill>
                  <a:srgbClr val="FFFF00"/>
                </a:solidFill>
                <a:cs typeface="+mj-cs"/>
              </a:rPr>
              <a:t>Ulcerative colitis(UC) </a:t>
            </a:r>
            <a:endParaRPr lang="en-US" dirty="0">
              <a:solidFill>
                <a:srgbClr val="FFFF00"/>
              </a:solidFill>
              <a:cs typeface="+mj-cs"/>
            </a:endParaRPr>
          </a:p>
        </p:txBody>
      </p:sp>
      <p:sp>
        <p:nvSpPr>
          <p:cNvPr id="3" name="عنصر نائب للمحتوى 2"/>
          <p:cNvSpPr>
            <a:spLocks noGrp="1"/>
          </p:cNvSpPr>
          <p:nvPr>
            <p:ph idx="1"/>
          </p:nvPr>
        </p:nvSpPr>
        <p:spPr>
          <a:xfrm>
            <a:off x="463550" y="1557338"/>
            <a:ext cx="9201150" cy="4967287"/>
          </a:xfrm>
        </p:spPr>
        <p:txBody>
          <a:bodyPr>
            <a:normAutofit/>
          </a:bodyPr>
          <a:lstStyle/>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CC"/>
                </a:solidFill>
                <a:effectLst>
                  <a:outerShdw blurRad="38100" dist="38100" dir="2700000" algn="tl">
                    <a:srgbClr val="000000"/>
                  </a:outerShdw>
                </a:effectLst>
                <a:latin typeface="Calibri"/>
                <a:ea typeface="+mj-ea"/>
                <a:cs typeface="+mj-cs"/>
              </a:rPr>
              <a:t>_is </a:t>
            </a:r>
            <a:r>
              <a:rPr lang="en-US" sz="2400" b="1" dirty="0">
                <a:solidFill>
                  <a:srgbClr val="FFFFCC"/>
                </a:solidFill>
                <a:effectLst>
                  <a:outerShdw blurRad="38100" dist="38100" dir="2700000" algn="tl">
                    <a:srgbClr val="000000"/>
                  </a:outerShdw>
                </a:effectLst>
                <a:latin typeface="Calibri"/>
                <a:ea typeface="+mj-ea"/>
                <a:cs typeface="+mj-cs"/>
              </a:rPr>
              <a:t>an </a:t>
            </a:r>
            <a:r>
              <a:rPr lang="en-US" sz="2400" b="1" dirty="0">
                <a:solidFill>
                  <a:srgbClr val="FFFFCC"/>
                </a:solidFill>
                <a:effectLst>
                  <a:outerShdw blurRad="38100" dist="38100" dir="2700000" algn="tl">
                    <a:srgbClr val="000000"/>
                  </a:outerShdw>
                </a:effectLst>
                <a:latin typeface="Calibri"/>
                <a:ea typeface="+mj-ea"/>
                <a:cs typeface="+mj-cs"/>
                <a:hlinkClick r:id="rId2"/>
              </a:rPr>
              <a:t>inflammatory bowel disease</a:t>
            </a:r>
            <a:r>
              <a:rPr lang="en-US" sz="2400" b="1" dirty="0">
                <a:solidFill>
                  <a:srgbClr val="FFFFCC"/>
                </a:solidFill>
                <a:effectLst>
                  <a:outerShdw blurRad="38100" dist="38100" dir="2700000" algn="tl">
                    <a:srgbClr val="000000"/>
                  </a:outerShdw>
                </a:effectLst>
                <a:latin typeface="Calibri"/>
                <a:ea typeface="+mj-ea"/>
                <a:cs typeface="+mj-cs"/>
              </a:rPr>
              <a:t> which predominantly affects the </a:t>
            </a:r>
            <a:r>
              <a:rPr lang="en-US" sz="2400" b="1" dirty="0">
                <a:solidFill>
                  <a:srgbClr val="FFFFCC"/>
                </a:solidFill>
                <a:effectLst>
                  <a:outerShdw blurRad="38100" dist="38100" dir="2700000" algn="tl">
                    <a:srgbClr val="000000"/>
                  </a:outerShdw>
                </a:effectLst>
                <a:latin typeface="Calibri"/>
                <a:ea typeface="+mj-ea"/>
                <a:cs typeface="+mj-cs"/>
                <a:hlinkClick r:id="rId3"/>
              </a:rPr>
              <a:t>colon</a:t>
            </a:r>
            <a:r>
              <a:rPr lang="en-US" sz="2400" b="1" dirty="0">
                <a:solidFill>
                  <a:srgbClr val="FFFFCC"/>
                </a:solidFill>
                <a:effectLst>
                  <a:outerShdw blurRad="38100" dist="38100" dir="2700000" algn="tl">
                    <a:srgbClr val="000000"/>
                  </a:outerShdw>
                </a:effectLst>
                <a:latin typeface="Calibri"/>
                <a:ea typeface="+mj-ea"/>
                <a:cs typeface="+mj-cs"/>
              </a:rPr>
              <a:t>, but also has </a:t>
            </a:r>
            <a:r>
              <a:rPr lang="en-US" sz="2400" b="1" dirty="0" smtClean="0">
                <a:solidFill>
                  <a:srgbClr val="FFFFCC"/>
                </a:solidFill>
                <a:effectLst>
                  <a:outerShdw blurRad="38100" dist="38100" dir="2700000" algn="tl">
                    <a:srgbClr val="000000"/>
                  </a:outerShdw>
                </a:effectLst>
                <a:latin typeface="Calibri"/>
                <a:ea typeface="+mj-ea"/>
                <a:cs typeface="+mj-cs"/>
              </a:rPr>
              <a:t>extra intestinal manifestation</a:t>
            </a:r>
            <a:endParaRPr lang="en-US" sz="2400" b="1" dirty="0">
              <a:solidFill>
                <a:srgbClr val="FF0000"/>
              </a:solidFill>
              <a:effectLst>
                <a:outerShdw blurRad="38100" dist="38100" dir="2700000" algn="tl">
                  <a:srgbClr val="000000"/>
                </a:outerShdw>
              </a:effectLst>
              <a:latin typeface="Cambria"/>
              <a:cs typeface="+mn-cs"/>
            </a:endParaRPr>
          </a:p>
          <a:p>
            <a:pPr marL="420624" indent="-384048" eaLnBrk="1" fontAlgn="auto" hangingPunct="1">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_Involvement </a:t>
            </a:r>
            <a:r>
              <a:rPr lang="en-US" sz="2400" b="1" dirty="0">
                <a:solidFill>
                  <a:srgbClr val="FFFFFF"/>
                </a:solidFill>
                <a:effectLst>
                  <a:outerShdw blurRad="38100" dist="38100" dir="2700000" algn="tl">
                    <a:srgbClr val="000000"/>
                  </a:outerShdw>
                </a:effectLst>
                <a:latin typeface="Cambria"/>
                <a:cs typeface="+mn-cs"/>
              </a:rPr>
              <a:t>of the rectum is almost always present (95%)</a:t>
            </a:r>
            <a:r>
              <a:rPr lang="en-US" sz="2400" b="1" dirty="0">
                <a:solidFill>
                  <a:srgbClr val="FFFFFF"/>
                </a:solidFill>
                <a:effectLst>
                  <a:outerShdw blurRad="38100" dist="38100" dir="2700000" algn="tl">
                    <a:srgbClr val="000000"/>
                  </a:outerShdw>
                </a:effectLst>
                <a:cs typeface="+mn-cs"/>
              </a:rPr>
              <a:t> </a:t>
            </a:r>
            <a:r>
              <a:rPr lang="en-US" sz="2400" b="1" dirty="0">
                <a:solidFill>
                  <a:srgbClr val="FFFFFF"/>
                </a:solidFill>
                <a:effectLst>
                  <a:outerShdw blurRad="38100" dist="38100" dir="2700000" algn="tl">
                    <a:srgbClr val="000000"/>
                  </a:outerShdw>
                </a:effectLst>
                <a:latin typeface="Cambria"/>
                <a:cs typeface="+mn-cs"/>
              </a:rPr>
              <a:t>, with </a:t>
            </a:r>
            <a:r>
              <a:rPr lang="en-US" sz="2400" b="1" dirty="0" smtClean="0">
                <a:solidFill>
                  <a:srgbClr val="FFFFFF"/>
                </a:solidFill>
                <a:effectLst>
                  <a:outerShdw blurRad="38100" dist="38100" dir="2700000" algn="tl">
                    <a:srgbClr val="000000"/>
                  </a:outerShdw>
                </a:effectLst>
                <a:latin typeface="Cambria"/>
                <a:cs typeface="+mn-cs"/>
              </a:rPr>
              <a:t>the disease involving variable </a:t>
            </a:r>
            <a:r>
              <a:rPr lang="en-US" sz="2400" b="1" dirty="0">
                <a:solidFill>
                  <a:srgbClr val="FFFFFF"/>
                </a:solidFill>
                <a:effectLst>
                  <a:outerShdw blurRad="38100" dist="38100" dir="2700000" algn="tl">
                    <a:srgbClr val="000000"/>
                  </a:outerShdw>
                </a:effectLst>
                <a:latin typeface="Cambria"/>
                <a:cs typeface="+mn-cs"/>
              </a:rPr>
              <a:t>amounts of the more proximal colon, in continuity. The entire colon may be involved, in which case edema of the terminal ileum may also be present (so-called </a:t>
            </a:r>
            <a:r>
              <a:rPr lang="en-US" sz="2400" b="1" dirty="0">
                <a:solidFill>
                  <a:srgbClr val="FFFF00"/>
                </a:solidFill>
                <a:effectLst>
                  <a:outerShdw blurRad="38100" dist="38100" dir="2700000" algn="tl">
                    <a:srgbClr val="000000"/>
                  </a:outerShdw>
                </a:effectLst>
                <a:latin typeface="Cambria"/>
                <a:cs typeface="+mn-cs"/>
                <a:hlinkClick r:id="rId4"/>
              </a:rPr>
              <a:t>back-wash ileitis</a:t>
            </a:r>
            <a:r>
              <a:rPr lang="en-US" sz="2400" b="1" dirty="0" smtClean="0">
                <a:solidFill>
                  <a:srgbClr val="FFFFFF"/>
                </a:solidFill>
                <a:effectLst>
                  <a:outerShdw blurRad="38100" dist="38100" dir="2700000" algn="tl">
                    <a:srgbClr val="000000"/>
                  </a:outerShdw>
                </a:effectLst>
                <a:latin typeface="Cambria"/>
                <a:cs typeface="+mn-cs"/>
              </a:rPr>
              <a:t>).</a:t>
            </a:r>
            <a:r>
              <a:rPr lang="en-US" sz="2400" b="1" dirty="0">
                <a:solidFill>
                  <a:srgbClr val="FFFFFF"/>
                </a:solidFill>
                <a:effectLst>
                  <a:outerShdw blurRad="38100" dist="38100" dir="2700000" algn="tl">
                    <a:srgbClr val="000000"/>
                  </a:outerShdw>
                </a:effectLst>
                <a:cs typeface="Arial"/>
              </a:rPr>
              <a:t> </a:t>
            </a:r>
            <a:endParaRPr lang="en-US" sz="2400" b="1" dirty="0" smtClean="0">
              <a:solidFill>
                <a:srgbClr val="FFFFFF"/>
              </a:solidFill>
              <a:effectLst>
                <a:outerShdw blurRad="38100" dist="38100" dir="2700000" algn="tl">
                  <a:srgbClr val="000000"/>
                </a:outerShdw>
              </a:effectLst>
              <a:cs typeface="Arial"/>
            </a:endParaRPr>
          </a:p>
          <a:p>
            <a:pPr marL="420624" indent="-384048" algn="just" eaLnBrk="1" fontAlgn="auto" hangingPunct="1">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Bahnschrift Light SemiCondensed" pitchFamily="34" charset="0"/>
                <a:cs typeface="Arial"/>
              </a:rPr>
              <a:t>_The </a:t>
            </a:r>
            <a:r>
              <a:rPr lang="en-US" sz="2400" b="1" dirty="0">
                <a:solidFill>
                  <a:srgbClr val="FFFFFF"/>
                </a:solidFill>
                <a:effectLst>
                  <a:outerShdw blurRad="38100" dist="38100" dir="2700000" algn="tl">
                    <a:srgbClr val="000000"/>
                  </a:outerShdw>
                </a:effectLst>
                <a:latin typeface="Bahnschrift Light SemiCondensed" pitchFamily="34" charset="0"/>
                <a:cs typeface="Arial"/>
              </a:rPr>
              <a:t>ulcer are huge in number and super fiscial  and  </a:t>
            </a:r>
            <a:r>
              <a:rPr lang="en-US" sz="2400" b="1" dirty="0" smtClean="0">
                <a:solidFill>
                  <a:srgbClr val="FFFFFF"/>
                </a:solidFill>
                <a:effectLst>
                  <a:outerShdw blurRad="38100" dist="38100" dir="2700000" algn="tl">
                    <a:srgbClr val="000000"/>
                  </a:outerShdw>
                </a:effectLst>
                <a:latin typeface="Bahnschrift Light SemiCondensed" pitchFamily="34" charset="0"/>
                <a:cs typeface="Arial"/>
              </a:rPr>
              <a:t>healed  </a:t>
            </a:r>
            <a:r>
              <a:rPr lang="en-US" sz="2400" b="1" dirty="0">
                <a:solidFill>
                  <a:srgbClr val="FFFFFF"/>
                </a:solidFill>
                <a:effectLst>
                  <a:outerShdw blurRad="38100" dist="38100" dir="2700000" algn="tl">
                    <a:srgbClr val="000000"/>
                  </a:outerShdw>
                </a:effectLst>
                <a:latin typeface="Bahnschrift Light SemiCondensed" pitchFamily="34" charset="0"/>
                <a:cs typeface="Arial"/>
              </a:rPr>
              <a:t>by diffuse fibrosis of the colon</a:t>
            </a:r>
            <a:r>
              <a:rPr lang="en-US" sz="2400" b="1" dirty="0" smtClean="0">
                <a:solidFill>
                  <a:srgbClr val="FFFFFF"/>
                </a:solidFill>
                <a:effectLst>
                  <a:outerShdw blurRad="38100" dist="38100" dir="2700000" algn="tl">
                    <a:srgbClr val="000000"/>
                  </a:outerShdw>
                </a:effectLst>
                <a:latin typeface="Bahnschrift Light SemiCondensed" pitchFamily="34" charset="0"/>
                <a:cs typeface="Arial"/>
              </a:rPr>
              <a:t> .</a:t>
            </a:r>
            <a:r>
              <a:rPr lang="en-US" sz="2400" b="1" dirty="0">
                <a:solidFill>
                  <a:srgbClr val="FFFFFF"/>
                </a:solidFill>
                <a:effectLst>
                  <a:outerShdw blurRad="38100" dist="38100" dir="2700000" algn="tl">
                    <a:srgbClr val="000000"/>
                  </a:outerShdw>
                </a:effectLst>
                <a:cs typeface="+mn-cs"/>
              </a:rPr>
              <a:t> </a:t>
            </a:r>
            <a:endParaRPr lang="en-US" sz="24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smtClean="0">
                <a:solidFill>
                  <a:srgbClr val="FFFFFF"/>
                </a:solidFill>
                <a:effectLst>
                  <a:outerShdw blurRad="38100" dist="38100" dir="2700000" algn="tl">
                    <a:srgbClr val="000000"/>
                  </a:outerShdw>
                </a:effectLst>
                <a:latin typeface="Cambria"/>
                <a:cs typeface="+mn-cs"/>
              </a:rPr>
              <a:t>_In </a:t>
            </a:r>
            <a:r>
              <a:rPr lang="en-US" sz="2400" b="1" dirty="0">
                <a:solidFill>
                  <a:srgbClr val="FFFFFF"/>
                </a:solidFill>
                <a:effectLst>
                  <a:outerShdw blurRad="38100" dist="38100" dir="2700000" algn="tl">
                    <a:srgbClr val="000000"/>
                  </a:outerShdw>
                </a:effectLst>
                <a:latin typeface="Cambria"/>
                <a:cs typeface="+mn-cs"/>
              </a:rPr>
              <a:t>very severe cases, the colon becomes atonic, with marked dilatation, worsened by bacterial overgrowth. This leads to</a:t>
            </a:r>
            <a:r>
              <a:rPr lang="en-US" sz="2400" b="1" dirty="0">
                <a:solidFill>
                  <a:srgbClr val="FFFFFF"/>
                </a:solidFill>
                <a:effectLst>
                  <a:outerShdw blurRad="38100" dist="38100" dir="2700000" algn="tl">
                    <a:srgbClr val="000000"/>
                  </a:outerShdw>
                </a:effectLst>
                <a:cs typeface="+mn-cs"/>
              </a:rPr>
              <a:t> </a:t>
            </a:r>
            <a:r>
              <a:rPr lang="en-US" sz="2400" b="1" dirty="0">
                <a:solidFill>
                  <a:srgbClr val="FFFFFF"/>
                </a:solidFill>
                <a:effectLst>
                  <a:outerShdw blurRad="38100" dist="38100" dir="2700000" algn="tl">
                    <a:srgbClr val="000000"/>
                  </a:outerShdw>
                </a:effectLst>
                <a:latin typeface="Cambria"/>
                <a:cs typeface="+mn-cs"/>
                <a:hlinkClick r:id="rId5"/>
              </a:rPr>
              <a:t>toxic mega colon</a:t>
            </a:r>
            <a:r>
              <a:rPr lang="en-US" sz="2400" b="1" dirty="0">
                <a:solidFill>
                  <a:srgbClr val="FFFFFF"/>
                </a:solidFill>
                <a:effectLst>
                  <a:outerShdw blurRad="38100" dist="38100" dir="2700000" algn="tl">
                    <a:srgbClr val="000000"/>
                  </a:outerShdw>
                </a:effectLst>
                <a:cs typeface="+mn-cs"/>
              </a:rPr>
              <a:t> </a:t>
            </a:r>
            <a:r>
              <a:rPr lang="en-US" sz="2400" b="1" dirty="0">
                <a:solidFill>
                  <a:srgbClr val="FFFFFF"/>
                </a:solidFill>
                <a:effectLst>
                  <a:outerShdw blurRad="38100" dist="38100" dir="2700000" algn="tl">
                    <a:srgbClr val="000000"/>
                  </a:outerShdw>
                </a:effectLst>
                <a:latin typeface="Cambria"/>
                <a:cs typeface="+mn-cs"/>
              </a:rPr>
              <a:t>which although uncommon has a poor prognosis</a:t>
            </a:r>
            <a:r>
              <a:rPr lang="en-US" sz="2400" b="1" dirty="0" smtClean="0">
                <a:solidFill>
                  <a:srgbClr val="FFFFFF"/>
                </a:solidFill>
                <a:effectLst>
                  <a:outerShdw blurRad="38100" dist="38100" dir="2700000" algn="tl">
                    <a:srgbClr val="000000"/>
                  </a:outerShdw>
                </a:effectLst>
                <a:latin typeface="Cambria"/>
                <a:cs typeface="+mn-cs"/>
              </a:rPr>
              <a:t>.</a:t>
            </a:r>
            <a:r>
              <a:rPr lang="en-US" sz="2400" dirty="0" smtClean="0">
                <a:solidFill>
                  <a:srgbClr val="FFFFFF"/>
                </a:solidFill>
                <a:effectLst>
                  <a:outerShdw blurRad="38100" dist="38100" dir="2700000" algn="tl">
                    <a:srgbClr val="000000"/>
                  </a:outerShdw>
                </a:effectLst>
                <a:latin typeface="Cambria"/>
                <a:cs typeface="+mn-cs"/>
              </a:rPr>
              <a:t>.</a:t>
            </a:r>
            <a:endParaRPr lang="en-US" sz="2400" b="1" i="1" dirty="0">
              <a:solidFill>
                <a:srgbClr val="FFFFFF"/>
              </a:solidFill>
              <a:effectLst>
                <a:outerShdw blurRad="38100" dist="38100" dir="2700000" algn="tl">
                  <a:srgbClr val="000000"/>
                </a:outerShdw>
              </a:effectLst>
              <a:latin typeface="Cambri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463550" y="260350"/>
            <a:ext cx="8743950" cy="1143000"/>
          </a:xfrm>
        </p:spPr>
        <p:txBody>
          <a:bodyPr>
            <a:normAutofit/>
          </a:bodyPr>
          <a:lstStyle/>
          <a:p>
            <a:pPr eaLnBrk="1" fontAlgn="auto" hangingPunct="1">
              <a:spcAft>
                <a:spcPts val="0"/>
              </a:spcAft>
              <a:defRPr/>
            </a:pPr>
            <a:r>
              <a:rPr lang="en-US" sz="3600" b="1" dirty="0" smtClean="0">
                <a:solidFill>
                  <a:srgbClr val="FFFFCC"/>
                </a:solidFill>
                <a:effectLst>
                  <a:outerShdw blurRad="38100" dist="38100" dir="2700000" algn="tl">
                    <a:srgbClr val="000000"/>
                  </a:outerShdw>
                </a:effectLst>
                <a:latin typeface="Calibri"/>
                <a:cs typeface="+mj-cs"/>
              </a:rPr>
              <a:t>  </a:t>
            </a:r>
            <a:r>
              <a:rPr lang="en-US" sz="3600" b="1" dirty="0" smtClean="0">
                <a:solidFill>
                  <a:srgbClr val="FFFF00"/>
                </a:solidFill>
                <a:effectLst>
                  <a:outerShdw blurRad="38100" dist="38100" dir="2700000" algn="tl">
                    <a:srgbClr val="000000"/>
                  </a:outerShdw>
                </a:effectLst>
                <a:latin typeface="Calibri"/>
                <a:cs typeface="+mj-cs"/>
              </a:rPr>
              <a:t>Ulcerative Colitis  </a:t>
            </a:r>
            <a:endParaRPr lang="en-US" dirty="0">
              <a:solidFill>
                <a:srgbClr val="FFFF00"/>
              </a:solidFill>
              <a:cs typeface="+mj-cs"/>
            </a:endParaRPr>
          </a:p>
        </p:txBody>
      </p:sp>
      <p:sp>
        <p:nvSpPr>
          <p:cNvPr id="5" name="عنصر نائب للمحتوى 4"/>
          <p:cNvSpPr>
            <a:spLocks noGrp="1"/>
          </p:cNvSpPr>
          <p:nvPr>
            <p:ph idx="1"/>
          </p:nvPr>
        </p:nvSpPr>
        <p:spPr>
          <a:xfrm>
            <a:off x="390525" y="1196975"/>
            <a:ext cx="8401050" cy="4957763"/>
          </a:xfrm>
        </p:spPr>
        <p:txBody>
          <a:bodyPr>
            <a:normAutofit lnSpcReduction="10000"/>
          </a:bodyPr>
          <a:lstStyle/>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b="1" dirty="0">
                <a:solidFill>
                  <a:srgbClr val="FF0000"/>
                </a:solidFill>
                <a:effectLst>
                  <a:outerShdw blurRad="38100" dist="38100" dir="2700000" algn="tl">
                    <a:srgbClr val="000000"/>
                  </a:outerShdw>
                </a:effectLst>
                <a:latin typeface="Cambria"/>
                <a:cs typeface="+mn-cs"/>
              </a:rPr>
              <a:t>Plain film</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400" dirty="0">
                <a:solidFill>
                  <a:srgbClr val="FFFFFF"/>
                </a:solidFill>
                <a:effectLst>
                  <a:outerShdw blurRad="38100" dist="38100" dir="2700000" algn="tl">
                    <a:srgbClr val="000000"/>
                  </a:outerShdw>
                </a:effectLst>
                <a:latin typeface="Cambria"/>
                <a:cs typeface="+mn-cs"/>
              </a:rPr>
              <a:t>Non specific but may show evidence of mural thickening (more common), with </a:t>
            </a:r>
            <a:r>
              <a:rPr lang="en-US" sz="2400" dirty="0">
                <a:solidFill>
                  <a:srgbClr val="FFFFFF"/>
                </a:solidFill>
                <a:effectLst>
                  <a:outerShdw blurRad="38100" dist="38100" dir="2700000" algn="tl">
                    <a:srgbClr val="000000"/>
                  </a:outerShdw>
                </a:effectLst>
                <a:latin typeface="Cambria"/>
                <a:cs typeface="+mn-cs"/>
                <a:hlinkClick r:id="rId2"/>
              </a:rPr>
              <a:t>thumb printing</a:t>
            </a:r>
            <a:r>
              <a:rPr lang="en-US" sz="2400" dirty="0">
                <a:solidFill>
                  <a:srgbClr val="FFFFFF"/>
                </a:solidFill>
                <a:effectLst>
                  <a:outerShdw blurRad="38100" dist="38100" dir="2700000" algn="tl">
                    <a:srgbClr val="000000"/>
                  </a:outerShdw>
                </a:effectLst>
                <a:cs typeface="+mn-cs"/>
              </a:rPr>
              <a:t> </a:t>
            </a:r>
            <a:r>
              <a:rPr lang="en-US" sz="2400" dirty="0">
                <a:solidFill>
                  <a:srgbClr val="FFFFFF"/>
                </a:solidFill>
                <a:effectLst>
                  <a:outerShdw blurRad="38100" dist="38100" dir="2700000" algn="tl">
                    <a:srgbClr val="000000"/>
                  </a:outerShdw>
                </a:effectLst>
                <a:latin typeface="Cambria"/>
                <a:cs typeface="+mn-cs"/>
              </a:rPr>
              <a:t>also seen in more severe </a:t>
            </a:r>
            <a:r>
              <a:rPr lang="en-US" sz="2400" dirty="0" smtClean="0">
                <a:solidFill>
                  <a:srgbClr val="FFFFFF"/>
                </a:solidFill>
                <a:effectLst>
                  <a:outerShdw blurRad="38100" dist="38100" dir="2700000" algn="tl">
                    <a:srgbClr val="000000"/>
                  </a:outerShdw>
                </a:effectLst>
                <a:latin typeface="Cambria"/>
                <a:cs typeface="+mn-cs"/>
              </a:rPr>
              <a:t>cases</a:t>
            </a:r>
            <a:endParaRPr lang="en-US" sz="2000" dirty="0" smtClean="0">
              <a:solidFill>
                <a:srgbClr val="FFFFFF"/>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000" dirty="0" smtClean="0">
                <a:solidFill>
                  <a:srgbClr val="FF0000"/>
                </a:solidFill>
                <a:effectLst>
                  <a:outerShdw blurRad="38100" dist="38100" dir="2700000" algn="tl">
                    <a:srgbClr val="000000"/>
                  </a:outerShdw>
                </a:effectLst>
                <a:latin typeface="Cambria"/>
                <a:cs typeface="+mn-cs"/>
              </a:rPr>
              <a:t>B</a:t>
            </a:r>
            <a:r>
              <a:rPr lang="en-US" sz="2000" b="1" dirty="0" smtClean="0">
                <a:solidFill>
                  <a:srgbClr val="FF0000"/>
                </a:solidFill>
                <a:effectLst>
                  <a:outerShdw blurRad="38100" dist="38100" dir="2700000" algn="tl">
                    <a:srgbClr val="000000"/>
                  </a:outerShdw>
                </a:effectLst>
                <a:latin typeface="Cambria"/>
                <a:cs typeface="+mn-cs"/>
              </a:rPr>
              <a:t>a enema</a:t>
            </a:r>
            <a:endParaRPr lang="en-US" sz="2000" b="1" dirty="0">
              <a:solidFill>
                <a:srgbClr val="FF0000"/>
              </a:solidFill>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000" b="1" dirty="0" smtClean="0">
                <a:solidFill>
                  <a:srgbClr val="FFFFFF"/>
                </a:solidFill>
                <a:effectLst>
                  <a:outerShdw blurRad="38100" dist="38100" dir="2700000" algn="tl">
                    <a:srgbClr val="000000"/>
                  </a:outerShdw>
                </a:effectLst>
                <a:latin typeface="Cambria"/>
                <a:cs typeface="+mn-cs"/>
              </a:rPr>
              <a:t>Double </a:t>
            </a:r>
            <a:r>
              <a:rPr lang="en-US" sz="2000" b="1" dirty="0">
                <a:solidFill>
                  <a:srgbClr val="FFFFFF"/>
                </a:solidFill>
                <a:effectLst>
                  <a:outerShdw blurRad="38100" dist="38100" dir="2700000" algn="tl">
                    <a:srgbClr val="000000"/>
                  </a:outerShdw>
                </a:effectLst>
                <a:latin typeface="Cambria"/>
                <a:cs typeface="+mn-cs"/>
              </a:rPr>
              <a:t>contrast barium enema allows for detail of the colonic mucosa, and also allows bowel proximal to strictures to be assessed. It is however contraindicated if acute severe colitis is present due to the risk of perforation.</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000" b="1" dirty="0">
                <a:solidFill>
                  <a:srgbClr val="FFFFFF"/>
                </a:solidFill>
                <a:effectLst>
                  <a:outerShdw blurRad="38100" dist="38100" dir="2700000" algn="tl">
                    <a:srgbClr val="000000"/>
                  </a:outerShdw>
                </a:effectLst>
                <a:latin typeface="Cambria"/>
                <a:cs typeface="+mn-cs"/>
              </a:rPr>
              <a:t>Mucosal inflammation lends a granular appearance to the surface of the bowel. As inflammation increases , the bowel wall and haustra thicken.</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000" b="1" dirty="0">
                <a:solidFill>
                  <a:srgbClr val="FFFFFF"/>
                </a:solidFill>
                <a:effectLst>
                  <a:outerShdw blurRad="38100" dist="38100" dir="2700000" algn="tl">
                    <a:srgbClr val="000000"/>
                  </a:outerShdw>
                </a:effectLst>
                <a:latin typeface="Cambria"/>
                <a:cs typeface="+mn-cs"/>
              </a:rPr>
              <a:t>Mucosal ulcers are undermined (</a:t>
            </a:r>
            <a:r>
              <a:rPr lang="en-US" sz="2000" b="1" dirty="0">
                <a:solidFill>
                  <a:srgbClr val="FFFFFF"/>
                </a:solidFill>
                <a:effectLst>
                  <a:outerShdw blurRad="38100" dist="38100" dir="2700000" algn="tl">
                    <a:srgbClr val="000000"/>
                  </a:outerShdw>
                </a:effectLst>
                <a:latin typeface="Cambria"/>
                <a:cs typeface="+mn-cs"/>
                <a:hlinkClick r:id="rId3"/>
              </a:rPr>
              <a:t>button-shaped ulcers</a:t>
            </a:r>
            <a:r>
              <a:rPr lang="en-US" sz="2000" b="1" dirty="0">
                <a:solidFill>
                  <a:srgbClr val="FFFFFF"/>
                </a:solidFill>
                <a:effectLst>
                  <a:outerShdw blurRad="38100" dist="38100" dir="2700000" algn="tl">
                    <a:srgbClr val="000000"/>
                  </a:outerShdw>
                </a:effectLst>
                <a:latin typeface="Cambria"/>
                <a:cs typeface="+mn-cs"/>
              </a:rPr>
              <a:t>). When most of the mucosa has been lost, islands of mucosa remain giving it a</a:t>
            </a:r>
            <a:r>
              <a:rPr lang="en-US" sz="2000" b="1" dirty="0">
                <a:solidFill>
                  <a:srgbClr val="FFFFFF"/>
                </a:solidFill>
                <a:effectLst>
                  <a:outerShdw blurRad="38100" dist="38100" dir="2700000" algn="tl">
                    <a:srgbClr val="000000"/>
                  </a:outerShdw>
                </a:effectLst>
                <a:cs typeface="+mn-cs"/>
              </a:rPr>
              <a:t> </a:t>
            </a:r>
            <a:r>
              <a:rPr lang="en-US" sz="2000" b="1" dirty="0">
                <a:solidFill>
                  <a:srgbClr val="FFFFFF"/>
                </a:solidFill>
                <a:effectLst>
                  <a:outerShdw blurRad="38100" dist="38100" dir="2700000" algn="tl">
                    <a:srgbClr val="000000"/>
                  </a:outerShdw>
                </a:effectLst>
                <a:latin typeface="Cambria"/>
                <a:cs typeface="+mn-cs"/>
                <a:hlinkClick r:id="rId4"/>
              </a:rPr>
              <a:t>pseudo-polyp</a:t>
            </a:r>
            <a:r>
              <a:rPr lang="en-US" sz="2000" b="1" dirty="0">
                <a:solidFill>
                  <a:srgbClr val="FFFFFF"/>
                </a:solidFill>
                <a:effectLst>
                  <a:outerShdw blurRad="38100" dist="38100" dir="2700000" algn="tl">
                    <a:srgbClr val="000000"/>
                  </a:outerShdw>
                </a:effectLst>
                <a:cs typeface="+mn-cs"/>
              </a:rPr>
              <a:t> </a:t>
            </a:r>
            <a:r>
              <a:rPr lang="en-US" sz="2000" b="1" dirty="0">
                <a:solidFill>
                  <a:srgbClr val="FFFFFF"/>
                </a:solidFill>
                <a:effectLst>
                  <a:outerShdw blurRad="38100" dist="38100" dir="2700000" algn="tl">
                    <a:srgbClr val="000000"/>
                  </a:outerShdw>
                </a:effectLst>
                <a:latin typeface="Cambria"/>
                <a:cs typeface="+mn-cs"/>
              </a:rPr>
              <a:t>appearance.</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000" b="1" dirty="0">
                <a:solidFill>
                  <a:srgbClr val="FFFFFF"/>
                </a:solidFill>
                <a:effectLst>
                  <a:outerShdw blurRad="38100" dist="38100" dir="2700000" algn="tl">
                    <a:srgbClr val="000000"/>
                  </a:outerShdw>
                </a:effectLst>
                <a:latin typeface="Cambria"/>
                <a:cs typeface="+mn-cs"/>
              </a:rPr>
              <a:t>In chronic cases the bowel becomes featureless with loss</a:t>
            </a:r>
            <a:r>
              <a:rPr lang="en-US" sz="2000" b="1" dirty="0">
                <a:solidFill>
                  <a:srgbClr val="FFFFFF"/>
                </a:solidFill>
                <a:effectLst>
                  <a:outerShdw blurRad="38100" dist="38100" dir="2700000" algn="tl">
                    <a:srgbClr val="000000"/>
                  </a:outerShdw>
                </a:effectLst>
                <a:cs typeface="+mn-cs"/>
              </a:rPr>
              <a:t> </a:t>
            </a:r>
            <a:r>
              <a:rPr lang="en-US" sz="2000" b="1" dirty="0">
                <a:solidFill>
                  <a:srgbClr val="FFFFFF"/>
                </a:solidFill>
                <a:effectLst>
                  <a:outerShdw blurRad="38100" dist="38100" dir="2700000" algn="tl">
                    <a:srgbClr val="000000"/>
                  </a:outerShdw>
                </a:effectLst>
                <a:latin typeface="Cambria"/>
                <a:cs typeface="+mn-cs"/>
              </a:rPr>
              <a:t>of normal haustral markings, luminal narrowing and bowel shortening (</a:t>
            </a:r>
            <a:r>
              <a:rPr lang="en-US" sz="2000" b="1" dirty="0">
                <a:solidFill>
                  <a:srgbClr val="FFFFFF"/>
                </a:solidFill>
                <a:effectLst>
                  <a:outerShdw blurRad="38100" dist="38100" dir="2700000" algn="tl">
                    <a:srgbClr val="000000"/>
                  </a:outerShdw>
                </a:effectLst>
                <a:latin typeface="Cambria"/>
                <a:cs typeface="+mn-cs"/>
                <a:hlinkClick r:id="rId5"/>
              </a:rPr>
              <a:t>lead pipe sign</a:t>
            </a:r>
            <a:r>
              <a:rPr lang="en-US" sz="2000" b="1" dirty="0">
                <a:solidFill>
                  <a:srgbClr val="FFFFFF"/>
                </a:solidFill>
                <a:effectLst>
                  <a:outerShdw blurRad="38100" dist="38100" dir="2700000" algn="tl">
                    <a:srgbClr val="000000"/>
                  </a:outerShdw>
                </a:effectLst>
                <a:latin typeface="Cambria"/>
                <a:cs typeface="+mn-cs"/>
              </a:rPr>
              <a:t>).  </a:t>
            </a:r>
          </a:p>
          <a:p>
            <a:pPr marL="420624" indent="-384048" algn="r" rtl="1" eaLnBrk="1" fontAlgn="auto" hangingPunct="1">
              <a:lnSpc>
                <a:spcPct val="80000"/>
              </a:lnSpc>
              <a:spcAft>
                <a:spcPts val="0"/>
              </a:spcAft>
              <a:buClr>
                <a:srgbClr val="FADF6C"/>
              </a:buClr>
              <a:buSzPct val="60000"/>
              <a:buFont typeface="Monotype Sorts" pitchFamily="2" charset="2"/>
              <a:buNone/>
              <a:defRPr/>
            </a:pPr>
            <a:endParaRPr lang="en-US" sz="2000" b="1" dirty="0">
              <a:solidFill>
                <a:srgbClr val="FFFFFF"/>
              </a:solidFill>
              <a:effectLst>
                <a:outerShdw blurRad="38100" dist="38100" dir="2700000" algn="tl">
                  <a:srgbClr val="000000"/>
                </a:outerShdw>
              </a:effectLst>
              <a:latin typeface="Cambria"/>
              <a:cs typeface="+mn-cs"/>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وان 1"/>
          <p:cNvSpPr>
            <a:spLocks noGrp="1"/>
          </p:cNvSpPr>
          <p:nvPr>
            <p:ph type="title"/>
          </p:nvPr>
        </p:nvSpPr>
        <p:spPr/>
        <p:txBody>
          <a:bodyPr/>
          <a:lstStyle/>
          <a:p>
            <a:pPr eaLnBrk="1" hangingPunct="1">
              <a:defRPr/>
            </a:pPr>
            <a:r>
              <a:rPr lang="en-US" sz="3200" b="1" dirty="0">
                <a:solidFill>
                  <a:srgbClr val="FF0000"/>
                </a:solidFill>
                <a:effectLst>
                  <a:outerShdw blurRad="38100" dist="38100" dir="2700000" algn="tl">
                    <a:srgbClr val="000000"/>
                  </a:outerShdw>
                </a:effectLst>
                <a:latin typeface="Arial"/>
                <a:ea typeface="+mn-ea"/>
                <a:cs typeface="Arial"/>
              </a:rPr>
              <a:t>Radiological </a:t>
            </a:r>
            <a:r>
              <a:rPr lang="en-US" sz="3200" b="1" dirty="0" smtClean="0">
                <a:solidFill>
                  <a:srgbClr val="FF0000"/>
                </a:solidFill>
                <a:effectLst>
                  <a:outerShdw blurRad="38100" dist="38100" dir="2700000" algn="tl">
                    <a:srgbClr val="000000"/>
                  </a:outerShdw>
                </a:effectLst>
                <a:latin typeface="Arial"/>
                <a:ea typeface="+mn-ea"/>
                <a:cs typeface="Arial"/>
              </a:rPr>
              <a:t>features of UC </a:t>
            </a:r>
            <a:r>
              <a:rPr lang="en-US" sz="3200" dirty="0" smtClean="0">
                <a:solidFill>
                  <a:srgbClr val="FFFFFF"/>
                </a:solidFill>
                <a:effectLst>
                  <a:outerShdw blurRad="38100" dist="38100" dir="2700000" algn="tl">
                    <a:srgbClr val="000000"/>
                  </a:outerShdw>
                </a:effectLst>
                <a:latin typeface="Arial"/>
                <a:ea typeface="+mn-ea"/>
                <a:cs typeface="Arial"/>
              </a:rPr>
              <a:t>:</a:t>
            </a:r>
            <a:endParaRPr lang="en-US" sz="3200" dirty="0" smtClean="0"/>
          </a:p>
        </p:txBody>
      </p:sp>
      <p:sp>
        <p:nvSpPr>
          <p:cNvPr id="3" name="عنصر نائب للمحتوى 2"/>
          <p:cNvSpPr>
            <a:spLocks noGrp="1"/>
          </p:cNvSpPr>
          <p:nvPr>
            <p:ph idx="1"/>
          </p:nvPr>
        </p:nvSpPr>
        <p:spPr>
          <a:xfrm>
            <a:off x="247650" y="1412875"/>
            <a:ext cx="9864725" cy="5256213"/>
          </a:xfrm>
        </p:spPr>
        <p:txBody>
          <a:bodyPr>
            <a:normAutofit/>
          </a:bodyPr>
          <a:lstStyle/>
          <a:p>
            <a:pPr marL="420624" indent="-384048" eaLnBrk="1" fontAlgn="auto" hangingPunct="1">
              <a:spcAft>
                <a:spcPts val="0"/>
              </a:spcAft>
              <a:buFont typeface="Wingdings 2"/>
              <a:buChar char=""/>
              <a:defRPr/>
            </a:pPr>
            <a:r>
              <a:rPr lang="en-US" sz="2400" b="1" dirty="0" smtClean="0">
                <a:solidFill>
                  <a:srgbClr val="FFFFFF"/>
                </a:solidFill>
                <a:effectLst>
                  <a:outerShdw blurRad="38100" dist="38100" dir="2700000" algn="tl">
                    <a:srgbClr val="000000"/>
                  </a:outerShdw>
                </a:effectLst>
                <a:ea typeface="+mj-ea"/>
                <a:cs typeface="Arial"/>
              </a:rPr>
              <a:t/>
            </a:r>
            <a:br>
              <a:rPr lang="en-US" sz="2400" b="1" dirty="0" smtClean="0">
                <a:solidFill>
                  <a:srgbClr val="FFFFFF"/>
                </a:solidFill>
                <a:effectLst>
                  <a:outerShdw blurRad="38100" dist="38100" dir="2700000" algn="tl">
                    <a:srgbClr val="000000"/>
                  </a:outerShdw>
                </a:effectLst>
                <a:ea typeface="+mj-ea"/>
                <a:cs typeface="Arial"/>
              </a:rPr>
            </a:br>
            <a:r>
              <a:rPr lang="en-US" sz="2000" b="1" dirty="0" smtClean="0">
                <a:solidFill>
                  <a:srgbClr val="FFFF00"/>
                </a:solidFill>
                <a:effectLst>
                  <a:outerShdw blurRad="38100" dist="38100" dir="2700000" algn="tl">
                    <a:srgbClr val="000000"/>
                  </a:outerShdw>
                </a:effectLst>
                <a:ea typeface="+mj-ea"/>
                <a:cs typeface="Arial"/>
              </a:rPr>
              <a:t>Plain film</a:t>
            </a:r>
            <a:r>
              <a:rPr lang="en-US" sz="2000" b="1" dirty="0" smtClean="0">
                <a:solidFill>
                  <a:srgbClr val="FFFFFF"/>
                </a:solidFill>
                <a:effectLst>
                  <a:outerShdw blurRad="38100" dist="38100" dir="2700000" algn="tl">
                    <a:srgbClr val="000000"/>
                  </a:outerShdw>
                </a:effectLst>
                <a:ea typeface="+mj-ea"/>
                <a:cs typeface="Arial"/>
              </a:rPr>
              <a:t> : non specific ,may show marked dilatation of colon due to acute toxic dilatation ( fulminating case ), mural thickening with </a:t>
            </a:r>
            <a:r>
              <a:rPr lang="en-US" sz="2000" b="1" dirty="0" smtClean="0">
                <a:solidFill>
                  <a:schemeClr val="accent2">
                    <a:lumMod val="60000"/>
                    <a:lumOff val="40000"/>
                  </a:schemeClr>
                </a:solidFill>
                <a:effectLst>
                  <a:outerShdw blurRad="38100" dist="38100" dir="2700000" algn="tl">
                    <a:srgbClr val="000000"/>
                  </a:outerShdw>
                </a:effectLst>
                <a:ea typeface="+mj-ea"/>
                <a:cs typeface="Arial"/>
              </a:rPr>
              <a:t>thumb printing </a:t>
            </a:r>
            <a:r>
              <a:rPr lang="en-US" sz="2000" b="1" dirty="0" smtClean="0">
                <a:solidFill>
                  <a:srgbClr val="FFFFFF"/>
                </a:solidFill>
                <a:effectLst>
                  <a:outerShdw blurRad="38100" dist="38100" dir="2700000" algn="tl">
                    <a:srgbClr val="000000"/>
                  </a:outerShdw>
                </a:effectLst>
                <a:ea typeface="+mj-ea"/>
                <a:cs typeface="Arial"/>
              </a:rPr>
              <a:t>in more sever cases </a:t>
            </a:r>
            <a:br>
              <a:rPr lang="en-US" sz="2000" b="1" dirty="0" smtClean="0">
                <a:solidFill>
                  <a:srgbClr val="FFFFFF"/>
                </a:solidFill>
                <a:effectLst>
                  <a:outerShdw blurRad="38100" dist="38100" dir="2700000" algn="tl">
                    <a:srgbClr val="000000"/>
                  </a:outerShdw>
                </a:effectLst>
                <a:ea typeface="+mj-ea"/>
                <a:cs typeface="Arial"/>
              </a:rPr>
            </a:br>
            <a:r>
              <a:rPr lang="en-US" sz="2000" b="1" dirty="0" smtClean="0">
                <a:solidFill>
                  <a:srgbClr val="FFFF00"/>
                </a:solidFill>
                <a:effectLst>
                  <a:outerShdw blurRad="38100" dist="38100" dir="2700000" algn="tl">
                    <a:srgbClr val="000000"/>
                  </a:outerShdw>
                </a:effectLst>
                <a:ea typeface="+mj-ea"/>
                <a:cs typeface="Arial"/>
              </a:rPr>
              <a:t>Ba. Enema</a:t>
            </a:r>
            <a:r>
              <a:rPr lang="en-US" sz="2000" b="1" dirty="0" smtClean="0">
                <a:solidFill>
                  <a:srgbClr val="FFFFFF"/>
                </a:solidFill>
                <a:effectLst>
                  <a:outerShdw blurRad="38100" dist="38100" dir="2700000" algn="tl">
                    <a:srgbClr val="000000"/>
                  </a:outerShdw>
                </a:effectLst>
                <a:ea typeface="+mj-ea"/>
                <a:cs typeface="Arial"/>
              </a:rPr>
              <a:t> : usually double contrast allow for detail of colonic mucosa  and contra-indicated in toxic dilatation due to the risk of perforation :</a:t>
            </a:r>
            <a:br>
              <a:rPr lang="en-US" sz="2000" b="1" dirty="0" smtClean="0">
                <a:solidFill>
                  <a:srgbClr val="FFFFFF"/>
                </a:solidFill>
                <a:effectLst>
                  <a:outerShdw blurRad="38100" dist="38100" dir="2700000" algn="tl">
                    <a:srgbClr val="000000"/>
                  </a:outerShdw>
                </a:effectLst>
                <a:ea typeface="+mj-ea"/>
                <a:cs typeface="Arial"/>
              </a:rPr>
            </a:br>
            <a:r>
              <a:rPr lang="en-US" sz="2000" b="1" dirty="0" smtClean="0">
                <a:solidFill>
                  <a:schemeClr val="tx1">
                    <a:lumMod val="50000"/>
                  </a:schemeClr>
                </a:solidFill>
                <a:effectLst>
                  <a:outerShdw blurRad="38100" dist="38100" dir="2700000" algn="tl">
                    <a:srgbClr val="000000"/>
                  </a:outerShdw>
                </a:effectLst>
                <a:ea typeface="+mj-ea"/>
                <a:cs typeface="Arial"/>
              </a:rPr>
              <a:t>1)</a:t>
            </a:r>
            <a:r>
              <a:rPr lang="en-US" sz="2000" b="1" dirty="0" smtClean="0">
                <a:solidFill>
                  <a:srgbClr val="FFFFFF"/>
                </a:solidFill>
                <a:effectLst>
                  <a:outerShdw blurRad="38100" dist="38100" dir="2700000" algn="tl">
                    <a:srgbClr val="000000"/>
                  </a:outerShdw>
                </a:effectLst>
                <a:ea typeface="+mj-ea"/>
                <a:cs typeface="Arial"/>
              </a:rPr>
              <a:t>- Widening of pre-sacral space ( Lat. View ).</a:t>
            </a:r>
            <a:br>
              <a:rPr lang="en-US" sz="2000" b="1" dirty="0" smtClean="0">
                <a:solidFill>
                  <a:srgbClr val="FFFFFF"/>
                </a:solidFill>
                <a:effectLst>
                  <a:outerShdw blurRad="38100" dist="38100" dir="2700000" algn="tl">
                    <a:srgbClr val="000000"/>
                  </a:outerShdw>
                </a:effectLst>
                <a:ea typeface="+mj-ea"/>
                <a:cs typeface="Arial"/>
              </a:rPr>
            </a:br>
            <a:r>
              <a:rPr lang="en-US" sz="2000" b="1" dirty="0" smtClean="0">
                <a:solidFill>
                  <a:schemeClr val="accent3">
                    <a:lumMod val="95000"/>
                  </a:schemeClr>
                </a:solidFill>
                <a:effectLst>
                  <a:outerShdw blurRad="38100" dist="38100" dir="2700000" algn="tl">
                    <a:srgbClr val="000000"/>
                  </a:outerShdw>
                </a:effectLst>
                <a:ea typeface="+mj-ea"/>
                <a:cs typeface="Arial"/>
              </a:rPr>
              <a:t>2)-</a:t>
            </a:r>
            <a:r>
              <a:rPr lang="en-US" sz="2000" b="1" dirty="0" smtClean="0">
                <a:solidFill>
                  <a:srgbClr val="FFFFFF"/>
                </a:solidFill>
                <a:effectLst>
                  <a:outerShdw blurRad="38100" dist="38100" dir="2700000" algn="tl">
                    <a:srgbClr val="000000"/>
                  </a:outerShdw>
                </a:effectLst>
                <a:ea typeface="+mj-ea"/>
                <a:cs typeface="Arial"/>
              </a:rPr>
              <a:t>The mucosal  ulcers  are undermined </a:t>
            </a:r>
            <a:r>
              <a:rPr lang="en-US" sz="2000" b="1" dirty="0" smtClean="0">
                <a:solidFill>
                  <a:srgbClr val="FFFF00"/>
                </a:solidFill>
                <a:effectLst>
                  <a:outerShdw blurRad="38100" dist="38100" dir="2700000" algn="tl">
                    <a:srgbClr val="000000"/>
                  </a:outerShdw>
                </a:effectLst>
                <a:ea typeface="+mj-ea"/>
                <a:cs typeface="Arial"/>
              </a:rPr>
              <a:t>(</a:t>
            </a:r>
            <a:r>
              <a:rPr lang="en-US" sz="2000" b="1" u="sng" dirty="0" smtClean="0">
                <a:solidFill>
                  <a:srgbClr val="FFFF00"/>
                </a:solidFill>
                <a:effectLst>
                  <a:outerShdw blurRad="38100" dist="38100" dir="2700000" algn="tl">
                    <a:srgbClr val="000000"/>
                  </a:outerShdw>
                </a:effectLst>
                <a:ea typeface="+mj-ea"/>
                <a:cs typeface="Arial"/>
              </a:rPr>
              <a:t>Button _shaped ulcer</a:t>
            </a:r>
            <a:r>
              <a:rPr lang="en-US" sz="2000" b="1" dirty="0" smtClean="0">
                <a:solidFill>
                  <a:srgbClr val="FFFF00"/>
                </a:solidFill>
                <a:effectLst>
                  <a:outerShdw blurRad="38100" dist="38100" dir="2700000" algn="tl">
                    <a:srgbClr val="000000"/>
                  </a:outerShdw>
                </a:effectLst>
                <a:ea typeface="+mj-ea"/>
                <a:cs typeface="Arial"/>
              </a:rPr>
              <a:t>) </a:t>
            </a:r>
            <a:r>
              <a:rPr lang="en-US" sz="2000" b="1" dirty="0" smtClean="0">
                <a:solidFill>
                  <a:srgbClr val="FFFFFF"/>
                </a:solidFill>
                <a:effectLst>
                  <a:outerShdw blurRad="38100" dist="38100" dir="2700000" algn="tl">
                    <a:srgbClr val="000000"/>
                  </a:outerShdw>
                </a:effectLst>
                <a:ea typeface="+mj-ea"/>
                <a:cs typeface="Arial"/>
              </a:rPr>
              <a:t>when most of  the mucosa has been lost , island of mucosa remian giveing it </a:t>
            </a:r>
            <a:r>
              <a:rPr lang="en-US" sz="2000" b="1" dirty="0" smtClean="0">
                <a:solidFill>
                  <a:srgbClr val="FFFF00"/>
                </a:solidFill>
                <a:effectLst>
                  <a:outerShdw blurRad="38100" dist="38100" dir="2700000" algn="tl">
                    <a:srgbClr val="000000"/>
                  </a:outerShdw>
                </a:effectLst>
                <a:ea typeface="+mj-ea"/>
                <a:cs typeface="Arial"/>
              </a:rPr>
              <a:t>( a pseudo polyp)  </a:t>
            </a:r>
            <a:r>
              <a:rPr lang="en-US" sz="2000" b="1" dirty="0" smtClean="0">
                <a:solidFill>
                  <a:srgbClr val="FFFFFF"/>
                </a:solidFill>
                <a:effectLst>
                  <a:outerShdw blurRad="38100" dist="38100" dir="2700000" algn="tl">
                    <a:srgbClr val="000000"/>
                  </a:outerShdw>
                </a:effectLst>
                <a:ea typeface="+mj-ea"/>
                <a:cs typeface="Arial"/>
              </a:rPr>
              <a:t>apperance .</a:t>
            </a:r>
            <a:br>
              <a:rPr lang="en-US" sz="2000" b="1" dirty="0" smtClean="0">
                <a:solidFill>
                  <a:srgbClr val="FFFFFF"/>
                </a:solidFill>
                <a:effectLst>
                  <a:outerShdw blurRad="38100" dist="38100" dir="2700000" algn="tl">
                    <a:srgbClr val="000000"/>
                  </a:outerShdw>
                </a:effectLst>
                <a:ea typeface="+mj-ea"/>
                <a:cs typeface="Arial"/>
              </a:rPr>
            </a:br>
            <a:r>
              <a:rPr lang="en-US" sz="2000" b="1" dirty="0" smtClean="0">
                <a:solidFill>
                  <a:schemeClr val="accent3">
                    <a:lumMod val="95000"/>
                  </a:schemeClr>
                </a:solidFill>
                <a:effectLst>
                  <a:outerShdw blurRad="38100" dist="38100" dir="2700000" algn="tl">
                    <a:srgbClr val="000000"/>
                  </a:outerShdw>
                </a:effectLst>
                <a:ea typeface="+mj-ea"/>
                <a:cs typeface="Arial"/>
              </a:rPr>
              <a:t>3)</a:t>
            </a:r>
            <a:r>
              <a:rPr lang="en-US" sz="2000" b="1" dirty="0" smtClean="0">
                <a:solidFill>
                  <a:srgbClr val="FFFFFF"/>
                </a:solidFill>
                <a:effectLst>
                  <a:outerShdw blurRad="38100" dist="38100" dir="2700000" algn="tl">
                    <a:srgbClr val="000000"/>
                  </a:outerShdw>
                </a:effectLst>
                <a:ea typeface="+mj-ea"/>
                <a:cs typeface="Arial"/>
              </a:rPr>
              <a:t>- Loss of haustration .</a:t>
            </a:r>
            <a:br>
              <a:rPr lang="en-US" sz="2000" b="1" dirty="0" smtClean="0">
                <a:solidFill>
                  <a:srgbClr val="FFFFFF"/>
                </a:solidFill>
                <a:effectLst>
                  <a:outerShdw blurRad="38100" dist="38100" dir="2700000" algn="tl">
                    <a:srgbClr val="000000"/>
                  </a:outerShdw>
                </a:effectLst>
                <a:ea typeface="+mj-ea"/>
                <a:cs typeface="Arial"/>
              </a:rPr>
            </a:br>
            <a:r>
              <a:rPr lang="en-US" sz="2000" b="1" dirty="0" smtClean="0">
                <a:solidFill>
                  <a:schemeClr val="accent3">
                    <a:lumMod val="95000"/>
                  </a:schemeClr>
                </a:solidFill>
                <a:effectLst>
                  <a:outerShdw blurRad="38100" dist="38100" dir="2700000" algn="tl">
                    <a:srgbClr val="000000"/>
                  </a:outerShdw>
                </a:effectLst>
                <a:ea typeface="+mj-ea"/>
                <a:cs typeface="Arial"/>
              </a:rPr>
              <a:t>4)</a:t>
            </a:r>
            <a:r>
              <a:rPr lang="en-US" sz="2000" b="1" dirty="0" smtClean="0">
                <a:solidFill>
                  <a:srgbClr val="FFFFFF"/>
                </a:solidFill>
                <a:effectLst>
                  <a:outerShdw blurRad="38100" dist="38100" dir="2700000" algn="tl">
                    <a:srgbClr val="000000"/>
                  </a:outerShdw>
                </a:effectLst>
                <a:ea typeface="+mj-ea"/>
                <a:cs typeface="Arial"/>
              </a:rPr>
              <a:t>- Narrowing of the colon , in early stage due to spasm , later on due to fibrosis .</a:t>
            </a:r>
            <a:br>
              <a:rPr lang="en-US" sz="2000" b="1" dirty="0" smtClean="0">
                <a:solidFill>
                  <a:srgbClr val="FFFFFF"/>
                </a:solidFill>
                <a:effectLst>
                  <a:outerShdw blurRad="38100" dist="38100" dir="2700000" algn="tl">
                    <a:srgbClr val="000000"/>
                  </a:outerShdw>
                </a:effectLst>
                <a:ea typeface="+mj-ea"/>
                <a:cs typeface="Arial"/>
              </a:rPr>
            </a:br>
            <a:r>
              <a:rPr lang="en-US" sz="2000" dirty="0" smtClean="0">
                <a:solidFill>
                  <a:srgbClr val="FFFFFF"/>
                </a:solidFill>
                <a:effectLst>
                  <a:outerShdw blurRad="38100" dist="38100" dir="2700000" algn="tl">
                    <a:srgbClr val="000000"/>
                  </a:outerShdw>
                </a:effectLst>
                <a:ea typeface="+mj-ea"/>
                <a:cs typeface="Arial"/>
              </a:rPr>
              <a:t>  </a:t>
            </a:r>
            <a:br>
              <a:rPr lang="en-US" sz="2000" dirty="0" smtClean="0">
                <a:solidFill>
                  <a:srgbClr val="FFFFFF"/>
                </a:solidFill>
                <a:effectLst>
                  <a:outerShdw blurRad="38100" dist="38100" dir="2700000" algn="tl">
                    <a:srgbClr val="000000"/>
                  </a:outerShdw>
                </a:effectLst>
                <a:ea typeface="+mj-ea"/>
                <a:cs typeface="Arial"/>
              </a:rPr>
            </a:br>
            <a:r>
              <a:rPr lang="en-US" sz="2400" dirty="0" smtClean="0">
                <a:solidFill>
                  <a:srgbClr val="FFFFFF"/>
                </a:solidFill>
                <a:effectLst>
                  <a:outerShdw blurRad="38100" dist="38100" dir="2700000" algn="tl">
                    <a:srgbClr val="000000"/>
                  </a:outerShdw>
                </a:effectLst>
                <a:ea typeface="+mj-ea"/>
                <a:cs typeface="Arial"/>
              </a:rPr>
              <a:t/>
            </a:r>
            <a:br>
              <a:rPr lang="en-US" sz="2400" dirty="0" smtClean="0">
                <a:solidFill>
                  <a:srgbClr val="FFFFFF"/>
                </a:solidFill>
                <a:effectLst>
                  <a:outerShdw blurRad="38100" dist="38100" dir="2700000" algn="tl">
                    <a:srgbClr val="000000"/>
                  </a:outerShdw>
                </a:effectLst>
                <a:ea typeface="+mj-ea"/>
                <a:cs typeface="Arial"/>
              </a:rPr>
            </a:br>
            <a:endParaRPr lang="en-US" dirty="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عنوان 1"/>
          <p:cNvSpPr>
            <a:spLocks noGrp="1"/>
          </p:cNvSpPr>
          <p:nvPr>
            <p:ph type="title"/>
          </p:nvPr>
        </p:nvSpPr>
        <p:spPr/>
        <p:txBody>
          <a:bodyPr/>
          <a:lstStyle/>
          <a:p>
            <a:pPr eaLnBrk="1" hangingPunct="1"/>
            <a:endParaRPr lang="en-US" altLang="en-US" smtClean="0"/>
          </a:p>
        </p:txBody>
      </p:sp>
      <p:sp>
        <p:nvSpPr>
          <p:cNvPr id="3" name="عنصر نائب للمحتوى 2"/>
          <p:cNvSpPr>
            <a:spLocks noGrp="1"/>
          </p:cNvSpPr>
          <p:nvPr>
            <p:ph idx="1"/>
          </p:nvPr>
        </p:nvSpPr>
        <p:spPr>
          <a:xfrm>
            <a:off x="174625" y="1341438"/>
            <a:ext cx="10009188" cy="5516562"/>
          </a:xfrm>
        </p:spPr>
        <p:txBody>
          <a:bodyPr>
            <a:normAutofit/>
          </a:bodyPr>
          <a:lstStyle/>
          <a:p>
            <a:pPr marL="609600" indent="-609600" eaLnBrk="1" fontAlgn="auto" hangingPunct="1">
              <a:spcAft>
                <a:spcPts val="0"/>
              </a:spcAft>
              <a:buClr>
                <a:srgbClr val="86D1EC"/>
              </a:buClr>
              <a:buSzPct val="90000"/>
              <a:buFont typeface="Monotype Sorts" pitchFamily="2" charset="2"/>
              <a:buNone/>
              <a:defRPr/>
            </a:pPr>
            <a:r>
              <a:rPr lang="en-US" dirty="0" smtClean="0">
                <a:solidFill>
                  <a:schemeClr val="bg2">
                    <a:lumMod val="20000"/>
                    <a:lumOff val="80000"/>
                  </a:schemeClr>
                </a:solidFill>
                <a:effectLst>
                  <a:outerShdw blurRad="38100" dist="38100" dir="2700000" algn="tl">
                    <a:srgbClr val="000000"/>
                  </a:outerShdw>
                </a:effectLst>
                <a:cs typeface="Arial"/>
              </a:rPr>
              <a:t>     </a:t>
            </a:r>
          </a:p>
          <a:p>
            <a:pPr marL="609600" indent="-609600" eaLnBrk="1" fontAlgn="auto" hangingPunct="1">
              <a:spcAft>
                <a:spcPts val="0"/>
              </a:spcAft>
              <a:buClr>
                <a:srgbClr val="86D1EC"/>
              </a:buClr>
              <a:buSzPct val="90000"/>
              <a:buFont typeface="Monotype Sorts" pitchFamily="2" charset="2"/>
              <a:buNone/>
              <a:defRPr/>
            </a:pPr>
            <a:r>
              <a:rPr lang="en-US" dirty="0">
                <a:solidFill>
                  <a:schemeClr val="bg2">
                    <a:lumMod val="20000"/>
                    <a:lumOff val="80000"/>
                  </a:schemeClr>
                </a:solidFill>
                <a:effectLst>
                  <a:outerShdw blurRad="38100" dist="38100" dir="2700000" algn="tl">
                    <a:srgbClr val="000000"/>
                  </a:outerShdw>
                </a:effectLst>
                <a:cs typeface="Arial"/>
              </a:rPr>
              <a:t> </a:t>
            </a:r>
            <a:r>
              <a:rPr lang="en-US" dirty="0" smtClean="0">
                <a:solidFill>
                  <a:schemeClr val="bg2">
                    <a:lumMod val="20000"/>
                    <a:lumOff val="80000"/>
                  </a:schemeClr>
                </a:solidFill>
                <a:effectLst>
                  <a:outerShdw blurRad="38100" dist="38100" dir="2700000" algn="tl">
                    <a:srgbClr val="000000"/>
                  </a:outerShdw>
                </a:effectLst>
                <a:cs typeface="Arial"/>
              </a:rPr>
              <a:t>     5)- </a:t>
            </a:r>
            <a:r>
              <a:rPr lang="en-US" dirty="0">
                <a:solidFill>
                  <a:srgbClr val="FFFFFF"/>
                </a:solidFill>
                <a:effectLst>
                  <a:outerShdw blurRad="38100" dist="38100" dir="2700000" algn="tl">
                    <a:srgbClr val="000000"/>
                  </a:outerShdw>
                </a:effectLst>
                <a:cs typeface="Arial"/>
              </a:rPr>
              <a:t>Shortening of the colon due to fibrosis </a:t>
            </a:r>
            <a:r>
              <a:rPr lang="en-US" dirty="0" smtClean="0">
                <a:solidFill>
                  <a:srgbClr val="FFFFFF"/>
                </a:solidFill>
                <a:effectLst>
                  <a:outerShdw blurRad="38100" dist="38100" dir="2700000" algn="tl">
                    <a:srgbClr val="000000"/>
                  </a:outerShdw>
                </a:effectLst>
                <a:cs typeface="Arial"/>
              </a:rPr>
              <a:t/>
            </a:r>
            <a:br>
              <a:rPr lang="en-US" dirty="0" smtClean="0">
                <a:solidFill>
                  <a:srgbClr val="FFFFFF"/>
                </a:solidFill>
                <a:effectLst>
                  <a:outerShdw blurRad="38100" dist="38100" dir="2700000" algn="tl">
                    <a:srgbClr val="000000"/>
                  </a:outerShdw>
                </a:effectLst>
                <a:cs typeface="Arial"/>
              </a:rPr>
            </a:br>
            <a:r>
              <a:rPr lang="en-US" dirty="0" smtClean="0">
                <a:solidFill>
                  <a:schemeClr val="bg2">
                    <a:lumMod val="20000"/>
                    <a:lumOff val="80000"/>
                  </a:schemeClr>
                </a:solidFill>
                <a:effectLst>
                  <a:outerShdw blurRad="38100" dist="38100" dir="2700000" algn="tl">
                    <a:srgbClr val="000000"/>
                  </a:outerShdw>
                </a:effectLst>
                <a:cs typeface="Arial"/>
              </a:rPr>
              <a:t>6)</a:t>
            </a:r>
            <a:r>
              <a:rPr lang="en-US" dirty="0" smtClean="0">
                <a:solidFill>
                  <a:srgbClr val="FFFFFF"/>
                </a:solidFill>
                <a:effectLst>
                  <a:outerShdw blurRad="38100" dist="38100" dir="2700000" algn="tl">
                    <a:srgbClr val="000000"/>
                  </a:outerShdw>
                </a:effectLst>
                <a:cs typeface="Arial"/>
              </a:rPr>
              <a:t>- </a:t>
            </a:r>
            <a:r>
              <a:rPr lang="en-US" dirty="0">
                <a:solidFill>
                  <a:srgbClr val="FFFFFF"/>
                </a:solidFill>
                <a:effectLst>
                  <a:outerShdw blurRad="38100" dist="38100" dir="2700000" algn="tl">
                    <a:srgbClr val="000000"/>
                  </a:outerShdw>
                </a:effectLst>
                <a:cs typeface="Arial"/>
              </a:rPr>
              <a:t>In late stage combination of (3 ,4 ,and 5) give rise to </a:t>
            </a:r>
            <a:r>
              <a:rPr lang="en-US" dirty="0">
                <a:solidFill>
                  <a:srgbClr val="FFFF00"/>
                </a:solidFill>
                <a:effectLst>
                  <a:outerShdw blurRad="38100" dist="38100" dir="2700000" algn="tl">
                    <a:srgbClr val="000000"/>
                  </a:outerShdw>
                </a:effectLst>
                <a:cs typeface="Arial"/>
              </a:rPr>
              <a:t>Lead   pipe </a:t>
            </a:r>
            <a:r>
              <a:rPr lang="en-US" dirty="0">
                <a:solidFill>
                  <a:srgbClr val="FFFFFF"/>
                </a:solidFill>
                <a:effectLst>
                  <a:outerShdw blurRad="38100" dist="38100" dir="2700000" algn="tl">
                    <a:srgbClr val="000000"/>
                  </a:outerShdw>
                </a:effectLst>
                <a:cs typeface="Arial"/>
              </a:rPr>
              <a:t>appearance .</a:t>
            </a:r>
            <a:br>
              <a:rPr lang="en-US" dirty="0">
                <a:solidFill>
                  <a:srgbClr val="FFFFFF"/>
                </a:solidFill>
                <a:effectLst>
                  <a:outerShdw blurRad="38100" dist="38100" dir="2700000" algn="tl">
                    <a:srgbClr val="000000"/>
                  </a:outerShdw>
                </a:effectLst>
                <a:cs typeface="Arial"/>
              </a:rPr>
            </a:br>
            <a:r>
              <a:rPr lang="en-US" dirty="0" smtClean="0">
                <a:solidFill>
                  <a:schemeClr val="bg2">
                    <a:lumMod val="20000"/>
                    <a:lumOff val="80000"/>
                  </a:schemeClr>
                </a:solidFill>
                <a:effectLst>
                  <a:outerShdw blurRad="38100" dist="38100" dir="2700000" algn="tl">
                    <a:srgbClr val="000000"/>
                  </a:outerShdw>
                </a:effectLst>
                <a:cs typeface="Arial"/>
              </a:rPr>
              <a:t>7)- </a:t>
            </a:r>
            <a:r>
              <a:rPr lang="en-US" dirty="0">
                <a:solidFill>
                  <a:srgbClr val="FFFFFF"/>
                </a:solidFill>
                <a:effectLst>
                  <a:outerShdw blurRad="38100" dist="38100" dir="2700000" algn="tl">
                    <a:srgbClr val="000000"/>
                  </a:outerShdw>
                </a:effectLst>
                <a:cs typeface="Arial"/>
              </a:rPr>
              <a:t>Cobble – stone mucosa due to pseudo-polyposis .</a:t>
            </a:r>
            <a:br>
              <a:rPr lang="en-US" dirty="0">
                <a:solidFill>
                  <a:srgbClr val="FFFFFF"/>
                </a:solidFill>
                <a:effectLst>
                  <a:outerShdw blurRad="38100" dist="38100" dir="2700000" algn="tl">
                    <a:srgbClr val="000000"/>
                  </a:outerShdw>
                </a:effectLst>
                <a:cs typeface="Arial"/>
              </a:rPr>
            </a:br>
            <a:r>
              <a:rPr lang="en-US" dirty="0" smtClean="0">
                <a:solidFill>
                  <a:schemeClr val="bg2">
                    <a:lumMod val="20000"/>
                    <a:lumOff val="80000"/>
                  </a:schemeClr>
                </a:solidFill>
                <a:effectLst>
                  <a:outerShdw blurRad="38100" dist="38100" dir="2700000" algn="tl">
                    <a:srgbClr val="000000"/>
                  </a:outerShdw>
                </a:effectLst>
                <a:cs typeface="Arial"/>
              </a:rPr>
              <a:t>8)- </a:t>
            </a:r>
            <a:r>
              <a:rPr lang="en-US" dirty="0">
                <a:solidFill>
                  <a:srgbClr val="FFFFFF"/>
                </a:solidFill>
                <a:effectLst>
                  <a:outerShdw blurRad="38100" dist="38100" dir="2700000" algn="tl">
                    <a:srgbClr val="000000"/>
                  </a:outerShdw>
                </a:effectLst>
                <a:cs typeface="Arial"/>
              </a:rPr>
              <a:t>Constant narrowing not relieved by relaxant indicate either stricture or malignant changes.</a:t>
            </a:r>
            <a:br>
              <a:rPr lang="en-US" dirty="0">
                <a:solidFill>
                  <a:srgbClr val="FFFFFF"/>
                </a:solidFill>
                <a:effectLst>
                  <a:outerShdw blurRad="38100" dist="38100" dir="2700000" algn="tl">
                    <a:srgbClr val="000000"/>
                  </a:outerShdw>
                </a:effectLst>
                <a:cs typeface="Arial"/>
              </a:rPr>
            </a:br>
            <a:endParaRPr lang="en-US" dirty="0">
              <a:solidFill>
                <a:srgbClr val="FFFFFF"/>
              </a:solidFill>
              <a:effectLst>
                <a:outerShdw blurRad="38100" dist="38100" dir="2700000" algn="tl">
                  <a:srgbClr val="000000"/>
                </a:outerShdw>
              </a:effectLst>
              <a:cs typeface="Arial"/>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وان 3"/>
          <p:cNvSpPr>
            <a:spLocks noGrp="1"/>
          </p:cNvSpPr>
          <p:nvPr>
            <p:ph type="title"/>
          </p:nvPr>
        </p:nvSpPr>
        <p:spPr/>
        <p:txBody>
          <a:bodyPr>
            <a:normAutofit/>
          </a:bodyPr>
          <a:lstStyle/>
          <a:p>
            <a:pPr eaLnBrk="1" fontAlgn="auto" hangingPunct="1">
              <a:spcAft>
                <a:spcPts val="0"/>
              </a:spcAft>
              <a:defRPr/>
            </a:pPr>
            <a:r>
              <a:rPr lang="en-US" dirty="0">
                <a:solidFill>
                  <a:schemeClr val="accent1">
                    <a:lumMod val="75000"/>
                  </a:schemeClr>
                </a:solidFill>
                <a:cs typeface="+mj-cs"/>
              </a:rPr>
              <a:t> </a:t>
            </a:r>
            <a:r>
              <a:rPr lang="en-US" dirty="0" smtClean="0">
                <a:solidFill>
                  <a:schemeClr val="accent1">
                    <a:lumMod val="75000"/>
                  </a:schemeClr>
                </a:solidFill>
                <a:cs typeface="+mj-cs"/>
              </a:rPr>
              <a:t>UC</a:t>
            </a:r>
          </a:p>
        </p:txBody>
      </p:sp>
      <p:sp>
        <p:nvSpPr>
          <p:cNvPr id="5" name="عنصر نائب للمحتوى 4"/>
          <p:cNvSpPr>
            <a:spLocks noGrp="1"/>
          </p:cNvSpPr>
          <p:nvPr>
            <p:ph sz="half" idx="1"/>
          </p:nvPr>
        </p:nvSpPr>
        <p:spPr>
          <a:xfrm>
            <a:off x="514350" y="1600200"/>
            <a:ext cx="4114800" cy="4525963"/>
          </a:xfrm>
        </p:spPr>
        <p:txBody>
          <a:bodyPr>
            <a:normAutofit/>
          </a:bodyPr>
          <a:lstStyle/>
          <a:p>
            <a:pPr marL="0" indent="0" eaLnBrk="1" fontAlgn="auto" hangingPunct="1">
              <a:spcBef>
                <a:spcPct val="0"/>
              </a:spcBef>
              <a:spcAft>
                <a:spcPts val="0"/>
              </a:spcAft>
              <a:buClrTx/>
              <a:buFontTx/>
              <a:buChar char="•"/>
              <a:defRPr/>
            </a:pPr>
            <a:r>
              <a:rPr lang="en-US" altLang="zh-TW" sz="3600" b="1" dirty="0">
                <a:solidFill>
                  <a:srgbClr val="FFCC00"/>
                </a:solidFill>
                <a:latin typeface="Times New Roman" charset="0"/>
                <a:ea typeface="新細明體" pitchFamily="18" charset="-120"/>
                <a:cs typeface="+mn-cs"/>
              </a:rPr>
              <a:t>The colon is distended with air</a:t>
            </a:r>
          </a:p>
          <a:p>
            <a:pPr marL="0" indent="0" eaLnBrk="1" fontAlgn="auto" hangingPunct="1">
              <a:spcBef>
                <a:spcPct val="0"/>
              </a:spcBef>
              <a:spcAft>
                <a:spcPts val="0"/>
              </a:spcAft>
              <a:buClrTx/>
              <a:buFontTx/>
              <a:buChar char="•"/>
              <a:defRPr/>
            </a:pPr>
            <a:r>
              <a:rPr lang="en-US" altLang="zh-TW" sz="3600" b="1" dirty="0">
                <a:solidFill>
                  <a:srgbClr val="FFCC00"/>
                </a:solidFill>
                <a:latin typeface="Times New Roman" charset="0"/>
                <a:ea typeface="新細明體" pitchFamily="18" charset="-120"/>
                <a:cs typeface="+mn-cs"/>
              </a:rPr>
              <a:t> The descending &amp; sigmoid colon are featureless (no haustral pattern)</a:t>
            </a:r>
          </a:p>
          <a:p>
            <a:pPr marL="420624" indent="-384048" eaLnBrk="1" fontAlgn="auto" hangingPunct="1">
              <a:spcAft>
                <a:spcPts val="0"/>
              </a:spcAft>
              <a:buFont typeface="Wingdings 2"/>
              <a:buChar char=""/>
              <a:defRPr/>
            </a:pPr>
            <a:endParaRPr lang="en-US" dirty="0">
              <a:cs typeface="+mn-cs"/>
            </a:endParaRPr>
          </a:p>
        </p:txBody>
      </p:sp>
      <p:pic>
        <p:nvPicPr>
          <p:cNvPr id="4403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95900" y="1781175"/>
            <a:ext cx="3124200" cy="4164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عنوان 6"/>
          <p:cNvSpPr>
            <a:spLocks noGrp="1"/>
          </p:cNvSpPr>
          <p:nvPr>
            <p:ph type="title"/>
          </p:nvPr>
        </p:nvSpPr>
        <p:spPr/>
        <p:txBody>
          <a:bodyPr/>
          <a:lstStyle/>
          <a:p>
            <a:endParaRPr lang="en-US" altLang="en-US" smtClean="0"/>
          </a:p>
        </p:txBody>
      </p:sp>
      <p:pic>
        <p:nvPicPr>
          <p:cNvPr id="45059" name="Picture 4" descr="C:\Users\Taqa\Desktop\20191213_012805.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7650" y="1557338"/>
            <a:ext cx="4679950" cy="5040312"/>
          </a:xfrm>
          <a:noFill/>
        </p:spPr>
      </p:pic>
      <p:sp>
        <p:nvSpPr>
          <p:cNvPr id="45060" name="عنصر نائب للمحتوى 10"/>
          <p:cNvSpPr>
            <a:spLocks noGrp="1"/>
          </p:cNvSpPr>
          <p:nvPr>
            <p:ph sz="half" idx="2"/>
          </p:nvPr>
        </p:nvSpPr>
        <p:spPr>
          <a:xfrm>
            <a:off x="4800600" y="1600200"/>
            <a:ext cx="4114800" cy="4525963"/>
          </a:xfrm>
        </p:spPr>
        <p:txBody>
          <a:bodyPr/>
          <a:lstStyle/>
          <a:p>
            <a:endParaRPr lang="en-US" altLang="en-US" smtClean="0"/>
          </a:p>
        </p:txBody>
      </p:sp>
      <p:pic>
        <p:nvPicPr>
          <p:cNvPr id="45061" name="Picture 5" descr="C:\Users\Taqa\Desktop\20191213_013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1557338"/>
            <a:ext cx="5184775"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عنوان 3"/>
          <p:cNvSpPr>
            <a:spLocks noGrp="1"/>
          </p:cNvSpPr>
          <p:nvPr>
            <p:ph type="title"/>
          </p:nvPr>
        </p:nvSpPr>
        <p:spPr/>
        <p:txBody>
          <a:bodyPr/>
          <a:lstStyle/>
          <a:p>
            <a:pPr eaLnBrk="1" hangingPunct="1"/>
            <a:endParaRPr lang="en-US" altLang="en-US" smtClean="0"/>
          </a:p>
        </p:txBody>
      </p:sp>
      <p:pic>
        <p:nvPicPr>
          <p:cNvPr id="46083"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20725" y="1600200"/>
            <a:ext cx="3702050" cy="45259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5088" y="1600200"/>
            <a:ext cx="3425825" cy="45259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descr="AXR haus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516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8"/>
          <p:cNvSpPr txBox="1">
            <a:spLocks noChangeArrowheads="1"/>
          </p:cNvSpPr>
          <p:nvPr/>
        </p:nvSpPr>
        <p:spPr bwMode="auto">
          <a:xfrm>
            <a:off x="679450" y="2492375"/>
            <a:ext cx="2057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Ascending colon</a:t>
            </a:r>
          </a:p>
        </p:txBody>
      </p:sp>
      <p:sp>
        <p:nvSpPr>
          <p:cNvPr id="10244" name="Line 29"/>
          <p:cNvSpPr>
            <a:spLocks noChangeShapeType="1"/>
          </p:cNvSpPr>
          <p:nvPr/>
        </p:nvSpPr>
        <p:spPr bwMode="ltGray">
          <a:xfrm>
            <a:off x="3048000" y="2819400"/>
            <a:ext cx="6858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 name="Text Box 30"/>
          <p:cNvSpPr txBox="1">
            <a:spLocks noChangeArrowheads="1"/>
          </p:cNvSpPr>
          <p:nvPr/>
        </p:nvSpPr>
        <p:spPr bwMode="auto">
          <a:xfrm rot="4962">
            <a:off x="4419600" y="1598613"/>
            <a:ext cx="29686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Transverse colon</a:t>
            </a:r>
          </a:p>
        </p:txBody>
      </p:sp>
      <p:sp>
        <p:nvSpPr>
          <p:cNvPr id="10246" name="Text Box 31"/>
          <p:cNvSpPr txBox="1">
            <a:spLocks noChangeArrowheads="1"/>
          </p:cNvSpPr>
          <p:nvPr/>
        </p:nvSpPr>
        <p:spPr bwMode="auto">
          <a:xfrm>
            <a:off x="4648200" y="381000"/>
            <a:ext cx="16160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Stomach</a:t>
            </a:r>
          </a:p>
        </p:txBody>
      </p:sp>
      <p:sp>
        <p:nvSpPr>
          <p:cNvPr id="10247" name="Text Box 32"/>
          <p:cNvSpPr txBox="1">
            <a:spLocks noChangeArrowheads="1"/>
          </p:cNvSpPr>
          <p:nvPr/>
        </p:nvSpPr>
        <p:spPr bwMode="auto">
          <a:xfrm>
            <a:off x="7924800" y="2819400"/>
            <a:ext cx="236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Descending colon</a:t>
            </a:r>
          </a:p>
        </p:txBody>
      </p:sp>
      <p:sp>
        <p:nvSpPr>
          <p:cNvPr id="10248" name="Line 33"/>
          <p:cNvSpPr>
            <a:spLocks noChangeShapeType="1"/>
          </p:cNvSpPr>
          <p:nvPr/>
        </p:nvSpPr>
        <p:spPr bwMode="ltGray">
          <a:xfrm flipH="1">
            <a:off x="7620000" y="2667000"/>
            <a:ext cx="5334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 name="Line 34"/>
          <p:cNvSpPr>
            <a:spLocks noChangeShapeType="1"/>
          </p:cNvSpPr>
          <p:nvPr/>
        </p:nvSpPr>
        <p:spPr bwMode="auto">
          <a:xfrm flipH="1">
            <a:off x="7391400" y="3429000"/>
            <a:ext cx="5334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 name="Text Box 35"/>
          <p:cNvSpPr txBox="1">
            <a:spLocks noChangeArrowheads="1"/>
          </p:cNvSpPr>
          <p:nvPr/>
        </p:nvSpPr>
        <p:spPr bwMode="ltGray">
          <a:xfrm>
            <a:off x="7391400" y="4572000"/>
            <a:ext cx="2503488"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Sigmoid colon</a:t>
            </a:r>
          </a:p>
        </p:txBody>
      </p:sp>
      <p:sp>
        <p:nvSpPr>
          <p:cNvPr id="10251" name="Line 36"/>
          <p:cNvSpPr>
            <a:spLocks noChangeShapeType="1"/>
          </p:cNvSpPr>
          <p:nvPr/>
        </p:nvSpPr>
        <p:spPr bwMode="auto">
          <a:xfrm flipH="1">
            <a:off x="6781800" y="4876800"/>
            <a:ext cx="6858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Line 37"/>
          <p:cNvSpPr>
            <a:spLocks noChangeShapeType="1"/>
          </p:cNvSpPr>
          <p:nvPr/>
        </p:nvSpPr>
        <p:spPr bwMode="auto">
          <a:xfrm flipH="1">
            <a:off x="6248400" y="5029200"/>
            <a:ext cx="1295400" cy="4572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 name="Text Box 38"/>
          <p:cNvSpPr txBox="1">
            <a:spLocks noChangeArrowheads="1"/>
          </p:cNvSpPr>
          <p:nvPr/>
        </p:nvSpPr>
        <p:spPr bwMode="auto">
          <a:xfrm>
            <a:off x="2971800" y="5394325"/>
            <a:ext cx="14668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3000">
                <a:solidFill>
                  <a:srgbClr val="CC3300"/>
                </a:solidFill>
                <a:ea typeface="新細明體" pitchFamily="18" charset="-120"/>
              </a:rPr>
              <a:t>Rectum</a:t>
            </a:r>
          </a:p>
        </p:txBody>
      </p:sp>
      <p:sp>
        <p:nvSpPr>
          <p:cNvPr id="10254" name="Line 39"/>
          <p:cNvSpPr>
            <a:spLocks noChangeShapeType="1"/>
          </p:cNvSpPr>
          <p:nvPr/>
        </p:nvSpPr>
        <p:spPr bwMode="auto">
          <a:xfrm>
            <a:off x="4343400" y="5715000"/>
            <a:ext cx="533400" cy="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وان 1"/>
          <p:cNvSpPr>
            <a:spLocks noGrp="1"/>
          </p:cNvSpPr>
          <p:nvPr>
            <p:ph type="title"/>
          </p:nvPr>
        </p:nvSpPr>
        <p:spPr/>
        <p:txBody>
          <a:bodyPr/>
          <a:lstStyle/>
          <a:p>
            <a:pPr eaLnBrk="1" hangingPunct="1"/>
            <a:endParaRPr lang="en-US" altLang="en-US" smtClean="0"/>
          </a:p>
        </p:txBody>
      </p:sp>
      <p:pic>
        <p:nvPicPr>
          <p:cNvPr id="4710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3550" y="1557338"/>
            <a:ext cx="4535488" cy="46085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14938" y="1628775"/>
            <a:ext cx="4752975" cy="46085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عنوان 4"/>
          <p:cNvSpPr>
            <a:spLocks noGrp="1"/>
          </p:cNvSpPr>
          <p:nvPr>
            <p:ph type="title"/>
          </p:nvPr>
        </p:nvSpPr>
        <p:spPr/>
        <p:txBody>
          <a:bodyPr/>
          <a:lstStyle/>
          <a:p>
            <a:pPr eaLnBrk="1" hangingPunct="1"/>
            <a:endParaRPr lang="en-US" altLang="en-US" smtClean="0"/>
          </a:p>
        </p:txBody>
      </p:sp>
      <p:pic>
        <p:nvPicPr>
          <p:cNvPr id="481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287000" cy="68580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وان 3"/>
          <p:cNvSpPr>
            <a:spLocks noGrp="1"/>
          </p:cNvSpPr>
          <p:nvPr>
            <p:ph type="title"/>
          </p:nvPr>
        </p:nvSpPr>
        <p:spPr/>
        <p:txBody>
          <a:bodyPr/>
          <a:lstStyle/>
          <a:p>
            <a:pPr eaLnBrk="1" hangingPunct="1"/>
            <a:r>
              <a:rPr lang="en-US" altLang="en-US" smtClean="0"/>
              <a:t>Thumb printing </a:t>
            </a:r>
          </a:p>
        </p:txBody>
      </p:sp>
      <p:pic>
        <p:nvPicPr>
          <p:cNvPr id="49155" name="Picture 2" descr="C:\Users\Taqa\Desktop\20191212_223433.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0525" y="1700213"/>
            <a:ext cx="4725988" cy="4525962"/>
          </a:xfrm>
          <a:noFill/>
        </p:spPr>
      </p:pic>
      <p:pic>
        <p:nvPicPr>
          <p:cNvPr id="49156" name="Picture 3" descr="C:\Users\Taqa\Desktop\20191212_22341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59400" y="1700213"/>
            <a:ext cx="4464050" cy="4525962"/>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solidFill>
                  <a:schemeClr val="accent2">
                    <a:lumMod val="60000"/>
                    <a:lumOff val="40000"/>
                  </a:schemeClr>
                </a:solidFill>
                <a:cs typeface="+mj-cs"/>
              </a:rPr>
              <a:t>Complication OF UC </a:t>
            </a:r>
            <a:endParaRPr lang="en-US" dirty="0">
              <a:solidFill>
                <a:schemeClr val="accent2">
                  <a:lumMod val="60000"/>
                  <a:lumOff val="40000"/>
                </a:schemeClr>
              </a:solidFill>
              <a:cs typeface="+mj-cs"/>
            </a:endParaRPr>
          </a:p>
        </p:txBody>
      </p:sp>
      <p:sp>
        <p:nvSpPr>
          <p:cNvPr id="3" name="عنصر نائب للمحتوى 2"/>
          <p:cNvSpPr>
            <a:spLocks noGrp="1"/>
          </p:cNvSpPr>
          <p:nvPr>
            <p:ph idx="1"/>
          </p:nvPr>
        </p:nvSpPr>
        <p:spPr/>
        <p:txBody>
          <a:bodyPr>
            <a:normAutofit/>
          </a:bodyPr>
          <a:lstStyle/>
          <a:p>
            <a:pPr marL="420624" indent="-384048" rtl="1" eaLnBrk="1" fontAlgn="auto" hangingPunct="1">
              <a:spcAft>
                <a:spcPts val="0"/>
              </a:spcAft>
              <a:buClr>
                <a:srgbClr val="FADF6C"/>
              </a:buClr>
              <a:buSzPct val="60000"/>
              <a:buFont typeface="Monotype Sorts" pitchFamily="2" charset="2"/>
              <a:buNone/>
              <a:defRPr/>
            </a:pPr>
            <a:r>
              <a:rPr lang="en-US" sz="2800" dirty="0">
                <a:solidFill>
                  <a:srgbClr val="FFFFFF"/>
                </a:solidFill>
                <a:effectLst>
                  <a:outerShdw blurRad="38100" dist="38100" dir="2700000" algn="tl">
                    <a:srgbClr val="000000"/>
                  </a:outerShdw>
                </a:effectLst>
                <a:latin typeface="Cambria"/>
                <a:cs typeface="+mn-cs"/>
                <a:hlinkClick r:id="rId2"/>
              </a:rPr>
              <a:t>Colorectal carcinoma</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rPr>
              <a:t>in the setting of ulcerative colitis is more frequently sessile and may appear to be a simple stricture.</a:t>
            </a:r>
          </a:p>
          <a:p>
            <a:pPr marL="420624" indent="-384048" rtl="1" eaLnBrk="1" fontAlgn="auto" hangingPunct="1">
              <a:spcAft>
                <a:spcPts val="0"/>
              </a:spcAft>
              <a:buClr>
                <a:srgbClr val="FADF6C"/>
              </a:buClr>
              <a:buSzPct val="60000"/>
              <a:buFont typeface="Monotype Sorts" pitchFamily="2" charset="2"/>
              <a:buNone/>
              <a:defRPr/>
            </a:pPr>
            <a:endParaRPr lang="en-US" sz="2800" b="1" dirty="0">
              <a:solidFill>
                <a:srgbClr val="FFFFFF"/>
              </a:solidFill>
              <a:effectLst>
                <a:outerShdw blurRad="38100" dist="38100" dir="2700000" algn="tl">
                  <a:srgbClr val="000000"/>
                </a:outerShdw>
              </a:effectLst>
              <a:latin typeface="Cambria"/>
              <a:cs typeface="+mn-cs"/>
            </a:endParaRPr>
          </a:p>
          <a:p>
            <a:pPr marL="420624" indent="-384048" rtl="1" eaLnBrk="1" fontAlgn="auto" hangingPunct="1">
              <a:spcAft>
                <a:spcPts val="0"/>
              </a:spcAft>
              <a:buClr>
                <a:srgbClr val="FADF6C"/>
              </a:buClr>
              <a:buSzPct val="60000"/>
              <a:buFont typeface="Monotype Sorts" pitchFamily="2" charset="2"/>
              <a:buNone/>
              <a:defRPr/>
            </a:pPr>
            <a:r>
              <a:rPr lang="en-US" sz="2800" b="1" dirty="0">
                <a:solidFill>
                  <a:srgbClr val="FFFFFF"/>
                </a:solidFill>
                <a:effectLst>
                  <a:outerShdw blurRad="38100" dist="38100" dir="2700000" algn="tl">
                    <a:srgbClr val="000000"/>
                  </a:outerShdw>
                </a:effectLst>
                <a:latin typeface="Cambria"/>
                <a:cs typeface="+mn-cs"/>
              </a:rPr>
              <a:t>toxic megacolon (TM)</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rPr>
              <a:t>is complication that can be seen in both types of</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3"/>
              </a:rPr>
              <a:t>inflammatory bowel disease</a:t>
            </a:r>
            <a:r>
              <a:rPr lang="en-US" sz="2800" dirty="0">
                <a:solidFill>
                  <a:srgbClr val="FFFFFF"/>
                </a:solidFill>
                <a:effectLst>
                  <a:outerShdw blurRad="38100" dist="38100" dir="2700000" algn="tl">
                    <a:srgbClr val="000000"/>
                  </a:outerShdw>
                </a:effectLst>
                <a:latin typeface="Cambria"/>
                <a:cs typeface="+mn-cs"/>
              </a:rPr>
              <a:t> more in UC , in</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4"/>
              </a:rPr>
              <a:t>infectious colitis</a:t>
            </a:r>
            <a:r>
              <a:rPr lang="en-US" sz="2800" dirty="0">
                <a:solidFill>
                  <a:srgbClr val="FFFFFF"/>
                </a:solidFill>
                <a:effectLst>
                  <a:outerShdw blurRad="38100" dist="38100" dir="2700000" algn="tl">
                    <a:srgbClr val="000000"/>
                  </a:outerShdw>
                </a:effectLst>
                <a:latin typeface="Cambria"/>
                <a:cs typeface="+mn-cs"/>
              </a:rPr>
              <a:t>, as well as in some other types of</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5"/>
              </a:rPr>
              <a:t>colitis</a:t>
            </a:r>
            <a:r>
              <a:rPr lang="en-US" sz="2800" dirty="0">
                <a:solidFill>
                  <a:srgbClr val="FFFFFF"/>
                </a:solidFill>
                <a:effectLst>
                  <a:outerShdw blurRad="38100" dist="38100" dir="2700000" algn="tl">
                    <a:srgbClr val="000000"/>
                  </a:outerShdw>
                </a:effectLst>
                <a:latin typeface="Cambria"/>
                <a:cs typeface="+mn-cs"/>
              </a:rPr>
              <a:t>.</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3200" dirty="0" smtClean="0">
                <a:solidFill>
                  <a:schemeClr val="accent2">
                    <a:lumMod val="60000"/>
                    <a:lumOff val="40000"/>
                  </a:schemeClr>
                </a:solidFill>
                <a:cs typeface="+mj-cs"/>
              </a:rPr>
              <a:t>Radiological features of toxic megacolon : </a:t>
            </a:r>
            <a:endParaRPr lang="en-US" sz="3200" dirty="0">
              <a:solidFill>
                <a:schemeClr val="accent2">
                  <a:lumMod val="60000"/>
                  <a:lumOff val="40000"/>
                </a:schemeClr>
              </a:solidFill>
              <a:cs typeface="+mj-cs"/>
            </a:endParaRPr>
          </a:p>
        </p:txBody>
      </p:sp>
      <p:sp>
        <p:nvSpPr>
          <p:cNvPr id="3" name="عنصر نائب للمحتوى 2"/>
          <p:cNvSpPr>
            <a:spLocks noGrp="1"/>
          </p:cNvSpPr>
          <p:nvPr>
            <p:ph idx="1"/>
          </p:nvPr>
        </p:nvSpPr>
        <p:spPr/>
        <p:txBody>
          <a:bodyPr>
            <a:normAutofit/>
          </a:bodyPr>
          <a:lstStyle/>
          <a:p>
            <a:pPr marL="420624" indent="-384048" rtl="1" eaLnBrk="1" fontAlgn="auto" hangingPunct="1">
              <a:lnSpc>
                <a:spcPct val="90000"/>
              </a:lnSpc>
              <a:spcAft>
                <a:spcPts val="0"/>
              </a:spcAft>
              <a:buClr>
                <a:srgbClr val="FADF6C"/>
              </a:buClr>
              <a:buSzPct val="60000"/>
              <a:buFont typeface="Monotype Sorts" pitchFamily="2" charset="2"/>
              <a:buNone/>
              <a:defRPr/>
            </a:pPr>
            <a:r>
              <a:rPr lang="en-US" sz="2800" dirty="0">
                <a:solidFill>
                  <a:srgbClr val="FFFFFF"/>
                </a:solidFill>
                <a:effectLst>
                  <a:outerShdw blurRad="38100" dist="38100" dir="2700000" algn="tl">
                    <a:srgbClr val="000000"/>
                  </a:outerShdw>
                </a:effectLst>
                <a:latin typeface="Cambria"/>
                <a:cs typeface="+mn-cs"/>
              </a:rPr>
              <a:t>The</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2"/>
              </a:rPr>
              <a:t>colon</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rPr>
              <a:t>(typically</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3"/>
              </a:rPr>
              <a:t>transverse colon</a:t>
            </a:r>
            <a:r>
              <a:rPr lang="en-US" sz="2800" dirty="0">
                <a:solidFill>
                  <a:srgbClr val="FFFFFF"/>
                </a:solidFill>
                <a:effectLst>
                  <a:outerShdw blurRad="38100" dist="38100" dir="2700000" algn="tl">
                    <a:srgbClr val="000000"/>
                  </a:outerShdw>
                </a:effectLst>
                <a:latin typeface="Cambria"/>
                <a:cs typeface="+mn-cs"/>
              </a:rPr>
              <a:t>) becomes dilated to at least 6 cm (usually greater).</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rPr>
              <a:t>There is additional loss of</a:t>
            </a:r>
            <a:r>
              <a:rPr lang="en-US" sz="2800" dirty="0">
                <a:solidFill>
                  <a:srgbClr val="FFFFFF"/>
                </a:solidFill>
                <a:effectLst>
                  <a:outerShdw blurRad="38100" dist="38100" dir="2700000" algn="tl">
                    <a:srgbClr val="000000"/>
                  </a:outerShdw>
                </a:effectLst>
                <a:cs typeface="+mn-cs"/>
              </a:rPr>
              <a:t> </a:t>
            </a:r>
            <a:r>
              <a:rPr lang="en-US" sz="2800" dirty="0">
                <a:solidFill>
                  <a:srgbClr val="FFFFFF"/>
                </a:solidFill>
                <a:effectLst>
                  <a:outerShdw blurRad="38100" dist="38100" dir="2700000" algn="tl">
                    <a:srgbClr val="000000"/>
                  </a:outerShdw>
                </a:effectLst>
                <a:latin typeface="Cambria"/>
                <a:cs typeface="+mn-cs"/>
                <a:hlinkClick r:id="rId4"/>
              </a:rPr>
              <a:t>haustral markings</a:t>
            </a:r>
            <a:r>
              <a:rPr lang="en-US" sz="2800" dirty="0">
                <a:solidFill>
                  <a:srgbClr val="FFFFFF"/>
                </a:solidFill>
                <a:effectLst>
                  <a:outerShdw blurRad="38100" dist="38100" dir="2700000" algn="tl">
                    <a:srgbClr val="000000"/>
                  </a:outerShdw>
                </a:effectLst>
                <a:latin typeface="Cambria"/>
                <a:cs typeface="+mn-cs"/>
              </a:rPr>
              <a:t>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800" dirty="0">
                <a:solidFill>
                  <a:srgbClr val="FFFFFF"/>
                </a:solidFill>
                <a:effectLst>
                  <a:outerShdw blurRad="38100" dist="38100" dir="2700000" algn="tl">
                    <a:srgbClr val="000000"/>
                  </a:outerShdw>
                </a:effectLst>
                <a:latin typeface="Cambria"/>
                <a:cs typeface="+mn-cs"/>
              </a:rPr>
              <a:t>It is serious acute abdominal condition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800" dirty="0">
                <a:solidFill>
                  <a:srgbClr val="FFFFFF"/>
                </a:solidFill>
                <a:effectLst>
                  <a:outerShdw blurRad="38100" dist="38100" dir="2700000" algn="tl">
                    <a:srgbClr val="000000"/>
                  </a:outerShdw>
                </a:effectLst>
                <a:latin typeface="Cambria"/>
                <a:cs typeface="+mn-cs"/>
              </a:rPr>
              <a:t>More in UC &gt; CD </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800" b="1" u="sng" dirty="0">
                <a:solidFill>
                  <a:srgbClr val="FFFFFF"/>
                </a:solidFill>
                <a:effectLst>
                  <a:outerShdw blurRad="38100" dist="38100" dir="2700000" algn="tl">
                    <a:srgbClr val="000000"/>
                  </a:outerShdw>
                </a:effectLst>
                <a:latin typeface="Cambria"/>
                <a:cs typeface="+mn-cs"/>
              </a:rPr>
              <a:t>Practical points</a:t>
            </a:r>
          </a:p>
          <a:p>
            <a:pPr marL="420624" indent="-384048" rtl="1" eaLnBrk="1" fontAlgn="auto" hangingPunct="1">
              <a:lnSpc>
                <a:spcPct val="90000"/>
              </a:lnSpc>
              <a:spcAft>
                <a:spcPts val="0"/>
              </a:spcAft>
              <a:buClr>
                <a:srgbClr val="FADF6C"/>
              </a:buClr>
              <a:buSzPct val="60000"/>
              <a:buFont typeface="Monotype Sorts" pitchFamily="2" charset="2"/>
              <a:buNone/>
              <a:defRPr/>
            </a:pPr>
            <a:r>
              <a:rPr lang="en-US" sz="2800" dirty="0">
                <a:solidFill>
                  <a:srgbClr val="FFFFFF"/>
                </a:solidFill>
                <a:effectLst>
                  <a:outerShdw blurRad="38100" dist="38100" dir="2700000" algn="tl">
                    <a:srgbClr val="000000"/>
                  </a:outerShdw>
                </a:effectLst>
                <a:latin typeface="Cambria"/>
                <a:cs typeface="+mn-cs"/>
              </a:rPr>
              <a:t>barium studies and colonoscopy should be avoided, due to the risk of perforation</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عنوان 3"/>
          <p:cNvSpPr>
            <a:spLocks noGrp="1"/>
          </p:cNvSpPr>
          <p:nvPr>
            <p:ph type="title"/>
          </p:nvPr>
        </p:nvSpPr>
        <p:spPr/>
        <p:txBody>
          <a:bodyPr/>
          <a:lstStyle/>
          <a:p>
            <a:pPr eaLnBrk="1" hangingPunct="1"/>
            <a:r>
              <a:rPr lang="en-US" altLang="en-US" smtClean="0"/>
              <a:t>Toxic megacolon </a:t>
            </a:r>
          </a:p>
        </p:txBody>
      </p:sp>
      <p:pic>
        <p:nvPicPr>
          <p:cNvPr id="5222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49325" y="1628775"/>
            <a:ext cx="3244850" cy="43227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عنصر نائب للمحتوى 5"/>
          <p:cNvSpPr>
            <a:spLocks noGrp="1"/>
          </p:cNvSpPr>
          <p:nvPr>
            <p:ph sz="half" idx="2"/>
          </p:nvPr>
        </p:nvSpPr>
        <p:spPr>
          <a:xfrm>
            <a:off x="4800600" y="1600200"/>
            <a:ext cx="4114800" cy="4525963"/>
          </a:xfrm>
        </p:spPr>
        <p:txBody>
          <a:bodyPr/>
          <a:lstStyle/>
          <a:p>
            <a:pPr eaLnBrk="1" hangingPunct="1"/>
            <a:r>
              <a:rPr lang="en-US" altLang="en-US" smtClean="0"/>
              <a:t>t</a:t>
            </a:r>
            <a:r>
              <a:rPr lang="en-US" altLang="en-US" smtClean="0">
                <a:solidFill>
                  <a:srgbClr val="FFC000"/>
                </a:solidFill>
              </a:rPr>
              <a:t>oxic mega colon </a:t>
            </a:r>
            <a:endParaRPr lang="en-US" altLang="en-US" smtClean="0"/>
          </a:p>
        </p:txBody>
      </p:sp>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1557338"/>
            <a:ext cx="377348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0525" y="476250"/>
            <a:ext cx="8743950" cy="865188"/>
          </a:xfrm>
        </p:spPr>
        <p:txBody>
          <a:bodyPr>
            <a:normAutofit fontScale="90000"/>
          </a:bodyPr>
          <a:lstStyle/>
          <a:p>
            <a:pPr marL="342900" indent="-342900" rtl="1" eaLnBrk="1" fontAlgn="auto" hangingPunct="1">
              <a:lnSpc>
                <a:spcPct val="80000"/>
              </a:lnSpc>
              <a:spcBef>
                <a:spcPct val="20000"/>
              </a:spcBef>
              <a:spcAft>
                <a:spcPts val="0"/>
              </a:spcAft>
              <a:defRPr/>
            </a:pPr>
            <a:r>
              <a:rPr lang="en-US" sz="2400" b="1" u="sng" dirty="0" smtClean="0">
                <a:solidFill>
                  <a:srgbClr val="FFFFFF"/>
                </a:solidFill>
                <a:effectLst>
                  <a:outerShdw blurRad="38100" dist="38100" dir="2700000" algn="tl">
                    <a:srgbClr val="000000"/>
                  </a:outerShdw>
                </a:effectLst>
                <a:latin typeface="Cambria"/>
                <a:ea typeface="+mn-ea"/>
                <a:cs typeface="+mn-cs"/>
              </a:rPr>
              <a:t/>
            </a:r>
            <a:br>
              <a:rPr lang="en-US" sz="2400" b="1" u="sng" dirty="0" smtClean="0">
                <a:solidFill>
                  <a:srgbClr val="FFFFFF"/>
                </a:solidFill>
                <a:effectLst>
                  <a:outerShdw blurRad="38100" dist="38100" dir="2700000" algn="tl">
                    <a:srgbClr val="000000"/>
                  </a:outerShdw>
                </a:effectLst>
                <a:latin typeface="Cambria"/>
                <a:ea typeface="+mn-ea"/>
                <a:cs typeface="+mn-cs"/>
              </a:rPr>
            </a:br>
            <a:r>
              <a:rPr lang="en-US" sz="3600" b="1" u="sng" dirty="0" smtClean="0">
                <a:solidFill>
                  <a:srgbClr val="FFFFFF"/>
                </a:solidFill>
                <a:effectLst>
                  <a:outerShdw blurRad="38100" dist="38100" dir="2700000" algn="tl">
                    <a:srgbClr val="000000"/>
                  </a:outerShdw>
                </a:effectLst>
                <a:latin typeface="Cambria"/>
                <a:ea typeface="+mn-ea"/>
                <a:cs typeface="+mn-cs"/>
              </a:rPr>
              <a:t/>
            </a:r>
            <a:br>
              <a:rPr lang="en-US" sz="3600" b="1" u="sng" dirty="0" smtClean="0">
                <a:solidFill>
                  <a:srgbClr val="FFFFFF"/>
                </a:solidFill>
                <a:effectLst>
                  <a:outerShdw blurRad="38100" dist="38100" dir="2700000" algn="tl">
                    <a:srgbClr val="000000"/>
                  </a:outerShdw>
                </a:effectLst>
                <a:latin typeface="Cambria"/>
                <a:ea typeface="+mn-ea"/>
                <a:cs typeface="+mn-cs"/>
              </a:rPr>
            </a:br>
            <a:r>
              <a:rPr lang="en-US" sz="3600" b="1" u="sng" dirty="0" smtClean="0">
                <a:solidFill>
                  <a:srgbClr val="FFFFFF"/>
                </a:solidFill>
                <a:effectLst>
                  <a:outerShdw blurRad="38100" dist="38100" dir="2700000" algn="tl">
                    <a:srgbClr val="000000"/>
                  </a:outerShdw>
                </a:effectLst>
                <a:latin typeface="Cambria"/>
                <a:ea typeface="+mn-ea"/>
                <a:cs typeface="+mn-cs"/>
              </a:rPr>
              <a:t>Crohn's </a:t>
            </a:r>
            <a:r>
              <a:rPr lang="en-US" sz="3600" b="1" u="sng" dirty="0">
                <a:solidFill>
                  <a:srgbClr val="FFFFFF"/>
                </a:solidFill>
                <a:effectLst>
                  <a:outerShdw blurRad="38100" dist="38100" dir="2700000" algn="tl">
                    <a:srgbClr val="000000"/>
                  </a:outerShdw>
                </a:effectLst>
                <a:latin typeface="Cambria"/>
                <a:ea typeface="+mn-ea"/>
                <a:cs typeface="+mn-cs"/>
              </a:rPr>
              <a:t>disease vs. ulcerative colitis</a:t>
            </a:r>
            <a:br>
              <a:rPr lang="en-US" sz="3600" b="1" u="sng" dirty="0">
                <a:solidFill>
                  <a:srgbClr val="FFFFFF"/>
                </a:solidFill>
                <a:effectLst>
                  <a:outerShdw blurRad="38100" dist="38100" dir="2700000" algn="tl">
                    <a:srgbClr val="000000"/>
                  </a:outerShdw>
                </a:effectLst>
                <a:latin typeface="Cambria"/>
                <a:ea typeface="+mn-ea"/>
                <a:cs typeface="+mn-cs"/>
              </a:rPr>
            </a:br>
            <a:endParaRPr lang="en-US" sz="3600" dirty="0">
              <a:cs typeface="+mj-cs"/>
            </a:endParaRPr>
          </a:p>
        </p:txBody>
      </p:sp>
      <p:sp>
        <p:nvSpPr>
          <p:cNvPr id="3" name="عنصر نائب للمحتوى 2"/>
          <p:cNvSpPr>
            <a:spLocks noGrp="1"/>
          </p:cNvSpPr>
          <p:nvPr>
            <p:ph idx="1"/>
          </p:nvPr>
        </p:nvSpPr>
        <p:spPr>
          <a:xfrm>
            <a:off x="174625" y="1484313"/>
            <a:ext cx="10112375" cy="5040312"/>
          </a:xfrm>
        </p:spPr>
        <p:txBody>
          <a:bodyPr>
            <a:normAutofit/>
          </a:bodyPr>
          <a:lstStyle/>
          <a:p>
            <a:pPr marL="420624" indent="-384048" rtl="1" eaLnBrk="1" fontAlgn="auto" hangingPunct="1">
              <a:lnSpc>
                <a:spcPct val="80000"/>
              </a:lnSpc>
              <a:spcAft>
                <a:spcPts val="0"/>
              </a:spcAft>
              <a:buClr>
                <a:srgbClr val="FADF6C"/>
              </a:buClr>
              <a:buFont typeface="Monotype Sorts" pitchFamily="2" charset="2"/>
              <a:buNone/>
              <a:defRPr/>
            </a:pPr>
            <a:r>
              <a:rPr lang="en-US" sz="2000" dirty="0" smtClean="0">
                <a:solidFill>
                  <a:srgbClr val="FFFFFF"/>
                </a:solidFill>
                <a:effectLst>
                  <a:outerShdw blurRad="38100" dist="38100" dir="2700000" algn="tl">
                    <a:srgbClr val="000000"/>
                  </a:outerShdw>
                </a:effectLst>
                <a:latin typeface="Cambria"/>
                <a:cs typeface="+mn-cs"/>
              </a:rPr>
              <a:t> </a:t>
            </a:r>
          </a:p>
          <a:p>
            <a:pPr marL="420624" indent="-384048" rtl="1" eaLnBrk="1" fontAlgn="auto" hangingPunct="1">
              <a:lnSpc>
                <a:spcPct val="80000"/>
              </a:lnSpc>
              <a:spcAft>
                <a:spcPts val="0"/>
              </a:spcAft>
              <a:buClr>
                <a:srgbClr val="FADF6C"/>
              </a:buClr>
              <a:buFont typeface="Monotype Sorts" pitchFamily="2" charset="2"/>
              <a:buNone/>
              <a:defRPr/>
            </a:pPr>
            <a:r>
              <a:rPr lang="en-US" sz="2000" dirty="0" smtClean="0">
                <a:solidFill>
                  <a:srgbClr val="FFFFFF"/>
                </a:solidFill>
                <a:effectLst>
                  <a:outerShdw blurRad="38100" dist="38100" dir="2700000" algn="tl">
                    <a:srgbClr val="000000"/>
                  </a:outerShdw>
                </a:effectLst>
                <a:latin typeface="Cambria"/>
                <a:cs typeface="+mn-cs"/>
              </a:rPr>
              <a:t>Due </a:t>
            </a:r>
            <a:r>
              <a:rPr lang="en-US" sz="2000" dirty="0">
                <a:solidFill>
                  <a:srgbClr val="FFFFFF"/>
                </a:solidFill>
                <a:effectLst>
                  <a:outerShdw blurRad="38100" dist="38100" dir="2700000" algn="tl">
                    <a:srgbClr val="000000"/>
                  </a:outerShdw>
                </a:effectLst>
                <a:latin typeface="Cambria"/>
                <a:cs typeface="+mn-cs"/>
              </a:rPr>
              <a:t>to the overlap in clinical presentation of</a:t>
            </a:r>
            <a:r>
              <a:rPr lang="en-US" sz="2000" dirty="0">
                <a:solidFill>
                  <a:srgbClr val="FFFFFF"/>
                </a:solidFill>
                <a:effectLst>
                  <a:outerShdw blurRad="38100" dist="38100" dir="2700000" algn="tl">
                    <a:srgbClr val="000000"/>
                  </a:outerShdw>
                </a:effectLst>
                <a:cs typeface="+mn-cs"/>
              </a:rPr>
              <a:t> </a:t>
            </a:r>
            <a:r>
              <a:rPr lang="en-US" sz="2000" b="1" dirty="0">
                <a:solidFill>
                  <a:srgbClr val="FFFFFF"/>
                </a:solidFill>
                <a:effectLst>
                  <a:outerShdw blurRad="38100" dist="38100" dir="2700000" algn="tl">
                    <a:srgbClr val="000000"/>
                  </a:outerShdw>
                </a:effectLst>
                <a:latin typeface="Cambria"/>
                <a:cs typeface="+mn-cs"/>
                <a:hlinkClick r:id="rId2"/>
              </a:rPr>
              <a:t>Crohn's disease (CD)</a:t>
            </a:r>
            <a:r>
              <a:rPr lang="en-US" sz="2000" b="1" dirty="0">
                <a:solidFill>
                  <a:srgbClr val="FFFFFF"/>
                </a:solidFill>
                <a:effectLst>
                  <a:outerShdw blurRad="38100" dist="38100" dir="2700000" algn="tl">
                    <a:srgbClr val="000000"/>
                  </a:outerShdw>
                </a:effectLst>
                <a:cs typeface="+mn-cs"/>
              </a:rPr>
              <a:t> </a:t>
            </a:r>
            <a:r>
              <a:rPr lang="en-US" sz="2000" dirty="0">
                <a:solidFill>
                  <a:srgbClr val="FFFFFF"/>
                </a:solidFill>
                <a:effectLst>
                  <a:outerShdw blurRad="38100" dist="38100" dir="2700000" algn="tl">
                    <a:srgbClr val="000000"/>
                  </a:outerShdw>
                </a:effectLst>
                <a:latin typeface="Cambria"/>
                <a:cs typeface="+mn-cs"/>
              </a:rPr>
              <a:t>and</a:t>
            </a:r>
            <a:r>
              <a:rPr lang="en-US" sz="2000" dirty="0">
                <a:solidFill>
                  <a:srgbClr val="FFFFFF"/>
                </a:solidFill>
                <a:effectLst>
                  <a:outerShdw blurRad="38100" dist="38100" dir="2700000" algn="tl">
                    <a:srgbClr val="000000"/>
                  </a:outerShdw>
                </a:effectLst>
                <a:cs typeface="+mn-cs"/>
              </a:rPr>
              <a:t> </a:t>
            </a:r>
            <a:r>
              <a:rPr lang="en-US" sz="2000" b="1" dirty="0">
                <a:solidFill>
                  <a:srgbClr val="FFFFFF"/>
                </a:solidFill>
                <a:effectLst>
                  <a:outerShdw blurRad="38100" dist="38100" dir="2700000" algn="tl">
                    <a:srgbClr val="000000"/>
                  </a:outerShdw>
                </a:effectLst>
                <a:latin typeface="Cambria"/>
                <a:cs typeface="+mn-cs"/>
                <a:hlinkClick r:id="rId3"/>
              </a:rPr>
              <a:t>ulcerative colitis (UC)</a:t>
            </a:r>
            <a:r>
              <a:rPr lang="en-US" sz="2000" dirty="0">
                <a:solidFill>
                  <a:srgbClr val="FFFFFF"/>
                </a:solidFill>
                <a:effectLst>
                  <a:outerShdw blurRad="38100" dist="38100" dir="2700000" algn="tl">
                    <a:srgbClr val="000000"/>
                  </a:outerShdw>
                </a:effectLst>
                <a:latin typeface="Cambria"/>
                <a:cs typeface="+mn-cs"/>
              </a:rPr>
              <a:t>, imaging often has a role to play in distinguishing the two. </a:t>
            </a:r>
            <a:r>
              <a:rPr lang="en-US" sz="2000" u="sng" dirty="0">
                <a:solidFill>
                  <a:srgbClr val="FFFFFF"/>
                </a:solidFill>
                <a:effectLst>
                  <a:outerShdw blurRad="38100" dist="38100" dir="2700000" algn="tl">
                    <a:srgbClr val="000000"/>
                  </a:outerShdw>
                </a:effectLst>
                <a:latin typeface="Cambria"/>
                <a:cs typeface="+mn-cs"/>
              </a:rPr>
              <a:t>Distinguishing features include:</a:t>
            </a:r>
          </a:p>
          <a:p>
            <a:pPr marL="420624" indent="-384048" rtl="1" eaLnBrk="1" fontAlgn="auto" hangingPunct="1">
              <a:lnSpc>
                <a:spcPct val="80000"/>
              </a:lnSpc>
              <a:spcAft>
                <a:spcPts val="0"/>
              </a:spcAft>
              <a:buClr>
                <a:srgbClr val="FADF6C"/>
              </a:buClr>
              <a:buFont typeface="Monotype Sorts" pitchFamily="2" charset="2"/>
              <a:buNone/>
              <a:defRPr/>
            </a:pPr>
            <a:r>
              <a:rPr lang="en-US" sz="2000" u="sng" dirty="0">
                <a:solidFill>
                  <a:srgbClr val="FFFF00"/>
                </a:solidFill>
                <a:effectLst>
                  <a:outerShdw blurRad="38100" dist="38100" dir="2700000" algn="tl">
                    <a:srgbClr val="000000"/>
                  </a:outerShdw>
                </a:effectLst>
                <a:latin typeface="Cambria"/>
                <a:cs typeface="+mn-cs"/>
              </a:rPr>
              <a:t>bowel involved</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smtClean="0">
                <a:solidFill>
                  <a:srgbClr val="FFFFFF"/>
                </a:solidFill>
                <a:effectLst>
                  <a:outerShdw blurRad="38100" dist="38100" dir="2700000" algn="tl">
                    <a:srgbClr val="000000"/>
                  </a:outerShdw>
                </a:effectLst>
                <a:latin typeface="Cambria"/>
                <a:cs typeface="+mn-cs"/>
              </a:rPr>
              <a:t>CD: small bowel 70-80%, only 15-20% have only colonic involvement</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smtClean="0">
                <a:solidFill>
                  <a:srgbClr val="FFFFFF"/>
                </a:solidFill>
                <a:effectLst>
                  <a:outerShdw blurRad="38100" dist="38100" dir="2700000" algn="tl">
                    <a:srgbClr val="000000"/>
                  </a:outerShdw>
                </a:effectLst>
                <a:latin typeface="Cambria"/>
                <a:cs typeface="+mn-cs"/>
              </a:rPr>
              <a:t>UC: rectal involvement 95%, with terminal ileum only involved in pancolitis (</a:t>
            </a:r>
            <a:r>
              <a:rPr lang="en-US" sz="1800" dirty="0" smtClean="0">
                <a:solidFill>
                  <a:srgbClr val="FFFFFF"/>
                </a:solidFill>
                <a:effectLst>
                  <a:outerShdw blurRad="38100" dist="38100" dir="2700000" algn="tl">
                    <a:srgbClr val="000000"/>
                  </a:outerShdw>
                </a:effectLst>
                <a:latin typeface="Cambria"/>
                <a:cs typeface="+mn-cs"/>
                <a:hlinkClick r:id="rId4"/>
              </a:rPr>
              <a:t>backwash ileitis</a:t>
            </a:r>
            <a:r>
              <a:rPr lang="en-US" sz="1800" dirty="0" smtClean="0">
                <a:solidFill>
                  <a:srgbClr val="FFFFFF"/>
                </a:solidFill>
                <a:effectLst>
                  <a:outerShdw blurRad="38100" dist="38100" dir="2700000" algn="tl">
                    <a:srgbClr val="000000"/>
                  </a:outerShdw>
                </a:effectLst>
                <a:latin typeface="Cambria"/>
                <a:cs typeface="+mn-cs"/>
              </a:rPr>
              <a:t>)</a:t>
            </a:r>
          </a:p>
          <a:p>
            <a:pPr marL="420624" indent="-384048" rtl="1" eaLnBrk="1" fontAlgn="auto" hangingPunct="1">
              <a:lnSpc>
                <a:spcPct val="80000"/>
              </a:lnSpc>
              <a:spcAft>
                <a:spcPts val="0"/>
              </a:spcAft>
              <a:buClr>
                <a:srgbClr val="FADF6C"/>
              </a:buClr>
              <a:buFont typeface="Monotype Sorts" pitchFamily="2" charset="2"/>
              <a:buNone/>
              <a:defRPr/>
            </a:pPr>
            <a:r>
              <a:rPr lang="en-US" sz="2000" u="sng" dirty="0" smtClean="0">
                <a:solidFill>
                  <a:srgbClr val="FFFF00"/>
                </a:solidFill>
                <a:effectLst>
                  <a:outerShdw blurRad="38100" dist="38100" dir="2700000" algn="tl">
                    <a:srgbClr val="000000"/>
                  </a:outerShdw>
                </a:effectLst>
                <a:latin typeface="Cambria"/>
                <a:cs typeface="+mn-cs"/>
              </a:rPr>
              <a:t>distribution</a:t>
            </a:r>
            <a:endParaRPr lang="en-US" sz="2000" u="sng" dirty="0">
              <a:solidFill>
                <a:srgbClr val="FFFF00"/>
              </a:solidFill>
              <a:effectLst>
                <a:outerShdw blurRad="38100" dist="38100" dir="2700000" algn="tl">
                  <a:srgbClr val="000000"/>
                </a:outerShdw>
              </a:effectLst>
              <a:latin typeface="Cambria"/>
              <a:cs typeface="+mn-cs"/>
            </a:endParaRP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a:solidFill>
                  <a:srgbClr val="FFFFFF"/>
                </a:solidFill>
                <a:effectLst>
                  <a:outerShdw blurRad="38100" dist="38100" dir="2700000" algn="tl">
                    <a:srgbClr val="000000"/>
                  </a:outerShdw>
                </a:effectLst>
                <a:latin typeface="Cambria"/>
                <a:cs typeface="+mn-cs"/>
              </a:rPr>
              <a:t>CD: skip lesions typical</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a:solidFill>
                  <a:srgbClr val="FFFFFF"/>
                </a:solidFill>
                <a:effectLst>
                  <a:outerShdw blurRad="38100" dist="38100" dir="2700000" algn="tl">
                    <a:srgbClr val="000000"/>
                  </a:outerShdw>
                </a:effectLst>
                <a:latin typeface="Cambria"/>
                <a:cs typeface="+mn-cs"/>
              </a:rPr>
              <a:t>UC: continuous disease from rectum up</a:t>
            </a:r>
          </a:p>
          <a:p>
            <a:pPr marL="420624" indent="-384048" rtl="1" eaLnBrk="1" fontAlgn="auto" hangingPunct="1">
              <a:lnSpc>
                <a:spcPct val="80000"/>
              </a:lnSpc>
              <a:spcAft>
                <a:spcPts val="0"/>
              </a:spcAft>
              <a:buClr>
                <a:srgbClr val="FADF6C"/>
              </a:buClr>
              <a:buFont typeface="Monotype Sorts" pitchFamily="2" charset="2"/>
              <a:buNone/>
              <a:defRPr/>
            </a:pPr>
            <a:r>
              <a:rPr lang="en-US" sz="2000" dirty="0">
                <a:solidFill>
                  <a:srgbClr val="FFFF00"/>
                </a:solidFill>
                <a:effectLst>
                  <a:outerShdw blurRad="38100" dist="38100" dir="2700000" algn="tl">
                    <a:srgbClr val="000000"/>
                  </a:outerShdw>
                </a:effectLst>
                <a:cs typeface="+mn-cs"/>
              </a:rPr>
              <a:t> </a:t>
            </a:r>
            <a:r>
              <a:rPr lang="en-US" sz="2000" u="sng" dirty="0">
                <a:solidFill>
                  <a:srgbClr val="FFFF00"/>
                </a:solidFill>
                <a:effectLst>
                  <a:outerShdw blurRad="38100" dist="38100" dir="2700000" algn="tl">
                    <a:srgbClr val="000000"/>
                  </a:outerShdw>
                </a:effectLst>
                <a:latin typeface="Cambria"/>
                <a:cs typeface="+mn-cs"/>
              </a:rPr>
              <a:t>gender</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a:solidFill>
                  <a:srgbClr val="FFFFFF"/>
                </a:solidFill>
                <a:effectLst>
                  <a:outerShdw blurRad="38100" dist="38100" dir="2700000" algn="tl">
                    <a:srgbClr val="000000"/>
                  </a:outerShdw>
                </a:effectLst>
                <a:latin typeface="Cambria"/>
                <a:cs typeface="+mn-cs"/>
              </a:rPr>
              <a:t>CD: no gender preference</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a:solidFill>
                  <a:srgbClr val="FFFFFF"/>
                </a:solidFill>
                <a:effectLst>
                  <a:outerShdw blurRad="38100" dist="38100" dir="2700000" algn="tl">
                    <a:srgbClr val="000000"/>
                  </a:outerShdw>
                </a:effectLst>
                <a:latin typeface="Cambria"/>
                <a:cs typeface="+mn-cs"/>
              </a:rPr>
              <a:t>UC: male </a:t>
            </a:r>
            <a:r>
              <a:rPr lang="en-US" sz="1800" dirty="0" smtClean="0">
                <a:solidFill>
                  <a:srgbClr val="FFFFFF"/>
                </a:solidFill>
                <a:effectLst>
                  <a:outerShdw blurRad="38100" dist="38100" dir="2700000" algn="tl">
                    <a:srgbClr val="000000"/>
                  </a:outerShdw>
                </a:effectLst>
                <a:latin typeface="Cambria"/>
                <a:cs typeface="+mn-cs"/>
              </a:rPr>
              <a:t>predilection</a:t>
            </a:r>
          </a:p>
          <a:p>
            <a:pPr marL="420624" indent="-384048" rtl="1" eaLnBrk="1" fontAlgn="auto" hangingPunct="1">
              <a:lnSpc>
                <a:spcPct val="80000"/>
              </a:lnSpc>
              <a:spcAft>
                <a:spcPts val="0"/>
              </a:spcAft>
              <a:buClr>
                <a:srgbClr val="FADF6C"/>
              </a:buClr>
              <a:buFont typeface="Monotype Sorts" pitchFamily="2" charset="2"/>
              <a:buNone/>
              <a:defRPr/>
            </a:pPr>
            <a:r>
              <a:rPr lang="en-US" sz="2000" u="sng" dirty="0" smtClean="0">
                <a:solidFill>
                  <a:srgbClr val="FFFF00"/>
                </a:solidFill>
                <a:effectLst>
                  <a:outerShdw blurRad="38100" dist="38100" dir="2700000" algn="tl">
                    <a:srgbClr val="000000"/>
                  </a:outerShdw>
                </a:effectLst>
                <a:latin typeface="Cambria"/>
                <a:cs typeface="+mn-cs"/>
              </a:rPr>
              <a:t>Terminal </a:t>
            </a:r>
            <a:r>
              <a:rPr lang="en-US" sz="2000" u="sng" dirty="0">
                <a:solidFill>
                  <a:srgbClr val="FFFF00"/>
                </a:solidFill>
                <a:effectLst>
                  <a:outerShdw blurRad="38100" dist="38100" dir="2700000" algn="tl">
                    <a:srgbClr val="000000"/>
                  </a:outerShdw>
                </a:effectLst>
                <a:latin typeface="Cambria"/>
                <a:cs typeface="+mn-cs"/>
              </a:rPr>
              <a:t>ileum involvement</a:t>
            </a:r>
          </a:p>
          <a:p>
            <a:pPr marL="722376" lvl="1" indent="-274320" rtl="1" eaLnBrk="1" fontAlgn="auto" hangingPunct="1">
              <a:lnSpc>
                <a:spcPct val="80000"/>
              </a:lnSpc>
              <a:spcAft>
                <a:spcPts val="0"/>
              </a:spcAft>
              <a:buClr>
                <a:srgbClr val="FFFFFF"/>
              </a:buClr>
              <a:buFont typeface="Monotype Sorts" pitchFamily="2" charset="2"/>
              <a:buNone/>
              <a:defRPr/>
            </a:pPr>
            <a:r>
              <a:rPr lang="en-US" sz="1800" dirty="0">
                <a:solidFill>
                  <a:srgbClr val="FFFFFF"/>
                </a:solidFill>
                <a:effectLst>
                  <a:outerShdw blurRad="38100" dist="38100" dir="2700000" algn="tl">
                    <a:srgbClr val="000000"/>
                  </a:outerShdw>
                </a:effectLst>
                <a:latin typeface="Cambria"/>
                <a:cs typeface="+mn-cs"/>
              </a:rPr>
              <a:t>UC: involved ( terminal </a:t>
            </a:r>
            <a:r>
              <a:rPr lang="en-US" sz="1800" dirty="0" smtClean="0">
                <a:solidFill>
                  <a:srgbClr val="FFFFFF"/>
                </a:solidFill>
                <a:effectLst>
                  <a:outerShdw blurRad="38100" dist="38100" dir="2700000" algn="tl">
                    <a:srgbClr val="000000"/>
                  </a:outerShdw>
                </a:effectLst>
                <a:latin typeface="Cambria"/>
                <a:cs typeface="+mn-cs"/>
              </a:rPr>
              <a:t>ileitis </a:t>
            </a:r>
            <a:r>
              <a:rPr lang="en-US" sz="1800" dirty="0">
                <a:solidFill>
                  <a:srgbClr val="FFFFFF"/>
                </a:solidFill>
                <a:effectLst>
                  <a:outerShdw blurRad="38100" dist="38100" dir="2700000" algn="tl">
                    <a:srgbClr val="000000"/>
                  </a:outerShdw>
                </a:effectLst>
                <a:latin typeface="Cambria"/>
                <a:cs typeface="+mn-cs"/>
              </a:rPr>
              <a:t>)</a:t>
            </a:r>
          </a:p>
          <a:p>
            <a:pPr marL="722376" lvl="1" indent="-274320" rtl="1" eaLnBrk="1" fontAlgn="auto" hangingPunct="1">
              <a:lnSpc>
                <a:spcPct val="80000"/>
              </a:lnSpc>
              <a:spcAft>
                <a:spcPts val="0"/>
              </a:spcAft>
              <a:buClr>
                <a:srgbClr val="FFFFFF"/>
              </a:buClr>
              <a:buFontTx/>
              <a:buChar char="•"/>
              <a:defRPr/>
            </a:pPr>
            <a:r>
              <a:rPr lang="en-US" sz="1800" dirty="0">
                <a:solidFill>
                  <a:srgbClr val="FFFFFF"/>
                </a:solidFill>
                <a:effectLst>
                  <a:outerShdw blurRad="38100" dist="38100" dir="2700000" algn="tl">
                    <a:srgbClr val="000000"/>
                  </a:outerShdw>
                </a:effectLst>
                <a:latin typeface="Cambria"/>
                <a:cs typeface="+mn-cs"/>
              </a:rPr>
              <a:t>CD: un common, backwash </a:t>
            </a:r>
            <a:r>
              <a:rPr lang="en-US" sz="1800" dirty="0" smtClean="0">
                <a:solidFill>
                  <a:srgbClr val="FFFFFF"/>
                </a:solidFill>
                <a:effectLst>
                  <a:outerShdw blurRad="38100" dist="38100" dir="2700000" algn="tl">
                    <a:srgbClr val="000000"/>
                  </a:outerShdw>
                </a:effectLst>
                <a:latin typeface="Cambria"/>
                <a:cs typeface="+mn-cs"/>
              </a:rPr>
              <a:t>ileitis</a:t>
            </a:r>
            <a:endParaRPr lang="en-US" dirty="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وان 1"/>
          <p:cNvSpPr>
            <a:spLocks noGrp="1"/>
          </p:cNvSpPr>
          <p:nvPr>
            <p:ph type="title"/>
          </p:nvPr>
        </p:nvSpPr>
        <p:spPr/>
        <p:txBody>
          <a:bodyPr/>
          <a:lstStyle/>
          <a:p>
            <a:pPr eaLnBrk="1" hangingPunct="1"/>
            <a:endParaRPr lang="en-US" altLang="en-US" smtClean="0"/>
          </a:p>
        </p:txBody>
      </p:sp>
      <p:pic>
        <p:nvPicPr>
          <p:cNvPr id="542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25" y="188913"/>
            <a:ext cx="9937750" cy="6553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4400" dirty="0" smtClean="0">
                <a:solidFill>
                  <a:srgbClr val="FFFF00"/>
                </a:solidFill>
                <a:effectLst>
                  <a:outerShdw blurRad="38100" dist="38100" dir="2700000" algn="tl">
                    <a:srgbClr val="000000"/>
                  </a:outerShdw>
                </a:effectLst>
                <a:latin typeface="Calibri"/>
                <a:cs typeface="+mj-cs"/>
              </a:rPr>
              <a:t>Lymphoma of small bowel </a:t>
            </a:r>
            <a:endParaRPr lang="en-US" dirty="0">
              <a:solidFill>
                <a:srgbClr val="FFFF00"/>
              </a:solidFill>
              <a:cs typeface="+mj-cs"/>
            </a:endParaRPr>
          </a:p>
        </p:txBody>
      </p:sp>
      <p:sp>
        <p:nvSpPr>
          <p:cNvPr id="3" name="عنصر نائب للمحتوى 2"/>
          <p:cNvSpPr>
            <a:spLocks noGrp="1"/>
          </p:cNvSpPr>
          <p:nvPr>
            <p:ph idx="1"/>
          </p:nvPr>
        </p:nvSpPr>
        <p:spPr/>
        <p:txBody>
          <a:bodyPr>
            <a:normAutofit/>
          </a:bodyPr>
          <a:lstStyle/>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Splaying &amp; separation of the bowel loops due to enlarged LN  </a:t>
            </a:r>
          </a:p>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Thickening of the mucosa , irregular in outline ( saw tooth pattern ) .</a:t>
            </a:r>
          </a:p>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LATER stage could be present as sign of </a:t>
            </a:r>
            <a:r>
              <a:rPr lang="en-US" dirty="0" smtClean="0">
                <a:solidFill>
                  <a:srgbClr val="FFFFFF"/>
                </a:solidFill>
                <a:effectLst>
                  <a:outerShdw blurRad="38100" dist="38100" dir="2700000" algn="tl">
                    <a:srgbClr val="000000"/>
                  </a:outerShdw>
                </a:effectLst>
                <a:latin typeface="Cambria"/>
                <a:cs typeface="+mn-cs"/>
              </a:rPr>
              <a:t>Malabsorption </a:t>
            </a:r>
            <a:r>
              <a:rPr lang="en-US" dirty="0">
                <a:solidFill>
                  <a:srgbClr val="FFFFFF"/>
                </a:solidFill>
                <a:effectLst>
                  <a:outerShdw blurRad="38100" dist="38100" dir="2700000" algn="tl">
                    <a:srgbClr val="000000"/>
                  </a:outerShdw>
                </a:effectLst>
                <a:latin typeface="Cambria"/>
                <a:cs typeface="+mn-cs"/>
              </a:rPr>
              <a:t>syndrome </a:t>
            </a:r>
            <a:r>
              <a:rPr lang="en-US" dirty="0" smtClean="0">
                <a:solidFill>
                  <a:srgbClr val="FFFFFF"/>
                </a:solidFill>
                <a:effectLst>
                  <a:outerShdw blurRad="38100" dist="38100" dir="2700000" algn="tl">
                    <a:srgbClr val="000000"/>
                  </a:outerShdw>
                </a:effectLst>
                <a:latin typeface="Cambria"/>
                <a:cs typeface="+mn-cs"/>
              </a:rPr>
              <a:t>( </a:t>
            </a:r>
            <a:r>
              <a:rPr lang="en-US" dirty="0">
                <a:solidFill>
                  <a:srgbClr val="FFFFFF"/>
                </a:solidFill>
                <a:effectLst>
                  <a:outerShdw blurRad="38100" dist="38100" dir="2700000" algn="tl">
                    <a:srgbClr val="000000"/>
                  </a:outerShdw>
                </a:effectLst>
                <a:latin typeface="Cambria"/>
                <a:cs typeface="+mn-cs"/>
              </a:rPr>
              <a:t>flocculation &amp; segmentation of the Ba ) .</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عنوان 3"/>
          <p:cNvSpPr>
            <a:spLocks noGrp="1"/>
          </p:cNvSpPr>
          <p:nvPr>
            <p:ph type="title"/>
          </p:nvPr>
        </p:nvSpPr>
        <p:spPr/>
        <p:txBody>
          <a:bodyPr/>
          <a:lstStyle/>
          <a:p>
            <a:pPr eaLnBrk="1" hangingPunct="1"/>
            <a:endParaRPr lang="en-US" altLang="en-US" smtClean="0"/>
          </a:p>
        </p:txBody>
      </p:sp>
      <p:sp>
        <p:nvSpPr>
          <p:cNvPr id="56323" name="عنصر نائب للنص 4"/>
          <p:cNvSpPr>
            <a:spLocks noGrp="1"/>
          </p:cNvSpPr>
          <p:nvPr>
            <p:ph type="body" idx="1"/>
          </p:nvPr>
        </p:nvSpPr>
        <p:spPr>
          <a:xfrm>
            <a:off x="514350" y="5486400"/>
            <a:ext cx="4545013" cy="838200"/>
          </a:xfrm>
        </p:spPr>
        <p:txBody>
          <a:bodyPr/>
          <a:lstStyle/>
          <a:p>
            <a:pPr eaLnBrk="1" hangingPunct="1"/>
            <a:endParaRPr lang="en-US" altLang="en-US" smtClean="0"/>
          </a:p>
        </p:txBody>
      </p:sp>
      <p:sp>
        <p:nvSpPr>
          <p:cNvPr id="56324" name="عنصر نائب للنص 6"/>
          <p:cNvSpPr>
            <a:spLocks noGrp="1"/>
          </p:cNvSpPr>
          <p:nvPr>
            <p:ph type="body" sz="half" idx="3"/>
          </p:nvPr>
        </p:nvSpPr>
        <p:spPr>
          <a:xfrm>
            <a:off x="5226050" y="5486400"/>
            <a:ext cx="4546600" cy="838200"/>
          </a:xfrm>
        </p:spPr>
        <p:txBody>
          <a:bodyPr/>
          <a:lstStyle/>
          <a:p>
            <a:pPr eaLnBrk="1" hangingPunct="1"/>
            <a:endParaRPr lang="en-US" altLang="en-US" smtClean="0"/>
          </a:p>
        </p:txBody>
      </p:sp>
      <p:pic>
        <p:nvPicPr>
          <p:cNvPr id="56325"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74625" y="1341438"/>
            <a:ext cx="4824413" cy="5432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072063" y="1341438"/>
            <a:ext cx="4967287" cy="54006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XR haustra 2"/>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990600" y="609600"/>
            <a:ext cx="92964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intestine cut view horizo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365625"/>
            <a:ext cx="4267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Line 6"/>
          <p:cNvSpPr>
            <a:spLocks noChangeShapeType="1"/>
          </p:cNvSpPr>
          <p:nvPr/>
        </p:nvSpPr>
        <p:spPr bwMode="auto">
          <a:xfrm>
            <a:off x="4343400" y="3962400"/>
            <a:ext cx="0" cy="6096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 name="Line 7"/>
          <p:cNvSpPr>
            <a:spLocks noChangeShapeType="1"/>
          </p:cNvSpPr>
          <p:nvPr/>
        </p:nvSpPr>
        <p:spPr bwMode="auto">
          <a:xfrm>
            <a:off x="4495800" y="2057400"/>
            <a:ext cx="0" cy="6096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 name="Line 8"/>
          <p:cNvSpPr>
            <a:spLocks noChangeShapeType="1"/>
          </p:cNvSpPr>
          <p:nvPr/>
        </p:nvSpPr>
        <p:spPr bwMode="auto">
          <a:xfrm>
            <a:off x="3352800" y="1981200"/>
            <a:ext cx="0" cy="6096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1" name="Line 9"/>
          <p:cNvSpPr>
            <a:spLocks noChangeShapeType="1"/>
          </p:cNvSpPr>
          <p:nvPr/>
        </p:nvSpPr>
        <p:spPr bwMode="auto">
          <a:xfrm>
            <a:off x="4953000" y="4038600"/>
            <a:ext cx="0" cy="6096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2" name="Text Box 10"/>
          <p:cNvSpPr txBox="1">
            <a:spLocks noChangeArrowheads="1"/>
          </p:cNvSpPr>
          <p:nvPr/>
        </p:nvSpPr>
        <p:spPr bwMode="auto">
          <a:xfrm>
            <a:off x="3962400" y="9525"/>
            <a:ext cx="26082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Haustra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p:txBody>
          <a:bodyPr>
            <a:normAutofit/>
          </a:bodyPr>
          <a:lstStyle/>
          <a:p>
            <a:pPr eaLnBrk="1" fontAlgn="auto" hangingPunct="1">
              <a:spcAft>
                <a:spcPts val="0"/>
              </a:spcAft>
              <a:defRPr/>
            </a:pPr>
            <a:r>
              <a:rPr lang="en-US" sz="4400" dirty="0" smtClean="0">
                <a:solidFill>
                  <a:schemeClr val="accent2">
                    <a:lumMod val="60000"/>
                    <a:lumOff val="40000"/>
                  </a:schemeClr>
                </a:solidFill>
                <a:effectLst>
                  <a:outerShdw blurRad="38100" dist="38100" dir="2700000" algn="tl">
                    <a:srgbClr val="000000"/>
                  </a:outerShdw>
                </a:effectLst>
                <a:latin typeface="Calibri"/>
                <a:cs typeface="+mj-cs"/>
              </a:rPr>
              <a:t>Mal absorption syndrome </a:t>
            </a:r>
            <a:endParaRPr lang="en-US" dirty="0">
              <a:solidFill>
                <a:schemeClr val="accent2">
                  <a:lumMod val="60000"/>
                  <a:lumOff val="40000"/>
                </a:schemeClr>
              </a:solidFill>
              <a:cs typeface="+mj-cs"/>
            </a:endParaRPr>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484313"/>
            <a:ext cx="9201150" cy="44656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وان 1"/>
          <p:cNvSpPr>
            <a:spLocks noGrp="1"/>
          </p:cNvSpPr>
          <p:nvPr>
            <p:ph type="title"/>
          </p:nvPr>
        </p:nvSpPr>
        <p:spPr/>
        <p:txBody>
          <a:bodyPr/>
          <a:lstStyle/>
          <a:p>
            <a:pPr eaLnBrk="1" hangingPunct="1"/>
            <a:endParaRPr lang="en-US" altLang="en-US" smtClean="0"/>
          </a:p>
        </p:txBody>
      </p:sp>
      <p:pic>
        <p:nvPicPr>
          <p:cNvPr id="583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268413"/>
            <a:ext cx="8137525" cy="50403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4400" b="1" dirty="0" smtClean="0">
                <a:solidFill>
                  <a:schemeClr val="accent1"/>
                </a:solidFill>
                <a:effectLst>
                  <a:outerShdw blurRad="38100" dist="38100" dir="2700000" algn="tl">
                    <a:srgbClr val="000000"/>
                  </a:outerShdw>
                </a:effectLst>
                <a:latin typeface="Arial"/>
                <a:cs typeface="Arial"/>
              </a:rPr>
              <a:t>TUMOUR OF THE COLON</a:t>
            </a:r>
            <a:endParaRPr lang="en-US" dirty="0">
              <a:solidFill>
                <a:schemeClr val="accent1"/>
              </a:solidFill>
              <a:cs typeface="+mj-cs"/>
            </a:endParaRPr>
          </a:p>
        </p:txBody>
      </p:sp>
      <p:sp>
        <p:nvSpPr>
          <p:cNvPr id="3" name="عنصر نائب للمحتوى 2"/>
          <p:cNvSpPr>
            <a:spLocks noGrp="1"/>
          </p:cNvSpPr>
          <p:nvPr>
            <p:ph idx="1"/>
          </p:nvPr>
        </p:nvSpPr>
        <p:spPr/>
        <p:txBody>
          <a:bodyPr>
            <a:normAutofit/>
          </a:bodyPr>
          <a:lstStyle/>
          <a:p>
            <a:pPr marL="420624" indent="-384048" eaLnBrk="1" fontAlgn="auto" hangingPunct="1">
              <a:spcAft>
                <a:spcPts val="0"/>
              </a:spcAft>
              <a:buFont typeface="Wingdings 2"/>
              <a:buChar char=""/>
              <a:defRPr/>
            </a:pPr>
            <a:r>
              <a:rPr lang="en-US" b="1" dirty="0">
                <a:solidFill>
                  <a:srgbClr val="FFFF00"/>
                </a:solidFill>
                <a:effectLst>
                  <a:outerShdw blurRad="38100" dist="38100" dir="2700000" algn="tl">
                    <a:srgbClr val="000000"/>
                  </a:outerShdw>
                </a:effectLst>
                <a:ea typeface="+mj-ea"/>
                <a:cs typeface="Arial"/>
              </a:rPr>
              <a:t>Colonic Polyp:</a:t>
            </a:r>
            <a:r>
              <a:rPr lang="en-US" sz="2400" b="1" dirty="0" smtClean="0">
                <a:solidFill>
                  <a:srgbClr val="FFFF00"/>
                </a:solidFill>
                <a:effectLst>
                  <a:outerShdw blurRad="38100" dist="38100" dir="2700000" algn="tl">
                    <a:srgbClr val="000000"/>
                  </a:outerShdw>
                </a:effectLst>
                <a:ea typeface="+mj-ea"/>
                <a:cs typeface="Arial"/>
              </a:rPr>
              <a:t/>
            </a:r>
            <a:br>
              <a:rPr lang="en-US" sz="2400" b="1" dirty="0" smtClean="0">
                <a:solidFill>
                  <a:srgbClr val="FFFF00"/>
                </a:solidFill>
                <a:effectLst>
                  <a:outerShdw blurRad="38100" dist="38100" dir="2700000" algn="tl">
                    <a:srgbClr val="000000"/>
                  </a:outerShdw>
                </a:effectLst>
                <a:ea typeface="+mj-ea"/>
                <a:cs typeface="Arial"/>
              </a:rPr>
            </a:br>
            <a:r>
              <a:rPr lang="en-US" sz="2400" b="1" dirty="0" smtClean="0">
                <a:solidFill>
                  <a:srgbClr val="FFFFFF"/>
                </a:solidFill>
                <a:effectLst>
                  <a:outerShdw blurRad="38100" dist="38100" dir="2700000" algn="tl">
                    <a:srgbClr val="000000"/>
                  </a:outerShdw>
                </a:effectLst>
                <a:ea typeface="+mj-ea"/>
                <a:cs typeface="Arial"/>
              </a:rPr>
              <a:t>_</a:t>
            </a:r>
            <a:r>
              <a:rPr lang="en-US" sz="2400" b="1" dirty="0" smtClean="0">
                <a:effectLst>
                  <a:outerShdw blurRad="38100" dist="38100" dir="2700000" algn="tl">
                    <a:srgbClr val="000000"/>
                  </a:outerShdw>
                </a:effectLst>
                <a:ea typeface="+mj-ea"/>
                <a:cs typeface="Arial"/>
              </a:rPr>
              <a:t>Solitary or multiple.</a:t>
            </a:r>
            <a:br>
              <a:rPr lang="en-US" sz="2400" b="1" dirty="0" smtClean="0">
                <a:effectLst>
                  <a:outerShdw blurRad="38100" dist="38100" dir="2700000" algn="tl">
                    <a:srgbClr val="000000"/>
                  </a:outerShdw>
                </a:effectLst>
                <a:ea typeface="+mj-ea"/>
                <a:cs typeface="Arial"/>
              </a:rPr>
            </a:br>
            <a:r>
              <a:rPr lang="en-US" sz="2400" b="1" dirty="0">
                <a:effectLst>
                  <a:outerShdw blurRad="38100" dist="38100" dir="2700000" algn="tl">
                    <a:srgbClr val="000000"/>
                  </a:outerShdw>
                </a:effectLst>
                <a:ea typeface="+mj-ea"/>
                <a:cs typeface="Arial"/>
              </a:rPr>
              <a:t>_</a:t>
            </a:r>
            <a:r>
              <a:rPr lang="en-US" sz="2400" b="1" dirty="0" smtClean="0">
                <a:effectLst>
                  <a:outerShdw blurRad="38100" dist="38100" dir="2700000" algn="tl">
                    <a:srgbClr val="000000"/>
                  </a:outerShdw>
                </a:effectLst>
                <a:ea typeface="+mj-ea"/>
                <a:cs typeface="Arial"/>
              </a:rPr>
              <a:t>Produce small , well-defined rounded filling defect best seen in double contrast enema or post-evacuation enema .</a:t>
            </a:r>
            <a:br>
              <a:rPr lang="en-US" sz="2400" b="1" dirty="0" smtClean="0">
                <a:effectLst>
                  <a:outerShdw blurRad="38100" dist="38100" dir="2700000" algn="tl">
                    <a:srgbClr val="000000"/>
                  </a:outerShdw>
                </a:effectLst>
                <a:ea typeface="+mj-ea"/>
                <a:cs typeface="Arial"/>
              </a:rPr>
            </a:br>
            <a:r>
              <a:rPr lang="en-US" sz="2400" b="1" dirty="0">
                <a:effectLst>
                  <a:outerShdw blurRad="38100" dist="38100" dir="2700000" algn="tl">
                    <a:srgbClr val="000000"/>
                  </a:outerShdw>
                </a:effectLst>
                <a:ea typeface="+mj-ea"/>
                <a:cs typeface="Arial"/>
              </a:rPr>
              <a:t>_</a:t>
            </a:r>
            <a:r>
              <a:rPr lang="en-US" sz="2400" b="1" dirty="0" smtClean="0">
                <a:effectLst>
                  <a:outerShdw blurRad="38100" dist="38100" dir="2700000" algn="tl">
                    <a:srgbClr val="000000"/>
                  </a:outerShdw>
                </a:effectLst>
                <a:ea typeface="+mj-ea"/>
                <a:cs typeface="Arial"/>
              </a:rPr>
              <a:t> May be sessile or pedunculated .</a:t>
            </a:r>
            <a:br>
              <a:rPr lang="en-US" sz="2400" b="1" dirty="0" smtClean="0">
                <a:effectLst>
                  <a:outerShdw blurRad="38100" dist="38100" dir="2700000" algn="tl">
                    <a:srgbClr val="000000"/>
                  </a:outerShdw>
                </a:effectLst>
                <a:ea typeface="+mj-ea"/>
                <a:cs typeface="Arial"/>
              </a:rPr>
            </a:br>
            <a:r>
              <a:rPr lang="en-US" sz="2400" b="1" dirty="0">
                <a:effectLst>
                  <a:outerShdw blurRad="38100" dist="38100" dir="2700000" algn="tl">
                    <a:srgbClr val="000000"/>
                  </a:outerShdw>
                </a:effectLst>
                <a:ea typeface="+mj-ea"/>
                <a:cs typeface="Arial"/>
              </a:rPr>
              <a:t>_</a:t>
            </a:r>
            <a:r>
              <a:rPr lang="en-US" sz="2400" b="1" dirty="0" smtClean="0">
                <a:effectLst>
                  <a:outerShdw blurRad="38100" dist="38100" dir="2700000" algn="tl">
                    <a:srgbClr val="000000"/>
                  </a:outerShdw>
                </a:effectLst>
                <a:ea typeface="+mj-ea"/>
                <a:cs typeface="Arial"/>
              </a:rPr>
              <a:t> The pedicle appear as two parallel line of filling defect (stalk) and shows change of position with change of posture of patient</a:t>
            </a:r>
            <a:r>
              <a:rPr lang="en-US" sz="2400" dirty="0" smtClean="0">
                <a:effectLst>
                  <a:outerShdw blurRad="38100" dist="38100" dir="2700000" algn="tl">
                    <a:srgbClr val="000000"/>
                  </a:outerShdw>
                </a:effectLst>
                <a:ea typeface="+mj-ea"/>
                <a:cs typeface="Arial"/>
              </a:rPr>
              <a:t> .</a:t>
            </a:r>
            <a:br>
              <a:rPr lang="en-US" sz="2400" dirty="0" smtClean="0">
                <a:effectLst>
                  <a:outerShdw blurRad="38100" dist="38100" dir="2700000" algn="tl">
                    <a:srgbClr val="000000"/>
                  </a:outerShdw>
                </a:effectLst>
                <a:ea typeface="+mj-ea"/>
                <a:cs typeface="Arial"/>
              </a:rPr>
            </a:br>
            <a:r>
              <a:rPr lang="en-US" dirty="0">
                <a:effectLst>
                  <a:outerShdw blurRad="38100" dist="38100" dir="2700000" algn="tl">
                    <a:srgbClr val="000000"/>
                  </a:outerShdw>
                </a:effectLst>
                <a:ea typeface="+mj-ea"/>
                <a:cs typeface="Arial"/>
              </a:rPr>
              <a:t/>
            </a:r>
            <a:br>
              <a:rPr lang="en-US" dirty="0">
                <a:effectLst>
                  <a:outerShdw blurRad="38100" dist="38100" dir="2700000" algn="tl">
                    <a:srgbClr val="000000"/>
                  </a:outerShdw>
                </a:effectLst>
                <a:ea typeface="+mj-ea"/>
                <a:cs typeface="Arial"/>
              </a:rPr>
            </a:br>
            <a:endParaRPr lang="en-US" dirty="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عنوان 1"/>
          <p:cNvSpPr>
            <a:spLocks noGrp="1"/>
          </p:cNvSpPr>
          <p:nvPr>
            <p:ph type="title"/>
          </p:nvPr>
        </p:nvSpPr>
        <p:spPr/>
        <p:txBody>
          <a:bodyPr/>
          <a:lstStyle/>
          <a:p>
            <a:pPr eaLnBrk="1" hangingPunct="1"/>
            <a:endParaRPr lang="en-US" altLang="en-US" smtClean="0"/>
          </a:p>
        </p:txBody>
      </p:sp>
      <p:pic>
        <p:nvPicPr>
          <p:cNvPr id="604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9088" y="1916113"/>
            <a:ext cx="2225675" cy="37449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1916113"/>
            <a:ext cx="3519487"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363" y="1916113"/>
            <a:ext cx="3529012"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عنوان 3"/>
          <p:cNvSpPr>
            <a:spLocks noGrp="1"/>
          </p:cNvSpPr>
          <p:nvPr>
            <p:ph type="title"/>
          </p:nvPr>
        </p:nvSpPr>
        <p:spPr>
          <a:xfrm>
            <a:off x="390525" y="260350"/>
            <a:ext cx="9526588" cy="1162050"/>
          </a:xfrm>
        </p:spPr>
        <p:txBody>
          <a:bodyPr/>
          <a:lstStyle/>
          <a:p>
            <a:pPr eaLnBrk="1" hangingPunct="1"/>
            <a:r>
              <a:rPr lang="en-US" altLang="en-US" sz="3200" smtClean="0">
                <a:solidFill>
                  <a:srgbClr val="FFC000"/>
                </a:solidFill>
              </a:rPr>
              <a:t>Familial  adenomatosis  polyposis  syndrom (FAPS)</a:t>
            </a:r>
            <a:endParaRPr lang="en-US" altLang="en-US" sz="3200" smtClean="0"/>
          </a:p>
        </p:txBody>
      </p:sp>
      <p:sp>
        <p:nvSpPr>
          <p:cNvPr id="6" name="عنصر نائب للنص 5"/>
          <p:cNvSpPr>
            <a:spLocks noGrp="1"/>
          </p:cNvSpPr>
          <p:nvPr>
            <p:ph type="body" idx="2"/>
          </p:nvPr>
        </p:nvSpPr>
        <p:spPr>
          <a:xfrm>
            <a:off x="514350" y="1435100"/>
            <a:ext cx="4557713" cy="4691063"/>
          </a:xfrm>
        </p:spPr>
        <p:txBody>
          <a:bodyPr>
            <a:normAutofit/>
          </a:bodyPr>
          <a:lstStyle/>
          <a:p>
            <a:pPr marL="609600" indent="-609600" eaLnBrk="1" fontAlgn="auto" hangingPunct="1">
              <a:spcAft>
                <a:spcPts val="0"/>
              </a:spcAft>
              <a:buClr>
                <a:srgbClr val="86D1EC"/>
              </a:buClr>
              <a:buSzPct val="90000"/>
              <a:buFont typeface="Wingdings" pitchFamily="2" charset="2"/>
              <a:buAutoNum type="arabicPeriod"/>
              <a:defRPr/>
            </a:pPr>
            <a:endParaRPr lang="en-US" sz="2000" b="1" dirty="0" smtClean="0">
              <a:solidFill>
                <a:srgbClr val="FFFFFF"/>
              </a:solidFill>
              <a:effectLst>
                <a:outerShdw blurRad="38100" dist="38100" dir="2700000" algn="tl">
                  <a:srgbClr val="000000"/>
                </a:outerShdw>
              </a:effectLst>
              <a:cs typeface="Arial"/>
            </a:endParaRPr>
          </a:p>
          <a:p>
            <a:pPr marL="609600" indent="-609600" eaLnBrk="1" fontAlgn="auto" hangingPunct="1">
              <a:spcAft>
                <a:spcPts val="0"/>
              </a:spcAft>
              <a:buClr>
                <a:srgbClr val="86D1EC"/>
              </a:buClr>
              <a:buSzPct val="90000"/>
              <a:buFont typeface="Wingdings" pitchFamily="2" charset="2"/>
              <a:buAutoNum type="arabicPeriod"/>
              <a:defRPr/>
            </a:pPr>
            <a:r>
              <a:rPr lang="en-US" sz="2000" b="1" dirty="0" smtClean="0">
                <a:solidFill>
                  <a:srgbClr val="FFFFFF"/>
                </a:solidFill>
                <a:effectLst>
                  <a:outerShdw blurRad="38100" dist="38100" dir="2700000" algn="tl">
                    <a:srgbClr val="000000"/>
                  </a:outerShdw>
                </a:effectLst>
                <a:cs typeface="Arial"/>
              </a:rPr>
              <a:t>The </a:t>
            </a:r>
            <a:r>
              <a:rPr lang="en-US" sz="2000" b="1" dirty="0">
                <a:solidFill>
                  <a:srgbClr val="FFFFFF"/>
                </a:solidFill>
                <a:effectLst>
                  <a:outerShdw blurRad="38100" dist="38100" dir="2700000" algn="tl">
                    <a:srgbClr val="000000"/>
                  </a:outerShdw>
                </a:effectLst>
                <a:cs typeface="Arial"/>
              </a:rPr>
              <a:t>condition is familial .</a:t>
            </a:r>
          </a:p>
          <a:p>
            <a:pPr marL="609600" indent="-609600" eaLnBrk="1" fontAlgn="auto" hangingPunct="1">
              <a:spcAft>
                <a:spcPts val="0"/>
              </a:spcAft>
              <a:buClr>
                <a:srgbClr val="86D1EC"/>
              </a:buClr>
              <a:buSzPct val="90000"/>
              <a:buFont typeface="Wingdings" pitchFamily="2" charset="2"/>
              <a:buAutoNum type="arabicPeriod"/>
              <a:defRPr/>
            </a:pPr>
            <a:r>
              <a:rPr lang="en-US" sz="2000" b="1" dirty="0" smtClean="0">
                <a:solidFill>
                  <a:srgbClr val="FFFFFF"/>
                </a:solidFill>
                <a:effectLst>
                  <a:outerShdw blurRad="38100" dist="38100" dir="2700000" algn="tl">
                    <a:srgbClr val="000000"/>
                  </a:outerShdw>
                </a:effectLst>
                <a:cs typeface="Arial"/>
              </a:rPr>
              <a:t>Its a predesposition to colonic carcinoma .</a:t>
            </a:r>
            <a:endParaRPr lang="en-US" sz="2000" b="1" dirty="0">
              <a:solidFill>
                <a:srgbClr val="FFFFFF"/>
              </a:solidFill>
              <a:effectLst>
                <a:outerShdw blurRad="38100" dist="38100" dir="2700000" algn="tl">
                  <a:srgbClr val="000000"/>
                </a:outerShdw>
              </a:effectLst>
              <a:cs typeface="Arial"/>
            </a:endParaRPr>
          </a:p>
          <a:p>
            <a:pPr marL="609600" indent="-609600" eaLnBrk="1" fontAlgn="auto" hangingPunct="1">
              <a:spcAft>
                <a:spcPts val="0"/>
              </a:spcAft>
              <a:buClr>
                <a:srgbClr val="86D1EC"/>
              </a:buClr>
              <a:buSzPct val="90000"/>
              <a:buFont typeface="Wingdings" pitchFamily="2" charset="2"/>
              <a:buAutoNum type="arabicPeriod"/>
              <a:defRPr/>
            </a:pPr>
            <a:r>
              <a:rPr lang="en-US" sz="2000" b="1" dirty="0">
                <a:solidFill>
                  <a:srgbClr val="FFFFFF"/>
                </a:solidFill>
                <a:effectLst>
                  <a:outerShdw blurRad="38100" dist="38100" dir="2700000" algn="tl">
                    <a:srgbClr val="000000"/>
                  </a:outerShdw>
                </a:effectLst>
                <a:cs typeface="Arial"/>
              </a:rPr>
              <a:t>The colon shows multiple filling defects  through out its  length of different sizes</a:t>
            </a:r>
            <a:r>
              <a:rPr lang="en-US" sz="2000" b="1" dirty="0" smtClean="0">
                <a:solidFill>
                  <a:srgbClr val="FFFFFF"/>
                </a:solidFill>
                <a:effectLst>
                  <a:outerShdw blurRad="38100" dist="38100" dir="2700000" algn="tl">
                    <a:srgbClr val="000000"/>
                  </a:outerShdw>
                </a:effectLst>
                <a:cs typeface="Arial"/>
              </a:rPr>
              <a:t>.</a:t>
            </a:r>
          </a:p>
          <a:p>
            <a:pPr marL="609600" indent="-609600" eaLnBrk="1" fontAlgn="auto" hangingPunct="1">
              <a:spcAft>
                <a:spcPts val="0"/>
              </a:spcAft>
              <a:buClr>
                <a:srgbClr val="86D1EC"/>
              </a:buClr>
              <a:buSzPct val="90000"/>
              <a:buFont typeface="Wingdings" pitchFamily="2" charset="2"/>
              <a:buAutoNum type="arabicPeriod"/>
              <a:defRPr/>
            </a:pPr>
            <a:r>
              <a:rPr lang="en-US" sz="2000" b="1" dirty="0" smtClean="0">
                <a:solidFill>
                  <a:srgbClr val="FFFFFF"/>
                </a:solidFill>
                <a:effectLst>
                  <a:outerShdw blurRad="38100" dist="38100" dir="2700000" algn="tl">
                    <a:srgbClr val="000000"/>
                  </a:outerShdw>
                </a:effectLst>
                <a:cs typeface="Arial"/>
              </a:rPr>
              <a:t>Imaging usually under estimates  the number of polyps  because most of them&lt; 5mm in size .</a:t>
            </a:r>
            <a:endParaRPr lang="en-US" sz="2000" b="1" dirty="0">
              <a:solidFill>
                <a:srgbClr val="FFFFFF"/>
              </a:solidFill>
              <a:effectLst>
                <a:outerShdw blurRad="38100" dist="38100" dir="2700000" algn="tl">
                  <a:srgbClr val="000000"/>
                </a:outerShdw>
              </a:effectLst>
              <a:cs typeface="Arial"/>
            </a:endParaRPr>
          </a:p>
          <a:p>
            <a:pPr marL="609600" indent="-609600" eaLnBrk="1" fontAlgn="auto" hangingPunct="1">
              <a:spcAft>
                <a:spcPts val="0"/>
              </a:spcAft>
              <a:buClr>
                <a:srgbClr val="86D1EC"/>
              </a:buClr>
              <a:buSzPct val="90000"/>
              <a:buFont typeface="Wingdings" pitchFamily="2" charset="2"/>
              <a:buAutoNum type="arabicPeriod"/>
              <a:defRPr/>
            </a:pPr>
            <a:r>
              <a:rPr lang="en-US" sz="2000" b="1" dirty="0">
                <a:solidFill>
                  <a:srgbClr val="FFFFFF"/>
                </a:solidFill>
                <a:effectLst>
                  <a:outerShdw blurRad="38100" dist="38100" dir="2700000" algn="tl">
                    <a:srgbClr val="000000"/>
                  </a:outerShdw>
                </a:effectLst>
                <a:cs typeface="Arial"/>
              </a:rPr>
              <a:t>Signs of malignant changes can be seen.</a:t>
            </a:r>
          </a:p>
          <a:p>
            <a:pPr eaLnBrk="1" fontAlgn="auto" hangingPunct="1">
              <a:spcAft>
                <a:spcPts val="0"/>
              </a:spcAft>
              <a:buFont typeface="Wingdings 2"/>
              <a:buNone/>
              <a:defRPr/>
            </a:pPr>
            <a:endParaRPr lang="en-US" sz="2000" dirty="0">
              <a:cs typeface="+mn-cs"/>
            </a:endParaRPr>
          </a:p>
        </p:txBody>
      </p:sp>
      <p:pic>
        <p:nvPicPr>
          <p:cNvPr id="6144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59400" y="1484313"/>
            <a:ext cx="4032250" cy="46815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عنوان 4"/>
          <p:cNvSpPr>
            <a:spLocks noGrp="1"/>
          </p:cNvSpPr>
          <p:nvPr>
            <p:ph type="title"/>
          </p:nvPr>
        </p:nvSpPr>
        <p:spPr/>
        <p:txBody>
          <a:bodyPr/>
          <a:lstStyle/>
          <a:p>
            <a:pPr eaLnBrk="1" hangingPunct="1"/>
            <a:endParaRPr lang="en-US" altLang="en-US" smtClean="0"/>
          </a:p>
        </p:txBody>
      </p:sp>
      <p:pic>
        <p:nvPicPr>
          <p:cNvPr id="6246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08063" y="1774825"/>
            <a:ext cx="3127375" cy="41767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07013" y="1774825"/>
            <a:ext cx="3101975" cy="41767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cs typeface="+mj-cs"/>
              </a:rPr>
              <a:t>colorectal CA </a:t>
            </a:r>
            <a:endParaRPr lang="en-US" dirty="0">
              <a:cs typeface="+mj-cs"/>
            </a:endParaRPr>
          </a:p>
        </p:txBody>
      </p:sp>
      <p:sp>
        <p:nvSpPr>
          <p:cNvPr id="3" name="عنصر نائب للمحتوى 2"/>
          <p:cNvSpPr>
            <a:spLocks noGrp="1"/>
          </p:cNvSpPr>
          <p:nvPr>
            <p:ph idx="1"/>
          </p:nvPr>
        </p:nvSpPr>
        <p:spPr>
          <a:xfrm>
            <a:off x="247650" y="1484313"/>
            <a:ext cx="9417050" cy="5257800"/>
          </a:xfrm>
        </p:spPr>
        <p:txBody>
          <a:bodyPr>
            <a:normAutofit/>
          </a:bodyPr>
          <a:lstStyle/>
          <a:p>
            <a:pPr marL="420624" indent="-384048" rtl="1" eaLnBrk="1" fontAlgn="auto" hangingPunct="1">
              <a:lnSpc>
                <a:spcPct val="80000"/>
              </a:lnSpc>
              <a:spcAft>
                <a:spcPts val="0"/>
              </a:spcAft>
              <a:buClr>
                <a:srgbClr val="FADF6C"/>
              </a:buClr>
              <a:buSzPct val="60000"/>
              <a:buFont typeface="Monotype Sorts" pitchFamily="2" charset="2"/>
              <a:buNone/>
              <a:defRPr/>
            </a:pPr>
            <a:endParaRPr lang="en-US" sz="2400" dirty="0" smtClean="0">
              <a:solidFill>
                <a:srgbClr val="FFFFCC"/>
              </a:solidFill>
              <a:effectLst>
                <a:outerShdw blurRad="38100" dist="38100" dir="2700000" algn="tl">
                  <a:srgbClr val="000000"/>
                </a:outerShdw>
              </a:effectLst>
              <a:latin typeface="Calibri"/>
              <a:ea typeface="+mj-ea"/>
              <a:cs typeface="+mj-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a:effectLst>
                  <a:outerShdw blurRad="38100" dist="38100" dir="2700000" algn="tl">
                    <a:srgbClr val="000000"/>
                  </a:outerShdw>
                </a:effectLst>
                <a:latin typeface="Calibri"/>
                <a:ea typeface="+mj-ea"/>
                <a:cs typeface="+mj-cs"/>
              </a:rPr>
              <a:t>I</a:t>
            </a:r>
            <a:r>
              <a:rPr lang="en-US" sz="2800" b="1" dirty="0" smtClean="0">
                <a:effectLst>
                  <a:outerShdw blurRad="38100" dist="38100" dir="2700000" algn="tl">
                    <a:srgbClr val="000000"/>
                  </a:outerShdw>
                </a:effectLst>
                <a:latin typeface="Calibri"/>
                <a:ea typeface="+mj-ea"/>
                <a:cs typeface="+mj-cs"/>
              </a:rPr>
              <a:t>s the most common cancer of the gastrointestinal tract and the second </a:t>
            </a:r>
            <a:r>
              <a:rPr lang="en-US" sz="2800" b="1" dirty="0">
                <a:effectLst>
                  <a:outerShdw blurRad="38100" dist="38100" dir="2700000" algn="tl">
                    <a:srgbClr val="000000"/>
                  </a:outerShdw>
                </a:effectLst>
                <a:latin typeface="Calibri"/>
                <a:ea typeface="+mj-ea"/>
                <a:cs typeface="+mj-cs"/>
              </a:rPr>
              <a:t>m</a:t>
            </a:r>
            <a:r>
              <a:rPr lang="en-US" sz="2800" b="1" dirty="0" smtClean="0">
                <a:effectLst>
                  <a:outerShdw blurRad="38100" dist="38100" dir="2700000" algn="tl">
                    <a:srgbClr val="000000"/>
                  </a:outerShdw>
                </a:effectLst>
                <a:latin typeface="Calibri"/>
                <a:ea typeface="+mj-ea"/>
                <a:cs typeface="+mj-cs"/>
              </a:rPr>
              <a:t>ost frequently diagnosed malignancy  in adults</a:t>
            </a:r>
            <a:r>
              <a:rPr lang="en-US" sz="2800" b="1" dirty="0">
                <a:effectLst>
                  <a:outerShdw blurRad="38100" dist="38100" dir="2700000" algn="tl">
                    <a:srgbClr val="000000"/>
                  </a:outerShdw>
                </a:effectLst>
                <a:latin typeface="Cambria"/>
                <a:cs typeface="+mn-cs"/>
              </a:rPr>
              <a:t>.</a:t>
            </a:r>
            <a:endParaRPr lang="en-US" sz="2800" b="1" dirty="0" smtClean="0">
              <a:effectLst>
                <a:outerShdw blurRad="38100" dist="38100" dir="2700000" algn="tl">
                  <a:srgbClr val="000000"/>
                </a:outerShdw>
              </a:effectLst>
              <a:latin typeface="Cambria"/>
              <a:cs typeface="+mn-cs"/>
            </a:endParaRP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smtClean="0">
                <a:effectLst>
                  <a:outerShdw blurRad="38100" dist="38100" dir="2700000" algn="tl">
                    <a:srgbClr val="000000"/>
                  </a:outerShdw>
                </a:effectLst>
                <a:latin typeface="Cambria"/>
                <a:cs typeface="+mn-cs"/>
              </a:rPr>
              <a:t>Colorectal </a:t>
            </a:r>
            <a:r>
              <a:rPr lang="en-US" sz="2800" b="1" dirty="0">
                <a:solidFill>
                  <a:srgbClr val="FFFFFF"/>
                </a:solidFill>
                <a:effectLst>
                  <a:outerShdw blurRad="38100" dist="38100" dir="2700000" algn="tl">
                    <a:srgbClr val="000000"/>
                  </a:outerShdw>
                </a:effectLst>
                <a:latin typeface="Cambria"/>
                <a:cs typeface="+mn-cs"/>
              </a:rPr>
              <a:t>cancers can be found anywhere from the caecum to the rectum, in the following distribution</a:t>
            </a:r>
            <a:r>
              <a:rPr lang="en-US" sz="2800" b="1" dirty="0">
                <a:solidFill>
                  <a:srgbClr val="FFFFFF"/>
                </a:solidFill>
                <a:effectLst>
                  <a:outerShdw blurRad="38100" dist="38100" dir="2700000" algn="tl">
                    <a:srgbClr val="000000"/>
                  </a:outerShdw>
                </a:effectLst>
                <a:cs typeface="+mn-cs"/>
              </a:rPr>
              <a:t> </a:t>
            </a:r>
            <a:r>
              <a:rPr lang="en-US" sz="2800" b="1" dirty="0">
                <a:solidFill>
                  <a:srgbClr val="FFFFFF"/>
                </a:solidFill>
                <a:effectLst>
                  <a:outerShdw blurRad="38100" dist="38100" dir="2700000" algn="tl">
                    <a:srgbClr val="000000"/>
                  </a:outerShdw>
                </a:effectLst>
                <a:latin typeface="Cambria"/>
                <a:cs typeface="+mn-cs"/>
              </a:rPr>
              <a:t>:</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smtClean="0">
                <a:solidFill>
                  <a:srgbClr val="FFFF00"/>
                </a:solidFill>
                <a:effectLst>
                  <a:outerShdw blurRad="38100" dist="38100" dir="2700000" algn="tl">
                    <a:srgbClr val="000000"/>
                  </a:outerShdw>
                </a:effectLst>
                <a:latin typeface="Cambria"/>
                <a:cs typeface="+mn-cs"/>
              </a:rPr>
              <a:t>_recto-sigmoid</a:t>
            </a:r>
            <a:r>
              <a:rPr lang="en-US" sz="2800" b="1" dirty="0">
                <a:solidFill>
                  <a:srgbClr val="FFFF00"/>
                </a:solidFill>
                <a:effectLst>
                  <a:outerShdw blurRad="38100" dist="38100" dir="2700000" algn="tl">
                    <a:srgbClr val="000000"/>
                  </a:outerShdw>
                </a:effectLst>
                <a:latin typeface="Cambria"/>
                <a:cs typeface="+mn-cs"/>
              </a:rPr>
              <a:t>: </a:t>
            </a:r>
            <a:r>
              <a:rPr lang="en-US" sz="2800" b="1" dirty="0" smtClean="0">
                <a:solidFill>
                  <a:srgbClr val="FFFF00"/>
                </a:solidFill>
                <a:effectLst>
                  <a:outerShdw blurRad="38100" dist="38100" dir="2700000" algn="tl">
                    <a:srgbClr val="000000"/>
                  </a:outerShdw>
                </a:effectLst>
                <a:latin typeface="Cambria"/>
                <a:cs typeface="+mn-cs"/>
              </a:rPr>
              <a:t>55</a:t>
            </a:r>
            <a:r>
              <a:rPr lang="en-US" sz="2800" b="1" dirty="0">
                <a:solidFill>
                  <a:srgbClr val="FFFF00"/>
                </a:solidFill>
                <a:effectLst>
                  <a:outerShdw blurRad="38100" dist="38100" dir="2700000" algn="tl">
                    <a:srgbClr val="000000"/>
                  </a:outerShdw>
                </a:effectLst>
                <a:latin typeface="Cambria"/>
                <a:cs typeface="+mn-cs"/>
              </a:rPr>
              <a:t>%</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smtClean="0">
                <a:solidFill>
                  <a:srgbClr val="FFFF00"/>
                </a:solidFill>
                <a:effectLst>
                  <a:outerShdw blurRad="38100" dist="38100" dir="2700000" algn="tl">
                    <a:srgbClr val="000000"/>
                  </a:outerShdw>
                </a:effectLst>
                <a:latin typeface="Cambria"/>
                <a:cs typeface="+mn-cs"/>
              </a:rPr>
              <a:t>_caecum </a:t>
            </a:r>
            <a:r>
              <a:rPr lang="en-US" sz="2800" b="1" dirty="0">
                <a:solidFill>
                  <a:srgbClr val="FFFF00"/>
                </a:solidFill>
                <a:effectLst>
                  <a:outerShdw blurRad="38100" dist="38100" dir="2700000" algn="tl">
                    <a:srgbClr val="000000"/>
                  </a:outerShdw>
                </a:effectLst>
                <a:latin typeface="Cambria"/>
                <a:cs typeface="+mn-cs"/>
              </a:rPr>
              <a:t>and ascending colon: 20%</a:t>
            </a:r>
          </a:p>
          <a:p>
            <a:pPr marL="722376" lvl="1" indent="-274320" rtl="1" eaLnBrk="1" fontAlgn="auto" hangingPunct="1">
              <a:lnSpc>
                <a:spcPct val="80000"/>
              </a:lnSpc>
              <a:spcAft>
                <a:spcPts val="0"/>
              </a:spcAft>
              <a:buClr>
                <a:srgbClr val="FFFFFF"/>
              </a:buClr>
              <a:buFont typeface="Monotype Sorts" pitchFamily="2" charset="2"/>
              <a:buNone/>
              <a:defRPr/>
            </a:pPr>
            <a:r>
              <a:rPr lang="en-US" b="1" dirty="0" smtClean="0">
                <a:solidFill>
                  <a:srgbClr val="FFFF00"/>
                </a:solidFill>
                <a:effectLst>
                  <a:outerShdw blurRad="38100" dist="38100" dir="2700000" algn="tl">
                    <a:srgbClr val="000000"/>
                  </a:outerShdw>
                </a:effectLst>
                <a:latin typeface="Cambria"/>
                <a:cs typeface="+mn-cs"/>
              </a:rPr>
              <a:t>_ileocaecal </a:t>
            </a:r>
            <a:r>
              <a:rPr lang="en-US" b="1" dirty="0">
                <a:solidFill>
                  <a:srgbClr val="FFFF00"/>
                </a:solidFill>
                <a:effectLst>
                  <a:outerShdw blurRad="38100" dist="38100" dir="2700000" algn="tl">
                    <a:srgbClr val="000000"/>
                  </a:outerShdw>
                </a:effectLst>
                <a:latin typeface="Cambria"/>
                <a:cs typeface="+mn-cs"/>
              </a:rPr>
              <a:t>valve: 2%</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smtClean="0">
                <a:solidFill>
                  <a:srgbClr val="FFFF00"/>
                </a:solidFill>
                <a:effectLst>
                  <a:outerShdw blurRad="38100" dist="38100" dir="2700000" algn="tl">
                    <a:srgbClr val="000000"/>
                  </a:outerShdw>
                </a:effectLst>
                <a:latin typeface="Cambria"/>
                <a:cs typeface="+mn-cs"/>
              </a:rPr>
              <a:t>_transverse </a:t>
            </a:r>
            <a:r>
              <a:rPr lang="en-US" sz="2800" b="1" dirty="0">
                <a:solidFill>
                  <a:srgbClr val="FFFF00"/>
                </a:solidFill>
                <a:effectLst>
                  <a:outerShdw blurRad="38100" dist="38100" dir="2700000" algn="tl">
                    <a:srgbClr val="000000"/>
                  </a:outerShdw>
                </a:effectLst>
                <a:latin typeface="Cambria"/>
                <a:cs typeface="+mn-cs"/>
              </a:rPr>
              <a:t>colon: 10%</a:t>
            </a:r>
          </a:p>
          <a:p>
            <a:pPr marL="420624" indent="-384048" rtl="1" eaLnBrk="1" fontAlgn="auto" hangingPunct="1">
              <a:lnSpc>
                <a:spcPct val="80000"/>
              </a:lnSpc>
              <a:spcAft>
                <a:spcPts val="0"/>
              </a:spcAft>
              <a:buClr>
                <a:srgbClr val="FADF6C"/>
              </a:buClr>
              <a:buSzPct val="60000"/>
              <a:buFont typeface="Monotype Sorts" pitchFamily="2" charset="2"/>
              <a:buNone/>
              <a:defRPr/>
            </a:pPr>
            <a:r>
              <a:rPr lang="en-US" sz="2800" b="1" dirty="0" smtClean="0">
                <a:solidFill>
                  <a:srgbClr val="FFFF00"/>
                </a:solidFill>
                <a:effectLst>
                  <a:outerShdw blurRad="38100" dist="38100" dir="2700000" algn="tl">
                    <a:srgbClr val="000000"/>
                  </a:outerShdw>
                </a:effectLst>
                <a:latin typeface="Cambria"/>
                <a:cs typeface="+mn-cs"/>
              </a:rPr>
              <a:t>_descending </a:t>
            </a:r>
            <a:r>
              <a:rPr lang="en-US" sz="2800" b="1" dirty="0">
                <a:solidFill>
                  <a:srgbClr val="FFFF00"/>
                </a:solidFill>
                <a:effectLst>
                  <a:outerShdw blurRad="38100" dist="38100" dir="2700000" algn="tl">
                    <a:srgbClr val="000000"/>
                  </a:outerShdw>
                </a:effectLst>
                <a:latin typeface="Cambria"/>
                <a:cs typeface="+mn-cs"/>
              </a:rPr>
              <a:t>colon: 5%</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cs typeface="+mj-cs"/>
              </a:rPr>
              <a:t>Ba enema </a:t>
            </a:r>
            <a:endParaRPr lang="en-US" dirty="0">
              <a:cs typeface="+mj-cs"/>
            </a:endParaRPr>
          </a:p>
        </p:txBody>
      </p:sp>
      <p:sp>
        <p:nvSpPr>
          <p:cNvPr id="3" name="عنصر نائب للمحتوى 2"/>
          <p:cNvSpPr>
            <a:spLocks noGrp="1"/>
          </p:cNvSpPr>
          <p:nvPr>
            <p:ph idx="1"/>
          </p:nvPr>
        </p:nvSpPr>
        <p:spPr/>
        <p:txBody>
          <a:bodyPr>
            <a:normAutofit/>
          </a:bodyPr>
          <a:lstStyle/>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00"/>
                </a:solidFill>
                <a:effectLst>
                  <a:outerShdw blurRad="38100" dist="38100" dir="2700000" algn="tl">
                    <a:srgbClr val="000000"/>
                  </a:outerShdw>
                </a:effectLst>
                <a:cs typeface="Arial"/>
              </a:rPr>
              <a:t>Morphological types:</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0000"/>
                </a:solidFill>
                <a:effectLst>
                  <a:outerShdw blurRad="38100" dist="38100" dir="2700000" algn="tl">
                    <a:srgbClr val="000000"/>
                  </a:outerShdw>
                </a:effectLst>
                <a:cs typeface="Arial"/>
              </a:rPr>
              <a:t>1_</a:t>
            </a:r>
            <a:r>
              <a:rPr lang="en-US" sz="2400" b="1" dirty="0" smtClean="0">
                <a:solidFill>
                  <a:srgbClr val="FFFFFF"/>
                </a:solidFill>
                <a:effectLst>
                  <a:outerShdw blurRad="38100" dist="38100" dir="2700000" algn="tl">
                    <a:srgbClr val="000000"/>
                  </a:outerShdw>
                </a:effectLst>
                <a:cs typeface="Arial"/>
              </a:rPr>
              <a:t> </a:t>
            </a:r>
            <a:r>
              <a:rPr lang="en-US" sz="2400" b="1" dirty="0" smtClean="0">
                <a:solidFill>
                  <a:srgbClr val="FF0000"/>
                </a:solidFill>
                <a:effectLst>
                  <a:outerShdw blurRad="38100" dist="38100" dir="2700000" algn="tl">
                    <a:srgbClr val="000000"/>
                  </a:outerShdw>
                </a:effectLst>
                <a:cs typeface="Arial"/>
              </a:rPr>
              <a:t>Ulcerative :</a:t>
            </a:r>
            <a:r>
              <a:rPr lang="en-US" sz="2400" b="1" dirty="0" smtClean="0">
                <a:solidFill>
                  <a:srgbClr val="FFFFFF"/>
                </a:solidFill>
                <a:effectLst>
                  <a:outerShdw blurRad="38100" dist="38100" dir="2700000" algn="tl">
                    <a:srgbClr val="000000"/>
                  </a:outerShdw>
                </a:effectLst>
                <a:cs typeface="Arial"/>
              </a:rPr>
              <a:t> give rise to irregularity of the colon with ulceration.</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0000"/>
                </a:solidFill>
                <a:effectLst>
                  <a:outerShdw blurRad="38100" dist="38100" dir="2700000" algn="tl">
                    <a:srgbClr val="000000"/>
                  </a:outerShdw>
                </a:effectLst>
                <a:cs typeface="Arial"/>
              </a:rPr>
              <a:t>2_ Constrictive or infiltrative  ( Annular ) type :</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cs typeface="Arial"/>
              </a:rPr>
              <a:t> a- Constant narrowing .</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cs typeface="Arial"/>
              </a:rPr>
              <a:t> b-Shouldering sign, apple core sign  .</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cs typeface="Arial"/>
              </a:rPr>
              <a:t> c- Destruction of mucosa at narrow area .</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cs typeface="Arial"/>
              </a:rPr>
              <a:t> d- Double track due to fistula .</a:t>
            </a:r>
          </a:p>
          <a:p>
            <a:pPr marL="420624" indent="-384048" eaLnBrk="1" fontAlgn="auto" hangingPunct="1">
              <a:lnSpc>
                <a:spcPct val="90000"/>
              </a:lnSpc>
              <a:spcAft>
                <a:spcPts val="0"/>
              </a:spcAft>
              <a:buClr>
                <a:srgbClr val="86D1EC"/>
              </a:buClr>
              <a:buSzPct val="90000"/>
              <a:buFont typeface="Monotype Sorts" pitchFamily="2" charset="2"/>
              <a:buNone/>
              <a:defRPr/>
            </a:pPr>
            <a:r>
              <a:rPr lang="en-US" sz="2400" b="1" dirty="0" smtClean="0">
                <a:solidFill>
                  <a:srgbClr val="FFFFFF"/>
                </a:solidFill>
                <a:effectLst>
                  <a:outerShdw blurRad="38100" dist="38100" dir="2700000" algn="tl">
                    <a:srgbClr val="000000"/>
                  </a:outerShdw>
                </a:effectLst>
                <a:cs typeface="Arial"/>
              </a:rPr>
              <a:t> e- In severe constriction ; stoppage of Ba. Flow with proximal dilatation .</a:t>
            </a:r>
            <a:endParaRPr lang="en-US" sz="2400" dirty="0">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وان 1"/>
          <p:cNvSpPr>
            <a:spLocks noGrp="1"/>
          </p:cNvSpPr>
          <p:nvPr>
            <p:ph type="title"/>
          </p:nvPr>
        </p:nvSpPr>
        <p:spPr/>
        <p:txBody>
          <a:bodyPr/>
          <a:lstStyle/>
          <a:p>
            <a:pPr eaLnBrk="1" hangingPunct="1"/>
            <a:endParaRPr lang="en-US" altLang="en-US" smtClean="0"/>
          </a:p>
        </p:txBody>
      </p:sp>
      <p:sp>
        <p:nvSpPr>
          <p:cNvPr id="3" name="عنصر نائب للمحتوى 2"/>
          <p:cNvSpPr>
            <a:spLocks noGrp="1"/>
          </p:cNvSpPr>
          <p:nvPr>
            <p:ph idx="1"/>
          </p:nvPr>
        </p:nvSpPr>
        <p:spPr/>
        <p:txBody>
          <a:bodyPr>
            <a:normAutofit/>
          </a:bodyPr>
          <a:lstStyle/>
          <a:p>
            <a:pPr marL="0" indent="0" rtl="1" eaLnBrk="1" fontAlgn="auto" hangingPunct="1">
              <a:spcBef>
                <a:spcPct val="0"/>
              </a:spcBef>
              <a:spcAft>
                <a:spcPts val="0"/>
              </a:spcAft>
              <a:buClrTx/>
              <a:buFont typeface="Monotype Sorts" pitchFamily="2" charset="2"/>
              <a:buNone/>
              <a:defRPr/>
            </a:pPr>
            <a:r>
              <a:rPr lang="en-US" sz="2800" b="1" dirty="0" smtClean="0">
                <a:solidFill>
                  <a:srgbClr val="FF0000"/>
                </a:solidFill>
                <a:effectLst>
                  <a:outerShdw blurRad="38100" dist="38100" dir="2700000" algn="tl">
                    <a:srgbClr val="000000"/>
                  </a:outerShdw>
                </a:effectLst>
                <a:cs typeface="Arial" charset="0"/>
              </a:rPr>
              <a:t>3_Proliferative type :</a:t>
            </a:r>
            <a:r>
              <a:rPr lang="en-US" sz="2800" b="1" dirty="0" smtClean="0">
                <a:solidFill>
                  <a:srgbClr val="FFFFFF"/>
                </a:solidFill>
                <a:effectLst>
                  <a:outerShdw blurRad="38100" dist="38100" dir="2700000" algn="tl">
                    <a:srgbClr val="000000"/>
                  </a:outerShdw>
                </a:effectLst>
                <a:cs typeface="Arial" charset="0"/>
              </a:rPr>
              <a:t> give rise to :</a:t>
            </a:r>
          </a:p>
          <a:p>
            <a:pPr marL="0" indent="0" rtl="1" eaLnBrk="1" fontAlgn="auto" hangingPunct="1">
              <a:spcBef>
                <a:spcPct val="0"/>
              </a:spcBef>
              <a:spcAft>
                <a:spcPts val="0"/>
              </a:spcAft>
              <a:buClrTx/>
              <a:buFont typeface="Monotype Sorts" pitchFamily="2" charset="2"/>
              <a:buNone/>
              <a:defRPr/>
            </a:pPr>
            <a:r>
              <a:rPr lang="en-US" sz="2800" b="1" dirty="0" smtClean="0">
                <a:solidFill>
                  <a:srgbClr val="FFFFFF"/>
                </a:solidFill>
                <a:effectLst>
                  <a:outerShdw blurRad="38100" dist="38100" dir="2700000" algn="tl">
                    <a:srgbClr val="000000"/>
                  </a:outerShdw>
                </a:effectLst>
                <a:cs typeface="Arial" charset="0"/>
              </a:rPr>
              <a:t>  a- Large , constant filling defect with  irregular         margin .</a:t>
            </a:r>
          </a:p>
          <a:p>
            <a:pPr marL="0" indent="0" rtl="1" eaLnBrk="1" fontAlgn="auto" hangingPunct="1">
              <a:spcBef>
                <a:spcPct val="0"/>
              </a:spcBef>
              <a:spcAft>
                <a:spcPts val="0"/>
              </a:spcAft>
              <a:buClrTx/>
              <a:buFont typeface="Monotype Sorts" pitchFamily="2" charset="2"/>
              <a:buNone/>
              <a:defRPr/>
            </a:pPr>
            <a:r>
              <a:rPr lang="en-US" sz="2800" b="1" dirty="0" smtClean="0">
                <a:solidFill>
                  <a:srgbClr val="FFFFFF"/>
                </a:solidFill>
                <a:effectLst>
                  <a:outerShdw blurRad="38100" dist="38100" dir="2700000" algn="tl">
                    <a:srgbClr val="000000"/>
                  </a:outerShdw>
                </a:effectLst>
                <a:cs typeface="Arial" charset="0"/>
              </a:rPr>
              <a:t>  b- Destruction of mucosa .</a:t>
            </a:r>
          </a:p>
          <a:p>
            <a:pPr marL="0" indent="0" rtl="1" eaLnBrk="1" fontAlgn="auto" hangingPunct="1">
              <a:spcBef>
                <a:spcPct val="0"/>
              </a:spcBef>
              <a:spcAft>
                <a:spcPts val="0"/>
              </a:spcAft>
              <a:buClrTx/>
              <a:buFont typeface="Monotype Sorts" pitchFamily="2" charset="2"/>
              <a:buNone/>
              <a:defRPr/>
            </a:pPr>
            <a:r>
              <a:rPr lang="en-US" sz="2800" b="1" dirty="0" smtClean="0">
                <a:solidFill>
                  <a:srgbClr val="FFFFFF"/>
                </a:solidFill>
                <a:effectLst>
                  <a:outerShdw blurRad="38100" dist="38100" dir="2700000" algn="tl">
                    <a:srgbClr val="000000"/>
                  </a:outerShdw>
                </a:effectLst>
                <a:cs typeface="Arial" charset="0"/>
              </a:rPr>
              <a:t>  c- Intestinal obstruction</a:t>
            </a:r>
            <a:endParaRPr lang="en-US" dirty="0">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عنوان 1"/>
          <p:cNvSpPr>
            <a:spLocks noGrp="1"/>
          </p:cNvSpPr>
          <p:nvPr>
            <p:ph type="title"/>
          </p:nvPr>
        </p:nvSpPr>
        <p:spPr/>
        <p:txBody>
          <a:bodyPr/>
          <a:lstStyle/>
          <a:p>
            <a:pPr eaLnBrk="1" hangingPunct="1"/>
            <a:endParaRPr lang="en-US" altLang="en-US" smtClean="0"/>
          </a:p>
        </p:txBody>
      </p:sp>
      <p:pic>
        <p:nvPicPr>
          <p:cNvPr id="665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3450" y="1600200"/>
            <a:ext cx="7562850" cy="45259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AXR S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770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8"/>
          <p:cNvSpPr txBox="1">
            <a:spLocks noChangeArrowheads="1"/>
          </p:cNvSpPr>
          <p:nvPr/>
        </p:nvSpPr>
        <p:spPr bwMode="auto">
          <a:xfrm>
            <a:off x="0" y="2286000"/>
            <a:ext cx="5029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Valvulae conniventes:</a:t>
            </a:r>
          </a:p>
          <a:p>
            <a:r>
              <a:rPr lang="en-US" altLang="zh-TW">
                <a:ea typeface="新細明體" pitchFamily="18" charset="-120"/>
              </a:rPr>
              <a:t> mucosal folds that</a:t>
            </a:r>
          </a:p>
          <a:p>
            <a:r>
              <a:rPr lang="en-US" altLang="zh-TW">
                <a:ea typeface="新細明體" pitchFamily="18" charset="-120"/>
              </a:rPr>
              <a:t> go right across small bowel</a:t>
            </a:r>
          </a:p>
        </p:txBody>
      </p:sp>
      <p:sp>
        <p:nvSpPr>
          <p:cNvPr id="12292" name="Line 9"/>
          <p:cNvSpPr>
            <a:spLocks noChangeShapeType="1"/>
          </p:cNvSpPr>
          <p:nvPr/>
        </p:nvSpPr>
        <p:spPr bwMode="ltGray">
          <a:xfrm flipH="1">
            <a:off x="5562600" y="2209800"/>
            <a:ext cx="228600" cy="2286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3" name="Line 10"/>
          <p:cNvSpPr>
            <a:spLocks noChangeShapeType="1"/>
          </p:cNvSpPr>
          <p:nvPr/>
        </p:nvSpPr>
        <p:spPr bwMode="auto">
          <a:xfrm>
            <a:off x="7696200" y="3048000"/>
            <a:ext cx="152400" cy="304800"/>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عنوان 1"/>
          <p:cNvSpPr>
            <a:spLocks noGrp="1"/>
          </p:cNvSpPr>
          <p:nvPr>
            <p:ph type="title"/>
          </p:nvPr>
        </p:nvSpPr>
        <p:spPr/>
        <p:txBody>
          <a:bodyPr/>
          <a:lstStyle/>
          <a:p>
            <a:pPr eaLnBrk="1" hangingPunct="1"/>
            <a:endParaRPr lang="en-US" altLang="en-US" smtClean="0"/>
          </a:p>
        </p:txBody>
      </p:sp>
      <p:pic>
        <p:nvPicPr>
          <p:cNvPr id="6758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82650" y="1774825"/>
            <a:ext cx="3378200" cy="41767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0288" y="1774825"/>
            <a:ext cx="4035425" cy="41767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عنوان 1"/>
          <p:cNvSpPr>
            <a:spLocks noGrp="1"/>
          </p:cNvSpPr>
          <p:nvPr>
            <p:ph type="title"/>
          </p:nvPr>
        </p:nvSpPr>
        <p:spPr/>
        <p:txBody>
          <a:bodyPr/>
          <a:lstStyle/>
          <a:p>
            <a:pPr eaLnBrk="1" hangingPunct="1"/>
            <a:endParaRPr lang="en-US" altLang="en-US" smtClean="0"/>
          </a:p>
        </p:txBody>
      </p:sp>
      <p:pic>
        <p:nvPicPr>
          <p:cNvPr id="68611"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4350" y="2490788"/>
            <a:ext cx="4114800" cy="2743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3" descr="C:\Users\Taqa\Desktop\20191129_20521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00200"/>
            <a:ext cx="3810000" cy="4525963"/>
          </a:xfrm>
          <a:noFill/>
        </p:spPr>
      </p:pic>
      <p:pic>
        <p:nvPicPr>
          <p:cNvPr id="686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406525"/>
            <a:ext cx="472440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عنوان 1"/>
          <p:cNvSpPr>
            <a:spLocks noGrp="1"/>
          </p:cNvSpPr>
          <p:nvPr>
            <p:ph type="title"/>
          </p:nvPr>
        </p:nvSpPr>
        <p:spPr/>
        <p:txBody>
          <a:bodyPr/>
          <a:lstStyle/>
          <a:p>
            <a:pPr eaLnBrk="1" hangingPunct="1"/>
            <a:endParaRPr lang="en-US" altLang="en-US" smtClean="0"/>
          </a:p>
        </p:txBody>
      </p:sp>
      <p:pic>
        <p:nvPicPr>
          <p:cNvPr id="696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916113"/>
            <a:ext cx="6985000" cy="46085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مستطيل 4"/>
          <p:cNvSpPr>
            <a:spLocks noChangeArrowheads="1"/>
          </p:cNvSpPr>
          <p:nvPr/>
        </p:nvSpPr>
        <p:spPr bwMode="auto">
          <a:xfrm>
            <a:off x="7375525" y="2828925"/>
            <a:ext cx="25923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solidFill>
                  <a:srgbClr val="FFCC00"/>
                </a:solidFill>
                <a:ea typeface="新細明體" pitchFamily="18" charset="-120"/>
              </a:rPr>
              <a:t>apple core lesion in the descending colon</a:t>
            </a:r>
          </a:p>
        </p:txBody>
      </p:sp>
      <p:pic>
        <p:nvPicPr>
          <p:cNvPr id="696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3379788"/>
            <a:ext cx="798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عنوان 1"/>
          <p:cNvSpPr>
            <a:spLocks noGrp="1"/>
          </p:cNvSpPr>
          <p:nvPr>
            <p:ph type="title"/>
          </p:nvPr>
        </p:nvSpPr>
        <p:spPr/>
        <p:txBody>
          <a:bodyPr/>
          <a:lstStyle/>
          <a:p>
            <a:pPr eaLnBrk="1" hangingPunct="1"/>
            <a:endParaRPr lang="en-US" altLang="en-US" smtClean="0"/>
          </a:p>
        </p:txBody>
      </p:sp>
      <p:sp>
        <p:nvSpPr>
          <p:cNvPr id="70659" name="عنصر نائب للنص 2"/>
          <p:cNvSpPr>
            <a:spLocks noGrp="1"/>
          </p:cNvSpPr>
          <p:nvPr>
            <p:ph type="body" idx="1"/>
          </p:nvPr>
        </p:nvSpPr>
        <p:spPr>
          <a:xfrm>
            <a:off x="514350" y="5486400"/>
            <a:ext cx="4545013" cy="838200"/>
          </a:xfrm>
        </p:spPr>
        <p:txBody>
          <a:bodyPr/>
          <a:lstStyle/>
          <a:p>
            <a:pPr eaLnBrk="1" hangingPunct="1"/>
            <a:endParaRPr lang="en-US" altLang="en-US" smtClean="0"/>
          </a:p>
        </p:txBody>
      </p:sp>
      <p:sp>
        <p:nvSpPr>
          <p:cNvPr id="70660" name="عنصر نائب للنص 4"/>
          <p:cNvSpPr>
            <a:spLocks noGrp="1"/>
          </p:cNvSpPr>
          <p:nvPr>
            <p:ph type="body" sz="half" idx="3"/>
          </p:nvPr>
        </p:nvSpPr>
        <p:spPr>
          <a:xfrm>
            <a:off x="5226050" y="5486400"/>
            <a:ext cx="4546600" cy="838200"/>
          </a:xfrm>
        </p:spPr>
        <p:txBody>
          <a:bodyPr/>
          <a:lstStyle/>
          <a:p>
            <a:pPr eaLnBrk="1" hangingPunct="1"/>
            <a:endParaRPr lang="en-US" altLang="en-US" smtClean="0"/>
          </a:p>
        </p:txBody>
      </p:sp>
      <p:pic>
        <p:nvPicPr>
          <p:cNvPr id="70661"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4350" y="1612900"/>
            <a:ext cx="4545013" cy="37512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عنصر نائب للمحتوى 5"/>
          <p:cNvSpPr>
            <a:spLocks noGrp="1"/>
          </p:cNvSpPr>
          <p:nvPr>
            <p:ph sz="quarter" idx="4"/>
          </p:nvPr>
        </p:nvSpPr>
        <p:spPr>
          <a:xfrm>
            <a:off x="5226050" y="1517650"/>
            <a:ext cx="4546600" cy="3941763"/>
          </a:xfrm>
        </p:spPr>
        <p:txBody>
          <a:bodyPr>
            <a:normAutofit/>
          </a:bodyPr>
          <a:lstStyle/>
          <a:p>
            <a:pPr marL="0" indent="0" eaLnBrk="1" fontAlgn="auto" hangingPunct="1">
              <a:spcBef>
                <a:spcPct val="0"/>
              </a:spcBef>
              <a:spcAft>
                <a:spcPts val="0"/>
              </a:spcAft>
              <a:buClrTx/>
              <a:buFont typeface="Monotype Sorts" pitchFamily="2" charset="2"/>
              <a:buNone/>
              <a:defRPr/>
            </a:pPr>
            <a:r>
              <a:rPr lang="en-US" altLang="zh-TW" sz="3600" b="1" dirty="0">
                <a:solidFill>
                  <a:srgbClr val="FFCC00"/>
                </a:solidFill>
                <a:latin typeface="Times New Roman" charset="0"/>
                <a:ea typeface="新細明體" pitchFamily="18" charset="-120"/>
                <a:cs typeface="+mn-cs"/>
              </a:rPr>
              <a:t>Multiple lesions are seen in the liver and spleen consistent with metastases</a:t>
            </a:r>
          </a:p>
          <a:p>
            <a:pPr marL="420624" indent="-384048" eaLnBrk="1" fontAlgn="auto" hangingPunct="1">
              <a:spcAft>
                <a:spcPts val="0"/>
              </a:spcAft>
              <a:buFont typeface="Wingdings 2"/>
              <a:buChar char=""/>
              <a:defRPr/>
            </a:pPr>
            <a:endParaRPr lang="en-US" dirty="0">
              <a:cs typeface="+mn-cs"/>
            </a:endParaRPr>
          </a:p>
        </p:txBody>
      </p:sp>
      <p:pic>
        <p:nvPicPr>
          <p:cNvPr id="706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2133600"/>
            <a:ext cx="23177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4076700"/>
            <a:ext cx="23177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2933700"/>
            <a:ext cx="23177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1989138"/>
            <a:ext cx="23177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3600" b="1" dirty="0" smtClean="0">
                <a:solidFill>
                  <a:schemeClr val="accent1">
                    <a:lumMod val="75000"/>
                  </a:schemeClr>
                </a:solidFill>
                <a:cs typeface="+mj-cs"/>
              </a:rPr>
              <a:t>Diverticular disease of the colon </a:t>
            </a:r>
            <a:endParaRPr lang="en-US" sz="3600" b="1" dirty="0">
              <a:solidFill>
                <a:schemeClr val="accent1">
                  <a:lumMod val="75000"/>
                </a:schemeClr>
              </a:solidFill>
              <a:cs typeface="+mj-cs"/>
            </a:endParaRPr>
          </a:p>
        </p:txBody>
      </p:sp>
      <p:sp>
        <p:nvSpPr>
          <p:cNvPr id="3" name="عنصر نائب للمحتوى 2"/>
          <p:cNvSpPr>
            <a:spLocks noGrp="1"/>
          </p:cNvSpPr>
          <p:nvPr>
            <p:ph idx="1"/>
          </p:nvPr>
        </p:nvSpPr>
        <p:spPr/>
        <p:txBody>
          <a:bodyPr>
            <a:normAutofit lnSpcReduction="10000"/>
          </a:bodyPr>
          <a:lstStyle/>
          <a:p>
            <a:pPr marL="420624" indent="-384048" eaLnBrk="1" fontAlgn="auto" hangingPunct="1">
              <a:spcAft>
                <a:spcPts val="0"/>
              </a:spcAft>
              <a:buFont typeface="Wingdings 2"/>
              <a:buChar char=""/>
              <a:defRPr/>
            </a:pPr>
            <a:r>
              <a:rPr lang="en-US" sz="2800" b="1" dirty="0" smtClean="0">
                <a:solidFill>
                  <a:schemeClr val="bg2">
                    <a:lumMod val="20000"/>
                    <a:lumOff val="80000"/>
                  </a:schemeClr>
                </a:solidFill>
                <a:effectLst>
                  <a:outerShdw blurRad="38100" dist="38100" dir="2700000" algn="tl">
                    <a:srgbClr val="000000"/>
                  </a:outerShdw>
                </a:effectLst>
                <a:ea typeface="+mj-ea"/>
                <a:cs typeface="Arial"/>
              </a:rPr>
              <a:t>Due to over activity and hypertrophy of transverse bands of smooth muscle which result in increased intra-luminal tension with herniation of mucosa through week point in the wall.</a:t>
            </a:r>
            <a:br>
              <a:rPr lang="en-US" sz="2800" b="1" dirty="0" smtClean="0">
                <a:solidFill>
                  <a:schemeClr val="bg2">
                    <a:lumMod val="20000"/>
                    <a:lumOff val="80000"/>
                  </a:schemeClr>
                </a:solidFill>
                <a:effectLst>
                  <a:outerShdw blurRad="38100" dist="38100" dir="2700000" algn="tl">
                    <a:srgbClr val="000000"/>
                  </a:outerShdw>
                </a:effectLst>
                <a:ea typeface="+mj-ea"/>
                <a:cs typeface="Arial"/>
              </a:rPr>
            </a:br>
            <a:r>
              <a:rPr lang="en-US" sz="2800" b="1" dirty="0" smtClean="0">
                <a:solidFill>
                  <a:schemeClr val="bg2">
                    <a:lumMod val="20000"/>
                    <a:lumOff val="80000"/>
                  </a:schemeClr>
                </a:solidFill>
                <a:effectLst>
                  <a:outerShdw blurRad="38100" dist="38100" dir="2700000" algn="tl">
                    <a:srgbClr val="000000"/>
                  </a:outerShdw>
                </a:effectLst>
                <a:ea typeface="+mj-ea"/>
                <a:cs typeface="Arial"/>
              </a:rPr>
              <a:t>The condition  is commonly seen in left hemi-colon.</a:t>
            </a:r>
            <a:br>
              <a:rPr lang="en-US" sz="2800" b="1" dirty="0" smtClean="0">
                <a:solidFill>
                  <a:schemeClr val="bg2">
                    <a:lumMod val="20000"/>
                    <a:lumOff val="80000"/>
                  </a:schemeClr>
                </a:solidFill>
                <a:effectLst>
                  <a:outerShdw blurRad="38100" dist="38100" dir="2700000" algn="tl">
                    <a:srgbClr val="000000"/>
                  </a:outerShdw>
                </a:effectLst>
                <a:ea typeface="+mj-ea"/>
                <a:cs typeface="Arial"/>
              </a:rPr>
            </a:br>
            <a:r>
              <a:rPr lang="en-US" sz="2800" b="1" dirty="0" smtClean="0">
                <a:solidFill>
                  <a:srgbClr val="FFFF00"/>
                </a:solidFill>
                <a:effectLst>
                  <a:outerShdw blurRad="38100" dist="38100" dir="2700000" algn="tl">
                    <a:srgbClr val="000000"/>
                  </a:outerShdw>
                </a:effectLst>
                <a:ea typeface="+mj-ea"/>
                <a:cs typeface="Arial"/>
              </a:rPr>
              <a:t>Radiological appearance</a:t>
            </a:r>
            <a:r>
              <a:rPr lang="fr-FR" sz="2800" b="1" dirty="0" smtClean="0">
                <a:solidFill>
                  <a:srgbClr val="FFFF00"/>
                </a:solidFill>
                <a:effectLst>
                  <a:outerShdw blurRad="38100" dist="38100" dir="2700000" algn="tl">
                    <a:srgbClr val="000000"/>
                  </a:outerShdw>
                </a:effectLst>
                <a:ea typeface="+mj-ea"/>
                <a:cs typeface="Arial"/>
              </a:rPr>
              <a:t>:</a:t>
            </a:r>
            <a:r>
              <a:rPr lang="fr-FR" sz="2800" b="1" dirty="0" smtClean="0">
                <a:solidFill>
                  <a:schemeClr val="bg2">
                    <a:lumMod val="20000"/>
                    <a:lumOff val="80000"/>
                  </a:schemeClr>
                </a:solidFill>
                <a:effectLst>
                  <a:outerShdw blurRad="38100" dist="38100" dir="2700000" algn="tl">
                    <a:srgbClr val="000000"/>
                  </a:outerShdw>
                </a:effectLst>
                <a:ea typeface="+mj-ea"/>
                <a:cs typeface="Arial"/>
              </a:rPr>
              <a:t/>
            </a:r>
            <a:br>
              <a:rPr lang="fr-FR" sz="2800" b="1" dirty="0" smtClean="0">
                <a:solidFill>
                  <a:schemeClr val="bg2">
                    <a:lumMod val="20000"/>
                    <a:lumOff val="80000"/>
                  </a:schemeClr>
                </a:solidFill>
                <a:effectLst>
                  <a:outerShdw blurRad="38100" dist="38100" dir="2700000" algn="tl">
                    <a:srgbClr val="000000"/>
                  </a:outerShdw>
                </a:effectLst>
                <a:ea typeface="+mj-ea"/>
                <a:cs typeface="Arial"/>
              </a:rPr>
            </a:br>
            <a:r>
              <a:rPr lang="fr-FR" sz="2800" b="1" dirty="0" smtClean="0">
                <a:solidFill>
                  <a:srgbClr val="FF0000"/>
                </a:solidFill>
                <a:effectLst>
                  <a:outerShdw blurRad="38100" dist="38100" dir="2700000" algn="tl">
                    <a:srgbClr val="000000"/>
                  </a:outerShdw>
                </a:effectLst>
                <a:ea typeface="+mj-ea"/>
                <a:cs typeface="Arial"/>
              </a:rPr>
              <a:t>Plain fil</a:t>
            </a:r>
            <a:r>
              <a:rPr lang="en-GB" sz="2800" b="1" dirty="0" smtClean="0">
                <a:solidFill>
                  <a:srgbClr val="FF0000"/>
                </a:solidFill>
                <a:effectLst>
                  <a:outerShdw blurRad="38100" dist="38100" dir="2700000" algn="tl">
                    <a:srgbClr val="000000"/>
                  </a:outerShdw>
                </a:effectLst>
                <a:ea typeface="+mj-ea"/>
                <a:cs typeface="Arial"/>
              </a:rPr>
              <a:t>m: </a:t>
            </a:r>
            <a:r>
              <a:rPr lang="en-GB" sz="2800" b="1" dirty="0" smtClean="0">
                <a:solidFill>
                  <a:schemeClr val="bg2">
                    <a:lumMod val="20000"/>
                    <a:lumOff val="80000"/>
                  </a:schemeClr>
                </a:solidFill>
                <a:effectLst>
                  <a:outerShdw blurRad="38100" dist="38100" dir="2700000" algn="tl">
                    <a:srgbClr val="000000"/>
                  </a:outerShdw>
                </a:effectLst>
                <a:ea typeface="+mj-ea"/>
                <a:cs typeface="Arial"/>
              </a:rPr>
              <a:t>show air trapping </a:t>
            </a:r>
            <a:r>
              <a:rPr lang="en-GB" sz="2800" b="1" dirty="0" smtClean="0">
                <a:solidFill>
                  <a:srgbClr val="FFFFFF"/>
                </a:solidFill>
                <a:effectLst>
                  <a:outerShdw blurRad="38100" dist="38100" dir="2700000" algn="tl">
                    <a:srgbClr val="000000"/>
                  </a:outerShdw>
                </a:effectLst>
                <a:ea typeface="+mj-ea"/>
                <a:cs typeface="Arial"/>
              </a:rPr>
              <a:t>.</a:t>
            </a:r>
            <a:br>
              <a:rPr lang="en-GB" sz="2800" b="1" dirty="0" smtClean="0">
                <a:solidFill>
                  <a:srgbClr val="FFFFFF"/>
                </a:solidFill>
                <a:effectLst>
                  <a:outerShdw blurRad="38100" dist="38100" dir="2700000" algn="tl">
                    <a:srgbClr val="000000"/>
                  </a:outerShdw>
                </a:effectLst>
                <a:ea typeface="+mj-ea"/>
                <a:cs typeface="Arial"/>
              </a:rPr>
            </a:br>
            <a:r>
              <a:rPr lang="en-GB" sz="2800" dirty="0" smtClean="0">
                <a:solidFill>
                  <a:srgbClr val="FFFFFF"/>
                </a:solidFill>
                <a:effectLst>
                  <a:outerShdw blurRad="38100" dist="38100" dir="2700000" algn="tl">
                    <a:srgbClr val="000000"/>
                  </a:outerShdw>
                </a:effectLst>
                <a:ea typeface="+mj-ea"/>
                <a:cs typeface="Arial"/>
              </a:rPr>
              <a:t/>
            </a:r>
            <a:br>
              <a:rPr lang="en-GB" sz="2800" dirty="0" smtClean="0">
                <a:solidFill>
                  <a:srgbClr val="FFFFFF"/>
                </a:solidFill>
                <a:effectLst>
                  <a:outerShdw blurRad="38100" dist="38100" dir="2700000" algn="tl">
                    <a:srgbClr val="000000"/>
                  </a:outerShdw>
                </a:effectLst>
                <a:ea typeface="+mj-ea"/>
                <a:cs typeface="Arial"/>
              </a:rPr>
            </a:br>
            <a:endParaRPr lang="en-US" sz="2800" dirty="0">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وان 3"/>
          <p:cNvSpPr>
            <a:spLocks noGrp="1"/>
          </p:cNvSpPr>
          <p:nvPr>
            <p:ph type="title"/>
          </p:nvPr>
        </p:nvSpPr>
        <p:spPr>
          <a:xfrm>
            <a:off x="514350" y="1185863"/>
            <a:ext cx="3600450" cy="730250"/>
          </a:xfrm>
        </p:spPr>
        <p:txBody>
          <a:bodyPr/>
          <a:lstStyle/>
          <a:p>
            <a:pPr eaLnBrk="1" hangingPunct="1"/>
            <a:endParaRPr lang="en-US" altLang="en-US" smtClean="0"/>
          </a:p>
        </p:txBody>
      </p:sp>
      <p:sp>
        <p:nvSpPr>
          <p:cNvPr id="6" name="عنصر نائب للنص 5"/>
          <p:cNvSpPr>
            <a:spLocks noGrp="1"/>
          </p:cNvSpPr>
          <p:nvPr>
            <p:ph type="body" idx="2"/>
          </p:nvPr>
        </p:nvSpPr>
        <p:spPr>
          <a:xfrm>
            <a:off x="534988" y="1341438"/>
            <a:ext cx="4968875" cy="5111750"/>
          </a:xfrm>
        </p:spPr>
        <p:txBody>
          <a:bodyPr>
            <a:normAutofit/>
          </a:bodyPr>
          <a:lstStyle/>
          <a:p>
            <a:pPr marL="609600" indent="-609600" eaLnBrk="1" fontAlgn="auto" hangingPunct="1">
              <a:spcAft>
                <a:spcPts val="0"/>
              </a:spcAft>
              <a:buClr>
                <a:srgbClr val="86D1EC"/>
              </a:buClr>
              <a:buSzPct val="90000"/>
              <a:buFont typeface="Wingdings 2"/>
              <a:buNone/>
              <a:defRPr/>
            </a:pPr>
            <a:endParaRPr lang="en-GB" sz="2400" b="1" dirty="0" smtClean="0">
              <a:solidFill>
                <a:srgbClr val="FFFF00"/>
              </a:solidFill>
              <a:effectLst>
                <a:outerShdw blurRad="38100" dist="38100" dir="2700000" algn="tl">
                  <a:srgbClr val="000000"/>
                </a:outerShdw>
              </a:effectLst>
              <a:cs typeface="Arial"/>
            </a:endParaRPr>
          </a:p>
          <a:p>
            <a:pPr marL="609600" indent="-609600" eaLnBrk="1" fontAlgn="auto" hangingPunct="1">
              <a:spcAft>
                <a:spcPts val="0"/>
              </a:spcAft>
              <a:buClr>
                <a:srgbClr val="86D1EC"/>
              </a:buClr>
              <a:buSzPct val="90000"/>
              <a:buFont typeface="Wingdings 2"/>
              <a:buNone/>
              <a:defRPr/>
            </a:pPr>
            <a:r>
              <a:rPr lang="en-GB" sz="2400" b="1" dirty="0" smtClean="0">
                <a:solidFill>
                  <a:srgbClr val="FF0000"/>
                </a:solidFill>
                <a:effectLst>
                  <a:outerShdw blurRad="38100" dist="38100" dir="2700000" algn="tl">
                    <a:srgbClr val="000000"/>
                  </a:outerShdw>
                </a:effectLst>
                <a:cs typeface="Arial"/>
              </a:rPr>
              <a:t>Ba</a:t>
            </a:r>
            <a:r>
              <a:rPr lang="en-GB" sz="2400" b="1" dirty="0">
                <a:solidFill>
                  <a:srgbClr val="FF0000"/>
                </a:solidFill>
                <a:effectLst>
                  <a:outerShdw blurRad="38100" dist="38100" dir="2700000" algn="tl">
                    <a:srgbClr val="000000"/>
                  </a:outerShdw>
                </a:effectLst>
                <a:cs typeface="Arial"/>
              </a:rPr>
              <a:t>. Enema </a:t>
            </a:r>
            <a:r>
              <a:rPr lang="en-GB" sz="2400" b="1" dirty="0" smtClean="0">
                <a:solidFill>
                  <a:srgbClr val="FF0000"/>
                </a:solidFill>
                <a:effectLst>
                  <a:outerShdw blurRad="38100" dist="38100" dir="2700000" algn="tl">
                    <a:srgbClr val="000000"/>
                  </a:outerShdw>
                </a:effectLst>
                <a:cs typeface="Arial"/>
              </a:rPr>
              <a:t>:</a:t>
            </a:r>
          </a:p>
          <a:p>
            <a:pPr marL="609600" indent="-609600" eaLnBrk="1" fontAlgn="auto" hangingPunct="1">
              <a:spcAft>
                <a:spcPts val="0"/>
              </a:spcAft>
              <a:buClr>
                <a:srgbClr val="86D1EC"/>
              </a:buClr>
              <a:buSzPct val="90000"/>
              <a:buFont typeface="Wingdings 2"/>
              <a:buNone/>
              <a:defRPr/>
            </a:pPr>
            <a:r>
              <a:rPr lang="en-GB" sz="2400" b="1" dirty="0">
                <a:solidFill>
                  <a:schemeClr val="bg2">
                    <a:lumMod val="20000"/>
                    <a:lumOff val="80000"/>
                  </a:schemeClr>
                </a:solidFill>
                <a:effectLst>
                  <a:outerShdw blurRad="38100" dist="38100" dir="2700000" algn="tl">
                    <a:srgbClr val="000000"/>
                  </a:outerShdw>
                </a:effectLst>
                <a:cs typeface="Arial"/>
              </a:rPr>
              <a:t>*</a:t>
            </a:r>
            <a:r>
              <a:rPr lang="en-GB" sz="2400" b="1" dirty="0" smtClean="0">
                <a:solidFill>
                  <a:schemeClr val="bg2">
                    <a:lumMod val="20000"/>
                    <a:lumOff val="80000"/>
                  </a:schemeClr>
                </a:solidFill>
                <a:effectLst>
                  <a:outerShdw blurRad="38100" dist="38100" dir="2700000" algn="tl">
                    <a:srgbClr val="000000"/>
                  </a:outerShdw>
                </a:effectLst>
                <a:cs typeface="Arial"/>
              </a:rPr>
              <a:t>Early </a:t>
            </a:r>
            <a:r>
              <a:rPr lang="en-GB" sz="2400" b="1" dirty="0">
                <a:solidFill>
                  <a:schemeClr val="bg2">
                    <a:lumMod val="20000"/>
                    <a:lumOff val="80000"/>
                  </a:schemeClr>
                </a:solidFill>
                <a:effectLst>
                  <a:outerShdw blurRad="38100" dist="38100" dir="2700000" algn="tl">
                    <a:srgbClr val="000000"/>
                  </a:outerShdw>
                </a:effectLst>
                <a:cs typeface="Arial"/>
              </a:rPr>
              <a:t>appearance show saw-teeth colon (pre-diverticular </a:t>
            </a:r>
            <a:r>
              <a:rPr lang="en-GB" sz="2400" b="1" dirty="0" smtClean="0">
                <a:solidFill>
                  <a:schemeClr val="bg2">
                    <a:lumMod val="20000"/>
                    <a:lumOff val="80000"/>
                  </a:schemeClr>
                </a:solidFill>
                <a:effectLst>
                  <a:outerShdw blurRad="38100" dist="38100" dir="2700000" algn="tl">
                    <a:srgbClr val="000000"/>
                  </a:outerShdw>
                </a:effectLst>
                <a:cs typeface="Arial"/>
              </a:rPr>
              <a:t>stage).</a:t>
            </a:r>
          </a:p>
          <a:p>
            <a:pPr marL="609600" indent="-609600" eaLnBrk="1" fontAlgn="auto" hangingPunct="1">
              <a:spcAft>
                <a:spcPts val="0"/>
              </a:spcAft>
              <a:buClr>
                <a:srgbClr val="86D1EC"/>
              </a:buClr>
              <a:buSzPct val="90000"/>
              <a:buFont typeface="Wingdings 2"/>
              <a:buNone/>
              <a:defRPr/>
            </a:pPr>
            <a:r>
              <a:rPr lang="en-GB" sz="2400" b="1" dirty="0">
                <a:solidFill>
                  <a:schemeClr val="bg2">
                    <a:lumMod val="20000"/>
                    <a:lumOff val="80000"/>
                  </a:schemeClr>
                </a:solidFill>
                <a:effectLst>
                  <a:outerShdw blurRad="38100" dist="38100" dir="2700000" algn="tl">
                    <a:srgbClr val="000000"/>
                  </a:outerShdw>
                </a:effectLst>
                <a:cs typeface="Arial"/>
              </a:rPr>
              <a:t>*</a:t>
            </a:r>
            <a:r>
              <a:rPr lang="en-GB" sz="2400" b="1" dirty="0" smtClean="0">
                <a:solidFill>
                  <a:schemeClr val="bg2">
                    <a:lumMod val="20000"/>
                    <a:lumOff val="80000"/>
                  </a:schemeClr>
                </a:solidFill>
                <a:effectLst>
                  <a:outerShdw blurRad="38100" dist="38100" dir="2700000" algn="tl">
                    <a:srgbClr val="000000"/>
                  </a:outerShdw>
                </a:effectLst>
                <a:cs typeface="Arial"/>
              </a:rPr>
              <a:t>The </a:t>
            </a:r>
            <a:r>
              <a:rPr lang="en-GB" sz="2400" b="1" dirty="0">
                <a:solidFill>
                  <a:schemeClr val="bg2">
                    <a:lumMod val="20000"/>
                    <a:lumOff val="80000"/>
                  </a:schemeClr>
                </a:solidFill>
                <a:effectLst>
                  <a:outerShdw blurRad="38100" dist="38100" dir="2700000" algn="tl">
                    <a:srgbClr val="000000"/>
                  </a:outerShdw>
                </a:effectLst>
                <a:cs typeface="Arial"/>
              </a:rPr>
              <a:t>diverticulum is consist of body and neck , best seen in </a:t>
            </a:r>
            <a:r>
              <a:rPr lang="en-GB" sz="2400" b="1" dirty="0" smtClean="0">
                <a:solidFill>
                  <a:schemeClr val="bg2">
                    <a:lumMod val="20000"/>
                    <a:lumOff val="80000"/>
                  </a:schemeClr>
                </a:solidFill>
                <a:effectLst>
                  <a:outerShdw blurRad="38100" dist="38100" dir="2700000" algn="tl">
                    <a:srgbClr val="000000"/>
                  </a:outerShdw>
                </a:effectLst>
                <a:cs typeface="Arial"/>
              </a:rPr>
              <a:t>post evacuation </a:t>
            </a:r>
            <a:r>
              <a:rPr lang="en-GB" sz="2400" b="1" dirty="0">
                <a:solidFill>
                  <a:schemeClr val="bg2">
                    <a:lumMod val="20000"/>
                    <a:lumOff val="80000"/>
                  </a:schemeClr>
                </a:solidFill>
                <a:effectLst>
                  <a:outerShdw blurRad="38100" dist="38100" dir="2700000" algn="tl">
                    <a:srgbClr val="000000"/>
                  </a:outerShdw>
                </a:effectLst>
                <a:cs typeface="Arial"/>
              </a:rPr>
              <a:t>film </a:t>
            </a:r>
            <a:r>
              <a:rPr lang="en-GB" sz="2400" b="1" dirty="0" smtClean="0">
                <a:solidFill>
                  <a:schemeClr val="bg2">
                    <a:lumMod val="20000"/>
                    <a:lumOff val="80000"/>
                  </a:schemeClr>
                </a:solidFill>
                <a:effectLst>
                  <a:outerShdw blurRad="38100" dist="38100" dir="2700000" algn="tl">
                    <a:srgbClr val="000000"/>
                  </a:outerShdw>
                </a:effectLst>
                <a:cs typeface="Arial"/>
              </a:rPr>
              <a:t>.</a:t>
            </a:r>
          </a:p>
          <a:p>
            <a:pPr marL="609600" indent="-609600" eaLnBrk="1" fontAlgn="auto" hangingPunct="1">
              <a:spcAft>
                <a:spcPts val="0"/>
              </a:spcAft>
              <a:buClr>
                <a:srgbClr val="86D1EC"/>
              </a:buClr>
              <a:buSzPct val="90000"/>
              <a:buFont typeface="Wingdings 2"/>
              <a:buNone/>
              <a:defRPr/>
            </a:pPr>
            <a:r>
              <a:rPr lang="en-GB" sz="2400" b="1" dirty="0">
                <a:solidFill>
                  <a:schemeClr val="bg2">
                    <a:lumMod val="20000"/>
                    <a:lumOff val="80000"/>
                  </a:schemeClr>
                </a:solidFill>
                <a:effectLst>
                  <a:outerShdw blurRad="38100" dist="38100" dir="2700000" algn="tl">
                    <a:srgbClr val="000000"/>
                  </a:outerShdw>
                </a:effectLst>
                <a:cs typeface="Arial"/>
              </a:rPr>
              <a:t>*</a:t>
            </a:r>
            <a:r>
              <a:rPr lang="en-GB" sz="2400" b="1" dirty="0" smtClean="0">
                <a:solidFill>
                  <a:schemeClr val="bg2">
                    <a:lumMod val="20000"/>
                    <a:lumOff val="80000"/>
                  </a:schemeClr>
                </a:solidFill>
                <a:effectLst>
                  <a:outerShdw blurRad="38100" dist="38100" dir="2700000" algn="tl">
                    <a:srgbClr val="000000"/>
                  </a:outerShdw>
                </a:effectLst>
                <a:cs typeface="Arial"/>
              </a:rPr>
              <a:t>Faecal </a:t>
            </a:r>
            <a:r>
              <a:rPr lang="en-GB" sz="2400" b="1" dirty="0">
                <a:solidFill>
                  <a:schemeClr val="bg2">
                    <a:lumMod val="20000"/>
                    <a:lumOff val="80000"/>
                  </a:schemeClr>
                </a:solidFill>
                <a:effectLst>
                  <a:outerShdw blurRad="38100" dist="38100" dir="2700000" algn="tl">
                    <a:srgbClr val="000000"/>
                  </a:outerShdw>
                </a:effectLst>
                <a:cs typeface="Arial"/>
              </a:rPr>
              <a:t>impaction may result in incomplete filling of the body </a:t>
            </a:r>
            <a:r>
              <a:rPr lang="en-GB" sz="2400" b="1" dirty="0" smtClean="0">
                <a:solidFill>
                  <a:schemeClr val="bg2">
                    <a:lumMod val="20000"/>
                    <a:lumOff val="80000"/>
                  </a:schemeClr>
                </a:solidFill>
                <a:effectLst>
                  <a:outerShdw blurRad="38100" dist="38100" dir="2700000" algn="tl">
                    <a:srgbClr val="000000"/>
                  </a:outerShdw>
                </a:effectLst>
                <a:cs typeface="Arial"/>
              </a:rPr>
              <a:t>or flask </a:t>
            </a:r>
            <a:r>
              <a:rPr lang="en-GB" sz="2400" b="1" dirty="0">
                <a:solidFill>
                  <a:schemeClr val="bg2">
                    <a:lumMod val="20000"/>
                    <a:lumOff val="80000"/>
                  </a:schemeClr>
                </a:solidFill>
                <a:effectLst>
                  <a:outerShdw blurRad="38100" dist="38100" dir="2700000" algn="tl">
                    <a:srgbClr val="000000"/>
                  </a:outerShdw>
                </a:effectLst>
                <a:cs typeface="Arial"/>
              </a:rPr>
              <a:t>shape .</a:t>
            </a:r>
            <a:br>
              <a:rPr lang="en-GB" sz="2400" b="1" dirty="0">
                <a:solidFill>
                  <a:schemeClr val="bg2">
                    <a:lumMod val="20000"/>
                    <a:lumOff val="80000"/>
                  </a:schemeClr>
                </a:solidFill>
                <a:effectLst>
                  <a:outerShdw blurRad="38100" dist="38100" dir="2700000" algn="tl">
                    <a:srgbClr val="000000"/>
                  </a:outerShdw>
                </a:effectLst>
                <a:cs typeface="Arial"/>
              </a:rPr>
            </a:br>
            <a:endParaRPr lang="en-GB" sz="2400" b="1" dirty="0">
              <a:solidFill>
                <a:schemeClr val="bg2">
                  <a:lumMod val="20000"/>
                  <a:lumOff val="80000"/>
                </a:schemeClr>
              </a:solidFill>
              <a:effectLst>
                <a:outerShdw blurRad="38100" dist="38100" dir="2700000" algn="tl">
                  <a:srgbClr val="000000"/>
                </a:outerShdw>
              </a:effectLst>
              <a:cs typeface="Arial"/>
            </a:endParaRPr>
          </a:p>
          <a:p>
            <a:pPr eaLnBrk="1" fontAlgn="auto" hangingPunct="1">
              <a:spcAft>
                <a:spcPts val="0"/>
              </a:spcAft>
              <a:buFont typeface="Wingdings 2"/>
              <a:buNone/>
              <a:defRPr/>
            </a:pPr>
            <a:endParaRPr lang="en-US" dirty="0">
              <a:cs typeface="+mn-cs"/>
            </a:endParaRPr>
          </a:p>
        </p:txBody>
      </p:sp>
      <p:pic>
        <p:nvPicPr>
          <p:cNvPr id="7270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07100" y="1557338"/>
            <a:ext cx="4105275" cy="26638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4365625"/>
            <a:ext cx="403225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عنوان 4"/>
          <p:cNvSpPr>
            <a:spLocks noGrp="1"/>
          </p:cNvSpPr>
          <p:nvPr>
            <p:ph type="title"/>
          </p:nvPr>
        </p:nvSpPr>
        <p:spPr/>
        <p:txBody>
          <a:bodyPr>
            <a:normAutofit fontScale="90000"/>
          </a:bodyPr>
          <a:lstStyle/>
          <a:p>
            <a:pPr marL="342900" indent="-342900" eaLnBrk="1" fontAlgn="auto" hangingPunct="1">
              <a:spcBef>
                <a:spcPct val="20000"/>
              </a:spcBef>
              <a:spcAft>
                <a:spcPts val="0"/>
              </a:spcAft>
              <a:defRPr/>
            </a:pPr>
            <a:r>
              <a:rPr lang="en-GB" sz="2800" b="1" dirty="0">
                <a:solidFill>
                  <a:srgbClr val="B9FD75"/>
                </a:solidFill>
                <a:effectLst>
                  <a:outerShdw blurRad="38100" dist="38100" dir="2700000" algn="tl">
                    <a:srgbClr val="000000"/>
                  </a:outerShdw>
                </a:effectLst>
                <a:latin typeface="Arial"/>
                <a:ea typeface="+mn-ea"/>
                <a:cs typeface="Arial"/>
              </a:rPr>
              <a:t/>
            </a:r>
            <a:br>
              <a:rPr lang="en-GB" sz="2800" b="1" dirty="0">
                <a:solidFill>
                  <a:srgbClr val="B9FD75"/>
                </a:solidFill>
                <a:effectLst>
                  <a:outerShdw blurRad="38100" dist="38100" dir="2700000" algn="tl">
                    <a:srgbClr val="000000"/>
                  </a:outerShdw>
                </a:effectLst>
                <a:latin typeface="Arial"/>
                <a:ea typeface="+mn-ea"/>
                <a:cs typeface="Arial"/>
              </a:rPr>
            </a:br>
            <a:r>
              <a:rPr lang="en-GB" sz="3600" b="1" dirty="0" smtClean="0">
                <a:solidFill>
                  <a:srgbClr val="B9FD75"/>
                </a:solidFill>
                <a:effectLst>
                  <a:outerShdw blurRad="38100" dist="38100" dir="2700000" algn="tl">
                    <a:srgbClr val="000000"/>
                  </a:outerShdw>
                </a:effectLst>
                <a:latin typeface="Arial"/>
                <a:ea typeface="+mn-ea"/>
                <a:cs typeface="Arial"/>
              </a:rPr>
              <a:t>Complication </a:t>
            </a:r>
            <a:r>
              <a:rPr lang="en-GB" sz="3600" b="1" dirty="0">
                <a:solidFill>
                  <a:srgbClr val="B9FD75"/>
                </a:solidFill>
                <a:effectLst>
                  <a:outerShdw blurRad="38100" dist="38100" dir="2700000" algn="tl">
                    <a:srgbClr val="000000"/>
                  </a:outerShdw>
                </a:effectLst>
                <a:latin typeface="Arial"/>
                <a:ea typeface="+mn-ea"/>
                <a:cs typeface="Arial"/>
              </a:rPr>
              <a:t>of diverticular </a:t>
            </a:r>
            <a:r>
              <a:rPr lang="en-GB" sz="3600" b="1" dirty="0" smtClean="0">
                <a:solidFill>
                  <a:srgbClr val="B9FD75"/>
                </a:solidFill>
                <a:effectLst>
                  <a:outerShdw blurRad="38100" dist="38100" dir="2700000" algn="tl">
                    <a:srgbClr val="000000"/>
                  </a:outerShdw>
                </a:effectLst>
                <a:latin typeface="Arial"/>
                <a:ea typeface="+mn-ea"/>
                <a:cs typeface="Arial"/>
              </a:rPr>
              <a:t>disease</a:t>
            </a:r>
            <a:r>
              <a:rPr lang="en-GB" sz="2800" b="1" dirty="0">
                <a:solidFill>
                  <a:srgbClr val="B9FD75"/>
                </a:solidFill>
                <a:effectLst>
                  <a:outerShdw blurRad="38100" dist="38100" dir="2700000" algn="tl">
                    <a:srgbClr val="000000"/>
                  </a:outerShdw>
                </a:effectLst>
                <a:latin typeface="Arial"/>
                <a:ea typeface="+mn-ea"/>
                <a:cs typeface="Arial"/>
              </a:rPr>
              <a:t/>
            </a:r>
            <a:br>
              <a:rPr lang="en-GB" sz="2800" b="1" dirty="0">
                <a:solidFill>
                  <a:srgbClr val="B9FD75"/>
                </a:solidFill>
                <a:effectLst>
                  <a:outerShdw blurRad="38100" dist="38100" dir="2700000" algn="tl">
                    <a:srgbClr val="000000"/>
                  </a:outerShdw>
                </a:effectLst>
                <a:latin typeface="Arial"/>
                <a:ea typeface="+mn-ea"/>
                <a:cs typeface="Arial"/>
              </a:rPr>
            </a:br>
            <a:endParaRPr lang="en-US" dirty="0" smtClean="0">
              <a:cs typeface="+mj-cs"/>
            </a:endParaRPr>
          </a:p>
        </p:txBody>
      </p:sp>
      <p:sp>
        <p:nvSpPr>
          <p:cNvPr id="6" name="عنصر نائب للمحتوى 5"/>
          <p:cNvSpPr>
            <a:spLocks noGrp="1"/>
          </p:cNvSpPr>
          <p:nvPr>
            <p:ph idx="1"/>
          </p:nvPr>
        </p:nvSpPr>
        <p:spPr/>
        <p:txBody>
          <a:bodyPr>
            <a:normAutofit/>
          </a:bodyPr>
          <a:lstStyle/>
          <a:p>
            <a:pPr marL="420624" indent="-384048" eaLnBrk="1" fontAlgn="auto" hangingPunct="1">
              <a:spcAft>
                <a:spcPts val="0"/>
              </a:spcAft>
              <a:buClr>
                <a:srgbClr val="86D1EC"/>
              </a:buClr>
              <a:buSzPct val="90000"/>
              <a:buFont typeface="Monotype Sorts" pitchFamily="2" charset="2"/>
              <a:buNone/>
              <a:defRPr/>
            </a:pPr>
            <a:r>
              <a:rPr lang="en-GB" sz="2800" b="1" dirty="0" smtClean="0">
                <a:solidFill>
                  <a:srgbClr val="FFFFFF"/>
                </a:solidFill>
                <a:effectLst>
                  <a:outerShdw blurRad="38100" dist="38100" dir="2700000" algn="tl">
                    <a:srgbClr val="000000"/>
                  </a:outerShdw>
                </a:effectLst>
                <a:cs typeface="Arial"/>
              </a:rPr>
              <a:t>    1-  Diverticulitis(inflammation &amp; infection).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a:t>
            </a:r>
            <a:r>
              <a:rPr lang="en-GB" sz="2800" b="1" dirty="0">
                <a:solidFill>
                  <a:srgbClr val="FFFFFF"/>
                </a:solidFill>
                <a:effectLst>
                  <a:outerShdw blurRad="38100" dist="38100" dir="2700000" algn="tl">
                    <a:srgbClr val="000000"/>
                  </a:outerShdw>
                </a:effectLst>
                <a:cs typeface="Arial"/>
              </a:rPr>
              <a:t>2</a:t>
            </a:r>
            <a:r>
              <a:rPr lang="en-GB" sz="2800" b="1" dirty="0" smtClean="0">
                <a:solidFill>
                  <a:srgbClr val="FFFFFF"/>
                </a:solidFill>
                <a:effectLst>
                  <a:outerShdw blurRad="38100" dist="38100" dir="2700000" algn="tl">
                    <a:srgbClr val="000000"/>
                  </a:outerShdw>
                </a:effectLst>
                <a:cs typeface="Arial"/>
              </a:rPr>
              <a:t>- Ulceration and haemorrhage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a:t>
            </a:r>
            <a:r>
              <a:rPr lang="en-GB" sz="2800" b="1" dirty="0">
                <a:solidFill>
                  <a:srgbClr val="FFFFFF"/>
                </a:solidFill>
                <a:effectLst>
                  <a:outerShdw blurRad="38100" dist="38100" dir="2700000" algn="tl">
                    <a:srgbClr val="000000"/>
                  </a:outerShdw>
                </a:effectLst>
                <a:cs typeface="Arial"/>
              </a:rPr>
              <a:t>3</a:t>
            </a:r>
            <a:r>
              <a:rPr lang="en-GB" sz="2800" b="1" dirty="0" smtClean="0">
                <a:solidFill>
                  <a:srgbClr val="FFFFFF"/>
                </a:solidFill>
                <a:effectLst>
                  <a:outerShdw blurRad="38100" dist="38100" dir="2700000" algn="tl">
                    <a:srgbClr val="000000"/>
                  </a:outerShdw>
                </a:effectLst>
                <a:cs typeface="Arial"/>
              </a:rPr>
              <a:t>- Perforation …. Pneumo-peritonium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4- Fistula … air fluid level in bladder , or                            sinus track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a:t>
            </a:r>
            <a:r>
              <a:rPr lang="en-GB" sz="2800" b="1" dirty="0">
                <a:solidFill>
                  <a:srgbClr val="FFFFFF"/>
                </a:solidFill>
                <a:effectLst>
                  <a:outerShdw blurRad="38100" dist="38100" dir="2700000" algn="tl">
                    <a:srgbClr val="000000"/>
                  </a:outerShdw>
                </a:effectLst>
                <a:cs typeface="Arial"/>
              </a:rPr>
              <a:t>5</a:t>
            </a:r>
            <a:r>
              <a:rPr lang="en-GB" sz="2800" b="1" dirty="0" smtClean="0">
                <a:solidFill>
                  <a:srgbClr val="FFFFFF"/>
                </a:solidFill>
                <a:effectLst>
                  <a:outerShdw blurRad="38100" dist="38100" dir="2700000" algn="tl">
                    <a:srgbClr val="000000"/>
                  </a:outerShdw>
                </a:effectLst>
                <a:cs typeface="Arial"/>
              </a:rPr>
              <a:t>- Peri-colic abscess….localized narrowing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a:t>
            </a:r>
            <a:r>
              <a:rPr lang="en-GB" sz="2800" b="1" dirty="0">
                <a:solidFill>
                  <a:srgbClr val="FFFFFF"/>
                </a:solidFill>
                <a:effectLst>
                  <a:outerShdw blurRad="38100" dist="38100" dir="2700000" algn="tl">
                    <a:srgbClr val="000000"/>
                  </a:outerShdw>
                </a:effectLst>
                <a:cs typeface="Arial"/>
              </a:rPr>
              <a:t>6</a:t>
            </a:r>
            <a:r>
              <a:rPr lang="en-GB" sz="2800" b="1" dirty="0" smtClean="0">
                <a:solidFill>
                  <a:srgbClr val="FFFFFF"/>
                </a:solidFill>
                <a:effectLst>
                  <a:outerShdw blurRad="38100" dist="38100" dir="2700000" algn="tl">
                    <a:srgbClr val="000000"/>
                  </a:outerShdw>
                </a:effectLst>
                <a:cs typeface="Arial"/>
              </a:rPr>
              <a:t>- Intestinal Obstruction …. Air fluid level .</a:t>
            </a:r>
            <a:br>
              <a:rPr lang="en-GB" sz="2800" b="1" dirty="0" smtClean="0">
                <a:solidFill>
                  <a:srgbClr val="FFFFFF"/>
                </a:solidFill>
                <a:effectLst>
                  <a:outerShdw blurRad="38100" dist="38100" dir="2700000" algn="tl">
                    <a:srgbClr val="000000"/>
                  </a:outerShdw>
                </a:effectLst>
                <a:cs typeface="Arial"/>
              </a:rPr>
            </a:br>
            <a:r>
              <a:rPr lang="en-GB" sz="2800" b="1" dirty="0" smtClean="0">
                <a:solidFill>
                  <a:srgbClr val="FFFFFF"/>
                </a:solidFill>
                <a:effectLst>
                  <a:outerShdw blurRad="38100" dist="38100" dir="2700000" algn="tl">
                    <a:srgbClr val="000000"/>
                  </a:outerShdw>
                </a:effectLst>
                <a:cs typeface="Arial"/>
              </a:rPr>
              <a:t> 7- Malignant change …. Irregular narrowing</a:t>
            </a:r>
            <a:endParaRPr lang="en-US" sz="2800" b="1" dirty="0" smtClean="0">
              <a:solidFill>
                <a:srgbClr val="FFFFFF"/>
              </a:solidFill>
              <a:effectLst>
                <a:outerShdw blurRad="38100" dist="38100" dir="2700000" algn="tl">
                  <a:srgbClr val="000000"/>
                </a:outerShdw>
              </a:effectLst>
              <a:cs typeface="Arial"/>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عنوان 6"/>
          <p:cNvSpPr>
            <a:spLocks noGrp="1"/>
          </p:cNvSpPr>
          <p:nvPr>
            <p:ph type="title"/>
          </p:nvPr>
        </p:nvSpPr>
        <p:spPr/>
        <p:txBody>
          <a:bodyPr/>
          <a:lstStyle/>
          <a:p>
            <a:pPr eaLnBrk="1" hangingPunct="1"/>
            <a:endParaRPr lang="en-US" altLang="en-US" smtClean="0"/>
          </a:p>
        </p:txBody>
      </p:sp>
      <p:pic>
        <p:nvPicPr>
          <p:cNvPr id="7475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4988" y="1773238"/>
            <a:ext cx="4176712" cy="44640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6"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3138" y="1768475"/>
            <a:ext cx="4968875" cy="45402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عنوان 1"/>
          <p:cNvSpPr>
            <a:spLocks noGrp="1"/>
          </p:cNvSpPr>
          <p:nvPr>
            <p:ph type="title"/>
          </p:nvPr>
        </p:nvSpPr>
        <p:spPr/>
        <p:txBody>
          <a:bodyPr/>
          <a:lstStyle/>
          <a:p>
            <a:pPr eaLnBrk="1" hangingPunct="1"/>
            <a:endParaRPr lang="en-US" altLang="en-US" smtClean="0"/>
          </a:p>
        </p:txBody>
      </p:sp>
      <p:pic>
        <p:nvPicPr>
          <p:cNvPr id="7577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9088" y="1844675"/>
            <a:ext cx="4546600" cy="46085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2063" y="1916113"/>
            <a:ext cx="4895850" cy="4537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eaLnBrk="1" fontAlgn="auto" hangingPunct="1">
              <a:spcAft>
                <a:spcPts val="0"/>
              </a:spcAft>
              <a:defRPr/>
            </a:pPr>
            <a:r>
              <a:rPr lang="en-US" dirty="0" smtClean="0">
                <a:solidFill>
                  <a:srgbClr val="FFFF00"/>
                </a:solidFill>
                <a:cs typeface="+mj-cs"/>
              </a:rPr>
              <a:t>congenital anomaly of the colon: </a:t>
            </a:r>
            <a:endParaRPr lang="en-US" dirty="0">
              <a:solidFill>
                <a:srgbClr val="FFFF00"/>
              </a:solidFill>
              <a:cs typeface="+mj-cs"/>
            </a:endParaRPr>
          </a:p>
        </p:txBody>
      </p:sp>
      <p:sp>
        <p:nvSpPr>
          <p:cNvPr id="3" name="عنصر نائب للمحتوى 2"/>
          <p:cNvSpPr>
            <a:spLocks noGrp="1"/>
          </p:cNvSpPr>
          <p:nvPr>
            <p:ph idx="1"/>
          </p:nvPr>
        </p:nvSpPr>
        <p:spPr/>
        <p:txBody>
          <a:bodyPr>
            <a:normAutofit/>
          </a:bodyPr>
          <a:lstStyle/>
          <a:p>
            <a:pPr marL="420624" indent="-384048" eaLnBrk="1" fontAlgn="auto" hangingPunct="1">
              <a:spcAft>
                <a:spcPts val="0"/>
              </a:spcAft>
              <a:buFont typeface="Wingdings 2"/>
              <a:buChar char=""/>
              <a:defRPr/>
            </a:pP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1-</a:t>
            </a:r>
            <a:r>
              <a:rPr lang="en-US"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 </a:t>
            </a: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Anal Atresia ( </a:t>
            </a:r>
            <a:r>
              <a:rPr lang="en-US" b="1" i="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imperforated Anus</a:t>
            </a: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a:t>
            </a:r>
            <a:b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b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2-Meconium ileus ( </a:t>
            </a:r>
            <a:r>
              <a:rPr lang="en-US" b="1" i="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neonatal obstruction</a:t>
            </a: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a:t>
            </a:r>
            <a:b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b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3-Duplication.</a:t>
            </a:r>
            <a:b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b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4-Malrotation .</a:t>
            </a:r>
            <a:b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b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5-Mega colon ( </a:t>
            </a:r>
            <a:r>
              <a:rPr lang="en-US" b="1" i="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Hirschsprung’s disease</a:t>
            </a:r>
            <a:r>
              <a:rPr lang="en-US" b="1" dirty="0">
                <a:solidFill>
                  <a:schemeClr val="bg2">
                    <a:lumMod val="20000"/>
                    <a:lumOff val="80000"/>
                  </a:schemeClr>
                </a:solidFill>
                <a:effectLst>
                  <a:outerShdw blurRad="38100" dist="38100" dir="2700000" algn="tl">
                    <a:srgbClr val="000000"/>
                  </a:outerShdw>
                </a:effectLst>
                <a:latin typeface="Georgia" pitchFamily="18" charset="0"/>
                <a:ea typeface="+mj-ea"/>
                <a:cs typeface="Arial"/>
              </a:rPr>
              <a:t> </a:t>
            </a:r>
            <a:r>
              <a:rPr lang="en-US" b="1" dirty="0" smtClean="0">
                <a:solidFill>
                  <a:schemeClr val="bg2">
                    <a:lumMod val="20000"/>
                    <a:lumOff val="80000"/>
                  </a:schemeClr>
                </a:solidFill>
                <a:effectLst>
                  <a:outerShdw blurRad="38100" dist="38100" dir="2700000" algn="tl">
                    <a:srgbClr val="000000"/>
                  </a:outerShdw>
                </a:effectLst>
                <a:latin typeface="Georgia" pitchFamily="18" charset="0"/>
                <a:ea typeface="+mj-ea"/>
                <a:cs typeface="Arial"/>
              </a:rPr>
              <a:t>,</a:t>
            </a:r>
            <a:r>
              <a:rPr lang="en-US" b="1" i="1" dirty="0" smtClean="0">
                <a:solidFill>
                  <a:schemeClr val="bg2">
                    <a:lumMod val="20000"/>
                    <a:lumOff val="80000"/>
                  </a:schemeClr>
                </a:solidFill>
                <a:effectLst>
                  <a:outerShdw blurRad="38100" dist="38100" dir="2700000" algn="tl">
                    <a:srgbClr val="000000"/>
                  </a:outerShdw>
                </a:effectLst>
                <a:latin typeface="Georgia" pitchFamily="18" charset="0"/>
                <a:ea typeface="+mj-ea"/>
                <a:cs typeface="Arial"/>
              </a:rPr>
              <a:t>aganglionic colon ).</a:t>
            </a:r>
            <a:r>
              <a:rPr lang="en-US" b="1" i="1" dirty="0">
                <a:solidFill>
                  <a:srgbClr val="FFFFFF"/>
                </a:solidFill>
                <a:effectLst>
                  <a:outerShdw blurRad="38100" dist="38100" dir="2700000" algn="tl">
                    <a:srgbClr val="000000"/>
                  </a:outerShdw>
                </a:effectLst>
                <a:ea typeface="+mj-ea"/>
                <a:cs typeface="Arial"/>
              </a:rPr>
              <a:t/>
            </a:r>
            <a:br>
              <a:rPr lang="en-US" b="1" i="1" dirty="0">
                <a:solidFill>
                  <a:srgbClr val="FFFFFF"/>
                </a:solidFill>
                <a:effectLst>
                  <a:outerShdw blurRad="38100" dist="38100" dir="2700000" algn="tl">
                    <a:srgbClr val="000000"/>
                  </a:outerShdw>
                </a:effectLst>
                <a:ea typeface="+mj-ea"/>
                <a:cs typeface="Arial"/>
              </a:rPr>
            </a:br>
            <a:endParaRPr lang="en-US" b="1" dirty="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ChangeArrowheads="1"/>
          </p:cNvSpPr>
          <p:nvPr/>
        </p:nvSpPr>
        <p:spPr bwMode="auto">
          <a:xfrm>
            <a:off x="914400" y="3076575"/>
            <a:ext cx="44958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peripheral</a:t>
            </a:r>
          </a:p>
          <a:p>
            <a:pPr>
              <a:buFontTx/>
              <a:buChar char="•"/>
            </a:pPr>
            <a:r>
              <a:rPr lang="en-US" altLang="zh-TW">
                <a:ea typeface="新細明體" pitchFamily="18" charset="-120"/>
              </a:rPr>
              <a:t> haustra</a:t>
            </a:r>
          </a:p>
          <a:p>
            <a:pPr>
              <a:buFontTx/>
              <a:buChar char="•"/>
            </a:pPr>
            <a:r>
              <a:rPr lang="en-US" altLang="zh-TW">
                <a:ea typeface="新細明體" pitchFamily="18" charset="-120"/>
              </a:rPr>
              <a:t> ± faeces</a:t>
            </a:r>
          </a:p>
          <a:p>
            <a:pPr>
              <a:buFontTx/>
              <a:buChar char="•"/>
            </a:pPr>
            <a:r>
              <a:rPr lang="en-US" altLang="zh-TW">
                <a:ea typeface="新細明體" pitchFamily="18" charset="-120"/>
              </a:rPr>
              <a:t> larger calibre 			(&gt;5cm&lt;9cm)</a:t>
            </a:r>
          </a:p>
        </p:txBody>
      </p:sp>
      <p:sp>
        <p:nvSpPr>
          <p:cNvPr id="13315" name="Rectangle 1027"/>
          <p:cNvSpPr>
            <a:spLocks noChangeArrowheads="1"/>
          </p:cNvSpPr>
          <p:nvPr/>
        </p:nvSpPr>
        <p:spPr bwMode="auto">
          <a:xfrm>
            <a:off x="5459413" y="3076575"/>
            <a:ext cx="482758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central</a:t>
            </a:r>
          </a:p>
          <a:p>
            <a:pPr>
              <a:buFontTx/>
              <a:buChar char="•"/>
            </a:pPr>
            <a:r>
              <a:rPr lang="en-US" altLang="zh-TW">
                <a:ea typeface="新細明體" pitchFamily="18" charset="-120"/>
              </a:rPr>
              <a:t> valvulae conniventes</a:t>
            </a:r>
          </a:p>
          <a:p>
            <a:pPr>
              <a:buFontTx/>
              <a:buChar char="•"/>
            </a:pPr>
            <a:r>
              <a:rPr lang="en-US" altLang="zh-TW">
                <a:ea typeface="新細明體" pitchFamily="18" charset="-120"/>
              </a:rPr>
              <a:t> no faeces</a:t>
            </a:r>
          </a:p>
          <a:p>
            <a:pPr>
              <a:buFontTx/>
              <a:buChar char="•"/>
            </a:pPr>
            <a:r>
              <a:rPr lang="en-US" altLang="zh-TW">
                <a:ea typeface="新細明體" pitchFamily="18" charset="-120"/>
              </a:rPr>
              <a:t> smaller calibre </a:t>
            </a:r>
          </a:p>
          <a:p>
            <a:r>
              <a:rPr lang="en-US" altLang="zh-TW">
                <a:ea typeface="新細明體" pitchFamily="18" charset="-120"/>
              </a:rPr>
              <a:t>		(2-2.5cm)</a:t>
            </a:r>
          </a:p>
        </p:txBody>
      </p:sp>
      <p:sp>
        <p:nvSpPr>
          <p:cNvPr id="13316" name="Text Box 1028"/>
          <p:cNvSpPr txBox="1">
            <a:spLocks noChangeArrowheads="1"/>
          </p:cNvSpPr>
          <p:nvPr/>
        </p:nvSpPr>
        <p:spPr bwMode="auto">
          <a:xfrm>
            <a:off x="609600" y="152400"/>
            <a:ext cx="946785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000">
                <a:solidFill>
                  <a:schemeClr val="accent1"/>
                </a:solidFill>
                <a:ea typeface="新細明體" pitchFamily="18" charset="-120"/>
              </a:rPr>
              <a:t>Large versus small bowel on AXR</a:t>
            </a:r>
          </a:p>
        </p:txBody>
      </p:sp>
      <p:sp>
        <p:nvSpPr>
          <p:cNvPr id="13317" name="Text Box 1029"/>
          <p:cNvSpPr txBox="1">
            <a:spLocks noChangeArrowheads="1"/>
          </p:cNvSpPr>
          <p:nvPr/>
        </p:nvSpPr>
        <p:spPr bwMode="auto">
          <a:xfrm>
            <a:off x="1169988" y="2438400"/>
            <a:ext cx="71993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u="sng">
                <a:solidFill>
                  <a:srgbClr val="CC3300"/>
                </a:solidFill>
                <a:ea typeface="新細明體" pitchFamily="18" charset="-120"/>
              </a:rPr>
              <a:t>Large bowel</a:t>
            </a:r>
            <a:r>
              <a:rPr lang="en-US" altLang="zh-TW">
                <a:solidFill>
                  <a:srgbClr val="CC3300"/>
                </a:solidFill>
                <a:ea typeface="新細明體" pitchFamily="18" charset="-120"/>
              </a:rPr>
              <a:t>		        </a:t>
            </a:r>
            <a:r>
              <a:rPr lang="en-US" altLang="zh-TW" u="sng">
                <a:solidFill>
                  <a:srgbClr val="CC3300"/>
                </a:solidFill>
                <a:ea typeface="新細明體" pitchFamily="18" charset="-120"/>
              </a:rPr>
              <a:t>Small bowel</a:t>
            </a:r>
            <a:endParaRPr lang="en-US" altLang="zh-TW">
              <a:solidFill>
                <a:srgbClr val="CC3300"/>
              </a:solidFill>
              <a:ea typeface="新細明體" pitchFamily="18" charset="-12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cs typeface="+mj-cs"/>
              </a:rPr>
              <a:t>Imperforated anus </a:t>
            </a:r>
            <a:endParaRPr lang="en-US" dirty="0">
              <a:cs typeface="+mj-cs"/>
            </a:endParaRPr>
          </a:p>
        </p:txBody>
      </p:sp>
      <p:sp>
        <p:nvSpPr>
          <p:cNvPr id="6" name="عنصر نائب للمحتوى 5"/>
          <p:cNvSpPr>
            <a:spLocks noGrp="1"/>
          </p:cNvSpPr>
          <p:nvPr>
            <p:ph idx="1"/>
          </p:nvPr>
        </p:nvSpPr>
        <p:spPr/>
        <p:txBody>
          <a:bodyPr>
            <a:normAutofit/>
          </a:bodyPr>
          <a:lstStyle/>
          <a:p>
            <a:pPr marL="722376" lvl="1" indent="-274320" eaLnBrk="1" fontAlgn="auto" hangingPunct="1">
              <a:spcAft>
                <a:spcPts val="0"/>
              </a:spcAft>
              <a:buClrTx/>
              <a:buFont typeface="Monotype Sorts" pitchFamily="2" charset="2"/>
              <a:buNone/>
              <a:defRPr/>
            </a:pPr>
            <a:r>
              <a:rPr lang="en-US" b="1" dirty="0">
                <a:solidFill>
                  <a:schemeClr val="tx1">
                    <a:lumMod val="95000"/>
                  </a:schemeClr>
                </a:solidFill>
                <a:effectLst>
                  <a:outerShdw blurRad="38100" dist="38100" dir="2700000" algn="tl">
                    <a:srgbClr val="000000"/>
                  </a:outerShdw>
                </a:effectLst>
                <a:cs typeface="Arial"/>
              </a:rPr>
              <a:t>Clinically the newborn delivered with abdominal distension and failure to pass meconium .</a:t>
            </a:r>
          </a:p>
          <a:p>
            <a:pPr marL="722376" lvl="1" indent="-274320"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The anomaly vary from thin mucosal membrane to severe developmental anomalies of rectum and according to that there are two types :-</a:t>
            </a:r>
          </a:p>
          <a:p>
            <a:pPr marL="722376" lvl="1" indent="-274320"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A- </a:t>
            </a:r>
            <a:r>
              <a:rPr lang="en-US" b="1" dirty="0">
                <a:solidFill>
                  <a:srgbClr val="FFCC00"/>
                </a:solidFill>
                <a:effectLst>
                  <a:outerShdw blurRad="38100" dist="38100" dir="2700000" algn="tl">
                    <a:srgbClr val="000000"/>
                  </a:outerShdw>
                </a:effectLst>
                <a:cs typeface="Arial"/>
              </a:rPr>
              <a:t>Low type</a:t>
            </a:r>
            <a:r>
              <a:rPr lang="en-US" b="1" dirty="0">
                <a:solidFill>
                  <a:srgbClr val="FFFFFF"/>
                </a:solidFill>
                <a:effectLst>
                  <a:outerShdw blurRad="38100" dist="38100" dir="2700000" algn="tl">
                    <a:srgbClr val="000000"/>
                  </a:outerShdw>
                </a:effectLst>
                <a:cs typeface="Arial"/>
              </a:rPr>
              <a:t> ( perineal approach ).</a:t>
            </a:r>
          </a:p>
          <a:p>
            <a:pPr marL="722376" lvl="1" indent="-274320"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B- </a:t>
            </a:r>
            <a:r>
              <a:rPr lang="en-US" b="1" dirty="0">
                <a:solidFill>
                  <a:srgbClr val="FFCC00"/>
                </a:solidFill>
                <a:effectLst>
                  <a:outerShdw blurRad="38100" dist="38100" dir="2700000" algn="tl">
                    <a:srgbClr val="000000"/>
                  </a:outerShdw>
                </a:effectLst>
                <a:cs typeface="Arial"/>
              </a:rPr>
              <a:t>High  type</a:t>
            </a:r>
            <a:r>
              <a:rPr lang="en-US" b="1" dirty="0">
                <a:solidFill>
                  <a:srgbClr val="FFFFFF"/>
                </a:solidFill>
                <a:effectLst>
                  <a:outerShdw blurRad="38100" dist="38100" dir="2700000" algn="tl">
                    <a:srgbClr val="000000"/>
                  </a:outerShdw>
                </a:effectLst>
                <a:cs typeface="Arial"/>
              </a:rPr>
              <a:t> (Abdominal approach ).</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عنوان 1"/>
          <p:cNvSpPr>
            <a:spLocks noGrp="1"/>
          </p:cNvSpPr>
          <p:nvPr>
            <p:ph type="title"/>
          </p:nvPr>
        </p:nvSpPr>
        <p:spPr/>
        <p:txBody>
          <a:bodyPr/>
          <a:lstStyle/>
          <a:p>
            <a:pPr eaLnBrk="1" hangingPunct="1"/>
            <a:endParaRPr lang="en-US" altLang="en-US" smtClean="0"/>
          </a:p>
        </p:txBody>
      </p:sp>
      <p:sp>
        <p:nvSpPr>
          <p:cNvPr id="3" name="عنصر نائب للمحتوى 2"/>
          <p:cNvSpPr>
            <a:spLocks noGrp="1"/>
          </p:cNvSpPr>
          <p:nvPr>
            <p:ph idx="1"/>
          </p:nvPr>
        </p:nvSpPr>
        <p:spPr>
          <a:xfrm>
            <a:off x="514350" y="1412875"/>
            <a:ext cx="9201150" cy="4645025"/>
          </a:xfrm>
        </p:spPr>
        <p:txBody>
          <a:bodyPr>
            <a:normAutofit/>
          </a:bodyPr>
          <a:lstStyle/>
          <a:p>
            <a:pPr marL="722376" lvl="1" indent="-274320" eaLnBrk="1" fontAlgn="auto" hangingPunct="1">
              <a:spcAft>
                <a:spcPts val="0"/>
              </a:spcAft>
              <a:buClrTx/>
              <a:buFont typeface="Monotype Sorts" pitchFamily="2" charset="2"/>
              <a:buNone/>
              <a:defRPr/>
            </a:pPr>
            <a:r>
              <a:rPr lang="en-US" b="1" dirty="0">
                <a:solidFill>
                  <a:schemeClr val="tx1">
                    <a:lumMod val="95000"/>
                  </a:schemeClr>
                </a:solidFill>
                <a:effectLst>
                  <a:outerShdw blurRad="38100" dist="38100" dir="2700000" algn="tl">
                    <a:srgbClr val="000000"/>
                  </a:outerShdw>
                </a:effectLst>
                <a:cs typeface="Arial"/>
              </a:rPr>
              <a:t>The value of radiological examination to assess these types prior to surgery .</a:t>
            </a:r>
          </a:p>
          <a:p>
            <a:pPr marL="722376" lvl="1" indent="-274320" eaLnBrk="1" fontAlgn="auto" hangingPunct="1">
              <a:spcAft>
                <a:spcPts val="0"/>
              </a:spcAft>
              <a:buClrTx/>
              <a:buFont typeface="Monotype Sorts" pitchFamily="2" charset="2"/>
              <a:buNone/>
              <a:defRPr/>
            </a:pPr>
            <a:r>
              <a:rPr lang="en-US" sz="3200" i="1" dirty="0" smtClean="0">
                <a:solidFill>
                  <a:srgbClr val="FF0066"/>
                </a:solidFill>
                <a:effectLst>
                  <a:outerShdw blurRad="38100" dist="38100" dir="2700000" algn="tl">
                    <a:srgbClr val="000000"/>
                  </a:outerShdw>
                </a:effectLst>
                <a:latin typeface="Tunga" pitchFamily="2"/>
                <a:cs typeface="Arial"/>
              </a:rPr>
              <a:t>Technique of Examination : </a:t>
            </a:r>
          </a:p>
          <a:p>
            <a:pPr marL="722376" lvl="1" indent="-274320" algn="just"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1- The examination should be done at least 12-18 hours after delivery to allow time for swallowed air to reach the rectum .</a:t>
            </a:r>
          </a:p>
          <a:p>
            <a:pPr marL="722376" lvl="1" indent="-274320" algn="just"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2- The anal dimple is identified by metallic marker </a:t>
            </a:r>
          </a:p>
          <a:p>
            <a:pPr marL="722376" lvl="1" indent="-274320" algn="just" eaLnBrk="1" fontAlgn="auto" hangingPunct="1">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3- AP and Lateral views are taken with inverted </a:t>
            </a:r>
            <a:r>
              <a:rPr lang="en-US" b="1" dirty="0" smtClean="0">
                <a:solidFill>
                  <a:srgbClr val="FFFFFF"/>
                </a:solidFill>
                <a:effectLst>
                  <a:outerShdw blurRad="38100" dist="38100" dir="2700000" algn="tl">
                    <a:srgbClr val="000000"/>
                  </a:outerShdw>
                </a:effectLst>
                <a:cs typeface="Arial"/>
              </a:rPr>
              <a:t>position(invertogram) </a:t>
            </a:r>
            <a:r>
              <a:rPr lang="en-US" b="1" dirty="0">
                <a:solidFill>
                  <a:srgbClr val="FFFFFF"/>
                </a:solidFill>
                <a:effectLst>
                  <a:outerShdw blurRad="38100" dist="38100" dir="2700000" algn="tl">
                    <a:srgbClr val="000000"/>
                  </a:outerShdw>
                </a:effectLst>
                <a:cs typeface="Arial"/>
              </a:rPr>
              <a:t>.</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عنوان 3"/>
          <p:cNvSpPr>
            <a:spLocks noGrp="1"/>
          </p:cNvSpPr>
          <p:nvPr>
            <p:ph type="title"/>
          </p:nvPr>
        </p:nvSpPr>
        <p:spPr>
          <a:xfrm>
            <a:off x="514350" y="273050"/>
            <a:ext cx="5133975" cy="1162050"/>
          </a:xfrm>
        </p:spPr>
        <p:txBody>
          <a:bodyPr/>
          <a:lstStyle/>
          <a:p>
            <a:pPr eaLnBrk="1" hangingPunct="1"/>
            <a:endParaRPr lang="en-US" altLang="en-US" smtClean="0"/>
          </a:p>
        </p:txBody>
      </p:sp>
      <p:sp>
        <p:nvSpPr>
          <p:cNvPr id="6" name="عنصر نائب للنص 5"/>
          <p:cNvSpPr>
            <a:spLocks noGrp="1"/>
          </p:cNvSpPr>
          <p:nvPr>
            <p:ph type="body" idx="2"/>
          </p:nvPr>
        </p:nvSpPr>
        <p:spPr>
          <a:xfrm>
            <a:off x="606425" y="1516063"/>
            <a:ext cx="4895850" cy="4978400"/>
          </a:xfrm>
        </p:spPr>
        <p:txBody>
          <a:bodyPr>
            <a:normAutofit/>
          </a:bodyPr>
          <a:lstStyle/>
          <a:p>
            <a:pPr marL="742950" lvl="1" indent="-285750" eaLnBrk="1" fontAlgn="auto" hangingPunct="1">
              <a:lnSpc>
                <a:spcPct val="80000"/>
              </a:lnSpc>
              <a:spcAft>
                <a:spcPts val="0"/>
              </a:spcAft>
              <a:buClrTx/>
              <a:buFont typeface="Wingdings 2"/>
              <a:buNone/>
              <a:defRPr/>
            </a:pPr>
            <a:r>
              <a:rPr lang="en-US" sz="2800" b="1" dirty="0" smtClean="0">
                <a:solidFill>
                  <a:srgbClr val="45C984"/>
                </a:solidFill>
                <a:effectLst>
                  <a:outerShdw blurRad="38100" dist="38100" dir="2700000" algn="tl">
                    <a:srgbClr val="000000"/>
                  </a:outerShdw>
                </a:effectLst>
                <a:cs typeface="Arial"/>
              </a:rPr>
              <a:t>Signs </a:t>
            </a:r>
            <a:r>
              <a:rPr lang="en-US" sz="2800" b="1" dirty="0">
                <a:solidFill>
                  <a:srgbClr val="45C984"/>
                </a:solidFill>
                <a:effectLst>
                  <a:outerShdw blurRad="38100" dist="38100" dir="2700000" algn="tl">
                    <a:srgbClr val="000000"/>
                  </a:outerShdw>
                </a:effectLst>
                <a:cs typeface="Arial"/>
              </a:rPr>
              <a:t>of </a:t>
            </a:r>
            <a:r>
              <a:rPr lang="en-US" sz="2800" b="1" dirty="0">
                <a:solidFill>
                  <a:srgbClr val="FF0066"/>
                </a:solidFill>
                <a:effectLst>
                  <a:outerShdw blurRad="38100" dist="38100" dir="2700000" algn="tl">
                    <a:srgbClr val="000000"/>
                  </a:outerShdw>
                </a:effectLst>
                <a:cs typeface="Arial"/>
              </a:rPr>
              <a:t>low</a:t>
            </a:r>
            <a:r>
              <a:rPr lang="en-US" sz="2800" b="1" dirty="0">
                <a:solidFill>
                  <a:srgbClr val="45C984"/>
                </a:solidFill>
                <a:effectLst>
                  <a:outerShdw blurRad="38100" dist="38100" dir="2700000" algn="tl">
                    <a:srgbClr val="000000"/>
                  </a:outerShdw>
                </a:effectLst>
                <a:cs typeface="Arial"/>
              </a:rPr>
              <a:t> atresia :</a:t>
            </a:r>
          </a:p>
          <a:p>
            <a:pPr marL="742950" lvl="1" indent="-285750" algn="just" eaLnBrk="1" fontAlgn="auto" hangingPunct="1">
              <a:lnSpc>
                <a:spcPct val="80000"/>
              </a:lnSpc>
              <a:spcAft>
                <a:spcPts val="0"/>
              </a:spcAft>
              <a:buClrTx/>
              <a:buFont typeface="Wingdings 2"/>
              <a:buNone/>
              <a:defRPr/>
            </a:pPr>
            <a:r>
              <a:rPr lang="en-US" sz="2800" b="1" dirty="0">
                <a:solidFill>
                  <a:srgbClr val="FFFFFF"/>
                </a:solidFill>
                <a:effectLst>
                  <a:outerShdw blurRad="38100" dist="38100" dir="2700000" algn="tl">
                    <a:srgbClr val="000000"/>
                  </a:outerShdw>
                </a:effectLst>
                <a:cs typeface="Arial"/>
              </a:rPr>
              <a:t>1- </a:t>
            </a:r>
            <a:r>
              <a:rPr lang="en-US" sz="2400" b="1" dirty="0">
                <a:solidFill>
                  <a:srgbClr val="FFFFFF"/>
                </a:solidFill>
                <a:effectLst>
                  <a:outerShdw blurRad="38100" dist="38100" dir="2700000" algn="tl">
                    <a:srgbClr val="000000"/>
                  </a:outerShdw>
                </a:effectLst>
                <a:cs typeface="Arial"/>
              </a:rPr>
              <a:t>Multiple air fluid level due to obstruction .</a:t>
            </a:r>
          </a:p>
          <a:p>
            <a:pPr marL="742950" lvl="1" indent="-285750" algn="just" eaLnBrk="1" fontAlgn="auto" hangingPunct="1">
              <a:lnSpc>
                <a:spcPct val="80000"/>
              </a:lnSpc>
              <a:spcAft>
                <a:spcPts val="0"/>
              </a:spcAft>
              <a:buClrTx/>
              <a:buFont typeface="Wingdings 2"/>
              <a:buNone/>
              <a:defRPr/>
            </a:pPr>
            <a:r>
              <a:rPr lang="en-US" sz="2400" b="1" dirty="0">
                <a:solidFill>
                  <a:srgbClr val="FFFFFF"/>
                </a:solidFill>
                <a:effectLst>
                  <a:outerShdw blurRad="38100" dist="38100" dir="2700000" algn="tl">
                    <a:srgbClr val="000000"/>
                  </a:outerShdw>
                </a:effectLst>
                <a:cs typeface="Arial"/>
              </a:rPr>
              <a:t>2- In AP view the distance between the terminal rectal segment and the marker </a:t>
            </a:r>
            <a:r>
              <a:rPr lang="en-US" sz="2400" b="1" dirty="0">
                <a:solidFill>
                  <a:srgbClr val="FFFF00"/>
                </a:solidFill>
                <a:effectLst>
                  <a:outerShdw blurRad="38100" dist="38100" dir="2700000" algn="tl">
                    <a:srgbClr val="000000"/>
                  </a:outerShdw>
                </a:effectLst>
                <a:cs typeface="Arial"/>
              </a:rPr>
              <a:t>should not exceed 2</a:t>
            </a:r>
            <a:r>
              <a:rPr lang="en-US" sz="2400" b="1" dirty="0" smtClean="0">
                <a:solidFill>
                  <a:srgbClr val="FFFF00"/>
                </a:solidFill>
                <a:effectLst>
                  <a:outerShdw blurRad="38100" dist="38100" dir="2700000" algn="tl">
                    <a:srgbClr val="000000"/>
                  </a:outerShdw>
                </a:effectLst>
                <a:cs typeface="Arial"/>
              </a:rPr>
              <a:t> </a:t>
            </a:r>
            <a:r>
              <a:rPr lang="en-US" sz="2400" b="1" dirty="0">
                <a:solidFill>
                  <a:srgbClr val="FFFF00"/>
                </a:solidFill>
                <a:effectLst>
                  <a:outerShdw blurRad="38100" dist="38100" dir="2700000" algn="tl">
                    <a:srgbClr val="000000"/>
                  </a:outerShdw>
                </a:effectLst>
                <a:cs typeface="Arial"/>
              </a:rPr>
              <a:t>cm.</a:t>
            </a:r>
          </a:p>
          <a:p>
            <a:pPr marL="742950" lvl="1" indent="-285750" algn="just" eaLnBrk="1" fontAlgn="auto" hangingPunct="1">
              <a:lnSpc>
                <a:spcPct val="80000"/>
              </a:lnSpc>
              <a:spcAft>
                <a:spcPts val="0"/>
              </a:spcAft>
              <a:buClrTx/>
              <a:buFont typeface="Wingdings 2"/>
              <a:buNone/>
              <a:defRPr/>
            </a:pPr>
            <a:r>
              <a:rPr lang="en-US" sz="2400" b="1" dirty="0">
                <a:solidFill>
                  <a:srgbClr val="FFFFFF"/>
                </a:solidFill>
                <a:effectLst>
                  <a:outerShdw blurRad="38100" dist="38100" dir="2700000" algn="tl">
                    <a:srgbClr val="000000"/>
                  </a:outerShdw>
                </a:effectLst>
                <a:cs typeface="Arial"/>
              </a:rPr>
              <a:t>3- In lateral view the terminal air shadow is seen above the pubo-coccygeal line.</a:t>
            </a:r>
          </a:p>
          <a:p>
            <a:pPr eaLnBrk="1" fontAlgn="auto" hangingPunct="1">
              <a:spcAft>
                <a:spcPts val="0"/>
              </a:spcAft>
              <a:buFont typeface="Wingdings 2"/>
              <a:buNone/>
              <a:defRPr/>
            </a:pPr>
            <a:endParaRPr lang="en-US" sz="2400" dirty="0">
              <a:cs typeface="+mn-cs"/>
            </a:endParaRPr>
          </a:p>
        </p:txBody>
      </p:sp>
      <p:pic>
        <p:nvPicPr>
          <p:cNvPr id="7987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80125" y="1341438"/>
            <a:ext cx="4206875" cy="26717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4005263"/>
            <a:ext cx="42068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عنوان 1"/>
          <p:cNvSpPr>
            <a:spLocks noGrp="1"/>
          </p:cNvSpPr>
          <p:nvPr>
            <p:ph type="title"/>
          </p:nvPr>
        </p:nvSpPr>
        <p:spPr>
          <a:xfrm>
            <a:off x="534988" y="260350"/>
            <a:ext cx="4176712" cy="1162050"/>
          </a:xfrm>
        </p:spPr>
        <p:txBody>
          <a:bodyPr/>
          <a:lstStyle/>
          <a:p>
            <a:pPr eaLnBrk="1" hangingPunct="1"/>
            <a:endParaRPr lang="en-US" altLang="en-US" smtClean="0"/>
          </a:p>
        </p:txBody>
      </p:sp>
      <p:sp>
        <p:nvSpPr>
          <p:cNvPr id="4" name="عنصر نائب للنص 3"/>
          <p:cNvSpPr>
            <a:spLocks noGrp="1"/>
          </p:cNvSpPr>
          <p:nvPr>
            <p:ph type="body" idx="2"/>
          </p:nvPr>
        </p:nvSpPr>
        <p:spPr>
          <a:xfrm>
            <a:off x="463550" y="1484313"/>
            <a:ext cx="4248150" cy="4691062"/>
          </a:xfrm>
        </p:spPr>
        <p:txBody>
          <a:bodyPr>
            <a:normAutofit/>
          </a:bodyPr>
          <a:lstStyle/>
          <a:p>
            <a:pPr marL="742950" lvl="1" indent="-285750" eaLnBrk="1" fontAlgn="auto" hangingPunct="1">
              <a:spcAft>
                <a:spcPts val="0"/>
              </a:spcAft>
              <a:buClrTx/>
              <a:buFont typeface="Wingdings 2"/>
              <a:buNone/>
              <a:defRPr/>
            </a:pPr>
            <a:r>
              <a:rPr lang="en-US" sz="2800" b="1" dirty="0">
                <a:solidFill>
                  <a:srgbClr val="B9FD75"/>
                </a:solidFill>
                <a:effectLst>
                  <a:outerShdw blurRad="38100" dist="38100" dir="2700000" algn="tl">
                    <a:srgbClr val="000000"/>
                  </a:outerShdw>
                </a:effectLst>
                <a:cs typeface="Arial"/>
              </a:rPr>
              <a:t>Signs of </a:t>
            </a:r>
            <a:r>
              <a:rPr lang="en-US" sz="2800" b="1" dirty="0">
                <a:solidFill>
                  <a:srgbClr val="FF0066"/>
                </a:solidFill>
                <a:effectLst>
                  <a:outerShdw blurRad="38100" dist="38100" dir="2700000" algn="tl">
                    <a:srgbClr val="000000"/>
                  </a:outerShdw>
                </a:effectLst>
                <a:cs typeface="Arial"/>
              </a:rPr>
              <a:t>high</a:t>
            </a:r>
            <a:r>
              <a:rPr lang="en-US" sz="2800" b="1" dirty="0">
                <a:solidFill>
                  <a:srgbClr val="B9FD75"/>
                </a:solidFill>
                <a:effectLst>
                  <a:outerShdw blurRad="38100" dist="38100" dir="2700000" algn="tl">
                    <a:srgbClr val="000000"/>
                  </a:outerShdw>
                </a:effectLst>
                <a:cs typeface="Arial"/>
              </a:rPr>
              <a:t> atresia </a:t>
            </a:r>
          </a:p>
          <a:p>
            <a:pPr marL="742950" lvl="1" indent="-285750" algn="just" eaLnBrk="1" fontAlgn="auto" hangingPunct="1">
              <a:spcAft>
                <a:spcPts val="0"/>
              </a:spcAft>
              <a:buClrTx/>
              <a:buFont typeface="Wingdings 2"/>
              <a:buNone/>
              <a:defRPr/>
            </a:pPr>
            <a:r>
              <a:rPr lang="en-US" sz="2800" b="1" dirty="0">
                <a:solidFill>
                  <a:srgbClr val="FFFFFF"/>
                </a:solidFill>
                <a:effectLst>
                  <a:outerShdw blurRad="38100" dist="38100" dir="2700000" algn="tl">
                    <a:srgbClr val="000000"/>
                  </a:outerShdw>
                </a:effectLst>
                <a:cs typeface="Arial"/>
              </a:rPr>
              <a:t>1- In AP view the distance </a:t>
            </a:r>
            <a:r>
              <a:rPr lang="en-US" sz="2800" b="1" dirty="0">
                <a:solidFill>
                  <a:srgbClr val="FFFF00"/>
                </a:solidFill>
                <a:effectLst>
                  <a:outerShdw blurRad="38100" dist="38100" dir="2700000" algn="tl">
                    <a:srgbClr val="000000"/>
                  </a:outerShdw>
                </a:effectLst>
                <a:cs typeface="Arial"/>
              </a:rPr>
              <a:t>more than 2</a:t>
            </a:r>
            <a:r>
              <a:rPr lang="en-US" sz="2800" b="1" dirty="0" smtClean="0">
                <a:solidFill>
                  <a:srgbClr val="FFFF00"/>
                </a:solidFill>
                <a:effectLst>
                  <a:outerShdw blurRad="38100" dist="38100" dir="2700000" algn="tl">
                    <a:srgbClr val="000000"/>
                  </a:outerShdw>
                </a:effectLst>
                <a:cs typeface="Arial"/>
              </a:rPr>
              <a:t> </a:t>
            </a:r>
            <a:r>
              <a:rPr lang="en-US" sz="2800" b="1" dirty="0">
                <a:solidFill>
                  <a:srgbClr val="FFFF00"/>
                </a:solidFill>
                <a:effectLst>
                  <a:outerShdw blurRad="38100" dist="38100" dir="2700000" algn="tl">
                    <a:srgbClr val="000000"/>
                  </a:outerShdw>
                </a:effectLst>
                <a:cs typeface="Arial"/>
              </a:rPr>
              <a:t>cm .</a:t>
            </a:r>
          </a:p>
          <a:p>
            <a:pPr marL="742950" lvl="1" indent="-285750" algn="just" eaLnBrk="1" fontAlgn="auto" hangingPunct="1">
              <a:spcAft>
                <a:spcPts val="0"/>
              </a:spcAft>
              <a:buClrTx/>
              <a:buFont typeface="Wingdings 2"/>
              <a:buNone/>
              <a:defRPr/>
            </a:pPr>
            <a:r>
              <a:rPr lang="en-US" sz="2800" b="1" dirty="0">
                <a:solidFill>
                  <a:srgbClr val="FFFFFF"/>
                </a:solidFill>
                <a:effectLst>
                  <a:outerShdw blurRad="38100" dist="38100" dir="2700000" algn="tl">
                    <a:srgbClr val="000000"/>
                  </a:outerShdw>
                </a:effectLst>
                <a:cs typeface="Arial"/>
              </a:rPr>
              <a:t>2-In lateral view the  terminal air  is below the pubo-coccygeal line .</a:t>
            </a:r>
          </a:p>
          <a:p>
            <a:pPr eaLnBrk="1" fontAlgn="auto" hangingPunct="1">
              <a:spcAft>
                <a:spcPts val="0"/>
              </a:spcAft>
              <a:buClr>
                <a:srgbClr val="FFCC00"/>
              </a:buClr>
              <a:buFont typeface="Wingdings 2"/>
              <a:buNone/>
              <a:defRPr/>
            </a:pPr>
            <a:endParaRPr lang="en-US" dirty="0">
              <a:solidFill>
                <a:srgbClr val="000000"/>
              </a:solidFill>
              <a:cs typeface="+mn-cs"/>
            </a:endParaRPr>
          </a:p>
          <a:p>
            <a:pPr eaLnBrk="1" fontAlgn="auto" hangingPunct="1">
              <a:spcAft>
                <a:spcPts val="0"/>
              </a:spcAft>
              <a:buFont typeface="Wingdings 2"/>
              <a:buNone/>
              <a:defRPr/>
            </a:pPr>
            <a:endParaRPr lang="en-US" dirty="0">
              <a:cs typeface="+mn-cs"/>
            </a:endParaRPr>
          </a:p>
        </p:txBody>
      </p:sp>
      <p:pic>
        <p:nvPicPr>
          <p:cNvPr id="80900"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91200" y="1700213"/>
            <a:ext cx="3317875" cy="38100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عنوان 10"/>
          <p:cNvSpPr>
            <a:spLocks noGrp="1"/>
          </p:cNvSpPr>
          <p:nvPr>
            <p:ph type="title"/>
          </p:nvPr>
        </p:nvSpPr>
        <p:spPr/>
        <p:txBody>
          <a:bodyPr/>
          <a:lstStyle/>
          <a:p>
            <a:pPr eaLnBrk="1" hangingPunct="1"/>
            <a:r>
              <a:rPr lang="en-US" altLang="en-US" smtClean="0"/>
              <a:t>Low type</a:t>
            </a:r>
          </a:p>
        </p:txBody>
      </p:sp>
      <p:pic>
        <p:nvPicPr>
          <p:cNvPr id="8192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0888" y="1412875"/>
            <a:ext cx="8569325"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457200" y="228600"/>
            <a:ext cx="8743950" cy="752475"/>
          </a:xfrm>
        </p:spPr>
        <p:txBody>
          <a:bodyPr>
            <a:normAutofit fontScale="90000"/>
          </a:bodyPr>
          <a:lstStyle/>
          <a:p>
            <a:pPr eaLnBrk="1" fontAlgn="auto" hangingPunct="1">
              <a:spcAft>
                <a:spcPts val="0"/>
              </a:spcAft>
              <a:defRPr/>
            </a:pPr>
            <a:r>
              <a:rPr lang="en-US" dirty="0" smtClean="0">
                <a:cs typeface="+mj-cs"/>
              </a:rPr>
              <a:t>High type</a:t>
            </a:r>
            <a:endParaRPr lang="en-US" dirty="0">
              <a:cs typeface="+mj-cs"/>
            </a:endParaRPr>
          </a:p>
        </p:txBody>
      </p:sp>
      <p:sp>
        <p:nvSpPr>
          <p:cNvPr id="82947" name="عنصر نائب للمحتوى 5"/>
          <p:cNvSpPr>
            <a:spLocks noGrp="1"/>
          </p:cNvSpPr>
          <p:nvPr>
            <p:ph idx="1"/>
          </p:nvPr>
        </p:nvSpPr>
        <p:spPr/>
        <p:txBody>
          <a:bodyPr/>
          <a:lstStyle/>
          <a:p>
            <a:pPr eaLnBrk="1" hangingPunct="1"/>
            <a:endParaRPr lang="en-US" altLang="en-US" smtClean="0"/>
          </a:p>
        </p:txBody>
      </p:sp>
      <p:pic>
        <p:nvPicPr>
          <p:cNvPr id="829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1125538"/>
            <a:ext cx="76327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عنوان 1"/>
          <p:cNvSpPr>
            <a:spLocks noGrp="1"/>
          </p:cNvSpPr>
          <p:nvPr>
            <p:ph type="title"/>
          </p:nvPr>
        </p:nvSpPr>
        <p:spPr/>
        <p:txBody>
          <a:bodyPr/>
          <a:lstStyle/>
          <a:p>
            <a:pPr eaLnBrk="1" hangingPunct="1"/>
            <a:endParaRPr lang="en-US" altLang="en-US" smtClean="0"/>
          </a:p>
        </p:txBody>
      </p:sp>
      <p:pic>
        <p:nvPicPr>
          <p:cNvPr id="83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650" y="1844675"/>
            <a:ext cx="2879725" cy="43211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5" y="1854200"/>
            <a:ext cx="3248025"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25" y="1844675"/>
            <a:ext cx="331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sz="3200" dirty="0" smtClean="0">
                <a:solidFill>
                  <a:schemeClr val="accent1">
                    <a:lumMod val="75000"/>
                  </a:schemeClr>
                </a:solidFill>
                <a:cs typeface="+mj-cs"/>
              </a:rPr>
              <a:t>congenital megacolon</a:t>
            </a:r>
            <a:br>
              <a:rPr lang="en-US" sz="3200" dirty="0" smtClean="0">
                <a:solidFill>
                  <a:schemeClr val="accent1">
                    <a:lumMod val="75000"/>
                  </a:schemeClr>
                </a:solidFill>
                <a:cs typeface="+mj-cs"/>
              </a:rPr>
            </a:br>
            <a:r>
              <a:rPr lang="en-US" sz="3200" dirty="0" smtClean="0">
                <a:solidFill>
                  <a:schemeClr val="accent1">
                    <a:lumMod val="75000"/>
                  </a:schemeClr>
                </a:solidFill>
                <a:cs typeface="+mj-cs"/>
              </a:rPr>
              <a:t>   </a:t>
            </a:r>
            <a:r>
              <a:rPr lang="en-US" sz="3200" dirty="0" smtClean="0">
                <a:solidFill>
                  <a:srgbClr val="FFC000"/>
                </a:solidFill>
                <a:cs typeface="+mj-cs"/>
              </a:rPr>
              <a:t>(</a:t>
            </a:r>
            <a:r>
              <a:rPr lang="en-US" sz="3200" b="1" dirty="0" smtClean="0">
                <a:solidFill>
                  <a:srgbClr val="FFC000"/>
                </a:solidFill>
                <a:effectLst>
                  <a:outerShdw blurRad="38100" dist="38100" dir="2700000" algn="tl">
                    <a:srgbClr val="000000"/>
                  </a:outerShdw>
                </a:effectLst>
                <a:latin typeface="Calibri"/>
                <a:cs typeface="+mj-cs"/>
              </a:rPr>
              <a:t>Hirschprung </a:t>
            </a:r>
            <a:r>
              <a:rPr lang="en-US" sz="3200" b="1" dirty="0">
                <a:solidFill>
                  <a:srgbClr val="FFC000"/>
                </a:solidFill>
                <a:effectLst>
                  <a:outerShdw blurRad="38100" dist="38100" dir="2700000" algn="tl">
                    <a:srgbClr val="000000"/>
                  </a:outerShdw>
                </a:effectLst>
                <a:latin typeface="Calibri"/>
                <a:cs typeface="+mj-cs"/>
              </a:rPr>
              <a:t>disease</a:t>
            </a:r>
            <a:r>
              <a:rPr lang="en-US" sz="3200" b="1" dirty="0" smtClean="0">
                <a:solidFill>
                  <a:srgbClr val="FFC000"/>
                </a:solidFill>
                <a:cs typeface="+mj-cs"/>
              </a:rPr>
              <a:t> </a:t>
            </a:r>
            <a:r>
              <a:rPr lang="en-US" sz="2800" dirty="0" smtClean="0">
                <a:solidFill>
                  <a:srgbClr val="FFC000"/>
                </a:solidFill>
                <a:cs typeface="+mj-cs"/>
              </a:rPr>
              <a:t>)</a:t>
            </a:r>
            <a:endParaRPr lang="en-US" sz="2800" dirty="0">
              <a:solidFill>
                <a:srgbClr val="FFC000"/>
              </a:solidFill>
              <a:cs typeface="+mj-cs"/>
            </a:endParaRPr>
          </a:p>
        </p:txBody>
      </p:sp>
      <p:sp>
        <p:nvSpPr>
          <p:cNvPr id="3" name="عنصر نائب للمحتوى 2"/>
          <p:cNvSpPr>
            <a:spLocks noGrp="1"/>
          </p:cNvSpPr>
          <p:nvPr>
            <p:ph idx="1"/>
          </p:nvPr>
        </p:nvSpPr>
        <p:spPr/>
        <p:txBody>
          <a:bodyPr>
            <a:normAutofit/>
          </a:bodyPr>
          <a:lstStyle/>
          <a:p>
            <a:pPr marL="990600" lvl="1" indent="-533400" algn="just" eaLnBrk="1" fontAlgn="auto" hangingPunct="1">
              <a:spcAft>
                <a:spcPts val="0"/>
              </a:spcAft>
              <a:buClrTx/>
              <a:buFontTx/>
              <a:buAutoNum type="arabicPeriod"/>
              <a:defRPr/>
            </a:pPr>
            <a:r>
              <a:rPr lang="en-US" b="1" dirty="0">
                <a:solidFill>
                  <a:srgbClr val="FFFFFF"/>
                </a:solidFill>
                <a:effectLst>
                  <a:outerShdw blurRad="38100" dist="38100" dir="2700000" algn="tl">
                    <a:srgbClr val="000000"/>
                  </a:outerShdw>
                </a:effectLst>
                <a:cs typeface="Arial"/>
              </a:rPr>
              <a:t>There is one or more segment of colon devoided from innervation resulting in constriction with proximal dilatation of rest of colon due to weak innervation .</a:t>
            </a:r>
          </a:p>
          <a:p>
            <a:pPr marL="990600" lvl="1" indent="-533400" algn="just" eaLnBrk="1" fontAlgn="auto" hangingPunct="1">
              <a:spcAft>
                <a:spcPts val="0"/>
              </a:spcAft>
              <a:buClrTx/>
              <a:buFontTx/>
              <a:buAutoNum type="arabicPeriod"/>
              <a:defRPr/>
            </a:pPr>
            <a:r>
              <a:rPr lang="en-US" b="1" dirty="0">
                <a:solidFill>
                  <a:srgbClr val="FFFFFF"/>
                </a:solidFill>
                <a:effectLst>
                  <a:outerShdw blurRad="38100" dist="38100" dir="2700000" algn="tl">
                    <a:srgbClr val="000000"/>
                  </a:outerShdw>
                </a:effectLst>
                <a:cs typeface="Arial"/>
              </a:rPr>
              <a:t>The agangloinic segment usually short , at or near the recto- sigmoid junction .</a:t>
            </a:r>
          </a:p>
          <a:p>
            <a:pPr marL="990600" lvl="1" indent="-533400" algn="just" eaLnBrk="1" fontAlgn="auto" hangingPunct="1">
              <a:spcAft>
                <a:spcPts val="0"/>
              </a:spcAft>
              <a:buClrTx/>
              <a:buFont typeface="Monotype Sorts" pitchFamily="2" charset="2"/>
              <a:buNone/>
              <a:defRPr/>
            </a:pPr>
            <a:endParaRPr lang="en-US" sz="3600" b="1" dirty="0" smtClean="0">
              <a:solidFill>
                <a:srgbClr val="FFFFFF"/>
              </a:solidFill>
              <a:effectLst>
                <a:outerShdw blurRad="38100" dist="38100" dir="2700000" algn="tl">
                  <a:srgbClr val="000000"/>
                </a:outerShdw>
              </a:effectLst>
              <a:cs typeface="Arial"/>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eaLnBrk="1" fontAlgn="auto" hangingPunct="1">
              <a:spcAft>
                <a:spcPts val="0"/>
              </a:spcAft>
              <a:defRPr/>
            </a:pPr>
            <a:r>
              <a:rPr lang="en-US" dirty="0" smtClean="0">
                <a:solidFill>
                  <a:schemeClr val="accent1">
                    <a:lumMod val="75000"/>
                  </a:schemeClr>
                </a:solidFill>
                <a:cs typeface="+mj-cs"/>
              </a:rPr>
              <a:t>congenital mega colon </a:t>
            </a:r>
            <a:endParaRPr lang="en-US" dirty="0">
              <a:cs typeface="+mj-cs"/>
            </a:endParaRPr>
          </a:p>
        </p:txBody>
      </p:sp>
      <p:sp>
        <p:nvSpPr>
          <p:cNvPr id="3" name="عنصر نائب للمحتوى 2"/>
          <p:cNvSpPr>
            <a:spLocks noGrp="1"/>
          </p:cNvSpPr>
          <p:nvPr>
            <p:ph idx="1"/>
          </p:nvPr>
        </p:nvSpPr>
        <p:spPr/>
        <p:txBody>
          <a:bodyPr>
            <a:normAutofit/>
          </a:bodyPr>
          <a:lstStyle/>
          <a:p>
            <a:pPr marL="914400" lvl="1" indent="-457200" algn="just" eaLnBrk="1" fontAlgn="auto" hangingPunct="1">
              <a:lnSpc>
                <a:spcPct val="80000"/>
              </a:lnSpc>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Rarely   the whole colon can be affected result in micro-colon .</a:t>
            </a:r>
          </a:p>
          <a:p>
            <a:pPr marL="914400" lvl="1" indent="-457200" algn="just" eaLnBrk="1" fontAlgn="auto" hangingPunct="1">
              <a:lnSpc>
                <a:spcPct val="80000"/>
              </a:lnSpc>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5. Clinically the patient suffering from constipation and abdominal distention since birth .</a:t>
            </a:r>
          </a:p>
          <a:p>
            <a:pPr marL="914400" lvl="1" indent="-457200" algn="just" eaLnBrk="1" fontAlgn="auto" hangingPunct="1">
              <a:lnSpc>
                <a:spcPct val="80000"/>
              </a:lnSpc>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6. The value of Ba Enema is to spot the narrow segment especially prior to surgery .</a:t>
            </a:r>
          </a:p>
          <a:p>
            <a:pPr marL="914400" lvl="1" indent="-457200" algn="just" eaLnBrk="1" fontAlgn="auto" hangingPunct="1">
              <a:lnSpc>
                <a:spcPct val="80000"/>
              </a:lnSpc>
              <a:spcAft>
                <a:spcPts val="0"/>
              </a:spcAft>
              <a:buClrTx/>
              <a:buFont typeface="Monotype Sorts" pitchFamily="2" charset="2"/>
              <a:buNone/>
              <a:defRPr/>
            </a:pPr>
            <a:r>
              <a:rPr lang="en-US" b="1" dirty="0">
                <a:solidFill>
                  <a:srgbClr val="FFFFFF"/>
                </a:solidFill>
                <a:effectLst>
                  <a:outerShdw blurRad="38100" dist="38100" dir="2700000" algn="tl">
                    <a:srgbClr val="000000"/>
                  </a:outerShdw>
                </a:effectLst>
                <a:cs typeface="Arial"/>
              </a:rPr>
              <a:t>7. Instant Ba Enema is usually done and the Barium used is usually hypertonic .</a:t>
            </a:r>
          </a:p>
          <a:p>
            <a:pPr marL="533400" indent="-533400" algn="just" rtl="1" eaLnBrk="1" fontAlgn="auto" hangingPunct="1">
              <a:lnSpc>
                <a:spcPct val="80000"/>
              </a:lnSpc>
              <a:spcAft>
                <a:spcPts val="0"/>
              </a:spcAft>
              <a:buClr>
                <a:srgbClr val="86D1EC"/>
              </a:buClr>
              <a:buSzPct val="90000"/>
              <a:buFont typeface="Wingdings" pitchFamily="2" charset="2"/>
              <a:buAutoNum type="arabicPeriod"/>
              <a:defRPr/>
            </a:pPr>
            <a:endParaRPr lang="en-US" sz="2800" dirty="0" smtClean="0">
              <a:solidFill>
                <a:srgbClr val="FFFFFF"/>
              </a:solidFill>
              <a:effectLst>
                <a:outerShdw blurRad="38100" dist="38100" dir="2700000" algn="tl">
                  <a:srgbClr val="000000"/>
                </a:outerShdw>
              </a:effectLst>
              <a:cs typeface="Arial"/>
            </a:endParaRP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عنوان 4"/>
          <p:cNvSpPr>
            <a:spLocks noGrp="1"/>
          </p:cNvSpPr>
          <p:nvPr>
            <p:ph type="title"/>
          </p:nvPr>
        </p:nvSpPr>
        <p:spPr/>
        <p:txBody>
          <a:bodyPr/>
          <a:lstStyle/>
          <a:p>
            <a:pPr eaLnBrk="1" hangingPunct="1"/>
            <a:endParaRPr lang="en-US" altLang="en-US" smtClean="0"/>
          </a:p>
        </p:txBody>
      </p:sp>
      <p:sp>
        <p:nvSpPr>
          <p:cNvPr id="6" name="عنصر نائب للمحتوى 5"/>
          <p:cNvSpPr>
            <a:spLocks noGrp="1"/>
          </p:cNvSpPr>
          <p:nvPr>
            <p:ph idx="1"/>
          </p:nvPr>
        </p:nvSpPr>
        <p:spPr/>
        <p:txBody>
          <a:bodyPr>
            <a:normAutofit/>
          </a:bodyPr>
          <a:lstStyle/>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Views of particular importance include:</a:t>
            </a:r>
          </a:p>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early filling views that include rectum and sigmoid colon allowing for</a:t>
            </a:r>
            <a:r>
              <a:rPr lang="en-US" dirty="0">
                <a:solidFill>
                  <a:srgbClr val="FFFFFF"/>
                </a:solidFill>
                <a:effectLst>
                  <a:outerShdw blurRad="38100" dist="38100" dir="2700000" algn="tl">
                    <a:srgbClr val="000000"/>
                  </a:outerShdw>
                </a:effectLst>
                <a:cs typeface="+mn-cs"/>
              </a:rPr>
              <a:t> </a:t>
            </a:r>
            <a:r>
              <a:rPr lang="en-US" dirty="0">
                <a:solidFill>
                  <a:srgbClr val="FFFFFF"/>
                </a:solidFill>
                <a:effectLst>
                  <a:outerShdw blurRad="38100" dist="38100" dir="2700000" algn="tl">
                    <a:srgbClr val="000000"/>
                  </a:outerShdw>
                </a:effectLst>
                <a:latin typeface="Cambria"/>
                <a:cs typeface="+mn-cs"/>
                <a:hlinkClick r:id="rId2"/>
              </a:rPr>
              <a:t>rectosigmoid ratio</a:t>
            </a:r>
            <a:r>
              <a:rPr lang="en-US" dirty="0">
                <a:solidFill>
                  <a:srgbClr val="FFFFFF"/>
                </a:solidFill>
                <a:effectLst>
                  <a:outerShdw blurRad="38100" dist="38100" dir="2700000" algn="tl">
                    <a:srgbClr val="000000"/>
                  </a:outerShdw>
                </a:effectLst>
                <a:cs typeface="+mn-cs"/>
              </a:rPr>
              <a:t> </a:t>
            </a:r>
            <a:r>
              <a:rPr lang="en-US" dirty="0">
                <a:solidFill>
                  <a:srgbClr val="FFFFFF"/>
                </a:solidFill>
                <a:effectLst>
                  <a:outerShdw blurRad="38100" dist="38100" dir="2700000" algn="tl">
                    <a:srgbClr val="000000"/>
                  </a:outerShdw>
                </a:effectLst>
                <a:latin typeface="Cambria"/>
                <a:cs typeface="+mn-cs"/>
              </a:rPr>
              <a:t>to be determined.</a:t>
            </a:r>
          </a:p>
          <a:p>
            <a:pPr marL="420624" indent="-384048" rtl="1" eaLnBrk="1" fontAlgn="auto" hangingPunct="1">
              <a:spcAft>
                <a:spcPts val="0"/>
              </a:spcAft>
              <a:buClr>
                <a:srgbClr val="FADF6C"/>
              </a:buClr>
              <a:buSzPct val="60000"/>
              <a:buFont typeface="Monotype Sorts" pitchFamily="2" charset="2"/>
              <a:buNone/>
              <a:defRPr/>
            </a:pPr>
            <a:r>
              <a:rPr lang="en-US" dirty="0">
                <a:solidFill>
                  <a:srgbClr val="FFFFFF"/>
                </a:solidFill>
                <a:effectLst>
                  <a:outerShdw blurRad="38100" dist="38100" dir="2700000" algn="tl">
                    <a:srgbClr val="000000"/>
                  </a:outerShdw>
                </a:effectLst>
                <a:latin typeface="Cambria"/>
                <a:cs typeface="+mn-cs"/>
              </a:rPr>
              <a:t>transition zone</a:t>
            </a:r>
          </a:p>
          <a:p>
            <a:pPr marL="420624" indent="-384048" eaLnBrk="1" fontAlgn="auto" hangingPunct="1">
              <a:spcAft>
                <a:spcPts val="0"/>
              </a:spcAft>
              <a:buFont typeface="Wingdings 2"/>
              <a:buChar char=""/>
              <a:defRPr/>
            </a:pPr>
            <a:endParaRPr lang="en-US" dirty="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1812925" y="2330450"/>
            <a:ext cx="72548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a:ea typeface="新細明體" pitchFamily="18" charset="-120"/>
              </a:rPr>
              <a:t>What are the common imaging modalities available to evaluate the bowel?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عنوان 4"/>
          <p:cNvSpPr>
            <a:spLocks noGrp="1"/>
          </p:cNvSpPr>
          <p:nvPr>
            <p:ph type="title"/>
          </p:nvPr>
        </p:nvSpPr>
        <p:spPr/>
        <p:txBody>
          <a:bodyPr/>
          <a:lstStyle/>
          <a:p>
            <a:pPr eaLnBrk="1" hangingPunct="1"/>
            <a:endParaRPr lang="en-US" altLang="en-US" smtClean="0"/>
          </a:p>
        </p:txBody>
      </p:sp>
      <p:pic>
        <p:nvPicPr>
          <p:cNvPr id="880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3188" y="1268413"/>
            <a:ext cx="5256212" cy="5473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3" y="1196975"/>
            <a:ext cx="4783137"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عنوان 6"/>
          <p:cNvSpPr>
            <a:spLocks noGrp="1"/>
          </p:cNvSpPr>
          <p:nvPr>
            <p:ph type="title"/>
          </p:nvPr>
        </p:nvSpPr>
        <p:spPr/>
        <p:txBody>
          <a:bodyPr/>
          <a:lstStyle/>
          <a:p>
            <a:pPr eaLnBrk="1" hangingPunct="1"/>
            <a:endParaRPr lang="en-US" altLang="en-US" smtClean="0"/>
          </a:p>
        </p:txBody>
      </p:sp>
      <p:pic>
        <p:nvPicPr>
          <p:cNvPr id="890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3550" y="1557338"/>
            <a:ext cx="8783638" cy="51847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عنوان 1"/>
          <p:cNvSpPr>
            <a:spLocks noGrp="1"/>
          </p:cNvSpPr>
          <p:nvPr>
            <p:ph type="title"/>
          </p:nvPr>
        </p:nvSpPr>
        <p:spPr/>
        <p:txBody>
          <a:bodyPr/>
          <a:lstStyle/>
          <a:p>
            <a:pPr eaLnBrk="1" hangingPunct="1"/>
            <a:endParaRPr lang="en-US" altLang="en-US" smtClean="0"/>
          </a:p>
        </p:txBody>
      </p:sp>
      <p:pic>
        <p:nvPicPr>
          <p:cNvPr id="901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844675"/>
            <a:ext cx="2670175" cy="38100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175" y="1844675"/>
            <a:ext cx="243840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1844675"/>
            <a:ext cx="31273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422525" y="2101850"/>
            <a:ext cx="604043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a:buFontTx/>
              <a:buChar char="•"/>
            </a:pPr>
            <a:r>
              <a:rPr lang="zh-TW" altLang="en-US">
                <a:ea typeface="新細明體" pitchFamily="18" charset="-120"/>
              </a:rPr>
              <a:t> </a:t>
            </a:r>
            <a:r>
              <a:rPr lang="en-US" altLang="zh-TW">
                <a:ea typeface="新細明體" pitchFamily="18" charset="-120"/>
              </a:rPr>
              <a:t>Plain film (AXR)</a:t>
            </a:r>
          </a:p>
          <a:p>
            <a:pPr>
              <a:buFontTx/>
              <a:buChar char="•"/>
            </a:pPr>
            <a:r>
              <a:rPr lang="en-US" altLang="zh-TW">
                <a:ea typeface="新細明體" pitchFamily="18" charset="-120"/>
              </a:rPr>
              <a:t> Barium and contrast studies</a:t>
            </a:r>
          </a:p>
          <a:p>
            <a:pPr>
              <a:buFontTx/>
              <a:buChar char="•"/>
            </a:pPr>
            <a:r>
              <a:rPr lang="en-US" altLang="zh-TW">
                <a:ea typeface="新細明體" pitchFamily="18" charset="-120"/>
              </a:rPr>
              <a:t> Ultrasound</a:t>
            </a:r>
          </a:p>
          <a:p>
            <a:pPr>
              <a:buFontTx/>
              <a:buChar char="•"/>
            </a:pPr>
            <a:r>
              <a:rPr lang="en-US" altLang="zh-TW">
                <a:ea typeface="新細明體" pitchFamily="18" charset="-120"/>
              </a:rPr>
              <a:t> Computed tomography</a:t>
            </a:r>
          </a:p>
          <a:p>
            <a:pPr>
              <a:buFontTx/>
              <a:buChar char="•"/>
            </a:pPr>
            <a:r>
              <a:rPr lang="en-US" altLang="zh-TW">
                <a:ea typeface="新細明體" pitchFamily="18" charset="-120"/>
              </a:rPr>
              <a:t> Angiography</a:t>
            </a:r>
          </a:p>
        </p:txBody>
      </p:sp>
      <p:sp>
        <p:nvSpPr>
          <p:cNvPr id="15363" name="Text Box 3"/>
          <p:cNvSpPr txBox="1">
            <a:spLocks noChangeArrowheads="1"/>
          </p:cNvSpPr>
          <p:nvPr/>
        </p:nvSpPr>
        <p:spPr bwMode="auto">
          <a:xfrm>
            <a:off x="2438400" y="152400"/>
            <a:ext cx="58594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accent2"/>
                </a:solidFill>
                <a:latin typeface="Times New Roman" pitchFamily="18" charset="0"/>
              </a:defRPr>
            </a:lvl1pPr>
            <a:lvl2pPr marL="742950" indent="-285750">
              <a:defRPr sz="3600" b="1">
                <a:solidFill>
                  <a:schemeClr val="accent2"/>
                </a:solidFill>
                <a:latin typeface="Times New Roman" pitchFamily="18" charset="0"/>
              </a:defRPr>
            </a:lvl2pPr>
            <a:lvl3pPr marL="1143000" indent="-228600">
              <a:defRPr sz="3600" b="1">
                <a:solidFill>
                  <a:schemeClr val="accent2"/>
                </a:solidFill>
                <a:latin typeface="Times New Roman" pitchFamily="18" charset="0"/>
              </a:defRPr>
            </a:lvl3pPr>
            <a:lvl4pPr marL="1600200" indent="-228600">
              <a:defRPr sz="3600" b="1">
                <a:solidFill>
                  <a:schemeClr val="accent2"/>
                </a:solidFill>
                <a:latin typeface="Times New Roman" pitchFamily="18" charset="0"/>
              </a:defRPr>
            </a:lvl4pPr>
            <a:lvl5pPr marL="2057400" indent="-22860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r>
              <a:rPr lang="en-US" altLang="zh-TW" sz="5400">
                <a:solidFill>
                  <a:schemeClr val="accent1"/>
                </a:solidFill>
                <a:ea typeface="新細明體" pitchFamily="18" charset="-120"/>
              </a:rPr>
              <a:t>Imaging modalities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تقنية">
  <a:themeElements>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تقنية">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قنية">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نسق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999</TotalTime>
  <Words>1351</Words>
  <Application>Microsoft Office PowerPoint</Application>
  <PresentationFormat>35mm Slides</PresentationFormat>
  <Paragraphs>294</Paragraphs>
  <Slides>82</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7" baseType="lpstr">
      <vt:lpstr>Times New Roman</vt:lpstr>
      <vt:lpstr>Arial</vt:lpstr>
      <vt:lpstr>Franklin Gothic Book</vt:lpstr>
      <vt:lpstr>Wingdings 2</vt:lpstr>
      <vt:lpstr>Microsoft JhengHei</vt:lpstr>
      <vt:lpstr>新細明體</vt:lpstr>
      <vt:lpstr>Cambria</vt:lpstr>
      <vt:lpstr>Monotype Sorts</vt:lpstr>
      <vt:lpstr>Calibri</vt:lpstr>
      <vt:lpstr>Bahnschrift Light SemiCondensed</vt:lpstr>
      <vt:lpstr>Wingdings</vt:lpstr>
      <vt:lpstr>Georgia</vt:lpstr>
      <vt:lpstr>Tunga</vt:lpstr>
      <vt:lpstr>تقنية</vt:lpstr>
      <vt:lpstr>Microsoft Clip 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Indication of BA follow through examination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Crohns Disease :</vt:lpstr>
      <vt:lpstr>Radiological finding of CD in BA follow through :</vt:lpstr>
      <vt:lpstr>PowerPoint Presentation</vt:lpstr>
      <vt:lpstr>Crohns disease </vt:lpstr>
      <vt:lpstr>CD </vt:lpstr>
      <vt:lpstr>CD</vt:lpstr>
      <vt:lpstr>PowerPoint Presentation</vt:lpstr>
      <vt:lpstr>PowerPoint Presentation</vt:lpstr>
      <vt:lpstr>CD</vt:lpstr>
      <vt:lpstr> Ulcerative colitis(UC) </vt:lpstr>
      <vt:lpstr>  Ulcerative Colitis  </vt:lpstr>
      <vt:lpstr>Radiological features of UC :</vt:lpstr>
      <vt:lpstr>PowerPoint Presentation</vt:lpstr>
      <vt:lpstr> UC</vt:lpstr>
      <vt:lpstr>PowerPoint Presentation</vt:lpstr>
      <vt:lpstr>PowerPoint Presentation</vt:lpstr>
      <vt:lpstr>PowerPoint Presentation</vt:lpstr>
      <vt:lpstr>PowerPoint Presentation</vt:lpstr>
      <vt:lpstr>Thumb printing </vt:lpstr>
      <vt:lpstr>Complication OF UC </vt:lpstr>
      <vt:lpstr>Radiological features of toxic megacolon : </vt:lpstr>
      <vt:lpstr>Toxic megacolon </vt:lpstr>
      <vt:lpstr>  Crohn's disease vs. ulcerative colitis </vt:lpstr>
      <vt:lpstr>PowerPoint Presentation</vt:lpstr>
      <vt:lpstr>Lymphoma of small bowel </vt:lpstr>
      <vt:lpstr>PowerPoint Presentation</vt:lpstr>
      <vt:lpstr>Mal absorption syndrome </vt:lpstr>
      <vt:lpstr>PowerPoint Presentation</vt:lpstr>
      <vt:lpstr>TUMOUR OF THE COLON</vt:lpstr>
      <vt:lpstr>PowerPoint Presentation</vt:lpstr>
      <vt:lpstr>Familial  adenomatosis  polyposis  syndrom (FAPS)</vt:lpstr>
      <vt:lpstr>PowerPoint Presentation</vt:lpstr>
      <vt:lpstr>colorectal CA </vt:lpstr>
      <vt:lpstr>Ba enema </vt:lpstr>
      <vt:lpstr>PowerPoint Presentation</vt:lpstr>
      <vt:lpstr>PowerPoint Presentation</vt:lpstr>
      <vt:lpstr>PowerPoint Presentation</vt:lpstr>
      <vt:lpstr>PowerPoint Presentation</vt:lpstr>
      <vt:lpstr>PowerPoint Presentation</vt:lpstr>
      <vt:lpstr>PowerPoint Presentation</vt:lpstr>
      <vt:lpstr>Diverticular disease of the colon </vt:lpstr>
      <vt:lpstr>PowerPoint Presentation</vt:lpstr>
      <vt:lpstr> Complication of diverticular disease </vt:lpstr>
      <vt:lpstr>PowerPoint Presentation</vt:lpstr>
      <vt:lpstr>PowerPoint Presentation</vt:lpstr>
      <vt:lpstr>congenital anomaly of the colon: </vt:lpstr>
      <vt:lpstr>Imperforated anus </vt:lpstr>
      <vt:lpstr>PowerPoint Presentation</vt:lpstr>
      <vt:lpstr>PowerPoint Presentation</vt:lpstr>
      <vt:lpstr>PowerPoint Presentation</vt:lpstr>
      <vt:lpstr>Low type</vt:lpstr>
      <vt:lpstr>High type</vt:lpstr>
      <vt:lpstr>PowerPoint Presentation</vt:lpstr>
      <vt:lpstr>congenital megacolon    (Hirschprung disease )</vt:lpstr>
      <vt:lpstr>congenital mega colon </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Luke Leung</dc:creator>
  <cp:lastModifiedBy>DR.Ahmed Saker 2o1O</cp:lastModifiedBy>
  <cp:revision>106</cp:revision>
  <cp:lastPrinted>2000-10-18T08:22:14Z</cp:lastPrinted>
  <dcterms:created xsi:type="dcterms:W3CDTF">2003-12-20T12:07:28Z</dcterms:created>
  <dcterms:modified xsi:type="dcterms:W3CDTF">2019-12-28T21:40:16Z</dcterms:modified>
</cp:coreProperties>
</file>