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29FDA-BA46-4FF8-A7C3-E42A9141546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1CDAF-9ED8-4F9C-A3CA-8570A1C0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3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CDAF-9ED8-4F9C-A3CA-8570A1C069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2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9860-E836-4E25-947F-2F4AD7C594B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891821-BE2D-48CB-9D30-2F06D969D5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9860-E836-4E25-947F-2F4AD7C594B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1821-BE2D-48CB-9D30-2F06D969D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9860-E836-4E25-947F-2F4AD7C594B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1821-BE2D-48CB-9D30-2F06D969D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9860-E836-4E25-947F-2F4AD7C594B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1821-BE2D-48CB-9D30-2F06D969D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9860-E836-4E25-947F-2F4AD7C594B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1821-BE2D-48CB-9D30-2F06D969D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9860-E836-4E25-947F-2F4AD7C594B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1821-BE2D-48CB-9D30-2F06D969D5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9860-E836-4E25-947F-2F4AD7C594B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1821-BE2D-48CB-9D30-2F06D969D5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9860-E836-4E25-947F-2F4AD7C594B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1821-BE2D-48CB-9D30-2F06D969D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9860-E836-4E25-947F-2F4AD7C594B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1821-BE2D-48CB-9D30-2F06D969D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9860-E836-4E25-947F-2F4AD7C594B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1821-BE2D-48CB-9D30-2F06D969D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9860-E836-4E25-947F-2F4AD7C594B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1821-BE2D-48CB-9D30-2F06D969D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9B99860-E836-4E25-947F-2F4AD7C594B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F891821-BE2D-48CB-9D30-2F06D969D54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747464"/>
            <a:ext cx="7978080" cy="2376264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FUNGAL INFECTION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330008" cy="1584176"/>
          </a:xfrm>
        </p:spPr>
        <p:txBody>
          <a:bodyPr/>
          <a:lstStyle/>
          <a:p>
            <a:pPr algn="ctr"/>
            <a:r>
              <a:rPr lang="en-US" dirty="0" err="1" smtClean="0"/>
              <a:t>Dr.Anfal</a:t>
            </a:r>
            <a:r>
              <a:rPr lang="en-US" dirty="0" smtClean="0"/>
              <a:t> </a:t>
            </a:r>
            <a:r>
              <a:rPr lang="en-US" dirty="0" err="1" smtClean="0"/>
              <a:t>Layth</a:t>
            </a:r>
            <a:r>
              <a:rPr lang="en-US" dirty="0" smtClean="0"/>
              <a:t> Al </a:t>
            </a:r>
            <a:r>
              <a:rPr lang="en-US" dirty="0" err="1" smtClean="0"/>
              <a:t>Harbawi</a:t>
            </a:r>
            <a:endParaRPr lang="en-US" dirty="0" smtClean="0"/>
          </a:p>
          <a:p>
            <a:pPr algn="ctr"/>
            <a:r>
              <a:rPr lang="en-US" dirty="0" smtClean="0"/>
              <a:t>Arab board of dermatology</a:t>
            </a:r>
          </a:p>
          <a:p>
            <a:endParaRPr lang="en-US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23322"/>
            <a:ext cx="6336704" cy="38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7978080" cy="12241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inflammatory </a:t>
            </a:r>
            <a:r>
              <a:rPr lang="en-US" b="1" i="1" dirty="0"/>
              <a:t>superficial </a:t>
            </a:r>
            <a:r>
              <a:rPr lang="en-US" b="1" i="1" dirty="0" smtClean="0"/>
              <a:t>mycoses</a:t>
            </a:r>
            <a:br>
              <a:rPr lang="en-US" b="1" i="1" dirty="0" smtClean="0"/>
            </a:br>
            <a:r>
              <a:rPr lang="en-US" i="1" dirty="0" err="1">
                <a:solidFill>
                  <a:srgbClr val="92D050"/>
                </a:solidFill>
              </a:rPr>
              <a:t>Dermatophytoses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5"/>
            <a:ext cx="7474024" cy="4680519"/>
          </a:xfrm>
        </p:spPr>
        <p:txBody>
          <a:bodyPr>
            <a:normAutofit/>
          </a:bodyPr>
          <a:lstStyle/>
          <a:p>
            <a:r>
              <a:rPr lang="en-US" dirty="0"/>
              <a:t>are fungal infections caused by three genera of </a:t>
            </a:r>
            <a:r>
              <a:rPr lang="en-US" dirty="0" smtClean="0"/>
              <a:t>fungi that </a:t>
            </a:r>
            <a:r>
              <a:rPr lang="en-US" dirty="0"/>
              <a:t>have the unique ability to </a:t>
            </a:r>
            <a:r>
              <a:rPr lang="en-US" b="1" u="sng" dirty="0">
                <a:solidFill>
                  <a:srgbClr val="FFFF00"/>
                </a:solidFill>
              </a:rPr>
              <a:t>invade and multiply within </a:t>
            </a:r>
            <a:r>
              <a:rPr lang="en-US" b="1" u="sng" dirty="0" smtClean="0">
                <a:solidFill>
                  <a:srgbClr val="FFFF00"/>
                </a:solidFill>
              </a:rPr>
              <a:t>keratinized tissue </a:t>
            </a:r>
            <a:r>
              <a:rPr lang="en-US" b="1" u="sng" dirty="0">
                <a:solidFill>
                  <a:srgbClr val="FFFF00"/>
                </a:solidFill>
              </a:rPr>
              <a:t>(hair, skin, and </a:t>
            </a:r>
            <a:r>
              <a:rPr lang="en-US" b="1" u="sng" dirty="0" smtClean="0">
                <a:solidFill>
                  <a:srgbClr val="FFFF00"/>
                </a:solidFill>
              </a:rPr>
              <a:t>nails).</a:t>
            </a:r>
          </a:p>
          <a:p>
            <a:pPr marL="45720" indent="0">
              <a:buNone/>
            </a:pPr>
            <a:endParaRPr lang="en-US" b="1" u="sng" dirty="0" smtClean="0">
              <a:solidFill>
                <a:srgbClr val="FFFF00"/>
              </a:solidFill>
            </a:endParaRPr>
          </a:p>
          <a:p>
            <a:r>
              <a:rPr lang="en-US" dirty="0"/>
              <a:t>The three genera are </a:t>
            </a:r>
            <a:r>
              <a:rPr lang="en-US" b="1" i="1" dirty="0" err="1">
                <a:solidFill>
                  <a:srgbClr val="FF0000"/>
                </a:solidFill>
              </a:rPr>
              <a:t>Microsporum</a:t>
            </a:r>
            <a:r>
              <a:rPr lang="en-US" dirty="0"/>
              <a:t>, </a:t>
            </a:r>
            <a:r>
              <a:rPr lang="en-US" b="1" i="1" dirty="0">
                <a:solidFill>
                  <a:srgbClr val="FFC000"/>
                </a:solidFill>
              </a:rPr>
              <a:t>Trichophyton</a:t>
            </a:r>
            <a:r>
              <a:rPr lang="en-US" b="1" dirty="0">
                <a:solidFill>
                  <a:srgbClr val="FFC000"/>
                </a:solidFill>
              </a:rPr>
              <a:t>, </a:t>
            </a:r>
            <a:r>
              <a:rPr lang="en-US" dirty="0"/>
              <a:t>and </a:t>
            </a:r>
            <a:r>
              <a:rPr lang="en-US" b="1" i="1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Epidermophyton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divided the disease </a:t>
            </a:r>
          </a:p>
          <a:p>
            <a:r>
              <a:rPr lang="en-US" dirty="0" smtClean="0"/>
              <a:t>A. </a:t>
            </a:r>
            <a:r>
              <a:rPr lang="en-US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 </a:t>
            </a:r>
            <a:r>
              <a:rPr lang="en-US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naming clinical </a:t>
            </a:r>
            <a:r>
              <a:rPr lang="en-US" dirty="0"/>
              <a:t>infections due to dermatophytes, “tinea” precedes the </a:t>
            </a:r>
            <a:r>
              <a:rPr lang="en-US" dirty="0" smtClean="0"/>
              <a:t>Latin name </a:t>
            </a:r>
            <a:r>
              <a:rPr lang="en-US" dirty="0"/>
              <a:t>for the </a:t>
            </a:r>
            <a:r>
              <a:rPr lang="en-US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involved body site</a:t>
            </a:r>
            <a:r>
              <a:rPr lang="en-US" dirty="0"/>
              <a:t>, e.g. “tinea </a:t>
            </a:r>
            <a:r>
              <a:rPr lang="en-US" dirty="0" err="1"/>
              <a:t>pedis</a:t>
            </a:r>
            <a:r>
              <a:rPr lang="en-US" dirty="0"/>
              <a:t>” refers to a </a:t>
            </a:r>
            <a:r>
              <a:rPr lang="en-US" dirty="0" smtClean="0"/>
              <a:t>dermatophyte infection </a:t>
            </a:r>
            <a:r>
              <a:rPr lang="en-US" dirty="0"/>
              <a:t>of the foot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B.Types</a:t>
            </a:r>
            <a:r>
              <a:rPr lang="en-US" dirty="0" smtClean="0"/>
              <a:t> </a:t>
            </a:r>
            <a:r>
              <a:rPr lang="en-US" dirty="0"/>
              <a:t>of dermatophytes based </a:t>
            </a:r>
            <a:r>
              <a:rPr lang="en-US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 mode of transmission</a:t>
            </a:r>
            <a:r>
              <a:rPr lang="en-US" dirty="0"/>
              <a:t>.</a:t>
            </a:r>
            <a:endParaRPr lang="en-US" dirty="0" smtClean="0"/>
          </a:p>
          <a:p>
            <a:endParaRPr lang="en-US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1"/>
            <a:ext cx="7762056" cy="5760680"/>
          </a:xfrm>
        </p:spPr>
        <p:txBody>
          <a:bodyPr/>
          <a:lstStyle/>
          <a:p>
            <a:r>
              <a:rPr lang="en-US" dirty="0"/>
              <a:t>Types of dermatophytes based on mode of transmission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8087"/>
              </p:ext>
            </p:extLst>
          </p:nvPr>
        </p:nvGraphicFramePr>
        <p:xfrm>
          <a:off x="755577" y="1484784"/>
          <a:ext cx="7704855" cy="47826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8285"/>
                <a:gridCol w="2568285"/>
                <a:gridCol w="2568285"/>
              </a:tblGrid>
              <a:tr h="627692">
                <a:tc gridSpan="3"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TYPES OF DERMATOPHYTES BASED ON MODE OF TRANSMISSION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6703">
                <a:tc>
                  <a:txBody>
                    <a:bodyPr/>
                    <a:lstStyle/>
                    <a:p>
                      <a:r>
                        <a:rPr lang="en-US" sz="1800" b="1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Category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Mode of transmission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Mild to non-inflammatory,</a:t>
                      </a:r>
                    </a:p>
                    <a:p>
                      <a:r>
                        <a:rPr lang="en-US" sz="1800" b="1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chronic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434726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err="1" smtClean="0"/>
                        <a:t>Anthropophilic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Human to human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Intense inflammation</a:t>
                      </a:r>
                    </a:p>
                    <a:p>
                      <a:r>
                        <a:rPr lang="en-US" sz="1800" u="none" strike="noStrike" kern="1200" baseline="0" dirty="0" smtClean="0"/>
                        <a:t>(pustules and vesicles</a:t>
                      </a:r>
                    </a:p>
                    <a:p>
                      <a:r>
                        <a:rPr lang="en-US" sz="1800" u="none" strike="noStrike" kern="1200" baseline="0" dirty="0" smtClean="0"/>
                        <a:t>possible), acute</a:t>
                      </a:r>
                      <a:endParaRPr lang="en-US" dirty="0"/>
                    </a:p>
                  </a:txBody>
                  <a:tcPr/>
                </a:tc>
              </a:tr>
              <a:tr h="1165714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Zoophilic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Animal to human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Intense inflammation</a:t>
                      </a:r>
                    </a:p>
                    <a:p>
                      <a:r>
                        <a:rPr lang="en-US" sz="1800" u="none" strike="noStrike" kern="1200" baseline="0" dirty="0" smtClean="0"/>
                        <a:t>(pustules and vesicles) acute</a:t>
                      </a:r>
                      <a:endParaRPr lang="en-US" dirty="0"/>
                    </a:p>
                  </a:txBody>
                  <a:tcPr/>
                </a:tc>
              </a:tr>
              <a:tr h="627692"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err="1" smtClean="0"/>
                        <a:t>Geophilic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Soil to human or animal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none" strike="noStrike" kern="1200" baseline="0" dirty="0" smtClean="0"/>
                        <a:t>Moderate inflammation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2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7906072" cy="936103"/>
          </a:xfrm>
        </p:spPr>
        <p:txBody>
          <a:bodyPr/>
          <a:lstStyle/>
          <a:p>
            <a:r>
              <a:rPr lang="en-US" dirty="0" smtClean="0"/>
              <a:t>Pathogenesis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7560840" cy="4176504"/>
          </a:xfrm>
        </p:spPr>
        <p:txBody>
          <a:bodyPr>
            <a:noAutofit/>
          </a:bodyPr>
          <a:lstStyle/>
          <a:p>
            <a:r>
              <a:rPr lang="en-US" sz="1800" dirty="0"/>
              <a:t>Dermatophytes, unlike most other fungi, </a:t>
            </a:r>
            <a:r>
              <a:rPr lang="en-US" sz="1800" b="1" u="sng" dirty="0">
                <a:solidFill>
                  <a:srgbClr val="92D050"/>
                </a:solidFill>
              </a:rPr>
              <a:t>produce keratinases</a:t>
            </a:r>
          </a:p>
          <a:p>
            <a:pPr marL="45720" indent="0">
              <a:buNone/>
            </a:pPr>
            <a:r>
              <a:rPr lang="en-US" sz="1800" dirty="0"/>
              <a:t>(enzymes that break down keratin), which </a:t>
            </a:r>
            <a:r>
              <a:rPr lang="en-US" sz="1800" b="1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allow invasion of the </a:t>
            </a:r>
            <a:r>
              <a:rPr lang="en-US" sz="18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fungi into </a:t>
            </a:r>
            <a:r>
              <a:rPr lang="en-US" sz="1800" b="1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the stratum </a:t>
            </a:r>
            <a:r>
              <a:rPr lang="en-US" sz="1800" b="1" u="sng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corneum</a:t>
            </a:r>
            <a:endParaRPr lang="en-US" sz="1800" b="1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sz="1800" dirty="0"/>
              <a:t>The severity of clinical disease is also affected by several host factors.</a:t>
            </a:r>
          </a:p>
          <a:p>
            <a:pPr marL="45720" indent="0">
              <a:buNone/>
            </a:pPr>
            <a:endParaRPr lang="en-US" sz="1800" dirty="0" smtClean="0"/>
          </a:p>
          <a:p>
            <a:pPr marL="502920" indent="-457200">
              <a:buFont typeface="+mj-lt"/>
              <a:buAutoNum type="arabicPeriod"/>
            </a:pPr>
            <a:r>
              <a:rPr lang="en-US" sz="1800" b="1" u="sng" dirty="0" smtClean="0">
                <a:solidFill>
                  <a:srgbClr val="FFFF00"/>
                </a:solidFill>
              </a:rPr>
              <a:t>Sebum</a:t>
            </a:r>
            <a:r>
              <a:rPr lang="en-US" sz="1800" dirty="0" smtClean="0"/>
              <a:t> </a:t>
            </a:r>
            <a:r>
              <a:rPr lang="en-US" sz="1800" dirty="0"/>
              <a:t>has an inhibitory effect on dermatophytes, and the degree </a:t>
            </a:r>
            <a:r>
              <a:rPr lang="en-US" sz="1800" dirty="0" smtClean="0"/>
              <a:t>of disease </a:t>
            </a:r>
            <a:r>
              <a:rPr lang="en-US" sz="1800" dirty="0"/>
              <a:t>activity may be related to the number and activity of </a:t>
            </a:r>
            <a:r>
              <a:rPr lang="en-US" sz="1800" dirty="0" smtClean="0"/>
              <a:t>sebaceous glands </a:t>
            </a:r>
            <a:r>
              <a:rPr lang="en-US" sz="1800" dirty="0"/>
              <a:t>in a particular body </a:t>
            </a:r>
            <a:r>
              <a:rPr lang="en-US" sz="1800" dirty="0" smtClean="0"/>
              <a:t>region.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800" b="1" u="sng" dirty="0" smtClean="0">
                <a:solidFill>
                  <a:srgbClr val="FFFF00"/>
                </a:solidFill>
              </a:rPr>
              <a:t>Breaks </a:t>
            </a:r>
            <a:r>
              <a:rPr lang="en-US" sz="1800" b="1" u="sng" dirty="0">
                <a:solidFill>
                  <a:srgbClr val="FFFF00"/>
                </a:solidFill>
              </a:rPr>
              <a:t>in the skin barrie</a:t>
            </a:r>
            <a:r>
              <a:rPr lang="en-US" sz="1800" dirty="0"/>
              <a:t>r </a:t>
            </a:r>
            <a:r>
              <a:rPr lang="en-US" sz="1800" dirty="0" smtClean="0"/>
              <a:t>or macerated </a:t>
            </a:r>
            <a:r>
              <a:rPr lang="en-US" sz="1800" dirty="0"/>
              <a:t>skin encourage dermatophyte invasion, </a:t>
            </a:r>
            <a:endParaRPr lang="en-US" sz="1800" dirty="0" smtClean="0"/>
          </a:p>
          <a:p>
            <a:pPr marL="502920" indent="-457200">
              <a:buFont typeface="+mj-lt"/>
              <a:buAutoNum type="arabicPeriod"/>
            </a:pPr>
            <a:r>
              <a:rPr lang="en-US" sz="1800" dirty="0" smtClean="0"/>
              <a:t>and </a:t>
            </a:r>
            <a:r>
              <a:rPr lang="en-US" sz="1800" dirty="0"/>
              <a:t>increased </a:t>
            </a:r>
            <a:r>
              <a:rPr lang="en-US" sz="1800" dirty="0" smtClean="0"/>
              <a:t>susceptibility related </a:t>
            </a:r>
            <a:r>
              <a:rPr lang="en-US" sz="1800" dirty="0"/>
              <a:t>to </a:t>
            </a:r>
            <a:r>
              <a:rPr lang="en-US" sz="1800" b="1" u="sng" dirty="0">
                <a:solidFill>
                  <a:srgbClr val="FFFF00"/>
                </a:solidFill>
              </a:rPr>
              <a:t>immunologic factors </a:t>
            </a:r>
            <a:r>
              <a:rPr lang="en-US" sz="1800" dirty="0"/>
              <a:t>may be </a:t>
            </a:r>
            <a:r>
              <a:rPr lang="en-US" sz="1800" dirty="0" smtClean="0"/>
              <a:t>inherited.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1800" dirty="0" smtClean="0"/>
              <a:t>Other </a:t>
            </a:r>
            <a:r>
              <a:rPr lang="en-US" sz="1800" dirty="0"/>
              <a:t>conditions influencing dermatophyte </a:t>
            </a:r>
            <a:r>
              <a:rPr lang="en-US" sz="1800" dirty="0" smtClean="0"/>
              <a:t>infections include </a:t>
            </a:r>
            <a:r>
              <a:rPr lang="en-US" sz="1800" b="1" u="sng" dirty="0">
                <a:solidFill>
                  <a:srgbClr val="FFFF00"/>
                </a:solidFill>
              </a:rPr>
              <a:t>skin disorders </a:t>
            </a:r>
            <a:r>
              <a:rPr lang="en-US" sz="1800" dirty="0"/>
              <a:t>that affect cutaneous barrier function, such </a:t>
            </a:r>
            <a:r>
              <a:rPr lang="en-US" sz="1800" dirty="0" smtClean="0"/>
              <a:t>as ichthyoses</a:t>
            </a:r>
          </a:p>
        </p:txBody>
      </p:sp>
    </p:spTree>
    <p:extLst>
      <p:ext uri="{BB962C8B-B14F-4D97-AF65-F5344CB8AC3E}">
        <p14:creationId xmlns:p14="http://schemas.microsoft.com/office/powerpoint/2010/main" val="27369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7690048" cy="1152127"/>
          </a:xfrm>
        </p:spPr>
        <p:txBody>
          <a:bodyPr/>
          <a:lstStyle/>
          <a:p>
            <a:pPr algn="ctr"/>
            <a:r>
              <a:rPr lang="en-US" i="1" dirty="0"/>
              <a:t>Tinea capitis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3"/>
            <a:ext cx="7546032" cy="4752568"/>
          </a:xfrm>
        </p:spPr>
        <p:txBody>
          <a:bodyPr>
            <a:normAutofit/>
          </a:bodyPr>
          <a:lstStyle/>
          <a:p>
            <a:r>
              <a:rPr lang="en-US" dirty="0"/>
              <a:t>Tinea capitis is a common dermatophyte infection of the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scalp</a:t>
            </a:r>
            <a:r>
              <a:rPr lang="en-US" dirty="0"/>
              <a:t> in </a:t>
            </a:r>
            <a:r>
              <a:rPr lang="en-US" b="1" u="sng" dirty="0" err="1" smtClean="0"/>
              <a:t>children</a:t>
            </a:r>
            <a:r>
              <a:rPr lang="en-US" dirty="0" err="1" smtClean="0"/>
              <a:t>,whereas</a:t>
            </a:r>
            <a:r>
              <a:rPr lang="en-US" dirty="0" smtClean="0"/>
              <a:t> </a:t>
            </a:r>
            <a:r>
              <a:rPr lang="en-US" dirty="0"/>
              <a:t>adult infection occurs infrequently.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causative </a:t>
            </a:r>
            <a:r>
              <a:rPr lang="en-US" dirty="0"/>
              <a:t>pathogens are members of only two genera: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Trichophyton</a:t>
            </a:r>
            <a:r>
              <a:rPr lang="en-US" i="1" dirty="0"/>
              <a:t> </a:t>
            </a:r>
            <a:r>
              <a:rPr lang="en-US" dirty="0" smtClean="0"/>
              <a:t>and </a:t>
            </a:r>
            <a:r>
              <a:rPr lang="en-US" b="1" i="1" dirty="0" err="1" smtClean="0">
                <a:solidFill>
                  <a:srgbClr val="FFFF00"/>
                </a:solidFill>
              </a:rPr>
              <a:t>Microsporum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i="1" u="sng" dirty="0" smtClean="0">
                <a:solidFill>
                  <a:srgbClr val="66FF66"/>
                </a:solidFill>
              </a:rPr>
              <a:t>T</a:t>
            </a:r>
            <a:r>
              <a:rPr lang="en-US" b="1" i="1" u="sng" dirty="0">
                <a:solidFill>
                  <a:srgbClr val="66FF66"/>
                </a:solidFill>
              </a:rPr>
              <a:t>. </a:t>
            </a:r>
            <a:r>
              <a:rPr lang="en-US" b="1" i="1" u="sng" dirty="0" err="1">
                <a:solidFill>
                  <a:srgbClr val="66FF66"/>
                </a:solidFill>
              </a:rPr>
              <a:t>tonsurans</a:t>
            </a:r>
            <a:r>
              <a:rPr lang="en-US" b="1" i="1" u="sng" dirty="0">
                <a:solidFill>
                  <a:srgbClr val="66FF66"/>
                </a:solidFill>
              </a:rPr>
              <a:t> </a:t>
            </a:r>
            <a:r>
              <a:rPr lang="en-US" dirty="0"/>
              <a:t>is currently the most common cause </a:t>
            </a:r>
            <a:r>
              <a:rPr lang="en-US" dirty="0" smtClean="0"/>
              <a:t>of tinea </a:t>
            </a:r>
            <a:r>
              <a:rPr lang="en-US" dirty="0"/>
              <a:t>capitis in the US (accounting for &gt;90% of cases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1266" name="Picture 2" descr="Image result for antifungal for tinea cap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173541" cy="22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5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7906072" cy="1152127"/>
          </a:xfrm>
        </p:spPr>
        <p:txBody>
          <a:bodyPr/>
          <a:lstStyle/>
          <a:p>
            <a:r>
              <a:rPr lang="en-US" dirty="0" smtClean="0"/>
              <a:t>Clinical varieties of tinea capitis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5832648" cy="5112608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b="1" u="sng" dirty="0">
                <a:solidFill>
                  <a:srgbClr val="FFFF00"/>
                </a:solidFill>
              </a:rPr>
              <a:t>The </a:t>
            </a:r>
            <a:r>
              <a:rPr lang="en-US" b="1" i="1" u="sng" dirty="0" err="1">
                <a:solidFill>
                  <a:srgbClr val="FFFF00"/>
                </a:solidFill>
              </a:rPr>
              <a:t>endothrix</a:t>
            </a:r>
            <a:r>
              <a:rPr lang="en-US" b="1" i="1" u="sng" dirty="0">
                <a:solidFill>
                  <a:srgbClr val="FFFF00"/>
                </a:solidFill>
              </a:rPr>
              <a:t> pattern </a:t>
            </a:r>
            <a:endParaRPr lang="en-US" b="1" i="1" u="sng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results </a:t>
            </a:r>
            <a:r>
              <a:rPr lang="en-US" dirty="0"/>
              <a:t>from infection with </a:t>
            </a:r>
            <a:r>
              <a:rPr lang="en-US" b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anthropophilic</a:t>
            </a:r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fungi </a:t>
            </a:r>
            <a:r>
              <a:rPr lang="en-US" dirty="0"/>
              <a:t> </a:t>
            </a:r>
            <a:r>
              <a:rPr lang="en-US" b="1" u="sng" dirty="0" err="1" smtClean="0">
                <a:solidFill>
                  <a:srgbClr val="92D050"/>
                </a:solidFill>
              </a:rPr>
              <a:t>nonfluorescent</a:t>
            </a:r>
            <a:endParaRPr lang="en-US" b="1" u="sng" dirty="0">
              <a:solidFill>
                <a:srgbClr val="92D050"/>
              </a:solidFill>
            </a:endParaRPr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clinical </a:t>
            </a:r>
            <a:r>
              <a:rPr lang="en-US" dirty="0"/>
              <a:t>presentation varies from scaling to “</a:t>
            </a:r>
            <a:r>
              <a:rPr lang="en-US" b="1" u="sng" dirty="0">
                <a:solidFill>
                  <a:srgbClr val="FFFF00"/>
                </a:solidFill>
              </a:rPr>
              <a:t>black dots</a:t>
            </a:r>
            <a:r>
              <a:rPr lang="en-US" dirty="0"/>
              <a:t>” </a:t>
            </a:r>
            <a:r>
              <a:rPr lang="en-US" dirty="0" smtClean="0"/>
              <a:t>with patchy </a:t>
            </a:r>
            <a:r>
              <a:rPr lang="en-US" dirty="0"/>
              <a:t>alopecia </a:t>
            </a:r>
            <a:r>
              <a:rPr lang="en-US" dirty="0" smtClean="0"/>
              <a:t>.( black </a:t>
            </a:r>
            <a:r>
              <a:rPr lang="en-US" dirty="0" err="1" smtClean="0"/>
              <a:t>docts</a:t>
            </a:r>
            <a:r>
              <a:rPr lang="en-US" dirty="0" smtClean="0"/>
              <a:t> occur as affected hair breaks at the surface of scalp) </a:t>
            </a:r>
          </a:p>
          <a:p>
            <a:r>
              <a:rPr lang="en-US" b="1" i="1" u="sng" dirty="0" smtClean="0">
                <a:solidFill>
                  <a:srgbClr val="00B0F0"/>
                </a:solidFill>
              </a:rPr>
              <a:t>T</a:t>
            </a:r>
            <a:r>
              <a:rPr lang="en-US" b="1" i="1" u="sng" dirty="0">
                <a:solidFill>
                  <a:srgbClr val="00B0F0"/>
                </a:solidFill>
              </a:rPr>
              <a:t>. </a:t>
            </a:r>
            <a:r>
              <a:rPr lang="en-US" b="1" i="1" u="sng" dirty="0" err="1">
                <a:solidFill>
                  <a:srgbClr val="00B0F0"/>
                </a:solidFill>
              </a:rPr>
              <a:t>tonsurans</a:t>
            </a:r>
            <a:r>
              <a:rPr lang="en-US" b="1" i="1" u="sng" dirty="0">
                <a:solidFill>
                  <a:srgbClr val="00B0F0"/>
                </a:solidFill>
              </a:rPr>
              <a:t> </a:t>
            </a:r>
            <a:r>
              <a:rPr lang="en-US" b="1" u="sng" dirty="0">
                <a:solidFill>
                  <a:srgbClr val="00B0F0"/>
                </a:solidFill>
              </a:rPr>
              <a:t>and </a:t>
            </a:r>
            <a:r>
              <a:rPr lang="en-US" b="1" i="1" u="sng" dirty="0" smtClean="0">
                <a:solidFill>
                  <a:srgbClr val="00B0F0"/>
                </a:solidFill>
              </a:rPr>
              <a:t>T. </a:t>
            </a:r>
            <a:r>
              <a:rPr lang="en-US" b="1" i="1" u="sng" dirty="0" err="1" smtClean="0">
                <a:solidFill>
                  <a:srgbClr val="00B0F0"/>
                </a:solidFill>
              </a:rPr>
              <a:t>violaceum</a:t>
            </a:r>
            <a:r>
              <a:rPr lang="en-US" b="1" i="1" u="sng" dirty="0" smtClean="0">
                <a:solidFill>
                  <a:srgbClr val="00B0F0"/>
                </a:solidFill>
              </a:rPr>
              <a:t> </a:t>
            </a:r>
            <a:r>
              <a:rPr lang="en-US" dirty="0"/>
              <a:t>are important causes of </a:t>
            </a:r>
            <a:r>
              <a:rPr lang="en-US" dirty="0" err="1"/>
              <a:t>endothrix</a:t>
            </a:r>
            <a:r>
              <a:rPr lang="en-US" dirty="0"/>
              <a:t> infection.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218829" cy="215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mage result for tinea capitis black d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848" y="1484784"/>
            <a:ext cx="2590152" cy="195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mage result for tinea capitis black d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9925"/>
            <a:ext cx="3838464" cy="26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7978080" cy="936103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The </a:t>
            </a:r>
            <a:r>
              <a:rPr lang="en-US" i="1" dirty="0" err="1"/>
              <a:t>ectothrix</a:t>
            </a:r>
            <a:r>
              <a:rPr lang="en-US" i="1" dirty="0"/>
              <a:t> </a:t>
            </a:r>
            <a:r>
              <a:rPr lang="en-US" i="1" dirty="0" smtClean="0"/>
              <a:t>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7"/>
            <a:ext cx="7978080" cy="4896584"/>
          </a:xfrm>
        </p:spPr>
        <p:txBody>
          <a:bodyPr/>
          <a:lstStyle/>
          <a:p>
            <a:r>
              <a:rPr lang="en-US" dirty="0"/>
              <a:t>occurs when </a:t>
            </a:r>
            <a:r>
              <a:rPr lang="en-US" b="1" u="sng" dirty="0" err="1">
                <a:solidFill>
                  <a:srgbClr val="92D050"/>
                </a:solidFill>
              </a:rPr>
              <a:t>arthroconidi</a:t>
            </a:r>
            <a:r>
              <a:rPr lang="en-US" dirty="0" err="1"/>
              <a:t>a</a:t>
            </a:r>
            <a:r>
              <a:rPr lang="en-US" dirty="0"/>
              <a:t> are formed </a:t>
            </a:r>
            <a:r>
              <a:rPr lang="en-US" dirty="0" smtClean="0"/>
              <a:t>from fragmented </a:t>
            </a:r>
            <a:r>
              <a:rPr lang="en-US" dirty="0"/>
              <a:t>hyphae </a:t>
            </a:r>
            <a:r>
              <a:rPr lang="en-US" b="1" u="sng" dirty="0">
                <a:solidFill>
                  <a:schemeClr val="tx2"/>
                </a:solidFill>
              </a:rPr>
              <a:t>outside the hair shaft </a:t>
            </a:r>
            <a:endParaRPr lang="en-US" b="1" u="sng" dirty="0">
              <a:solidFill>
                <a:schemeClr val="tx2"/>
              </a:solidFill>
            </a:endParaRPr>
          </a:p>
          <a:p>
            <a:r>
              <a:rPr lang="en-US" dirty="0" smtClean="0"/>
              <a:t>Cuticle</a:t>
            </a:r>
            <a:r>
              <a:rPr lang="en-US" dirty="0"/>
              <a:t> </a:t>
            </a:r>
            <a:r>
              <a:rPr lang="en-US" dirty="0" smtClean="0"/>
              <a:t>destruction </a:t>
            </a:r>
            <a:r>
              <a:rPr lang="en-US" dirty="0"/>
              <a:t>ensues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Ectothrix</a:t>
            </a:r>
            <a:r>
              <a:rPr lang="en-US" dirty="0"/>
              <a:t> infection can be </a:t>
            </a:r>
            <a:r>
              <a:rPr lang="en-US" b="1" u="sng" dirty="0" smtClean="0">
                <a:solidFill>
                  <a:srgbClr val="FFFF00"/>
                </a:solidFill>
              </a:rPr>
              <a:t>fluorescent (</a:t>
            </a:r>
            <a:r>
              <a:rPr lang="en-US" i="1" dirty="0" err="1" smtClean="0"/>
              <a:t>Microsporum</a:t>
            </a:r>
            <a:r>
              <a:rPr lang="en-US" dirty="0"/>
              <a:t>) or </a:t>
            </a:r>
            <a:r>
              <a:rPr lang="en-US" dirty="0" smtClean="0"/>
              <a:t>          </a:t>
            </a:r>
            <a:r>
              <a:rPr lang="en-US" b="1" u="sng" dirty="0" smtClean="0">
                <a:solidFill>
                  <a:srgbClr val="FFFF00"/>
                </a:solidFill>
              </a:rPr>
              <a:t>non-fluorescent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 err="1"/>
              <a:t>Microsporum</a:t>
            </a:r>
            <a:r>
              <a:rPr lang="en-US" i="1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Trichophyton</a:t>
            </a:r>
            <a:r>
              <a:rPr lang="en-US" dirty="0"/>
              <a:t>), as determined by Wood’s lamp examination.</a:t>
            </a:r>
          </a:p>
          <a:p>
            <a:r>
              <a:rPr lang="en-US" dirty="0"/>
              <a:t>Clinical features vary from patchy, scaly alopecia with </a:t>
            </a:r>
            <a:r>
              <a:rPr lang="en-US" dirty="0" smtClean="0"/>
              <a:t>little inflammation </a:t>
            </a:r>
            <a:r>
              <a:rPr lang="en-US" dirty="0"/>
              <a:t>that may mimic alopecia </a:t>
            </a:r>
            <a:r>
              <a:rPr lang="en-US" dirty="0" err="1"/>
              <a:t>areata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B0F0"/>
                </a:solidFill>
              </a:rPr>
              <a:t>scaly tinea capitis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8194" name="Picture 2" descr="Image result for scaly tinea cap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3378244" cy="21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caly tinea capi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92785"/>
            <a:ext cx="3012346" cy="225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4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8229600" cy="1224135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Favus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9"/>
            <a:ext cx="7978080" cy="4968592"/>
          </a:xfrm>
        </p:spPr>
        <p:txBody>
          <a:bodyPr/>
          <a:lstStyle/>
          <a:p>
            <a:r>
              <a:rPr lang="en-US" i="1" dirty="0" err="1"/>
              <a:t>Favus</a:t>
            </a:r>
            <a:r>
              <a:rPr lang="en-US" i="1" dirty="0"/>
              <a:t> </a:t>
            </a:r>
            <a:r>
              <a:rPr lang="en-US" dirty="0"/>
              <a:t>is </a:t>
            </a:r>
            <a:r>
              <a:rPr lang="en-US" b="1" u="sng" dirty="0">
                <a:solidFill>
                  <a:srgbClr val="00B0F0"/>
                </a:solidFill>
              </a:rPr>
              <a:t>the most severe form </a:t>
            </a:r>
            <a:r>
              <a:rPr lang="en-US" dirty="0"/>
              <a:t>of dermatophyte hair infection and</a:t>
            </a:r>
          </a:p>
          <a:p>
            <a:r>
              <a:rPr lang="en-US" dirty="0"/>
              <a:t>is most frequently caused by </a:t>
            </a:r>
            <a:r>
              <a:rPr lang="en-US" b="1" i="1" u="sng" dirty="0">
                <a:solidFill>
                  <a:srgbClr val="66FF66"/>
                </a:solidFill>
              </a:rPr>
              <a:t>T. </a:t>
            </a:r>
            <a:r>
              <a:rPr lang="en-US" b="1" i="1" u="sng" dirty="0" err="1">
                <a:solidFill>
                  <a:srgbClr val="66FF66"/>
                </a:solidFill>
              </a:rPr>
              <a:t>schoenleinii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u="sng" dirty="0">
                <a:solidFill>
                  <a:srgbClr val="FFFF00"/>
                </a:solidFill>
              </a:rPr>
              <a:t>Hyphae and </a:t>
            </a:r>
            <a:r>
              <a:rPr lang="en-US" b="1" u="sng" dirty="0" smtClean="0">
                <a:solidFill>
                  <a:srgbClr val="FFFF00"/>
                </a:solidFill>
              </a:rPr>
              <a:t>air spaces </a:t>
            </a:r>
            <a:r>
              <a:rPr lang="en-US" dirty="0"/>
              <a:t>are observed within the hair shaft, and a </a:t>
            </a:r>
            <a:r>
              <a:rPr lang="en-US" b="1" u="sng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bluish-white</a:t>
            </a:r>
            <a:r>
              <a:rPr lang="en-US" dirty="0" smtClean="0"/>
              <a:t> fluorescence </a:t>
            </a:r>
            <a:r>
              <a:rPr lang="en-US" dirty="0"/>
              <a:t>by Wood’s light examination is typically seen. </a:t>
            </a:r>
            <a:endParaRPr lang="en-US" dirty="0" smtClean="0"/>
          </a:p>
          <a:p>
            <a:r>
              <a:rPr lang="en-US" dirty="0" err="1" smtClean="0"/>
              <a:t>Favus</a:t>
            </a:r>
            <a:r>
              <a:rPr lang="en-US" dirty="0"/>
              <a:t> </a:t>
            </a:r>
            <a:r>
              <a:rPr lang="en-US" dirty="0" smtClean="0"/>
              <a:t>presents </a:t>
            </a:r>
            <a:r>
              <a:rPr lang="en-US" dirty="0"/>
              <a:t>as thick, yellow crusts composed </a:t>
            </a:r>
            <a:r>
              <a:rPr lang="en-US" dirty="0">
                <a:solidFill>
                  <a:srgbClr val="66FF66"/>
                </a:solidFill>
              </a:rPr>
              <a:t>of hyphae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66FF66"/>
                </a:solidFill>
              </a:rPr>
              <a:t>skin debris </a:t>
            </a:r>
            <a:r>
              <a:rPr lang="en-US" dirty="0">
                <a:solidFill>
                  <a:srgbClr val="66FF66"/>
                </a:solidFill>
              </a:rPr>
              <a:t>(“</a:t>
            </a:r>
            <a:r>
              <a:rPr lang="en-US" dirty="0" err="1">
                <a:solidFill>
                  <a:srgbClr val="66FF66"/>
                </a:solidFill>
              </a:rPr>
              <a:t>scutula</a:t>
            </a:r>
            <a:r>
              <a:rPr lang="en-US" dirty="0"/>
              <a:t>”). Scarring alopecia may develop in </a:t>
            </a:r>
            <a:r>
              <a:rPr lang="en-US" dirty="0" smtClean="0"/>
              <a:t>chronic infections </a:t>
            </a:r>
            <a:endParaRPr lang="en-US" dirty="0"/>
          </a:p>
        </p:txBody>
      </p:sp>
      <p:pic>
        <p:nvPicPr>
          <p:cNvPr id="9218" name="Picture 2" descr="Image result for fav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2431840" cy="24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favus fungal inf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1367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7906072" cy="1080119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Kerion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992888" cy="3539527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kerion</a:t>
            </a:r>
            <a:r>
              <a:rPr lang="en-US" dirty="0"/>
              <a:t> results from </a:t>
            </a:r>
            <a:r>
              <a:rPr lang="en-US" b="1" u="sng" dirty="0">
                <a:solidFill>
                  <a:srgbClr val="FFFF00"/>
                </a:solidFill>
              </a:rPr>
              <a:t>advanced disease coupled with an </a:t>
            </a:r>
            <a:r>
              <a:rPr lang="en-US" b="1" u="sng" dirty="0" smtClean="0">
                <a:solidFill>
                  <a:srgbClr val="FFFF00"/>
                </a:solidFill>
              </a:rPr>
              <a:t>exaggerated host </a:t>
            </a:r>
            <a:r>
              <a:rPr lang="en-US" b="1" u="sng" dirty="0">
                <a:solidFill>
                  <a:srgbClr val="FFFF00"/>
                </a:solidFill>
              </a:rPr>
              <a:t>response </a:t>
            </a:r>
            <a:r>
              <a:rPr lang="en-US" dirty="0"/>
              <a:t>that leads to </a:t>
            </a:r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boggy, purulent plaques with abscess </a:t>
            </a: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formation </a:t>
            </a:r>
            <a:r>
              <a:rPr lang="en-US" dirty="0" smtClean="0"/>
              <a:t>and </a:t>
            </a:r>
            <a:r>
              <a:rPr lang="en-US" dirty="0"/>
              <a:t>associated alopecia </a:t>
            </a:r>
            <a:endParaRPr lang="en-US" dirty="0" smtClean="0"/>
          </a:p>
          <a:p>
            <a:r>
              <a:rPr lang="en-US" dirty="0" smtClean="0"/>
              <a:t>Note: If </a:t>
            </a:r>
            <a:r>
              <a:rPr lang="en-US" dirty="0"/>
              <a:t>a </a:t>
            </a:r>
            <a:r>
              <a:rPr lang="en-US" dirty="0" err="1"/>
              <a:t>kerion</a:t>
            </a:r>
            <a:r>
              <a:rPr lang="en-US" dirty="0"/>
              <a:t> is </a:t>
            </a:r>
            <a:r>
              <a:rPr lang="en-US" dirty="0" smtClean="0"/>
              <a:t>misdiagnosed as </a:t>
            </a:r>
            <a:r>
              <a:rPr lang="en-US" dirty="0"/>
              <a:t>a bacterial abscess and treated with antibiotics following </a:t>
            </a:r>
            <a:r>
              <a:rPr lang="en-US" dirty="0" smtClean="0"/>
              <a:t>incision and </a:t>
            </a:r>
            <a:r>
              <a:rPr lang="en-US" dirty="0"/>
              <a:t>drainage, the infection will likely worsen, thereby </a:t>
            </a:r>
            <a:r>
              <a:rPr lang="en-US" dirty="0" smtClean="0"/>
              <a:t>increasing the </a:t>
            </a:r>
            <a:r>
              <a:rPr lang="en-US" dirty="0"/>
              <a:t>likelihood of scarring alopecia.</a:t>
            </a:r>
            <a:endParaRPr lang="en-US" dirty="0"/>
          </a:p>
        </p:txBody>
      </p:sp>
      <p:pic>
        <p:nvPicPr>
          <p:cNvPr id="6148" name="Picture 4" descr="Image result for ker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29112"/>
            <a:ext cx="4148293" cy="24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 result for ker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Image result for ker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344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20689"/>
            <a:ext cx="6969968" cy="1152127"/>
          </a:xfrm>
        </p:spPr>
        <p:txBody>
          <a:bodyPr/>
          <a:lstStyle/>
          <a:p>
            <a:pPr algn="ctr"/>
            <a:r>
              <a:rPr lang="en-US" dirty="0" smtClean="0"/>
              <a:t>Carrier state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1"/>
            <a:ext cx="7402016" cy="4320520"/>
          </a:xfrm>
        </p:spPr>
        <p:txBody>
          <a:bodyPr>
            <a:normAutofit/>
          </a:bodyPr>
          <a:lstStyle/>
          <a:p>
            <a:r>
              <a:rPr lang="en-US" dirty="0"/>
              <a:t>The “carrier state” of </a:t>
            </a:r>
            <a:r>
              <a:rPr lang="en-US" i="1" dirty="0"/>
              <a:t>T. </a:t>
            </a:r>
            <a:r>
              <a:rPr lang="en-US" b="1" i="1" u="sng" dirty="0" err="1">
                <a:solidFill>
                  <a:srgbClr val="66FF66"/>
                </a:solidFill>
              </a:rPr>
              <a:t>tonsurans</a:t>
            </a:r>
            <a:r>
              <a:rPr lang="en-US" i="1" dirty="0">
                <a:solidFill>
                  <a:srgbClr val="66FF66"/>
                </a:solidFill>
              </a:rPr>
              <a:t> </a:t>
            </a:r>
            <a:r>
              <a:rPr lang="en-US" dirty="0"/>
              <a:t>refers to a clinical situation </a:t>
            </a:r>
            <a:r>
              <a:rPr lang="en-US" dirty="0" smtClean="0"/>
              <a:t>in which </a:t>
            </a:r>
            <a:r>
              <a:rPr lang="en-US" dirty="0"/>
              <a:t>there are </a:t>
            </a:r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 obvious signs or symptom</a:t>
            </a:r>
            <a:r>
              <a:rPr lang="en-US" dirty="0"/>
              <a:t>s of a scalp infection, </a:t>
            </a:r>
            <a:r>
              <a:rPr lang="en-US" b="1" u="sng" dirty="0" smtClean="0">
                <a:solidFill>
                  <a:srgbClr val="FFFF00"/>
                </a:solidFill>
              </a:rPr>
              <a:t>yet a </a:t>
            </a:r>
            <a:r>
              <a:rPr lang="en-US" b="1" u="sng" dirty="0">
                <a:solidFill>
                  <a:srgbClr val="FFFF00"/>
                </a:solidFill>
              </a:rPr>
              <a:t>positive fungal culture </a:t>
            </a:r>
            <a:r>
              <a:rPr lang="en-US" dirty="0"/>
              <a:t>is </a:t>
            </a:r>
            <a:r>
              <a:rPr lang="en-US" dirty="0" smtClean="0"/>
              <a:t>obtained.</a:t>
            </a:r>
          </a:p>
          <a:p>
            <a:r>
              <a:rPr lang="en-US" dirty="0" smtClean="0"/>
              <a:t>Although </a:t>
            </a:r>
            <a:r>
              <a:rPr lang="en-US" dirty="0"/>
              <a:t>also seen in </a:t>
            </a:r>
            <a:r>
              <a:rPr lang="en-US" dirty="0" smtClean="0"/>
              <a:t>children, this </a:t>
            </a:r>
            <a:r>
              <a:rPr lang="en-US" dirty="0"/>
              <a:t>typically occurs in adults who have been exposed to infected children.</a:t>
            </a:r>
          </a:p>
          <a:p>
            <a:r>
              <a:rPr lang="en-US" dirty="0" smtClean="0"/>
              <a:t>treat </a:t>
            </a:r>
            <a:r>
              <a:rPr lang="en-US" dirty="0"/>
              <a:t>all carriers with oral </a:t>
            </a:r>
            <a:r>
              <a:rPr lang="en-US" dirty="0" smtClean="0"/>
              <a:t>or topical </a:t>
            </a:r>
            <a:r>
              <a:rPr lang="en-US" dirty="0"/>
              <a:t>antifungals.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171399"/>
            <a:ext cx="7546032" cy="1440159"/>
          </a:xfrm>
        </p:spPr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7"/>
            <a:ext cx="7402016" cy="4896584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66FF66"/>
                </a:solidFill>
              </a:rPr>
              <a:t>Oral therapy is required, as the drug must </a:t>
            </a:r>
            <a:r>
              <a:rPr lang="en-US" b="1" u="sng" dirty="0" smtClean="0">
                <a:solidFill>
                  <a:srgbClr val="66FF66"/>
                </a:solidFill>
              </a:rPr>
              <a:t>penetrate the </a:t>
            </a:r>
            <a:r>
              <a:rPr lang="en-US" b="1" u="sng" dirty="0">
                <a:solidFill>
                  <a:srgbClr val="66FF66"/>
                </a:solidFill>
              </a:rPr>
              <a:t>hair follicle to be effective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Preventative </a:t>
            </a:r>
            <a:r>
              <a:rPr lang="en-US" dirty="0"/>
              <a:t>measures are </a:t>
            </a:r>
            <a:r>
              <a:rPr lang="en-US" dirty="0" smtClean="0"/>
              <a:t>also important </a:t>
            </a:r>
            <a:r>
              <a:rPr lang="en-US" dirty="0"/>
              <a:t>in the management of tinea capitis. Because the disease </a:t>
            </a:r>
            <a:r>
              <a:rPr lang="en-US" dirty="0" smtClean="0"/>
              <a:t>is contagious</a:t>
            </a:r>
            <a:r>
              <a:rPr lang="en-US" dirty="0"/>
              <a:t>, all individuals residing with the infected patient should </a:t>
            </a:r>
            <a:r>
              <a:rPr lang="en-US" dirty="0" smtClean="0"/>
              <a:t>be examined </a:t>
            </a:r>
            <a:r>
              <a:rPr lang="en-US" dirty="0"/>
              <a:t>for signs of tinea capitis and appropriately treated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Appropriate adjunctive </a:t>
            </a:r>
            <a:r>
              <a:rPr lang="en-US" dirty="0" smtClean="0"/>
              <a:t>treatment: regular </a:t>
            </a:r>
            <a:r>
              <a:rPr lang="en-US" dirty="0"/>
              <a:t>(e.g. every other day) use of </a:t>
            </a:r>
            <a:r>
              <a:rPr lang="en-US" dirty="0" smtClean="0"/>
              <a:t>an antifungal </a:t>
            </a:r>
            <a:r>
              <a:rPr lang="en-US" dirty="0"/>
              <a:t>shampoo, such as 2% ketoconazole or 2.5% selenium </a:t>
            </a:r>
            <a:r>
              <a:rPr lang="en-US" dirty="0" smtClean="0"/>
              <a:t>sulfide, until </a:t>
            </a:r>
            <a:r>
              <a:rPr lang="en-US" dirty="0"/>
              <a:t>the patient is free of disease. </a:t>
            </a:r>
            <a:endParaRPr lang="en-US" dirty="0"/>
          </a:p>
        </p:txBody>
      </p:sp>
      <p:pic>
        <p:nvPicPr>
          <p:cNvPr id="10244" name="Picture 4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2286001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690048" cy="1224135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3"/>
            <a:ext cx="7906072" cy="4752568"/>
          </a:xfrm>
        </p:spPr>
        <p:txBody>
          <a:bodyPr/>
          <a:lstStyle/>
          <a:p>
            <a:r>
              <a:rPr lang="en-US" dirty="0" smtClean="0"/>
              <a:t>To know the general point about fungus and fungal infection </a:t>
            </a:r>
          </a:p>
          <a:p>
            <a:r>
              <a:rPr lang="en-US" dirty="0" smtClean="0"/>
              <a:t>To know the types of fungal infections </a:t>
            </a:r>
          </a:p>
          <a:p>
            <a:r>
              <a:rPr lang="en-US" dirty="0" smtClean="0"/>
              <a:t>To identify every  disease and their presentation and their characterized manifestation </a:t>
            </a:r>
          </a:p>
          <a:p>
            <a:r>
              <a:rPr lang="en-US" dirty="0" smtClean="0"/>
              <a:t>To differentiate between disease types </a:t>
            </a:r>
          </a:p>
          <a:p>
            <a:r>
              <a:rPr lang="en-US" dirty="0" smtClean="0"/>
              <a:t>How to diagnose the fungal infection </a:t>
            </a:r>
          </a:p>
          <a:p>
            <a:r>
              <a:rPr lang="en-US" dirty="0" smtClean="0"/>
              <a:t>And treatment </a:t>
            </a:r>
          </a:p>
          <a:p>
            <a:endParaRPr lang="en-US" dirty="0"/>
          </a:p>
        </p:txBody>
      </p:sp>
      <p:pic>
        <p:nvPicPr>
          <p:cNvPr id="18436" name="Picture 4" descr="Image result for fungal infecti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80391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906072" cy="720079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Tinea </a:t>
            </a:r>
            <a:r>
              <a:rPr lang="en-US" i="1" dirty="0" err="1"/>
              <a:t>corporis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315200" cy="3539527"/>
          </a:xfrm>
        </p:spPr>
        <p:txBody>
          <a:bodyPr>
            <a:normAutofit/>
          </a:bodyPr>
          <a:lstStyle/>
          <a:p>
            <a:r>
              <a:rPr lang="en-US" dirty="0" smtClean="0"/>
              <a:t>Tinea </a:t>
            </a:r>
            <a:r>
              <a:rPr lang="en-US" dirty="0" err="1"/>
              <a:t>corporis</a:t>
            </a:r>
            <a:r>
              <a:rPr lang="en-US" dirty="0"/>
              <a:t> is a dermatophyte infection of the skin of the </a:t>
            </a:r>
            <a:r>
              <a:rPr lang="en-US" b="1" u="sng" dirty="0">
                <a:solidFill>
                  <a:srgbClr val="66FF66"/>
                </a:solidFill>
              </a:rPr>
              <a:t>trunk </a:t>
            </a:r>
            <a:r>
              <a:rPr lang="en-US" b="1" u="sng" dirty="0" smtClean="0">
                <a:solidFill>
                  <a:srgbClr val="66FF66"/>
                </a:solidFill>
              </a:rPr>
              <a:t>and extremities</a:t>
            </a:r>
            <a:r>
              <a:rPr lang="en-US" b="1" u="sng" dirty="0">
                <a:solidFill>
                  <a:srgbClr val="66FF66"/>
                </a:solidFill>
              </a:rPr>
              <a:t>, excluding the hair, nails, palms, soles, and groin</a:t>
            </a:r>
            <a:r>
              <a:rPr lang="en-US" b="1" u="sng" dirty="0" smtClean="0">
                <a:solidFill>
                  <a:srgbClr val="66FF66"/>
                </a:solidFill>
              </a:rPr>
              <a:t>.</a:t>
            </a:r>
          </a:p>
          <a:p>
            <a:r>
              <a:rPr lang="en-US" dirty="0" smtClean="0"/>
              <a:t>Any </a:t>
            </a:r>
            <a:r>
              <a:rPr lang="en-US" dirty="0"/>
              <a:t>dermatophyte can potentially </a:t>
            </a:r>
            <a:r>
              <a:rPr lang="en-US" dirty="0" smtClean="0"/>
              <a:t>cause tinea </a:t>
            </a:r>
            <a:r>
              <a:rPr lang="en-US" dirty="0" err="1"/>
              <a:t>corporis</a:t>
            </a:r>
            <a:r>
              <a:rPr lang="en-US" dirty="0"/>
              <a:t>, but </a:t>
            </a:r>
            <a:r>
              <a:rPr lang="en-US" dirty="0" smtClean="0"/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T</a:t>
            </a:r>
            <a:r>
              <a:rPr lang="en-US" b="1" i="1" u="sng" dirty="0">
                <a:solidFill>
                  <a:srgbClr val="FF0000"/>
                </a:solidFill>
              </a:rPr>
              <a:t>. rubrum </a:t>
            </a:r>
            <a:r>
              <a:rPr lang="en-US" dirty="0"/>
              <a:t>is the most common pathogen </a:t>
            </a:r>
            <a:r>
              <a:rPr lang="en-US" dirty="0" smtClean="0"/>
              <a:t>worldwide, followed </a:t>
            </a:r>
            <a:r>
              <a:rPr lang="en-US" dirty="0"/>
              <a:t>by </a:t>
            </a:r>
            <a:r>
              <a:rPr lang="en-US" i="1" dirty="0"/>
              <a:t>T. </a:t>
            </a:r>
            <a:r>
              <a:rPr lang="en-US" i="1" dirty="0" err="1"/>
              <a:t>mentagrophytes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5"/>
            <a:ext cx="7690048" cy="936103"/>
          </a:xfrm>
        </p:spPr>
        <p:txBody>
          <a:bodyPr/>
          <a:lstStyle/>
          <a:p>
            <a:r>
              <a:rPr lang="en-US" dirty="0" smtClean="0"/>
              <a:t>Transmission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7"/>
            <a:ext cx="7690048" cy="4896584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human-to-human </a:t>
            </a:r>
            <a:r>
              <a:rPr lang="en-US" dirty="0"/>
              <a:t>(including </a:t>
            </a:r>
            <a:r>
              <a:rPr lang="en-US" dirty="0" smtClean="0"/>
              <a:t>autoinoculation, e.g</a:t>
            </a:r>
            <a:r>
              <a:rPr lang="en-US" dirty="0"/>
              <a:t>. from tinea capitis or </a:t>
            </a:r>
            <a:r>
              <a:rPr lang="en-US" dirty="0" err="1"/>
              <a:t>pedis</a:t>
            </a:r>
            <a:r>
              <a:rPr lang="en-US" dirty="0" smtClean="0"/>
              <a:t>)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animal-to-human (</a:t>
            </a:r>
            <a:r>
              <a:rPr lang="en-US" dirty="0" smtClean="0"/>
              <a:t>often transmitted </a:t>
            </a:r>
            <a:r>
              <a:rPr lang="en-US" dirty="0"/>
              <a:t>by domestic animals</a:t>
            </a:r>
            <a:r>
              <a:rPr lang="en-US" dirty="0" smtClean="0"/>
              <a:t>),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soil-to-human </a:t>
            </a:r>
            <a:r>
              <a:rPr lang="en-US" dirty="0"/>
              <a:t>spread 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Sources </a:t>
            </a:r>
            <a:r>
              <a:rPr lang="en-US" dirty="0"/>
              <a:t>include occupational or recreational exposure (e.g. </a:t>
            </a:r>
            <a:r>
              <a:rPr lang="en-US" dirty="0" smtClean="0"/>
              <a:t>military ,housing, </a:t>
            </a:r>
            <a:r>
              <a:rPr lang="en-US" dirty="0"/>
              <a:t>locker rooms, outdoor </a:t>
            </a:r>
            <a:r>
              <a:rPr lang="en-US" dirty="0" smtClean="0"/>
              <a:t>activities)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contact with contaminated clothing or </a:t>
            </a:r>
            <a:r>
              <a:rPr lang="en-US" dirty="0" err="1" smtClean="0"/>
              <a:t>furnitur</a:t>
            </a:r>
            <a:endParaRPr lang="en-US" dirty="0"/>
          </a:p>
        </p:txBody>
      </p:sp>
      <p:pic>
        <p:nvPicPr>
          <p:cNvPr id="12290" name="Picture 2" descr="Image result for transmission of tinea corporis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168352" cy="1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7762056" cy="1152127"/>
          </a:xfrm>
        </p:spPr>
        <p:txBody>
          <a:bodyPr/>
          <a:lstStyle/>
          <a:p>
            <a:pPr algn="ctr"/>
            <a:r>
              <a:rPr lang="en-US" dirty="0" smtClean="0"/>
              <a:t>Clinical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3"/>
            <a:ext cx="7560840" cy="3384377"/>
          </a:xfrm>
        </p:spPr>
        <p:txBody>
          <a:bodyPr>
            <a:normAutofit/>
          </a:bodyPr>
          <a:lstStyle/>
          <a:p>
            <a:r>
              <a:rPr lang="en-US" dirty="0" smtClean="0"/>
              <a:t>Asymptomatic round or polycyclic circumscribed scaly area with central clearing ( as Infection </a:t>
            </a:r>
            <a:r>
              <a:rPr lang="en-US" dirty="0"/>
              <a:t>spreads </a:t>
            </a:r>
            <a:r>
              <a:rPr lang="en-US" dirty="0" smtClean="0"/>
              <a:t>centrifugally from </a:t>
            </a:r>
            <a:r>
              <a:rPr lang="en-US" dirty="0"/>
              <a:t>the point of skin invasion with central clearing of </a:t>
            </a:r>
            <a:r>
              <a:rPr lang="en-US" dirty="0" smtClean="0"/>
              <a:t>the fungus,) with active margin.</a:t>
            </a:r>
          </a:p>
          <a:p>
            <a:r>
              <a:rPr lang="en-US" dirty="0" smtClean="0"/>
              <a:t>Scaly lesion </a:t>
            </a:r>
          </a:p>
          <a:p>
            <a:r>
              <a:rPr lang="en-US" dirty="0" smtClean="0"/>
              <a:t>Variable degree of inflammation may be pustular  </a:t>
            </a:r>
            <a:endParaRPr lang="en-US" dirty="0"/>
          </a:p>
          <a:p>
            <a:r>
              <a:rPr lang="en-US" dirty="0" smtClean="0"/>
              <a:t>Associated </a:t>
            </a:r>
            <a:r>
              <a:rPr lang="en-US" dirty="0"/>
              <a:t>symptoms may include pruritus </a:t>
            </a:r>
            <a:r>
              <a:rPr lang="en-US" dirty="0" smtClean="0"/>
              <a:t>and burning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13314" name="Picture 2" descr="Image result for tinea corpo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07284"/>
            <a:ext cx="33337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tinea corpo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67548"/>
            <a:ext cx="2262514" cy="2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tinea corporis 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28542"/>
            <a:ext cx="2512250" cy="19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-99391"/>
            <a:ext cx="6609928" cy="1512167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Tinea </a:t>
            </a:r>
            <a:r>
              <a:rPr lang="en-US" i="1" dirty="0" err="1"/>
              <a:t>cruris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7"/>
            <a:ext cx="7690048" cy="5256624"/>
          </a:xfrm>
        </p:spPr>
        <p:txBody>
          <a:bodyPr>
            <a:normAutofit/>
          </a:bodyPr>
          <a:lstStyle/>
          <a:p>
            <a:r>
              <a:rPr lang="en-US" dirty="0" smtClean="0"/>
              <a:t>Tinea </a:t>
            </a:r>
            <a:r>
              <a:rPr lang="en-US" dirty="0" err="1"/>
              <a:t>cruris</a:t>
            </a:r>
            <a:r>
              <a:rPr lang="en-US" dirty="0"/>
              <a:t> is a </a:t>
            </a:r>
            <a:r>
              <a:rPr lang="en-US" b="1" u="sng" dirty="0">
                <a:solidFill>
                  <a:srgbClr val="FFFF00"/>
                </a:solidFill>
              </a:rPr>
              <a:t>dermatophyte infection of the inguinal region, </a:t>
            </a:r>
            <a:r>
              <a:rPr lang="en-US" b="1" u="sng" dirty="0" smtClean="0">
                <a:solidFill>
                  <a:srgbClr val="FFFF00"/>
                </a:solidFill>
              </a:rPr>
              <a:t>in particular </a:t>
            </a:r>
            <a:r>
              <a:rPr lang="en-US" b="1" u="sng" dirty="0">
                <a:solidFill>
                  <a:srgbClr val="FFFF00"/>
                </a:solidFill>
              </a:rPr>
              <a:t>the inner aspects of the upper thighs 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and </a:t>
            </a:r>
            <a:r>
              <a:rPr lang="en-US" b="1" u="sng" dirty="0" err="1" smtClean="0">
                <a:solidFill>
                  <a:srgbClr val="FFFF00"/>
                </a:solidFill>
              </a:rPr>
              <a:t>crural</a:t>
            </a:r>
            <a:r>
              <a:rPr lang="en-US" b="1" u="sng" dirty="0">
                <a:solidFill>
                  <a:srgbClr val="FFFF00"/>
                </a:solidFill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folds</a:t>
            </a:r>
            <a:r>
              <a:rPr lang="en-US" b="1" u="sng" dirty="0">
                <a:solidFill>
                  <a:srgbClr val="FFFF00"/>
                </a:solidFill>
              </a:rPr>
              <a:t>, with occasional extension onto the abdomen and buttocks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Thethree</a:t>
            </a:r>
            <a:r>
              <a:rPr lang="en-US" dirty="0" smtClean="0"/>
              <a:t> </a:t>
            </a:r>
            <a:r>
              <a:rPr lang="en-US" dirty="0"/>
              <a:t>most common causative agents are </a:t>
            </a:r>
            <a:r>
              <a:rPr lang="en-US" b="1" i="1" u="sng" dirty="0" err="1">
                <a:solidFill>
                  <a:srgbClr val="66FF66"/>
                </a:solidFill>
              </a:rPr>
              <a:t>Epidermophyton</a:t>
            </a:r>
            <a:r>
              <a:rPr lang="en-US" b="1" i="1" u="sng" dirty="0">
                <a:solidFill>
                  <a:srgbClr val="66FF66"/>
                </a:solidFill>
              </a:rPr>
              <a:t> </a:t>
            </a:r>
            <a:r>
              <a:rPr lang="en-US" b="1" i="1" u="sng" dirty="0" err="1" smtClean="0">
                <a:solidFill>
                  <a:srgbClr val="66FF66"/>
                </a:solidFill>
              </a:rPr>
              <a:t>floccosum</a:t>
            </a:r>
            <a:r>
              <a:rPr lang="en-US" b="1" u="sng" dirty="0" smtClean="0">
                <a:solidFill>
                  <a:srgbClr val="66FF66"/>
                </a:solidFill>
              </a:rPr>
              <a:t>, </a:t>
            </a:r>
            <a:r>
              <a:rPr lang="en-US" b="1" i="1" u="sng" dirty="0" smtClean="0">
                <a:solidFill>
                  <a:srgbClr val="66FF66"/>
                </a:solidFill>
              </a:rPr>
              <a:t>T</a:t>
            </a:r>
            <a:r>
              <a:rPr lang="en-US" b="1" i="1" u="sng" dirty="0">
                <a:solidFill>
                  <a:srgbClr val="66FF66"/>
                </a:solidFill>
              </a:rPr>
              <a:t>. rubrum</a:t>
            </a:r>
            <a:r>
              <a:rPr lang="en-US" b="1" u="sng" dirty="0">
                <a:solidFill>
                  <a:srgbClr val="66FF66"/>
                </a:solidFill>
              </a:rPr>
              <a:t>, and </a:t>
            </a:r>
            <a:r>
              <a:rPr lang="en-US" b="1" i="1" u="sng" dirty="0">
                <a:solidFill>
                  <a:srgbClr val="66FF66"/>
                </a:solidFill>
              </a:rPr>
              <a:t>T. </a:t>
            </a:r>
            <a:r>
              <a:rPr lang="en-US" b="1" i="1" u="sng" dirty="0" err="1" smtClean="0">
                <a:solidFill>
                  <a:srgbClr val="66FF66"/>
                </a:solidFill>
              </a:rPr>
              <a:t>mentagrophytes</a:t>
            </a:r>
            <a:endParaRPr lang="en-US" b="1" i="1" u="sng" dirty="0" smtClean="0">
              <a:solidFill>
                <a:srgbClr val="66FF66"/>
              </a:solidFill>
            </a:endParaRPr>
          </a:p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16" descr="Image result for tinea cru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5334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8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7762056" cy="5832689"/>
          </a:xfrm>
        </p:spPr>
        <p:txBody>
          <a:bodyPr>
            <a:normAutofit/>
          </a:bodyPr>
          <a:lstStyle/>
          <a:p>
            <a:r>
              <a:rPr lang="en-US" dirty="0"/>
              <a:t>This condition is more often seen </a:t>
            </a:r>
            <a:r>
              <a:rPr lang="en-US" b="1" u="sng" dirty="0">
                <a:solidFill>
                  <a:srgbClr val="FFFF00"/>
                </a:solidFill>
              </a:rPr>
              <a:t>in men </a:t>
            </a:r>
            <a:r>
              <a:rPr lang="en-US" dirty="0"/>
              <a:t>than in women, since the scrotum provides a warm and moist environment that encourages fungal growth and men are more likely to have tinea </a:t>
            </a:r>
            <a:r>
              <a:rPr lang="en-US" dirty="0" err="1"/>
              <a:t>pedis</a:t>
            </a:r>
            <a:r>
              <a:rPr lang="en-US" dirty="0"/>
              <a:t> and onychomycosis as a source of dermatophytes.</a:t>
            </a:r>
          </a:p>
          <a:p>
            <a:r>
              <a:rPr lang="en-US" dirty="0"/>
              <a:t> </a:t>
            </a:r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Other predisposing factors </a:t>
            </a:r>
            <a:r>
              <a:rPr lang="en-US" dirty="0"/>
              <a:t>include obesity and excessive perspiration, prolonged wearing of wet bathing suits and diabetes </a:t>
            </a:r>
          </a:p>
          <a:p>
            <a:r>
              <a:rPr lang="en-US" dirty="0"/>
              <a:t>Tinea </a:t>
            </a:r>
            <a:r>
              <a:rPr lang="en-US" dirty="0" err="1"/>
              <a:t>cruris</a:t>
            </a:r>
            <a:r>
              <a:rPr lang="en-US" dirty="0"/>
              <a:t> </a:t>
            </a:r>
            <a:r>
              <a:rPr lang="en-US" b="1" u="sng" dirty="0">
                <a:solidFill>
                  <a:srgbClr val="92D050"/>
                </a:solidFill>
              </a:rPr>
              <a:t>is frequently associated with tinea </a:t>
            </a:r>
            <a:r>
              <a:rPr lang="en-US" b="1" u="sng" dirty="0" err="1">
                <a:solidFill>
                  <a:srgbClr val="92D050"/>
                </a:solidFill>
              </a:rPr>
              <a:t>pedis</a:t>
            </a:r>
            <a:r>
              <a:rPr lang="en-US" b="1" u="sng" dirty="0">
                <a:solidFill>
                  <a:srgbClr val="92D050"/>
                </a:solidFill>
              </a:rPr>
              <a:t> </a:t>
            </a:r>
            <a:r>
              <a:rPr lang="en-US" dirty="0"/>
              <a:t>because clothing that is brought over the feet is contaminated and then comes in contact with skin in the groin region</a:t>
            </a:r>
          </a:p>
        </p:txBody>
      </p:sp>
      <p:pic>
        <p:nvPicPr>
          <p:cNvPr id="4" name="Picture 2" descr="Image result for tinea cru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2678548" cy="23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474024" cy="720079"/>
          </a:xfrm>
        </p:spPr>
        <p:txBody>
          <a:bodyPr/>
          <a:lstStyle/>
          <a:p>
            <a:r>
              <a:rPr lang="en-US" dirty="0" smtClean="0"/>
              <a:t>Clinical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72817"/>
            <a:ext cx="6696744" cy="4536544"/>
          </a:xfrm>
        </p:spPr>
        <p:txBody>
          <a:bodyPr>
            <a:normAutofit/>
          </a:bodyPr>
          <a:lstStyle/>
          <a:p>
            <a:r>
              <a:rPr lang="en-US" dirty="0"/>
              <a:t>The initial sign of infection is usually an area of erythema and </a:t>
            </a:r>
            <a:r>
              <a:rPr lang="en-US" dirty="0" smtClean="0"/>
              <a:t>pruritus in </a:t>
            </a:r>
            <a:r>
              <a:rPr lang="en-US" dirty="0"/>
              <a:t>the fold between the scrotum and the inner thigh. </a:t>
            </a:r>
            <a:endParaRPr lang="en-US" dirty="0" smtClean="0"/>
          </a:p>
          <a:p>
            <a:r>
              <a:rPr lang="en-US" dirty="0" smtClean="0"/>
              <a:t>Characteristic</a:t>
            </a:r>
            <a:r>
              <a:rPr lang="en-US" dirty="0"/>
              <a:t> </a:t>
            </a:r>
            <a:r>
              <a:rPr lang="en-US" dirty="0" smtClean="0"/>
              <a:t>lesions </a:t>
            </a:r>
            <a:r>
              <a:rPr lang="en-US" dirty="0"/>
              <a:t>are sharply demarcated with a raised, erythematous, </a:t>
            </a:r>
            <a:r>
              <a:rPr lang="en-US" dirty="0" smtClean="0"/>
              <a:t>scaly advancing </a:t>
            </a:r>
            <a:r>
              <a:rPr lang="en-US" dirty="0"/>
              <a:t>border that may contain pustules or even vesicles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contrast to candidiasis the scrotum is usually spared.</a:t>
            </a:r>
          </a:p>
        </p:txBody>
      </p:sp>
      <p:pic>
        <p:nvPicPr>
          <p:cNvPr id="4" name="Picture 1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9051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21646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thank you for liste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thank you for listen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thank you for listen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thank you for listeni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thank you for listen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thank you for listeni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20" name="Picture 16" descr="Image result for thank you for list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69937"/>
            <a:ext cx="8487785" cy="49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2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5"/>
            <a:ext cx="7474024" cy="792087"/>
          </a:xfrm>
        </p:spPr>
        <p:txBody>
          <a:bodyPr/>
          <a:lstStyle/>
          <a:p>
            <a:r>
              <a:rPr lang="en-US" dirty="0" smtClean="0"/>
              <a:t>Key feature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7"/>
            <a:ext cx="7524328" cy="40050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Aerobic organisms that contain a true nucleus </a:t>
            </a:r>
            <a:r>
              <a:rPr lang="en-US" b="1" u="sng" dirty="0">
                <a:solidFill>
                  <a:srgbClr val="FFFF00"/>
                </a:solidFill>
              </a:rPr>
              <a:t>“Eukaryotic</a:t>
            </a:r>
            <a:r>
              <a:rPr lang="en-US" b="1" dirty="0"/>
              <a:t>”. The cytoplasm is enclosed by a rigid cell wall composed of cellulose &amp; chitin. Their cell membranes contain </a:t>
            </a:r>
            <a:r>
              <a:rPr lang="en-US" b="1" u="sng" dirty="0" err="1" smtClean="0">
                <a:solidFill>
                  <a:srgbClr val="FFC000"/>
                </a:solidFill>
              </a:rPr>
              <a:t>ergosterol</a:t>
            </a:r>
            <a:r>
              <a:rPr lang="en-US" b="1" u="sng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US" b="1" dirty="0" smtClean="0"/>
              <a:t>Fungi reproduce by both sexually and asexually by different kinds of spores.</a:t>
            </a:r>
          </a:p>
          <a:p>
            <a:r>
              <a:rPr lang="en-US" b="1" dirty="0"/>
              <a:t> pathogens: </a:t>
            </a:r>
            <a:r>
              <a:rPr lang="en-US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Yeasts</a:t>
            </a:r>
            <a:r>
              <a:rPr lang="en-US" b="1" dirty="0" err="1" smtClean="0"/>
              <a:t>:Unicellular</a:t>
            </a:r>
            <a:r>
              <a:rPr lang="en-US" b="1" dirty="0" smtClean="0"/>
              <a:t> </a:t>
            </a:r>
            <a:r>
              <a:rPr lang="en-US" b="1" dirty="0"/>
              <a:t>oval to round cells, reproduce by budding or fission and form moist colonies.</a:t>
            </a:r>
            <a:br>
              <a:rPr lang="en-US" b="1" dirty="0"/>
            </a:br>
            <a:r>
              <a:rPr lang="en-US" b="1" dirty="0" smtClean="0"/>
              <a:t>Like Candida spp. </a:t>
            </a:r>
            <a:r>
              <a:rPr lang="en-US" b="1" dirty="0" err="1" smtClean="0"/>
              <a:t>Malassezia</a:t>
            </a:r>
            <a:r>
              <a:rPr lang="en-US" b="1" dirty="0" smtClean="0"/>
              <a:t> </a:t>
            </a:r>
            <a:r>
              <a:rPr lang="en-US" b="1" dirty="0" err="1" smtClean="0"/>
              <a:t>spp</a:t>
            </a:r>
            <a:endParaRPr lang="en-US" b="1" dirty="0" smtClean="0"/>
          </a:p>
          <a:p>
            <a:r>
              <a:rPr lang="en-US" b="1" u="sng" dirty="0">
                <a:solidFill>
                  <a:srgbClr val="00B0F0"/>
                </a:solidFill>
              </a:rPr>
              <a:t>Molds</a:t>
            </a:r>
            <a:r>
              <a:rPr lang="en-US" b="1" dirty="0"/>
              <a:t>: Filamentous fungi, characterized by tubular branching cells called hyphae, which form fuzzy, velvety or smooth colonies like </a:t>
            </a:r>
            <a:r>
              <a:rPr lang="en-US" b="1" dirty="0" smtClean="0"/>
              <a:t>Dermatophytes and Select </a:t>
            </a:r>
            <a:r>
              <a:rPr lang="en-US" b="1" dirty="0" err="1"/>
              <a:t>nondermatophyte</a:t>
            </a:r>
            <a:r>
              <a:rPr lang="en-US" b="1" dirty="0"/>
              <a:t> </a:t>
            </a:r>
            <a:r>
              <a:rPr lang="en-US" b="1" dirty="0" smtClean="0"/>
              <a:t>molds</a:t>
            </a:r>
          </a:p>
          <a:p>
            <a:r>
              <a:rPr lang="en-US" b="1" dirty="0"/>
              <a:t>common cutaneous fungal infections, and </a:t>
            </a:r>
            <a:r>
              <a:rPr lang="en-US" b="1" dirty="0" err="1"/>
              <a:t>theyare</a:t>
            </a:r>
            <a:r>
              <a:rPr lang="en-US" b="1" dirty="0"/>
              <a:t> subdivided into three major groups: (1) “</a:t>
            </a:r>
            <a:r>
              <a:rPr lang="en-US" b="1" dirty="0">
                <a:solidFill>
                  <a:srgbClr val="92D050"/>
                </a:solidFill>
              </a:rPr>
              <a:t>superficial</a:t>
            </a:r>
            <a:r>
              <a:rPr lang="en-US" b="1" dirty="0"/>
              <a:t>”; (2) “</a:t>
            </a:r>
            <a:r>
              <a:rPr lang="en-US" b="1" dirty="0">
                <a:solidFill>
                  <a:srgbClr val="92D050"/>
                </a:solidFill>
              </a:rPr>
              <a:t>subcutaneous”; and (3) “deep” or systemic</a:t>
            </a:r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028" name="Picture 4" descr="Image result for fungi cartoon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2132261" cy="213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malassezia furf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1" y="5417840"/>
            <a:ext cx="288031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6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3"/>
            <a:ext cx="7258000" cy="864095"/>
          </a:xfrm>
        </p:spPr>
        <p:txBody>
          <a:bodyPr/>
          <a:lstStyle/>
          <a:p>
            <a:r>
              <a:rPr lang="en-US" dirty="0"/>
              <a:t>SUPERFICIAL MYCOSES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5"/>
            <a:ext cx="6552728" cy="3456383"/>
          </a:xfrm>
        </p:spPr>
        <p:txBody>
          <a:bodyPr>
            <a:noAutofit/>
          </a:bodyPr>
          <a:lstStyle/>
          <a:p>
            <a:r>
              <a:rPr lang="en-US" dirty="0"/>
              <a:t>Superficial mycoses are due to fungi that </a:t>
            </a:r>
            <a:r>
              <a:rPr lang="en-US" b="1" dirty="0">
                <a:solidFill>
                  <a:srgbClr val="FFFF00"/>
                </a:solidFill>
              </a:rPr>
              <a:t>only invade fully </a:t>
            </a:r>
            <a:r>
              <a:rPr lang="en-US" b="1" dirty="0" smtClean="0">
                <a:solidFill>
                  <a:srgbClr val="FFFF00"/>
                </a:solidFill>
              </a:rPr>
              <a:t>keratinized tissues</a:t>
            </a:r>
            <a:r>
              <a:rPr lang="en-US" dirty="0"/>
              <a:t>, i.e. stratum </a:t>
            </a:r>
            <a:r>
              <a:rPr lang="en-US" dirty="0" err="1"/>
              <a:t>corneum</a:t>
            </a:r>
            <a:r>
              <a:rPr lang="en-US" dirty="0"/>
              <a:t>, hair, and nails.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can be </a:t>
            </a:r>
            <a:r>
              <a:rPr lang="en-US" dirty="0" smtClean="0"/>
              <a:t>further subdivided </a:t>
            </a:r>
            <a:r>
              <a:rPr lang="en-US" dirty="0"/>
              <a:t>into those that induce </a:t>
            </a:r>
            <a:r>
              <a:rPr lang="en-US" b="1" u="sng" dirty="0">
                <a:solidFill>
                  <a:srgbClr val="FFFF00"/>
                </a:solidFill>
              </a:rPr>
              <a:t>minimal, if any, </a:t>
            </a:r>
            <a:r>
              <a:rPr lang="en-US" b="1" u="sng" dirty="0" smtClean="0">
                <a:solidFill>
                  <a:srgbClr val="FFFF00"/>
                </a:solidFill>
              </a:rPr>
              <a:t>inflammatory response</a:t>
            </a:r>
            <a:r>
              <a:rPr lang="en-US" dirty="0"/>
              <a:t>, e.g. tinea (</a:t>
            </a:r>
            <a:r>
              <a:rPr lang="en-US" dirty="0" err="1"/>
              <a:t>pityriasis</a:t>
            </a:r>
            <a:r>
              <a:rPr lang="en-US" dirty="0"/>
              <a:t>) versicolor, and those that lead </a:t>
            </a:r>
            <a:r>
              <a:rPr lang="en-US" b="1" u="sng" dirty="0">
                <a:solidFill>
                  <a:srgbClr val="92D050"/>
                </a:solidFill>
              </a:rPr>
              <a:t>to </a:t>
            </a:r>
            <a:r>
              <a:rPr lang="en-US" b="1" u="sng" dirty="0" smtClean="0">
                <a:solidFill>
                  <a:srgbClr val="92D050"/>
                </a:solidFill>
              </a:rPr>
              <a:t>more substantial </a:t>
            </a:r>
            <a:r>
              <a:rPr lang="en-US" b="1" u="sng" dirty="0">
                <a:solidFill>
                  <a:srgbClr val="92D050"/>
                </a:solidFill>
              </a:rPr>
              <a:t>cutaneous inflammation</a:t>
            </a:r>
            <a:r>
              <a:rPr lang="en-US" dirty="0"/>
              <a:t>, e.g. </a:t>
            </a:r>
            <a:r>
              <a:rPr lang="en-US" dirty="0" err="1"/>
              <a:t>dermatophytoses</a:t>
            </a:r>
            <a:endParaRPr lang="en-US" dirty="0"/>
          </a:p>
        </p:txBody>
      </p:sp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3708433" cy="20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7690048" cy="1584175"/>
          </a:xfrm>
        </p:spPr>
        <p:txBody>
          <a:bodyPr>
            <a:normAutofit/>
          </a:bodyPr>
          <a:lstStyle/>
          <a:p>
            <a:r>
              <a:rPr lang="en-US" sz="3200" b="1" i="1" dirty="0"/>
              <a:t>Non-inflammatory superficial </a:t>
            </a:r>
            <a:r>
              <a:rPr lang="en-US" sz="3200" b="1" i="1" dirty="0" smtClean="0"/>
              <a:t>mycoses</a:t>
            </a:r>
            <a:br>
              <a:rPr lang="en-US" sz="3200" b="1" i="1" dirty="0" smtClean="0"/>
            </a:br>
            <a:r>
              <a:rPr lang="en-US" sz="2800" b="1" dirty="0">
                <a:solidFill>
                  <a:srgbClr val="92D050"/>
                </a:solidFill>
              </a:rPr>
              <a:t>Tinea versicolor: </a:t>
            </a:r>
            <a:r>
              <a:rPr lang="en-US" sz="2800" b="1" dirty="0" err="1">
                <a:solidFill>
                  <a:srgbClr val="92D050"/>
                </a:solidFill>
              </a:rPr>
              <a:t>pityriasis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smtClean="0">
                <a:solidFill>
                  <a:srgbClr val="92D050"/>
                </a:solidFill>
              </a:rPr>
              <a:t>versicolor, </a:t>
            </a:r>
            <a:r>
              <a:rPr lang="en-US" sz="2800" b="1" dirty="0">
                <a:solidFill>
                  <a:srgbClr val="92D050"/>
                </a:solidFill>
              </a:rPr>
              <a:t>tinea </a:t>
            </a:r>
            <a:r>
              <a:rPr lang="en-US" sz="2800" b="1" dirty="0" err="1">
                <a:solidFill>
                  <a:srgbClr val="92D050"/>
                </a:solidFill>
              </a:rPr>
              <a:t>flava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5"/>
            <a:ext cx="6984776" cy="4464536"/>
          </a:xfrm>
        </p:spPr>
        <p:txBody>
          <a:bodyPr>
            <a:noAutofit/>
          </a:bodyPr>
          <a:lstStyle/>
          <a:p>
            <a:r>
              <a:rPr lang="en-US" sz="1800" dirty="0" smtClean="0"/>
              <a:t>It is superficial mycoses caused by </a:t>
            </a:r>
            <a:r>
              <a:rPr lang="en-US" sz="1800" i="1" dirty="0" err="1"/>
              <a:t>Malassezia</a:t>
            </a:r>
            <a:r>
              <a:rPr lang="en-US" sz="1800" i="1" dirty="0"/>
              <a:t> </a:t>
            </a:r>
            <a:r>
              <a:rPr lang="en-US" sz="1800" i="1" dirty="0" smtClean="0"/>
              <a:t> species</a:t>
            </a:r>
            <a:r>
              <a:rPr lang="en-US" sz="1800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b="1" i="1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M.furfur</a:t>
            </a:r>
            <a:r>
              <a:rPr lang="en-US" sz="1800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smtClean="0"/>
              <a:t>(came </a:t>
            </a:r>
            <a:r>
              <a:rPr lang="en-US" sz="1800" dirty="0"/>
              <a:t>to be </a:t>
            </a:r>
            <a:r>
              <a:rPr lang="en-US" sz="1800" dirty="0" smtClean="0"/>
              <a:t>recognized as </a:t>
            </a:r>
            <a:r>
              <a:rPr lang="en-US" sz="1800" dirty="0"/>
              <a:t>the causative </a:t>
            </a:r>
            <a:r>
              <a:rPr lang="en-US" sz="1800" dirty="0" smtClean="0"/>
              <a:t>microbe). </a:t>
            </a:r>
            <a:r>
              <a:rPr lang="en-US" sz="1800" dirty="0"/>
              <a:t>More recently, </a:t>
            </a:r>
            <a:r>
              <a:rPr lang="en-US" sz="1800" dirty="0" smtClean="0"/>
              <a:t>found that </a:t>
            </a:r>
            <a:r>
              <a:rPr lang="en-US" sz="1800" b="1" i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1800" b="1" i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1800" b="1" i="1" u="sng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globosa</a:t>
            </a:r>
            <a:r>
              <a:rPr lang="en-US" sz="1800" b="1" i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i="1" dirty="0" smtClean="0"/>
              <a:t>(</a:t>
            </a:r>
            <a:r>
              <a:rPr lang="en-US" sz="1800" dirty="0" smtClean="0"/>
              <a:t>as </a:t>
            </a:r>
            <a:r>
              <a:rPr lang="en-US" sz="1800" dirty="0"/>
              <a:t>a major causative </a:t>
            </a:r>
            <a:r>
              <a:rPr lang="en-US" sz="1800" dirty="0" smtClean="0"/>
              <a:t>organism).</a:t>
            </a:r>
          </a:p>
          <a:p>
            <a:r>
              <a:rPr lang="en-US" sz="1800" dirty="0" smtClean="0"/>
              <a:t>Note </a:t>
            </a:r>
          </a:p>
          <a:p>
            <a:pPr marL="45720" indent="0">
              <a:buNone/>
            </a:pPr>
            <a:r>
              <a:rPr lang="en-US" sz="1800" i="1" dirty="0" err="1"/>
              <a:t>Malassezia</a:t>
            </a:r>
            <a:r>
              <a:rPr lang="en-US" sz="1800" i="1" dirty="0"/>
              <a:t> </a:t>
            </a:r>
            <a:r>
              <a:rPr lang="en-US" sz="1800" dirty="0"/>
              <a:t>spp. normally live on human skin in amounts too </a:t>
            </a:r>
            <a:r>
              <a:rPr lang="en-US" sz="1800" dirty="0" smtClean="0"/>
              <a:t>minute to </a:t>
            </a:r>
            <a:r>
              <a:rPr lang="en-US" sz="1800" dirty="0"/>
              <a:t>be detectable on potassium hydroxide (KOH) examination of </a:t>
            </a:r>
            <a:r>
              <a:rPr lang="en-US" sz="1800" dirty="0" smtClean="0"/>
              <a:t>stratum </a:t>
            </a:r>
            <a:r>
              <a:rPr lang="en-US" sz="1800" dirty="0" err="1" smtClean="0"/>
              <a:t>Corneum</a:t>
            </a:r>
            <a:r>
              <a:rPr lang="en-US" sz="1800" dirty="0" smtClean="0"/>
              <a:t>. </a:t>
            </a:r>
            <a:r>
              <a:rPr lang="en-US" sz="1800" dirty="0"/>
              <a:t>Tinea versicolor occurs when </a:t>
            </a:r>
            <a:r>
              <a:rPr lang="en-US" sz="1800" b="1" u="sng" dirty="0"/>
              <a:t>the round </a:t>
            </a:r>
            <a:r>
              <a:rPr lang="en-US" sz="1800" b="1" u="sng" dirty="0">
                <a:solidFill>
                  <a:srgbClr val="FFFF00"/>
                </a:solidFill>
              </a:rPr>
              <a:t>yeast</a:t>
            </a:r>
            <a:r>
              <a:rPr lang="en-US" sz="1800" b="1" u="sng" dirty="0"/>
              <a:t> form </a:t>
            </a:r>
            <a:r>
              <a:rPr lang="en-US" sz="1800" b="1" u="sng" dirty="0" smtClean="0"/>
              <a:t>transforms to </a:t>
            </a:r>
            <a:r>
              <a:rPr lang="en-US" sz="1800" b="1" u="sng" dirty="0"/>
              <a:t>the </a:t>
            </a:r>
            <a:r>
              <a:rPr lang="en-US" sz="1800" b="1" u="sng" dirty="0">
                <a:solidFill>
                  <a:srgbClr val="FFFF00"/>
                </a:solidFill>
              </a:rPr>
              <a:t>mycelial</a:t>
            </a:r>
            <a:r>
              <a:rPr lang="en-US" sz="1800" b="1" u="sng" dirty="0"/>
              <a:t> form</a:t>
            </a:r>
            <a:r>
              <a:rPr lang="en-US" sz="1800" dirty="0" smtClean="0"/>
              <a:t>.</a:t>
            </a:r>
          </a:p>
          <a:p>
            <a:pPr marL="45720" indent="0">
              <a:buNone/>
            </a:pPr>
            <a:endParaRPr lang="en-US" sz="1600" dirty="0"/>
          </a:p>
        </p:txBody>
      </p:sp>
      <p:pic>
        <p:nvPicPr>
          <p:cNvPr id="20482" name="Picture 2" descr="Image result for malassezia furf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9120"/>
            <a:ext cx="44767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7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7"/>
            <a:ext cx="7546032" cy="52566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 </a:t>
            </a:r>
            <a:r>
              <a:rPr lang="en-US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Factors that can promote this conversion include</a:t>
            </a:r>
          </a:p>
          <a:p>
            <a:r>
              <a:rPr lang="en-US" dirty="0"/>
              <a:t> high ambient temperatures and humidity, </a:t>
            </a:r>
          </a:p>
          <a:p>
            <a:r>
              <a:rPr lang="en-US" dirty="0"/>
              <a:t>oily skin(Because this yeast is </a:t>
            </a:r>
            <a:r>
              <a:rPr lang="en-US" b="1" u="sng" dirty="0">
                <a:solidFill>
                  <a:srgbClr val="FFFF00"/>
                </a:solidFill>
              </a:rPr>
              <a:t>lipophilic</a:t>
            </a:r>
            <a:r>
              <a:rPr lang="en-US" dirty="0"/>
              <a:t>, use of bath oils and skin lubricants may also encourage its growth) </a:t>
            </a:r>
          </a:p>
          <a:p>
            <a:r>
              <a:rPr lang="en-US" dirty="0"/>
              <a:t>Excessive sweating, </a:t>
            </a:r>
          </a:p>
          <a:p>
            <a:r>
              <a:rPr lang="en-US" dirty="0"/>
              <a:t>immunodeficiency, </a:t>
            </a:r>
          </a:p>
          <a:p>
            <a:r>
              <a:rPr lang="en-US" dirty="0"/>
              <a:t>poor nutrition, </a:t>
            </a:r>
          </a:p>
          <a:p>
            <a:r>
              <a:rPr lang="en-US" dirty="0"/>
              <a:t>pregnancy, and </a:t>
            </a:r>
          </a:p>
          <a:p>
            <a:r>
              <a:rPr lang="en-US" dirty="0"/>
              <a:t>Corticosteroid use.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69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7762056" cy="936103"/>
          </a:xfrm>
        </p:spPr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5"/>
            <a:ext cx="6120680" cy="47525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Patients usually present with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multiple oval-to-round macules,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patches </a:t>
            </a:r>
            <a:r>
              <a:rPr lang="en-US" dirty="0" smtClean="0"/>
              <a:t>or </a:t>
            </a:r>
            <a:r>
              <a:rPr lang="en-US" dirty="0"/>
              <a:t>thin plaques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mild, fine scale. 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u="sng" dirty="0" smtClean="0">
                <a:solidFill>
                  <a:srgbClr val="92D050"/>
                </a:solidFill>
              </a:rPr>
              <a:t>Seborrheic regions</a:t>
            </a:r>
            <a:r>
              <a:rPr lang="en-US" dirty="0" smtClean="0"/>
              <a:t>, in particular </a:t>
            </a:r>
            <a:r>
              <a:rPr lang="en-US" dirty="0"/>
              <a:t>the upper trunk </a:t>
            </a:r>
            <a:r>
              <a:rPr lang="en-US" dirty="0" smtClean="0"/>
              <a:t>and shoulders</a:t>
            </a:r>
            <a:r>
              <a:rPr lang="en-US" dirty="0"/>
              <a:t>, are the favored sites. Less frequently, lesions are seen on </a:t>
            </a:r>
            <a:r>
              <a:rPr lang="en-US" dirty="0" smtClean="0"/>
              <a:t>the face </a:t>
            </a:r>
            <a:r>
              <a:rPr lang="en-US" dirty="0"/>
              <a:t>(especially in children), scalp, antecubital </a:t>
            </a:r>
            <a:r>
              <a:rPr lang="en-US" dirty="0" smtClean="0"/>
              <a:t>fossae, </a:t>
            </a:r>
            <a:r>
              <a:rPr lang="en-US" dirty="0" err="1" smtClean="0"/>
              <a:t>submammary</a:t>
            </a:r>
            <a:r>
              <a:rPr lang="en-US" dirty="0" smtClean="0"/>
              <a:t> region</a:t>
            </a:r>
            <a:r>
              <a:rPr lang="en-US" dirty="0"/>
              <a:t>, and groin.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common colors 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are brown (</a:t>
            </a:r>
            <a:r>
              <a:rPr lang="en-US" u="sng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hyperpigmented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r>
              <a:rPr lang="en-US" dirty="0" smtClean="0"/>
              <a:t>and </a:t>
            </a:r>
            <a:r>
              <a:rPr lang="en-US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whitish-tan </a:t>
            </a:r>
            <a:r>
              <a:rPr lang="en-US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(Hypopigmentation</a:t>
            </a:r>
            <a:r>
              <a:rPr lang="en-US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which may </a:t>
            </a:r>
            <a:r>
              <a:rPr lang="en-US" dirty="0"/>
              <a:t>be secondary to either reduced tanning or inhibition of </a:t>
            </a:r>
            <a:r>
              <a:rPr lang="en-US" dirty="0" smtClean="0"/>
              <a:t>melanin production </a:t>
            </a:r>
            <a:r>
              <a:rPr lang="en-US" dirty="0"/>
              <a:t>by dicarboxylic acids 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</a:t>
            </a:r>
            <a:r>
              <a:rPr lang="en-US" dirty="0"/>
              <a:t>general, tinea versicolor is </a:t>
            </a:r>
            <a:r>
              <a:rPr lang="en-US" dirty="0" smtClean="0"/>
              <a:t>asymptomatic and </a:t>
            </a:r>
            <a:r>
              <a:rPr lang="en-US" dirty="0"/>
              <a:t>the major concern is its appearance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 descr="Image result for tinea versi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4470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inea versi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09" y="836712"/>
            <a:ext cx="2588452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7690048" cy="1152127"/>
          </a:xfrm>
        </p:spPr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676456" cy="5112608"/>
          </a:xfrm>
        </p:spPr>
        <p:txBody>
          <a:bodyPr/>
          <a:lstStyle/>
          <a:p>
            <a:r>
              <a:rPr lang="en-US" dirty="0" smtClean="0"/>
              <a:t> clinically </a:t>
            </a:r>
          </a:p>
          <a:p>
            <a:r>
              <a:rPr lang="en-US" dirty="0" smtClean="0"/>
              <a:t>Wood’s </a:t>
            </a:r>
            <a:r>
              <a:rPr lang="en-US" dirty="0"/>
              <a:t>light </a:t>
            </a:r>
            <a:r>
              <a:rPr lang="en-US" dirty="0" smtClean="0"/>
              <a:t>examination </a:t>
            </a:r>
            <a:r>
              <a:rPr lang="en-US" b="1" u="sng" dirty="0" smtClean="0">
                <a:solidFill>
                  <a:srgbClr val="00B0F0"/>
                </a:solidFill>
              </a:rPr>
              <a:t>revealing </a:t>
            </a:r>
            <a:r>
              <a:rPr lang="en-US" b="1" u="sng" dirty="0">
                <a:solidFill>
                  <a:srgbClr val="00B0F0"/>
                </a:solidFill>
              </a:rPr>
              <a:t>bright </a:t>
            </a:r>
            <a:r>
              <a:rPr lang="en-US" b="1" u="sng" dirty="0" smtClean="0">
                <a:solidFill>
                  <a:srgbClr val="00B0F0"/>
                </a:solidFill>
              </a:rPr>
              <a:t>yellow fluorescence </a:t>
            </a:r>
          </a:p>
          <a:p>
            <a:r>
              <a:rPr lang="en-US" dirty="0" smtClean="0"/>
              <a:t>and </a:t>
            </a:r>
            <a:r>
              <a:rPr lang="en-US" dirty="0"/>
              <a:t>then direct microscopy </a:t>
            </a:r>
            <a:r>
              <a:rPr lang="en-US" dirty="0" smtClean="0"/>
              <a:t>of scales </a:t>
            </a:r>
            <a:r>
              <a:rPr lang="en-US" dirty="0"/>
              <a:t>can confirm the diagnosis of tinea </a:t>
            </a:r>
            <a:r>
              <a:rPr lang="en-US" dirty="0" smtClean="0"/>
              <a:t>versicolor(both </a:t>
            </a:r>
            <a:r>
              <a:rPr lang="en-US" dirty="0"/>
              <a:t>hyphal and yeast forms are seen; although likened </a:t>
            </a:r>
            <a:r>
              <a:rPr lang="en-US" dirty="0" smtClean="0"/>
              <a:t>to “</a:t>
            </a:r>
            <a:r>
              <a:rPr lang="en-US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spaghetti </a:t>
            </a:r>
            <a:r>
              <a:rPr lang="en-US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meatballs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608715"/>
            <a:ext cx="3740141" cy="306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woods light for tinea versi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08715"/>
            <a:ext cx="2378473" cy="32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7690048" cy="1080119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7"/>
            <a:ext cx="8280920" cy="5256624"/>
          </a:xfrm>
        </p:spPr>
        <p:txBody>
          <a:bodyPr/>
          <a:lstStyle/>
          <a:p>
            <a:r>
              <a:rPr lang="en-US" dirty="0"/>
              <a:t>Tinea versicolor usually responds to topical </a:t>
            </a:r>
            <a:r>
              <a:rPr lang="en-US" dirty="0" smtClean="0"/>
              <a:t>antifungal ( </a:t>
            </a:r>
            <a:r>
              <a:rPr lang="en-US" dirty="0" err="1" smtClean="0"/>
              <a:t>ketacanazole</a:t>
            </a:r>
            <a:r>
              <a:rPr lang="en-US" dirty="0" smtClean="0"/>
              <a:t> ) or selenium sulfide shampoo( put it few minutes the rinse it daily for 7-10 days )</a:t>
            </a:r>
            <a:endParaRPr lang="en-US" dirty="0"/>
          </a:p>
          <a:p>
            <a:r>
              <a:rPr lang="en-US" dirty="0"/>
              <a:t>oral treatment with fluconazole or </a:t>
            </a:r>
            <a:r>
              <a:rPr lang="en-US" dirty="0" err="1"/>
              <a:t>itraconazole</a:t>
            </a:r>
            <a:r>
              <a:rPr lang="en-US" dirty="0"/>
              <a:t> can be considered </a:t>
            </a:r>
            <a:r>
              <a:rPr lang="en-US" dirty="0" smtClean="0"/>
              <a:t>when there </a:t>
            </a:r>
            <a:r>
              <a:rPr lang="en-US" dirty="0"/>
              <a:t>is more extensive </a:t>
            </a:r>
            <a:r>
              <a:rPr lang="en-US" dirty="0" smtClean="0"/>
              <a:t>involvement.</a:t>
            </a:r>
          </a:p>
          <a:p>
            <a:r>
              <a:rPr lang="en-US" dirty="0" smtClean="0"/>
              <a:t>Residual </a:t>
            </a:r>
            <a:r>
              <a:rPr lang="en-US" dirty="0"/>
              <a:t>pigmentary changes often require weeks to months to resolve</a:t>
            </a:r>
            <a:endParaRPr lang="en-US" dirty="0"/>
          </a:p>
        </p:txBody>
      </p:sp>
      <p:pic>
        <p:nvPicPr>
          <p:cNvPr id="4098" name="Picture 2" descr="Image result for antifungal treatment for tinea versi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96692"/>
            <a:ext cx="4074088" cy="271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3152</TotalTime>
  <Words>1593</Words>
  <Application>Microsoft Office PowerPoint</Application>
  <PresentationFormat>On-screen Show (4:3)</PresentationFormat>
  <Paragraphs>136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Perspective</vt:lpstr>
      <vt:lpstr> FUNGAL INFECTION</vt:lpstr>
      <vt:lpstr>objectives</vt:lpstr>
      <vt:lpstr>Key feature </vt:lpstr>
      <vt:lpstr>SUPERFICIAL MYCOSES</vt:lpstr>
      <vt:lpstr>Non-inflammatory superficial mycoses Tinea versicolor: pityriasis versicolor, tinea flava</vt:lpstr>
      <vt:lpstr>PowerPoint Presentation</vt:lpstr>
      <vt:lpstr>Clinical features</vt:lpstr>
      <vt:lpstr>Diagnosis </vt:lpstr>
      <vt:lpstr>treatment</vt:lpstr>
      <vt:lpstr>inflammatory superficial mycoses Dermatophytoses</vt:lpstr>
      <vt:lpstr>PowerPoint Presentation</vt:lpstr>
      <vt:lpstr>Pathogenesis </vt:lpstr>
      <vt:lpstr>Tinea capitis</vt:lpstr>
      <vt:lpstr>Clinical varieties of tinea capitis </vt:lpstr>
      <vt:lpstr>2. The ectothrix pattern</vt:lpstr>
      <vt:lpstr>3. Favus </vt:lpstr>
      <vt:lpstr>4. Kerion </vt:lpstr>
      <vt:lpstr>Carrier state </vt:lpstr>
      <vt:lpstr>Treatment </vt:lpstr>
      <vt:lpstr>Tinea corporis </vt:lpstr>
      <vt:lpstr>Transmission </vt:lpstr>
      <vt:lpstr>Clinical features </vt:lpstr>
      <vt:lpstr>Tinea cruris </vt:lpstr>
      <vt:lpstr>PowerPoint Presentation</vt:lpstr>
      <vt:lpstr>Clinical features </vt:lpstr>
      <vt:lpstr>PowerPoint Presentation</vt:lpstr>
    </vt:vector>
  </TitlesOfParts>
  <Company>فراس الصعيو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FUNGAL INFECTION</dc:title>
  <dc:creator>cccc</dc:creator>
  <cp:lastModifiedBy>cccc</cp:lastModifiedBy>
  <cp:revision>29</cp:revision>
  <dcterms:created xsi:type="dcterms:W3CDTF">2019-10-29T05:38:18Z</dcterms:created>
  <dcterms:modified xsi:type="dcterms:W3CDTF">2019-10-31T10:10:49Z</dcterms:modified>
</cp:coreProperties>
</file>