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1" r:id="rId13"/>
    <p:sldId id="266" r:id="rId14"/>
    <p:sldId id="267" r:id="rId15"/>
    <p:sldId id="268" r:id="rId16"/>
    <p:sldId id="269" r:id="rId17"/>
    <p:sldId id="272" r:id="rId18"/>
    <p:sldId id="273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99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A6D92-FF53-46F5-ABC6-B44E7C58DB3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5B6B1-13CA-4CF2-9B0E-71D068EE6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1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5B6B1-13CA-4CF2-9B0E-71D068EE68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6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5ED9-F831-4F53-858F-F2AD569C484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C85D00-DE98-4DFB-AE5B-1AF71437C5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5ED9-F831-4F53-858F-F2AD569C484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5D00-DE98-4DFB-AE5B-1AF71437C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5ED9-F831-4F53-858F-F2AD569C484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5D00-DE98-4DFB-AE5B-1AF71437C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5ED9-F831-4F53-858F-F2AD569C484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5D00-DE98-4DFB-AE5B-1AF71437C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5ED9-F831-4F53-858F-F2AD569C484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5D00-DE98-4DFB-AE5B-1AF71437C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5ED9-F831-4F53-858F-F2AD569C484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5D00-DE98-4DFB-AE5B-1AF71437C5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5ED9-F831-4F53-858F-F2AD569C484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5D00-DE98-4DFB-AE5B-1AF71437C5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5ED9-F831-4F53-858F-F2AD569C484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5D00-DE98-4DFB-AE5B-1AF71437C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5ED9-F831-4F53-858F-F2AD569C484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5D00-DE98-4DFB-AE5B-1AF71437C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5ED9-F831-4F53-858F-F2AD569C484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5D00-DE98-4DFB-AE5B-1AF71437C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5ED9-F831-4F53-858F-F2AD569C484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5D00-DE98-4DFB-AE5B-1AF71437C5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B90B5ED9-F831-4F53-858F-F2AD569C484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5C85D00-DE98-4DFB-AE5B-1AF71437C5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Fungal infection 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Anfal</a:t>
            </a:r>
            <a:r>
              <a:rPr lang="en-US" dirty="0" smtClean="0"/>
              <a:t> </a:t>
            </a:r>
            <a:r>
              <a:rPr lang="en-US" dirty="0" err="1" smtClean="0"/>
              <a:t>Layth</a:t>
            </a:r>
            <a:r>
              <a:rPr lang="en-US" dirty="0" smtClean="0"/>
              <a:t> Al </a:t>
            </a:r>
            <a:r>
              <a:rPr lang="en-US" dirty="0" err="1" smtClean="0"/>
              <a:t>harbawi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Arab board of dermatology</a:t>
            </a:r>
            <a:endParaRPr lang="en-US" dirty="0"/>
          </a:p>
        </p:txBody>
      </p:sp>
      <p:pic>
        <p:nvPicPr>
          <p:cNvPr id="17410" name="Picture 2" descr="Image result for fungal infectio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2068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12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917" y="620688"/>
            <a:ext cx="7690048" cy="1008111"/>
          </a:xfrm>
        </p:spPr>
        <p:txBody>
          <a:bodyPr/>
          <a:lstStyle/>
          <a:p>
            <a:pPr algn="ctr"/>
            <a:r>
              <a:rPr lang="en-US" dirty="0" smtClean="0"/>
              <a:t>Diagnosis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988839"/>
            <a:ext cx="7113984" cy="4320521"/>
          </a:xfrm>
        </p:spPr>
        <p:txBody>
          <a:bodyPr/>
          <a:lstStyle/>
          <a:p>
            <a:r>
              <a:rPr lang="en-US" dirty="0" smtClean="0"/>
              <a:t>Tinea </a:t>
            </a:r>
            <a:r>
              <a:rPr lang="en-US" dirty="0" err="1"/>
              <a:t>pedis</a:t>
            </a:r>
            <a:r>
              <a:rPr lang="en-US" dirty="0"/>
              <a:t>, </a:t>
            </a:r>
            <a:r>
              <a:rPr lang="en-US" dirty="0" err="1"/>
              <a:t>manuum</a:t>
            </a:r>
            <a:r>
              <a:rPr lang="en-US" dirty="0"/>
              <a:t>, </a:t>
            </a:r>
            <a:r>
              <a:rPr lang="en-US" dirty="0" err="1"/>
              <a:t>faciei</a:t>
            </a:r>
            <a:r>
              <a:rPr lang="en-US" dirty="0"/>
              <a:t>, </a:t>
            </a:r>
            <a:r>
              <a:rPr lang="en-US" dirty="0" err="1"/>
              <a:t>cruris</a:t>
            </a:r>
            <a:r>
              <a:rPr lang="en-US" dirty="0"/>
              <a:t>, and </a:t>
            </a:r>
            <a:r>
              <a:rPr lang="en-US" dirty="0" err="1"/>
              <a:t>corporis</a:t>
            </a:r>
            <a:r>
              <a:rPr lang="en-US" dirty="0"/>
              <a:t> are usually </a:t>
            </a:r>
            <a:r>
              <a:rPr lang="en-US" dirty="0" smtClean="0"/>
              <a:t>diagnosed via </a:t>
            </a:r>
            <a:r>
              <a:rPr lang="en-US" dirty="0"/>
              <a:t>KOH </a:t>
            </a:r>
            <a:r>
              <a:rPr lang="en-US" dirty="0" smtClean="0"/>
              <a:t>examination</a:t>
            </a:r>
          </a:p>
          <a:p>
            <a:r>
              <a:rPr lang="en-US" dirty="0"/>
              <a:t>If biopsies are performed of cutaneous dermatophyte </a:t>
            </a:r>
            <a:r>
              <a:rPr lang="en-US" dirty="0" smtClean="0"/>
              <a:t>infections, hyphae </a:t>
            </a:r>
            <a:r>
              <a:rPr lang="en-US" dirty="0"/>
              <a:t>are seen within the stratum </a:t>
            </a:r>
            <a:r>
              <a:rPr lang="en-US" dirty="0" err="1"/>
              <a:t>corneum</a:t>
            </a:r>
            <a:r>
              <a:rPr lang="en-US" dirty="0" smtClean="0"/>
              <a:t>;</a:t>
            </a:r>
          </a:p>
          <a:p>
            <a:r>
              <a:rPr lang="en-US" dirty="0" smtClean="0"/>
              <a:t>Wood s light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89040"/>
            <a:ext cx="3278235" cy="24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38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9"/>
            <a:ext cx="7762056" cy="1008111"/>
          </a:xfrm>
        </p:spPr>
        <p:txBody>
          <a:bodyPr/>
          <a:lstStyle/>
          <a:p>
            <a:pPr algn="ctr"/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10084"/>
            <a:ext cx="6048672" cy="554461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r>
              <a:rPr lang="en-US" b="1" u="sng" dirty="0">
                <a:solidFill>
                  <a:srgbClr val="66FF66"/>
                </a:solidFill>
              </a:rPr>
              <a:t>Topical antifungals</a:t>
            </a:r>
            <a:r>
              <a:rPr lang="en-US" dirty="0"/>
              <a:t> are the first-line treatment for many patients </a:t>
            </a:r>
            <a:r>
              <a:rPr lang="en-US" dirty="0" smtClean="0"/>
              <a:t>with uncomplicated</a:t>
            </a:r>
            <a:r>
              <a:rPr lang="en-US" dirty="0"/>
              <a:t>, localized cutaneous dermatophyte infections such </a:t>
            </a:r>
            <a:r>
              <a:rPr lang="en-US" dirty="0" smtClean="0"/>
              <a:t>as tinea </a:t>
            </a:r>
            <a:r>
              <a:rPr lang="en-US" dirty="0" err="1"/>
              <a:t>corporis</a:t>
            </a:r>
            <a:r>
              <a:rPr lang="en-US" dirty="0"/>
              <a:t>, tinea </a:t>
            </a:r>
            <a:r>
              <a:rPr lang="en-US" dirty="0" err="1"/>
              <a:t>cruris</a:t>
            </a:r>
            <a:r>
              <a:rPr lang="en-US" dirty="0"/>
              <a:t>, and tinea </a:t>
            </a:r>
            <a:r>
              <a:rPr lang="en-US" dirty="0" err="1"/>
              <a:t>pedis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b="1" u="sng" dirty="0" smtClean="0">
                <a:solidFill>
                  <a:srgbClr val="66FF66"/>
                </a:solidFill>
              </a:rPr>
              <a:t>Systemic </a:t>
            </a:r>
            <a:r>
              <a:rPr lang="en-US" b="1" u="sng" dirty="0">
                <a:solidFill>
                  <a:srgbClr val="66FF66"/>
                </a:solidFill>
              </a:rPr>
              <a:t>antifungal </a:t>
            </a:r>
            <a:r>
              <a:rPr lang="en-US" b="1" u="sng" dirty="0" smtClean="0">
                <a:solidFill>
                  <a:srgbClr val="66FF66"/>
                </a:solidFill>
              </a:rPr>
              <a:t>therapy</a:t>
            </a:r>
            <a:r>
              <a:rPr lang="en-US" dirty="0" smtClean="0"/>
              <a:t>, </a:t>
            </a:r>
            <a:r>
              <a:rPr lang="en-US" dirty="0"/>
              <a:t>is typically 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required to cure </a:t>
            </a:r>
            <a:r>
              <a:rPr lang="en-US" dirty="0"/>
              <a:t>tinea </a:t>
            </a:r>
            <a:r>
              <a:rPr lang="en-US" dirty="0" err="1"/>
              <a:t>manuum</a:t>
            </a:r>
            <a:r>
              <a:rPr lang="en-US" dirty="0"/>
              <a:t>, capitis, and </a:t>
            </a:r>
            <a:r>
              <a:rPr lang="en-US" dirty="0" err="1" smtClean="0"/>
              <a:t>unguium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</a:t>
            </a:r>
            <a:r>
              <a:rPr lang="en-US" dirty="0"/>
              <a:t>In general, oral treatment is also needed </a:t>
            </a:r>
            <a:r>
              <a:rPr lang="en-US" dirty="0" smtClean="0"/>
              <a:t>for infections </a:t>
            </a:r>
            <a:r>
              <a:rPr lang="en-US" dirty="0"/>
              <a:t>involving extensive areas of skin</a:t>
            </a:r>
            <a:r>
              <a:rPr lang="en-US" dirty="0" smtClean="0"/>
              <a:t>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</a:t>
            </a:r>
            <a:r>
              <a:rPr lang="en-US" dirty="0"/>
              <a:t>in hairy sites other </a:t>
            </a:r>
            <a:r>
              <a:rPr lang="en-US" dirty="0" smtClean="0"/>
              <a:t>than the </a:t>
            </a:r>
            <a:r>
              <a:rPr lang="en-US" dirty="0"/>
              <a:t>scalp (e.g. tinea </a:t>
            </a:r>
            <a:r>
              <a:rPr lang="en-US" dirty="0" err="1"/>
              <a:t>barbae</a:t>
            </a:r>
            <a:r>
              <a:rPr lang="en-US" dirty="0"/>
              <a:t>), 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or </a:t>
            </a:r>
            <a:r>
              <a:rPr lang="en-US" dirty="0"/>
              <a:t>associated with excessive </a:t>
            </a:r>
            <a:r>
              <a:rPr lang="en-US" dirty="0" smtClean="0"/>
              <a:t>inflammatory reactions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0649"/>
            <a:ext cx="7330008" cy="1224135"/>
          </a:xfrm>
        </p:spPr>
        <p:txBody>
          <a:bodyPr/>
          <a:lstStyle/>
          <a:p>
            <a:pPr algn="ctr"/>
            <a:r>
              <a:rPr lang="en-US" dirty="0" smtClean="0"/>
              <a:t>Tinea incognito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00809"/>
            <a:ext cx="5400600" cy="4608552"/>
          </a:xfrm>
        </p:spPr>
        <p:txBody>
          <a:bodyPr/>
          <a:lstStyle/>
          <a:p>
            <a:r>
              <a:rPr lang="en-US" dirty="0"/>
              <a:t>The inflammatory response may be totally suppressed by steroids (systemic or topical) raised margin, inflammation &amp; scaling are reduced. Bruise-like brownish discoloration is seen. If steroid is stopped for few days, scrapings will yield +</a:t>
            </a:r>
            <a:r>
              <a:rPr lang="en-US" dirty="0" err="1"/>
              <a:t>ve</a:t>
            </a:r>
            <a:r>
              <a:rPr lang="en-US" dirty="0"/>
              <a:t> results</a:t>
            </a:r>
          </a:p>
        </p:txBody>
      </p:sp>
      <p:sp>
        <p:nvSpPr>
          <p:cNvPr id="4" name="AutoShape 2" descr="Image result for tinea incogni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tinea incogni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tinea incognit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Image result for tinea incognit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6" name="Picture 10" descr="Tinea incognito due to application of topical steroid to fungal inf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54" y="92075"/>
            <a:ext cx="2178658" cy="290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Tinea incogn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407" y="3356992"/>
            <a:ext cx="3653000" cy="27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tinea incogni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63887"/>
            <a:ext cx="2567947" cy="19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5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1"/>
            <a:ext cx="6393904" cy="1484783"/>
          </a:xfrm>
        </p:spPr>
        <p:txBody>
          <a:bodyPr/>
          <a:lstStyle/>
          <a:p>
            <a:pPr algn="ctr"/>
            <a:r>
              <a:rPr lang="en-US" dirty="0" smtClean="0"/>
              <a:t>wood s light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9"/>
            <a:ext cx="4680520" cy="5157192"/>
          </a:xfrm>
        </p:spPr>
        <p:txBody>
          <a:bodyPr>
            <a:normAutofit/>
          </a:bodyPr>
          <a:lstStyle/>
          <a:p>
            <a:r>
              <a:rPr lang="en-US" dirty="0"/>
              <a:t>UV radiation is passed through a nickel oxide filter, producing light at a wave length of about 365nm. It will help with the examination of some skin </a:t>
            </a:r>
            <a:r>
              <a:rPr lang="en-US" dirty="0" smtClean="0"/>
              <a:t>conditions</a:t>
            </a:r>
          </a:p>
          <a:p>
            <a:r>
              <a:rPr lang="en-US" dirty="0" err="1"/>
              <a:t>Pityriasis</a:t>
            </a:r>
            <a:r>
              <a:rPr lang="en-US" dirty="0"/>
              <a:t> </a:t>
            </a:r>
            <a:r>
              <a:rPr lang="en-US" dirty="0" smtClean="0"/>
              <a:t>Versicolor……..yellow</a:t>
            </a:r>
            <a:r>
              <a:rPr lang="en-US" dirty="0"/>
              <a:t>.</a:t>
            </a:r>
          </a:p>
          <a:p>
            <a:r>
              <a:rPr lang="en-US" dirty="0" err="1"/>
              <a:t>Erythrasma</a:t>
            </a:r>
            <a:r>
              <a:rPr lang="en-US" dirty="0"/>
              <a:t> </a:t>
            </a:r>
            <a:r>
              <a:rPr lang="en-US" dirty="0" smtClean="0"/>
              <a:t>………coral </a:t>
            </a:r>
            <a:r>
              <a:rPr lang="en-US" dirty="0"/>
              <a:t>red.</a:t>
            </a:r>
          </a:p>
          <a:p>
            <a:r>
              <a:rPr lang="en-US" dirty="0"/>
              <a:t>Disorders of pigmentation </a:t>
            </a:r>
            <a:r>
              <a:rPr lang="en-US" dirty="0" smtClean="0"/>
              <a:t>……epidermal </a:t>
            </a:r>
            <a:r>
              <a:rPr lang="en-US" dirty="0"/>
              <a:t>melanin pigmentation is markedly enhanced, while the dermal melanin pigmentation doesn’t become accentuated. </a:t>
            </a:r>
            <a:r>
              <a:rPr lang="en-US" dirty="0" err="1" smtClean="0"/>
              <a:t>Hypomelanosis</a:t>
            </a:r>
            <a:r>
              <a:rPr lang="en-US" dirty="0" smtClean="0"/>
              <a:t>……. </a:t>
            </a:r>
            <a:r>
              <a:rPr lang="en-US" dirty="0"/>
              <a:t>appears whiter.</a:t>
            </a:r>
          </a:p>
          <a:p>
            <a:endParaRPr lang="en-US" dirty="0"/>
          </a:p>
        </p:txBody>
      </p:sp>
      <p:pic>
        <p:nvPicPr>
          <p:cNvPr id="10242" name="Picture 2" descr="Image result for woods l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02737"/>
            <a:ext cx="33813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24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76673"/>
            <a:ext cx="7258000" cy="720079"/>
          </a:xfrm>
        </p:spPr>
        <p:txBody>
          <a:bodyPr/>
          <a:lstStyle/>
          <a:p>
            <a:pPr algn="ctr"/>
            <a:r>
              <a:rPr lang="en-US" dirty="0" err="1" smtClean="0"/>
              <a:t>Dermatophytid</a:t>
            </a:r>
            <a:r>
              <a:rPr lang="en-US" dirty="0" err="1"/>
              <a:t>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9"/>
            <a:ext cx="8352928" cy="2664295"/>
          </a:xfrm>
        </p:spPr>
        <p:txBody>
          <a:bodyPr/>
          <a:lstStyle/>
          <a:p>
            <a:r>
              <a:rPr lang="en-US" b="1" u="sng" dirty="0">
                <a:solidFill>
                  <a:srgbClr val="66FF66"/>
                </a:solidFill>
              </a:rPr>
              <a:t>In cases of inflammatory tinea capitis, tinea </a:t>
            </a:r>
            <a:r>
              <a:rPr lang="en-US" b="1" u="sng" dirty="0" err="1">
                <a:solidFill>
                  <a:srgbClr val="66FF66"/>
                </a:solidFill>
              </a:rPr>
              <a:t>pedis</a:t>
            </a:r>
            <a:r>
              <a:rPr lang="en-US" dirty="0"/>
              <a:t>.</a:t>
            </a:r>
          </a:p>
          <a:p>
            <a:r>
              <a:rPr lang="en-US" dirty="0"/>
              <a:t>widespread </a:t>
            </a:r>
            <a:r>
              <a:rPr lang="en-US" b="1" dirty="0">
                <a:solidFill>
                  <a:srgbClr val="FFFF00"/>
                </a:solidFill>
              </a:rPr>
              <a:t>“id” eruptions may appear concomitantly on the trunk and extremities</a:t>
            </a:r>
            <a:r>
              <a:rPr lang="en-US" dirty="0"/>
              <a:t>.</a:t>
            </a:r>
          </a:p>
          <a:p>
            <a:r>
              <a:rPr lang="en-US" dirty="0"/>
              <a:t>These are vesicular, lichenoid, </a:t>
            </a:r>
            <a:r>
              <a:rPr lang="en-US" dirty="0" err="1"/>
              <a:t>papulosquamous</a:t>
            </a:r>
            <a:r>
              <a:rPr lang="en-US" dirty="0"/>
              <a:t>, or pustular.</a:t>
            </a:r>
          </a:p>
          <a:p>
            <a:r>
              <a:rPr lang="en-US" dirty="0"/>
              <a:t>They represent a </a:t>
            </a:r>
            <a:r>
              <a:rPr lang="en-US" b="1" u="sng" dirty="0">
                <a:solidFill>
                  <a:srgbClr val="FFFF00"/>
                </a:solidFill>
              </a:rPr>
              <a:t>systemic reaction to fungal antigens</a:t>
            </a:r>
            <a:r>
              <a:rPr lang="en-US" dirty="0"/>
              <a:t>.</a:t>
            </a:r>
          </a:p>
          <a:p>
            <a:r>
              <a:rPr lang="en-US" dirty="0"/>
              <a:t>Although they are commonly refractory to topical corticosteroids,</a:t>
            </a:r>
          </a:p>
          <a:p>
            <a:r>
              <a:rPr lang="en-US" dirty="0"/>
              <a:t>they typically clear rapidly after treatment of the fungal infection.</a:t>
            </a:r>
          </a:p>
          <a:p>
            <a:endParaRPr lang="en-US" dirty="0"/>
          </a:p>
        </p:txBody>
      </p:sp>
      <p:sp>
        <p:nvSpPr>
          <p:cNvPr id="4" name="AutoShape 2" descr="Image result for Dermatophyti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Dermatophytid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0" name="Picture 6" descr="Image result for Dermatophyt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4143142"/>
            <a:ext cx="4844157" cy="271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3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7937"/>
            <a:ext cx="7402016" cy="1188815"/>
          </a:xfrm>
        </p:spPr>
        <p:txBody>
          <a:bodyPr/>
          <a:lstStyle/>
          <a:p>
            <a:pPr algn="ctr"/>
            <a:r>
              <a:rPr lang="en-US" dirty="0" smtClean="0"/>
              <a:t>Candidiasis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1340768"/>
            <a:ext cx="5111353" cy="5040600"/>
          </a:xfrm>
        </p:spPr>
        <p:txBody>
          <a:bodyPr>
            <a:normAutofit/>
          </a:bodyPr>
          <a:lstStyle/>
          <a:p>
            <a:r>
              <a:rPr lang="en-US" dirty="0"/>
              <a:t>candidiasis has a wide spectrum of </a:t>
            </a:r>
            <a:r>
              <a:rPr lang="en-US" b="1" u="sng" dirty="0">
                <a:solidFill>
                  <a:srgbClr val="FFFF00"/>
                </a:solidFill>
              </a:rPr>
              <a:t>clinical presentations</a:t>
            </a:r>
            <a:r>
              <a:rPr lang="en-US" dirty="0"/>
              <a:t>.</a:t>
            </a:r>
          </a:p>
          <a:p>
            <a:r>
              <a:rPr lang="en-US" dirty="0"/>
              <a:t>Early descriptions of oral candidiasis (thrush) were made </a:t>
            </a:r>
            <a:r>
              <a:rPr lang="en-US" dirty="0" smtClean="0"/>
              <a:t>by Hippocrates.</a:t>
            </a:r>
          </a:p>
          <a:p>
            <a:r>
              <a:rPr lang="en-US" dirty="0"/>
              <a:t>Candida </a:t>
            </a:r>
            <a:r>
              <a:rPr lang="en-US" dirty="0" err="1"/>
              <a:t>albicans</a:t>
            </a:r>
            <a:r>
              <a:rPr lang="en-US" dirty="0"/>
              <a:t> is a classic opportunistic </a:t>
            </a:r>
            <a:r>
              <a:rPr lang="en-US" dirty="0" err="1" smtClean="0"/>
              <a:t>pathoge</a:t>
            </a:r>
            <a:endParaRPr lang="en-US" dirty="0"/>
          </a:p>
          <a:p>
            <a:r>
              <a:rPr lang="en-US" dirty="0"/>
              <a:t> </a:t>
            </a:r>
            <a:r>
              <a:rPr lang="en-US" b="1" u="sng" dirty="0">
                <a:solidFill>
                  <a:srgbClr val="FFFF00"/>
                </a:solidFill>
              </a:rPr>
              <a:t>One or more predisposing factors </a:t>
            </a:r>
            <a:r>
              <a:rPr lang="en-US" dirty="0"/>
              <a:t>such as obesity, moisture and maceration, immobility, diabetes, pregnancy, the use of broad-spectrum antibiotics, or perhaps the use of the contraceptive pill, will often be found to be playing some part. 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4" name="AutoShape 2" descr="Image result for candidias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candidias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candidiasi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6" name="Picture 8" descr="Image result for candidias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42" y="1772817"/>
            <a:ext cx="289265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908721"/>
            <a:ext cx="7474024" cy="5400640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99CCFF"/>
                </a:solidFill>
              </a:rPr>
              <a:t>Cutaneous </a:t>
            </a:r>
            <a:r>
              <a:rPr lang="en-US" b="1" i="1" u="sng" dirty="0">
                <a:solidFill>
                  <a:srgbClr val="99CCFF"/>
                </a:solidFill>
              </a:rPr>
              <a:t>Candida </a:t>
            </a:r>
            <a:r>
              <a:rPr lang="en-US" b="1" u="sng" dirty="0">
                <a:solidFill>
                  <a:srgbClr val="99CCFF"/>
                </a:solidFill>
              </a:rPr>
              <a:t>infections</a:t>
            </a:r>
            <a:r>
              <a:rPr lang="en-US" dirty="0"/>
              <a:t> present with markedly </a:t>
            </a:r>
            <a:r>
              <a:rPr lang="en-US" dirty="0" smtClean="0"/>
              <a:t>erythematous, sometimes </a:t>
            </a:r>
            <a:r>
              <a:rPr lang="en-US" dirty="0"/>
              <a:t>erosive, patches that are often accompanied by </a:t>
            </a:r>
            <a:r>
              <a:rPr lang="en-US" dirty="0" smtClean="0"/>
              <a:t>satellite papules 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b="1" u="sng" dirty="0">
                <a:solidFill>
                  <a:srgbClr val="66FF66"/>
                </a:solidFill>
              </a:rPr>
              <a:t>most common sites </a:t>
            </a:r>
            <a:r>
              <a:rPr lang="en-US" dirty="0" smtClean="0"/>
              <a:t>of involvement </a:t>
            </a:r>
            <a:r>
              <a:rPr lang="en-US" dirty="0"/>
              <a:t>are intertriginous zones (e.g. </a:t>
            </a:r>
            <a:r>
              <a:rPr lang="en-US" dirty="0" err="1"/>
              <a:t>submammary</a:t>
            </a:r>
            <a:r>
              <a:rPr lang="en-US" dirty="0"/>
              <a:t>, </a:t>
            </a:r>
            <a:r>
              <a:rPr lang="en-US" dirty="0" smtClean="0"/>
              <a:t>beneath pannus</a:t>
            </a:r>
            <a:r>
              <a:rPr lang="en-US" dirty="0"/>
              <a:t>, inguinal creases, </a:t>
            </a:r>
            <a:r>
              <a:rPr lang="en-US" dirty="0" err="1"/>
              <a:t>intergluteal</a:t>
            </a:r>
            <a:r>
              <a:rPr lang="en-US" dirty="0"/>
              <a:t> fold) and the scrotum, as well </a:t>
            </a:r>
            <a:r>
              <a:rPr lang="en-US" dirty="0" smtClean="0"/>
              <a:t>as the </a:t>
            </a:r>
            <a:r>
              <a:rPr lang="en-US" dirty="0"/>
              <a:t>diaper area in infants. </a:t>
            </a:r>
            <a:endParaRPr lang="en-US" dirty="0" smtClean="0"/>
          </a:p>
          <a:p>
            <a:r>
              <a:rPr lang="en-US" i="1" dirty="0" smtClean="0"/>
              <a:t>Candida </a:t>
            </a:r>
            <a:r>
              <a:rPr lang="en-US" dirty="0"/>
              <a:t>can </a:t>
            </a:r>
            <a:r>
              <a:rPr lang="en-US" dirty="0" smtClean="0"/>
              <a:t>also infect </a:t>
            </a:r>
            <a:r>
              <a:rPr lang="en-US" dirty="0" err="1"/>
              <a:t>periungual</a:t>
            </a:r>
            <a:r>
              <a:rPr lang="en-US" dirty="0"/>
              <a:t> areas (e.g. in the setting of chronic paronychia), </a:t>
            </a:r>
            <a:r>
              <a:rPr lang="en-US" dirty="0" smtClean="0"/>
              <a:t>nails</a:t>
            </a:r>
          </a:p>
          <a:p>
            <a:r>
              <a:rPr lang="en-US" dirty="0" smtClean="0"/>
              <a:t>and </a:t>
            </a:r>
            <a:r>
              <a:rPr lang="en-US" dirty="0"/>
              <a:t>the web space between the third </a:t>
            </a:r>
            <a:r>
              <a:rPr lang="en-US" dirty="0" smtClean="0"/>
              <a:t>and fourth </a:t>
            </a:r>
            <a:r>
              <a:rPr lang="en-US" dirty="0"/>
              <a:t>fingers (</a:t>
            </a:r>
            <a:r>
              <a:rPr lang="en-US" dirty="0" err="1"/>
              <a:t>erosio</a:t>
            </a:r>
            <a:r>
              <a:rPr lang="en-US" dirty="0"/>
              <a:t> </a:t>
            </a:r>
            <a:r>
              <a:rPr lang="en-US" b="1" i="1" u="sng" dirty="0" err="1">
                <a:solidFill>
                  <a:srgbClr val="66FF66"/>
                </a:solidFill>
              </a:rPr>
              <a:t>interdigitalis</a:t>
            </a:r>
            <a:r>
              <a:rPr lang="en-US" b="1" i="1" u="sng" dirty="0">
                <a:solidFill>
                  <a:srgbClr val="66FF66"/>
                </a:solidFill>
              </a:rPr>
              <a:t> </a:t>
            </a:r>
            <a:r>
              <a:rPr lang="en-US" b="1" i="1" u="sng" dirty="0" err="1" smtClean="0">
                <a:solidFill>
                  <a:srgbClr val="66FF66"/>
                </a:solidFill>
              </a:rPr>
              <a:t>blastomycetica</a:t>
            </a:r>
            <a:r>
              <a:rPr lang="en-US" dirty="0"/>
              <a:t>,</a:t>
            </a:r>
            <a:r>
              <a:rPr lang="en-US" dirty="0" smtClean="0"/>
              <a:t> especially in </a:t>
            </a:r>
            <a:r>
              <a:rPr lang="en-US" dirty="0"/>
              <a:t>individuals whose hands are frequently exposed to </a:t>
            </a:r>
            <a:r>
              <a:rPr lang="en-US" dirty="0" smtClean="0"/>
              <a:t>water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1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171399"/>
            <a:ext cx="7906072" cy="2088231"/>
          </a:xfrm>
        </p:spPr>
        <p:txBody>
          <a:bodyPr/>
          <a:lstStyle/>
          <a:p>
            <a:pPr algn="ctr"/>
            <a:r>
              <a:rPr lang="en-US" dirty="0" smtClean="0"/>
              <a:t>Perleche (angular </a:t>
            </a:r>
            <a:r>
              <a:rPr lang="en-US" dirty="0" err="1" smtClean="0"/>
              <a:t>cheilitis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60849"/>
            <a:ext cx="7762056" cy="4248512"/>
          </a:xfrm>
        </p:spPr>
        <p:txBody>
          <a:bodyPr/>
          <a:lstStyle/>
          <a:p>
            <a:r>
              <a:rPr lang="en-US" dirty="0"/>
              <a:t>is characterized by maceration and transverse fissuring of the oral </a:t>
            </a:r>
            <a:r>
              <a:rPr lang="en-US" dirty="0" err="1"/>
              <a:t>commissurs</a:t>
            </a:r>
            <a:r>
              <a:rPr lang="en-US" dirty="0"/>
              <a:t>. The earliest lesions are ill-defined, grayish-white, thickened areas with slight erythema of the mucous membrane at the oral commissure.</a:t>
            </a:r>
          </a:p>
        </p:txBody>
      </p:sp>
      <p:pic>
        <p:nvPicPr>
          <p:cNvPr id="13314" name="Picture 2" descr="Image result for perlech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77072"/>
            <a:ext cx="2528325" cy="18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perle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05064"/>
            <a:ext cx="2311735" cy="18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82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6673"/>
            <a:ext cx="7330008" cy="1224135"/>
          </a:xfrm>
        </p:spPr>
        <p:txBody>
          <a:bodyPr/>
          <a:lstStyle/>
          <a:p>
            <a:r>
              <a:rPr lang="en-US" dirty="0" smtClean="0"/>
              <a:t>Diaper candidiasis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7"/>
            <a:ext cx="7618040" cy="4536544"/>
          </a:xfrm>
        </p:spPr>
        <p:txBody>
          <a:bodyPr/>
          <a:lstStyle/>
          <a:p>
            <a:r>
              <a:rPr lang="en-US" dirty="0"/>
              <a:t>The diagnosis of </a:t>
            </a:r>
            <a:r>
              <a:rPr lang="en-US" b="1" u="sng" dirty="0">
                <a:solidFill>
                  <a:srgbClr val="FFFF00"/>
                </a:solidFill>
              </a:rPr>
              <a:t>candidiasis may be suspected by the finding of involvement of the folds and occurrence of many small erythematous desquamating "satellite" or "daughter" lesions scattered along the edges of the larger.</a:t>
            </a:r>
          </a:p>
          <a:p>
            <a:r>
              <a:rPr lang="en-US" dirty="0"/>
              <a:t>Topical </a:t>
            </a:r>
            <a:r>
              <a:rPr lang="en-US" dirty="0" err="1"/>
              <a:t>anticandidal</a:t>
            </a:r>
            <a:r>
              <a:rPr lang="en-US" dirty="0"/>
              <a:t> agents are effective.</a:t>
            </a:r>
          </a:p>
          <a:p>
            <a:r>
              <a:rPr lang="en-US" dirty="0"/>
              <a:t>Recurrent diaper Candida may be associated  with oral and gut colonization and may respond to the addition of oral nystatin suspension</a:t>
            </a:r>
          </a:p>
          <a:p>
            <a:endParaRPr lang="en-US" dirty="0"/>
          </a:p>
        </p:txBody>
      </p:sp>
      <p:pic>
        <p:nvPicPr>
          <p:cNvPr id="14338" name="Picture 2" descr="Image result for diaper candidias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09120"/>
            <a:ext cx="3932606" cy="22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67461"/>
            <a:ext cx="3542353" cy="253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54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88641"/>
            <a:ext cx="7402016" cy="1152127"/>
          </a:xfrm>
        </p:spPr>
        <p:txBody>
          <a:bodyPr/>
          <a:lstStyle/>
          <a:p>
            <a:pPr algn="ctr"/>
            <a:r>
              <a:rPr lang="en-US" dirty="0" smtClean="0"/>
              <a:t>paronychia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4824536" cy="5040560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FFFF00"/>
                </a:solidFill>
              </a:rPr>
              <a:t>Acute paronychia </a:t>
            </a:r>
            <a:r>
              <a:rPr lang="en-US" dirty="0"/>
              <a:t>is usually bacterial, but in </a:t>
            </a:r>
            <a:r>
              <a:rPr lang="en-US" b="1" u="sng" dirty="0">
                <a:solidFill>
                  <a:srgbClr val="66FF66"/>
                </a:solidFill>
              </a:rPr>
              <a:t>chronic paronychia </a:t>
            </a:r>
            <a:r>
              <a:rPr lang="en-US" dirty="0"/>
              <a:t>Candida may be the sole pathogen, or be found with other opportunists such as Proteus or Pseudomonas sp. </a:t>
            </a:r>
          </a:p>
          <a:p>
            <a:r>
              <a:rPr lang="en-US" dirty="0"/>
              <a:t>The </a:t>
            </a:r>
            <a:r>
              <a:rPr lang="en-US" b="1" dirty="0">
                <a:solidFill>
                  <a:srgbClr val="66FF66"/>
                </a:solidFill>
              </a:rPr>
              <a:t>proximal and sometimes the lateral nail folds of one or more fingers become </a:t>
            </a:r>
            <a:r>
              <a:rPr lang="en-US" b="1" dirty="0" smtClean="0">
                <a:solidFill>
                  <a:srgbClr val="66FF66"/>
                </a:solidFill>
              </a:rPr>
              <a:t> </a:t>
            </a:r>
            <a:r>
              <a:rPr lang="en-US" b="1" dirty="0">
                <a:solidFill>
                  <a:srgbClr val="66FF66"/>
                </a:solidFill>
              </a:rPr>
              <a:t>red 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/>
              <a:t>cuticles are lost and small amounts of pus can be expressed. The adjacent nail plate becomes ridged an </a:t>
            </a:r>
            <a:r>
              <a:rPr lang="en-US" dirty="0" err="1"/>
              <a:t>discoloured</a:t>
            </a:r>
            <a:r>
              <a:rPr lang="en-US" dirty="0"/>
              <a:t>.</a:t>
            </a:r>
          </a:p>
          <a:p>
            <a:r>
              <a:rPr lang="en-US" dirty="0"/>
              <a:t>Predisposing factors include wet work, poor peripheral circulation and </a:t>
            </a:r>
            <a:r>
              <a:rPr lang="en-US" dirty="0" err="1"/>
              <a:t>vulval</a:t>
            </a:r>
            <a:r>
              <a:rPr lang="en-US" dirty="0"/>
              <a:t> candidiasis</a:t>
            </a:r>
          </a:p>
          <a:p>
            <a:endParaRPr lang="en-US" dirty="0"/>
          </a:p>
        </p:txBody>
      </p:sp>
      <p:pic>
        <p:nvPicPr>
          <p:cNvPr id="15362" name="Picture 2" descr="Image result for paronych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006" y="1628799"/>
            <a:ext cx="2371813" cy="158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paronych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494" y="4195247"/>
            <a:ext cx="2909506" cy="194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8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"/>
            <a:ext cx="7690048" cy="1340767"/>
          </a:xfrm>
        </p:spPr>
        <p:txBody>
          <a:bodyPr>
            <a:normAutofit/>
          </a:bodyPr>
          <a:lstStyle/>
          <a:p>
            <a:pPr algn="ctr"/>
            <a:r>
              <a:rPr lang="en-US" i="1" dirty="0"/>
              <a:t>Tinea </a:t>
            </a:r>
            <a:r>
              <a:rPr lang="en-US" i="1" dirty="0" err="1"/>
              <a:t>manuum</a:t>
            </a:r>
            <a:r>
              <a:rPr lang="en-US" i="1" dirty="0"/>
              <a:t/>
            </a:r>
            <a:br>
              <a:rPr lang="en-US" i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5832648" cy="602128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 smtClean="0"/>
              <a:t>Dermatophyte </a:t>
            </a:r>
            <a:r>
              <a:rPr lang="en-US" dirty="0"/>
              <a:t>infections on the </a:t>
            </a:r>
            <a:r>
              <a:rPr lang="en-US" b="1" u="sng" dirty="0">
                <a:solidFill>
                  <a:srgbClr val="FFFF00"/>
                </a:solidFill>
              </a:rPr>
              <a:t>dorsal aspect of the hand have a </a:t>
            </a:r>
            <a:r>
              <a:rPr lang="en-US" b="1" u="sng" dirty="0" smtClean="0">
                <a:solidFill>
                  <a:srgbClr val="FFFF00"/>
                </a:solidFill>
              </a:rPr>
              <a:t>clinical presentation </a:t>
            </a:r>
            <a:r>
              <a:rPr lang="en-US" b="1" u="sng" dirty="0">
                <a:solidFill>
                  <a:srgbClr val="FFFF00"/>
                </a:solidFill>
              </a:rPr>
              <a:t>similar to tinea </a:t>
            </a:r>
            <a:r>
              <a:rPr lang="en-US" b="1" u="sng" dirty="0" err="1">
                <a:solidFill>
                  <a:srgbClr val="FFFF00"/>
                </a:solidFill>
              </a:rPr>
              <a:t>corporis</a:t>
            </a:r>
            <a:r>
              <a:rPr lang="en-US" b="1" u="sng" dirty="0">
                <a:solidFill>
                  <a:srgbClr val="FFFF00"/>
                </a:solidFill>
              </a:rPr>
              <a:t>.</a:t>
            </a:r>
            <a:r>
              <a:rPr lang="en-US" dirty="0"/>
              <a:t> However, dermatophyte </a:t>
            </a:r>
            <a:r>
              <a:rPr lang="en-US" dirty="0" smtClean="0"/>
              <a:t>infection of </a:t>
            </a:r>
            <a:r>
              <a:rPr lang="en-US" dirty="0"/>
              <a:t>the </a:t>
            </a:r>
            <a:r>
              <a:rPr lang="en-US" b="1" u="sng" dirty="0">
                <a:solidFill>
                  <a:schemeClr val="tx2"/>
                </a:solidFill>
              </a:rPr>
              <a:t>palm and interdigital </a:t>
            </a:r>
            <a:r>
              <a:rPr lang="en-US" dirty="0" smtClean="0"/>
              <a:t>spaces</a:t>
            </a:r>
          </a:p>
          <a:p>
            <a:pPr marL="45720" indent="0">
              <a:buNone/>
            </a:pPr>
            <a:r>
              <a:rPr lang="en-US" dirty="0" smtClean="0"/>
              <a:t> ,</a:t>
            </a:r>
          </a:p>
          <a:p>
            <a:pPr marL="45720" indent="0">
              <a:buNone/>
            </a:pPr>
            <a:r>
              <a:rPr lang="en-US" dirty="0" smtClean="0"/>
              <a:t>The </a:t>
            </a:r>
            <a:r>
              <a:rPr lang="en-US" dirty="0"/>
              <a:t>typical causative organisms </a:t>
            </a:r>
            <a:r>
              <a:rPr lang="en-US" dirty="0" smtClean="0"/>
              <a:t>are </a:t>
            </a:r>
            <a:r>
              <a:rPr lang="en-US" b="1" u="sng" dirty="0" smtClean="0">
                <a:solidFill>
                  <a:srgbClr val="FFFF00"/>
                </a:solidFill>
              </a:rPr>
              <a:t> </a:t>
            </a:r>
            <a:r>
              <a:rPr lang="en-US" b="1" i="1" u="sng" dirty="0" smtClean="0">
                <a:solidFill>
                  <a:srgbClr val="FFFF00"/>
                </a:solidFill>
              </a:rPr>
              <a:t>T</a:t>
            </a:r>
            <a:r>
              <a:rPr lang="en-US" b="1" i="1" u="sng" dirty="0">
                <a:solidFill>
                  <a:srgbClr val="FFFF00"/>
                </a:solidFill>
              </a:rPr>
              <a:t>. rubrum</a:t>
            </a:r>
            <a:r>
              <a:rPr lang="en-US" b="1" u="sng" dirty="0" smtClean="0">
                <a:solidFill>
                  <a:srgbClr val="FFFF00"/>
                </a:solidFill>
              </a:rPr>
              <a:t>, </a:t>
            </a:r>
            <a:r>
              <a:rPr lang="en-US" b="1" i="1" u="sng" dirty="0" smtClean="0">
                <a:solidFill>
                  <a:srgbClr val="FFFF00"/>
                </a:solidFill>
              </a:rPr>
              <a:t>T. </a:t>
            </a:r>
            <a:r>
              <a:rPr lang="en-US" b="1" i="1" u="sng" dirty="0" err="1" smtClean="0">
                <a:solidFill>
                  <a:srgbClr val="FFFF00"/>
                </a:solidFill>
              </a:rPr>
              <a:t>mentagrophytes</a:t>
            </a:r>
            <a:r>
              <a:rPr lang="en-US" b="1" u="sng" dirty="0">
                <a:solidFill>
                  <a:srgbClr val="FFFF00"/>
                </a:solidFill>
              </a:rPr>
              <a:t>, and </a:t>
            </a:r>
            <a:r>
              <a:rPr lang="en-US" b="1" i="1" u="sng" dirty="0">
                <a:solidFill>
                  <a:srgbClr val="FFFF00"/>
                </a:solidFill>
              </a:rPr>
              <a:t>E. </a:t>
            </a:r>
            <a:r>
              <a:rPr lang="en-US" b="1" i="1" u="sng" dirty="0" err="1">
                <a:solidFill>
                  <a:srgbClr val="FFFF00"/>
                </a:solidFill>
              </a:rPr>
              <a:t>floccosum</a:t>
            </a:r>
            <a:r>
              <a:rPr lang="en-US" b="1" u="sng" dirty="0" smtClean="0">
                <a:solidFill>
                  <a:srgbClr val="FFFF00"/>
                </a:solidFill>
              </a:rPr>
              <a:t>.</a:t>
            </a:r>
          </a:p>
          <a:p>
            <a:pPr marL="45720" indent="0">
              <a:buNone/>
            </a:pPr>
            <a:endParaRPr lang="en-US" b="1" u="sng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. </a:t>
            </a:r>
            <a:r>
              <a:rPr lang="en-US" dirty="0"/>
              <a:t>Tinea </a:t>
            </a:r>
            <a:r>
              <a:rPr lang="en-US" dirty="0" err="1"/>
              <a:t>manuum</a:t>
            </a:r>
            <a:r>
              <a:rPr lang="en-US" dirty="0"/>
              <a:t> is usually non-inflammatory and </a:t>
            </a:r>
            <a:r>
              <a:rPr lang="en-US" dirty="0" smtClean="0"/>
              <a:t>often unilateral </a:t>
            </a:r>
            <a:r>
              <a:rPr lang="en-US" dirty="0"/>
              <a:t>(“</a:t>
            </a:r>
            <a:r>
              <a:rPr lang="en-US" b="1" u="sng" dirty="0">
                <a:solidFill>
                  <a:srgbClr val="66FF66"/>
                </a:solidFill>
              </a:rPr>
              <a:t>two feet and one hand syndrome”) </a:t>
            </a:r>
            <a:r>
              <a:rPr lang="en-US" dirty="0" smtClean="0"/>
              <a:t>(as Moccasin-type </a:t>
            </a:r>
            <a:r>
              <a:rPr lang="en-US" dirty="0"/>
              <a:t>tinea </a:t>
            </a:r>
            <a:r>
              <a:rPr lang="en-US" dirty="0" err="1"/>
              <a:t>pedis</a:t>
            </a:r>
            <a:r>
              <a:rPr lang="en-US" dirty="0"/>
              <a:t> is often present in patients with </a:t>
            </a:r>
            <a:r>
              <a:rPr lang="en-US" dirty="0" smtClean="0"/>
              <a:t>tinea </a:t>
            </a:r>
            <a:r>
              <a:rPr lang="en-US" dirty="0" err="1" smtClean="0"/>
              <a:t>manuum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there </a:t>
            </a:r>
            <a:r>
              <a:rPr lang="en-US" dirty="0"/>
              <a:t>is hyperkeratosis of the palms and digits, </a:t>
            </a:r>
            <a:r>
              <a:rPr lang="en-US" dirty="0" err="1" smtClean="0"/>
              <a:t>includingwithin</a:t>
            </a:r>
            <a:r>
              <a:rPr lang="en-US" dirty="0" smtClean="0"/>
              <a:t> </a:t>
            </a:r>
            <a:r>
              <a:rPr lang="en-US" dirty="0"/>
              <a:t>creases, that fails to respond to </a:t>
            </a:r>
            <a:r>
              <a:rPr lang="en-US" dirty="0" smtClean="0"/>
              <a:t>emollients</a:t>
            </a:r>
          </a:p>
          <a:p>
            <a:pPr marL="45720" indent="0">
              <a:buNone/>
            </a:pPr>
            <a:endParaRPr lang="en-US" b="1" u="sng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167" y="908720"/>
            <a:ext cx="3213833" cy="279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www.wikidoc.org/images/1/1c/Tinea_manuum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20" y="3861048"/>
            <a:ext cx="2400325" cy="21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86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1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8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0649"/>
            <a:ext cx="7330008" cy="1224135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/>
              <a:t>Tinea </a:t>
            </a:r>
            <a:r>
              <a:rPr lang="en-US" i="1" dirty="0" err="1"/>
              <a:t>barbae</a:t>
            </a:r>
            <a:r>
              <a:rPr lang="en-US" i="1" dirty="0"/>
              <a:t/>
            </a:r>
            <a:br>
              <a:rPr lang="en-US" i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5817648" cy="5040601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1600" dirty="0" smtClean="0"/>
              <a:t>Tinea </a:t>
            </a:r>
            <a:r>
              <a:rPr lang="en-US" sz="1600" dirty="0" err="1" smtClean="0"/>
              <a:t>barbae</a:t>
            </a:r>
            <a:r>
              <a:rPr lang="en-US" sz="1600" dirty="0" smtClean="0"/>
              <a:t> is a </a:t>
            </a:r>
            <a:r>
              <a:rPr lang="en-US" sz="1600" b="1" u="sng" dirty="0" err="1" smtClean="0">
                <a:solidFill>
                  <a:srgbClr val="FFFF00"/>
                </a:solidFill>
              </a:rPr>
              <a:t>dermatophytosis</a:t>
            </a:r>
            <a:r>
              <a:rPr lang="en-US" sz="1600" b="1" u="sng" dirty="0" smtClean="0">
                <a:solidFill>
                  <a:srgbClr val="FFFF00"/>
                </a:solidFill>
              </a:rPr>
              <a:t> that involves the bearded areas of the face and neck in men</a:t>
            </a:r>
            <a:r>
              <a:rPr lang="en-US" sz="1600" dirty="0" smtClean="0"/>
              <a:t>.</a:t>
            </a:r>
          </a:p>
          <a:p>
            <a:pPr marL="45720" indent="0">
              <a:buNone/>
            </a:pPr>
            <a:endParaRPr lang="en-US" sz="1600" dirty="0" smtClean="0"/>
          </a:p>
          <a:p>
            <a:pPr marL="45720" indent="0">
              <a:buNone/>
            </a:pPr>
            <a:r>
              <a:rPr lang="en-US" sz="1600" dirty="0" smtClean="0"/>
              <a:t> Because the disease is often acquired from</a:t>
            </a:r>
            <a:r>
              <a:rPr lang="en-US" sz="1600" b="1" u="sng" dirty="0" smtClean="0">
                <a:solidFill>
                  <a:srgbClr val="FF3300"/>
                </a:solidFill>
              </a:rPr>
              <a:t> animals</a:t>
            </a:r>
            <a:r>
              <a:rPr lang="en-US" sz="1600" dirty="0" smtClean="0"/>
              <a:t>, the causative organisms are typically </a:t>
            </a:r>
            <a:r>
              <a:rPr lang="en-US" sz="1600" b="1" u="sng" dirty="0" smtClean="0">
                <a:solidFill>
                  <a:srgbClr val="FF3300"/>
                </a:solidFill>
              </a:rPr>
              <a:t>zoophilic</a:t>
            </a:r>
            <a:r>
              <a:rPr lang="en-US" sz="1600" dirty="0" smtClean="0"/>
              <a:t> dermatophytes,</a:t>
            </a:r>
          </a:p>
          <a:p>
            <a:pPr marL="45720" indent="0">
              <a:buNone/>
            </a:pPr>
            <a:r>
              <a:rPr lang="en-US" sz="1600" dirty="0" smtClean="0"/>
              <a:t>namely </a:t>
            </a:r>
            <a:r>
              <a:rPr lang="en-US" sz="1600" b="1" i="1" u="sng" dirty="0" err="1" smtClean="0">
                <a:solidFill>
                  <a:srgbClr val="FF3300"/>
                </a:solidFill>
              </a:rPr>
              <a:t>microsporum</a:t>
            </a:r>
            <a:r>
              <a:rPr lang="en-US" sz="1600" b="1" i="1" u="sng" dirty="0" smtClean="0">
                <a:solidFill>
                  <a:srgbClr val="FF3300"/>
                </a:solidFill>
              </a:rPr>
              <a:t> </a:t>
            </a:r>
            <a:r>
              <a:rPr lang="en-US" sz="1600" b="1" i="1" u="sng" dirty="0" err="1" smtClean="0">
                <a:solidFill>
                  <a:srgbClr val="FF3300"/>
                </a:solidFill>
              </a:rPr>
              <a:t>canis</a:t>
            </a:r>
            <a:r>
              <a:rPr lang="en-US" sz="1600" b="1" i="1" u="sng" dirty="0" smtClean="0">
                <a:solidFill>
                  <a:srgbClr val="FF3300"/>
                </a:solidFill>
              </a:rPr>
              <a:t> </a:t>
            </a:r>
            <a:endParaRPr lang="en-US" sz="1600" b="1" u="sng" dirty="0">
              <a:solidFill>
                <a:srgbClr val="FF3300"/>
              </a:solidFill>
            </a:endParaRPr>
          </a:p>
          <a:p>
            <a:pPr marL="45720" indent="0">
              <a:buNone/>
            </a:pPr>
            <a:endParaRPr lang="en-US" sz="1600" dirty="0" smtClean="0"/>
          </a:p>
          <a:p>
            <a:pPr marL="45720" indent="0">
              <a:buNone/>
            </a:pPr>
            <a:r>
              <a:rPr lang="en-US" sz="1600" dirty="0" smtClean="0"/>
              <a:t>With the increased use of disposable razors and disinfectants, the incidence of tinea dramatically reduced.</a:t>
            </a:r>
          </a:p>
          <a:p>
            <a:pPr marL="45720" indent="0">
              <a:buNone/>
            </a:pPr>
            <a:endParaRPr lang="en-US" sz="1600" dirty="0" smtClean="0"/>
          </a:p>
          <a:p>
            <a:pPr marL="45720" indent="0">
              <a:buNone/>
            </a:pPr>
            <a:r>
              <a:rPr lang="en-US" sz="1600" dirty="0" smtClean="0"/>
              <a:t> the clinical presentation tends to </a:t>
            </a:r>
            <a:r>
              <a:rPr lang="en-US" sz="1600" b="1" u="sng" dirty="0" smtClean="0">
                <a:solidFill>
                  <a:srgbClr val="66FF66"/>
                </a:solidFill>
              </a:rPr>
              <a:t>be severe, with intense inflammation and multiple follicular pustules</a:t>
            </a:r>
            <a:r>
              <a:rPr lang="en-US" sz="1600" dirty="0" smtClean="0"/>
              <a:t>.</a:t>
            </a:r>
          </a:p>
          <a:p>
            <a:pPr marL="45720" indent="0">
              <a:buNone/>
            </a:pPr>
            <a:r>
              <a:rPr lang="en-US" sz="1600" dirty="0" smtClean="0"/>
              <a:t> Abscesses, sinus tracts, bacterial superinfection, and </a:t>
            </a:r>
            <a:r>
              <a:rPr lang="en-US" sz="1600" dirty="0" err="1" smtClean="0"/>
              <a:t>kerion</a:t>
            </a:r>
            <a:r>
              <a:rPr lang="en-US" sz="1600" dirty="0" smtClean="0"/>
              <a:t>-like boggy plaques can develop.</a:t>
            </a:r>
          </a:p>
          <a:p>
            <a:pPr marL="45720" indent="0">
              <a:buNone/>
            </a:pPr>
            <a:r>
              <a:rPr lang="en-US" sz="1600" dirty="0" smtClean="0"/>
              <a:t> Patients may have constitutional symptoms such as malaise as well as </a:t>
            </a:r>
            <a:r>
              <a:rPr lang="en-US" sz="1600" dirty="0" err="1" smtClean="0"/>
              <a:t>lymphadenopathyand</a:t>
            </a:r>
            <a:r>
              <a:rPr lang="en-US" sz="1600" dirty="0" smtClean="0"/>
              <a:t> even scarring alopecia</a:t>
            </a:r>
            <a:endParaRPr lang="en-US" sz="1600" dirty="0"/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84" y="332656"/>
            <a:ext cx="2969406" cy="258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84" y="3068960"/>
            <a:ext cx="2930815" cy="229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49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-99391"/>
            <a:ext cx="7474024" cy="1152127"/>
          </a:xfrm>
        </p:spPr>
        <p:txBody>
          <a:bodyPr/>
          <a:lstStyle/>
          <a:p>
            <a:pPr algn="ctr"/>
            <a:r>
              <a:rPr lang="en-US" dirty="0"/>
              <a:t>Tinea </a:t>
            </a:r>
            <a:r>
              <a:rPr lang="en-US" dirty="0" err="1"/>
              <a:t>pedis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5400600" cy="5040601"/>
          </a:xfrm>
        </p:spPr>
        <p:txBody>
          <a:bodyPr>
            <a:normAutofit fontScale="85000" lnSpcReduction="10000"/>
          </a:bodyPr>
          <a:lstStyle/>
          <a:p>
            <a:r>
              <a:rPr lang="en-US" b="1" u="sng" dirty="0" smtClean="0">
                <a:solidFill>
                  <a:srgbClr val="FFFF00"/>
                </a:solidFill>
              </a:rPr>
              <a:t>is </a:t>
            </a:r>
            <a:r>
              <a:rPr lang="en-US" b="1" u="sng" dirty="0">
                <a:solidFill>
                  <a:srgbClr val="FFFF00"/>
                </a:solidFill>
              </a:rPr>
              <a:t>a dermatophyte infection of the soles and </a:t>
            </a:r>
            <a:r>
              <a:rPr lang="en-US" b="1" u="sng" dirty="0" smtClean="0">
                <a:solidFill>
                  <a:srgbClr val="FFFF00"/>
                </a:solidFill>
              </a:rPr>
              <a:t>interdigital web </a:t>
            </a:r>
            <a:r>
              <a:rPr lang="en-US" b="1" u="sng" dirty="0">
                <a:solidFill>
                  <a:srgbClr val="FFFF00"/>
                </a:solidFill>
              </a:rPr>
              <a:t>spaces of the feet</a:t>
            </a:r>
            <a:r>
              <a:rPr lang="en-US" b="1" u="sng" dirty="0" smtClean="0">
                <a:solidFill>
                  <a:srgbClr val="FFFF00"/>
                </a:solidFill>
              </a:rPr>
              <a:t>.</a:t>
            </a:r>
          </a:p>
          <a:p>
            <a:endParaRPr lang="en-US" b="1" u="sng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 This </a:t>
            </a:r>
            <a:r>
              <a:rPr lang="en-US" dirty="0"/>
              <a:t>condition is more common in </a:t>
            </a:r>
            <a:r>
              <a:rPr lang="en-US" b="1" u="sng" dirty="0" smtClean="0">
                <a:solidFill>
                  <a:srgbClr val="66FF66"/>
                </a:solidFill>
              </a:rPr>
              <a:t>adults than </a:t>
            </a:r>
            <a:r>
              <a:rPr lang="en-US" b="1" u="sng" dirty="0">
                <a:solidFill>
                  <a:srgbClr val="66FF66"/>
                </a:solidFill>
              </a:rPr>
              <a:t>children </a:t>
            </a:r>
            <a:r>
              <a:rPr lang="en-US" dirty="0"/>
              <a:t>and is found around the world, affecting </a:t>
            </a:r>
            <a:r>
              <a:rPr lang="en-US" b="1" u="sng" dirty="0">
                <a:solidFill>
                  <a:srgbClr val="66FF66"/>
                </a:solidFill>
              </a:rPr>
              <a:t>both sexes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lack </a:t>
            </a:r>
            <a:r>
              <a:rPr lang="en-US" dirty="0"/>
              <a:t>of sebaceous glands and the moist environment created by </a:t>
            </a:r>
            <a:r>
              <a:rPr lang="en-US" dirty="0" smtClean="0"/>
              <a:t>occlusive shoes </a:t>
            </a:r>
            <a:r>
              <a:rPr lang="en-US" dirty="0"/>
              <a:t>are important factors in the development of tinea </a:t>
            </a:r>
            <a:r>
              <a:rPr lang="en-US" dirty="0" err="1" smtClean="0"/>
              <a:t>pedis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In fact, tinea </a:t>
            </a:r>
            <a:r>
              <a:rPr lang="en-US" dirty="0" err="1"/>
              <a:t>pedis</a:t>
            </a:r>
            <a:r>
              <a:rPr lang="en-US" dirty="0"/>
              <a:t> is uncommon in populations that do not wear shoes.</a:t>
            </a:r>
          </a:p>
          <a:p>
            <a:r>
              <a:rPr lang="en-US" dirty="0"/>
              <a:t>However, the fungus may be acquired from going barefoot (</a:t>
            </a:r>
            <a:r>
              <a:rPr lang="en-US" dirty="0" smtClean="0"/>
              <a:t>locker rooms</a:t>
            </a:r>
            <a:r>
              <a:rPr lang="en-US" dirty="0"/>
              <a:t>, gyms, public facilities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/>
              <a:t>The dermatophytes that are typically responsible for tinea </a:t>
            </a:r>
            <a:r>
              <a:rPr lang="en-US" dirty="0" err="1"/>
              <a:t>pedis</a:t>
            </a:r>
            <a:r>
              <a:rPr lang="en-US" dirty="0"/>
              <a:t> </a:t>
            </a:r>
            <a:r>
              <a:rPr lang="en-US" dirty="0" err="1" smtClean="0"/>
              <a:t>are</a:t>
            </a:r>
            <a:r>
              <a:rPr lang="en-US" b="1" i="1" dirty="0" err="1" smtClean="0">
                <a:solidFill>
                  <a:srgbClr val="FF3300"/>
                </a:solidFill>
              </a:rPr>
              <a:t>T</a:t>
            </a:r>
            <a:r>
              <a:rPr lang="en-US" b="1" i="1" dirty="0">
                <a:solidFill>
                  <a:srgbClr val="FF3300"/>
                </a:solidFill>
              </a:rPr>
              <a:t>. </a:t>
            </a:r>
            <a:r>
              <a:rPr lang="en-US" b="1" i="1" u="sng" dirty="0">
                <a:solidFill>
                  <a:srgbClr val="FF3300"/>
                </a:solidFill>
              </a:rPr>
              <a:t>rubrum</a:t>
            </a:r>
            <a:r>
              <a:rPr lang="en-US" b="1" u="sng" dirty="0">
                <a:solidFill>
                  <a:srgbClr val="FF3300"/>
                </a:solidFill>
              </a:rPr>
              <a:t>, </a:t>
            </a:r>
            <a:r>
              <a:rPr lang="en-US" b="1" i="1" u="sng" dirty="0">
                <a:solidFill>
                  <a:srgbClr val="FF3300"/>
                </a:solidFill>
              </a:rPr>
              <a:t>T. </a:t>
            </a:r>
            <a:r>
              <a:rPr lang="en-US" b="1" i="1" u="sng" dirty="0" err="1">
                <a:solidFill>
                  <a:srgbClr val="FF3300"/>
                </a:solidFill>
              </a:rPr>
              <a:t>interdigitale</a:t>
            </a:r>
            <a:r>
              <a:rPr lang="en-US" b="1" i="1" u="sng" dirty="0">
                <a:solidFill>
                  <a:srgbClr val="FF3300"/>
                </a:solidFill>
              </a:rPr>
              <a:t> </a:t>
            </a:r>
            <a:endParaRPr lang="en-US" b="1" i="1" u="sng" dirty="0" smtClean="0">
              <a:solidFill>
                <a:srgbClr val="FF3300"/>
              </a:solidFill>
            </a:endParaRP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2050" name="Picture 2" descr="http://www.dermaamin.com/site/images/clinical-pic/t/tinea-pedis/tinea-pedis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20688"/>
            <a:ext cx="2005996" cy="20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42" y="2755423"/>
            <a:ext cx="2670425" cy="112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Image result for fungal infection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fungal infection 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Image result for fungal infection 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Image result for fungal infection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187011"/>
            <a:ext cx="2225159" cy="239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0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3"/>
            <a:ext cx="7978080" cy="6480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CLINICAL TYPES OF T. PEDIS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067051"/>
              </p:ext>
            </p:extLst>
          </p:nvPr>
        </p:nvGraphicFramePr>
        <p:xfrm>
          <a:off x="367472" y="908720"/>
          <a:ext cx="8752801" cy="5248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767"/>
                <a:gridCol w="1776082"/>
                <a:gridCol w="3199472"/>
                <a:gridCol w="2227480"/>
              </a:tblGrid>
              <a:tr h="144016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Causative organism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Clinical features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769292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Moccasin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Trichophyton rubrum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Diffuse hyperkeratosis, erythema scaling and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fissures on one or both plantar surfaces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838755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Interdigital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T. </a:t>
                      </a:r>
                      <a:r>
                        <a:rPr lang="en-US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interdigitale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Most common type; erythema, scaling, fissures and maceration in the web spaces; the two lateral web spaces are most commonly affected;</a:t>
                      </a:r>
                    </a:p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dermatophytosis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complex” (fungal infection</a:t>
                      </a:r>
                    </a:p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followed by bacterial invasion†) can develop;</a:t>
                      </a:r>
                    </a:p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pruritus common; may extend to dorsum and </a:t>
                      </a:r>
                      <a:r>
                        <a:rPr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soleof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68" y="1484784"/>
            <a:ext cx="208823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49" y="3789040"/>
            <a:ext cx="1918351" cy="209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9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471701"/>
              </p:ext>
            </p:extLst>
          </p:nvPr>
        </p:nvGraphicFramePr>
        <p:xfrm>
          <a:off x="179512" y="980728"/>
          <a:ext cx="8752801" cy="4374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767"/>
                <a:gridCol w="1776082"/>
                <a:gridCol w="3199472"/>
                <a:gridCol w="2227480"/>
              </a:tblGrid>
              <a:tr h="2088232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Inflammatory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(vesicular)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T. </a:t>
                      </a:r>
                      <a:r>
                        <a:rPr lang="en-US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mentagrophytes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Vesicles and bullae on the medial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19246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Ulcerative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T. rubrum</a:t>
                      </a:r>
                    </a:p>
                    <a:p>
                      <a:r>
                        <a:rPr lang="en-US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T. </a:t>
                      </a:r>
                      <a:r>
                        <a:rPr lang="en-US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interdigitale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Typically an exacerbation of interdigital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tinea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pedis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ulcers and erosions in the web spaces;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commonly secondarily infected with bacteria; seen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immunocompromised and diabetic patients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13374" y="705628"/>
            <a:ext cx="1224136" cy="19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50" y="3324557"/>
            <a:ext cx="225938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9"/>
            <a:ext cx="7762056" cy="7920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i="1" dirty="0"/>
              <a:t>Tinea </a:t>
            </a:r>
            <a:r>
              <a:rPr lang="en-US" sz="2800" b="1" i="1" dirty="0" err="1"/>
              <a:t>unguium</a:t>
            </a:r>
            <a:r>
              <a:rPr lang="en-US" sz="2800" b="1" i="1" dirty="0"/>
              <a:t> (</a:t>
            </a:r>
            <a:r>
              <a:rPr lang="en-US" sz="2800" b="1" i="1" dirty="0" err="1"/>
              <a:t>dermatophytic</a:t>
            </a:r>
            <a:r>
              <a:rPr lang="en-US" sz="2800" b="1" i="1" dirty="0"/>
              <a:t> onychomycosis)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844825"/>
            <a:ext cx="7690048" cy="4464536"/>
          </a:xfrm>
        </p:spPr>
        <p:txBody>
          <a:bodyPr>
            <a:normAutofit/>
          </a:bodyPr>
          <a:lstStyle/>
          <a:p>
            <a:r>
              <a:rPr lang="en-US" dirty="0"/>
              <a:t>Onychomycosis is a term used to encompass all fungal </a:t>
            </a:r>
            <a:r>
              <a:rPr lang="en-US" b="1" u="sng" dirty="0">
                <a:solidFill>
                  <a:srgbClr val="66FF66"/>
                </a:solidFill>
              </a:rPr>
              <a:t>infections </a:t>
            </a:r>
            <a:r>
              <a:rPr lang="en-US" b="1" u="sng" dirty="0" smtClean="0">
                <a:solidFill>
                  <a:srgbClr val="66FF66"/>
                </a:solidFill>
              </a:rPr>
              <a:t>of the </a:t>
            </a:r>
            <a:r>
              <a:rPr lang="en-US" b="1" u="sng" dirty="0">
                <a:solidFill>
                  <a:srgbClr val="66FF66"/>
                </a:solidFill>
              </a:rPr>
              <a:t>nail </a:t>
            </a:r>
            <a:r>
              <a:rPr lang="en-US" dirty="0"/>
              <a:t>and includes those due to dermatophytes as well </a:t>
            </a:r>
            <a:r>
              <a:rPr lang="en-US" dirty="0" smtClean="0"/>
              <a:t>as </a:t>
            </a:r>
            <a:r>
              <a:rPr lang="en-US" dirty="0" err="1" smtClean="0"/>
              <a:t>nondermatophytes</a:t>
            </a:r>
            <a:r>
              <a:rPr lang="en-US" dirty="0" smtClean="0"/>
              <a:t>.</a:t>
            </a:r>
          </a:p>
          <a:p>
            <a:r>
              <a:rPr lang="en-US" dirty="0"/>
              <a:t>It is divided into three patterns based upon the </a:t>
            </a:r>
            <a:r>
              <a:rPr lang="en-US" dirty="0" smtClean="0"/>
              <a:t>point of </a:t>
            </a:r>
            <a:r>
              <a:rPr lang="en-US" dirty="0"/>
              <a:t>fungal entry into the nail unit</a:t>
            </a:r>
            <a:r>
              <a:rPr lang="en-US" dirty="0" smtClean="0"/>
              <a:t>: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6148" name="Picture 4" descr="See the source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92340"/>
            <a:ext cx="424847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92341"/>
            <a:ext cx="244827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17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015339"/>
              </p:ext>
            </p:extLst>
          </p:nvPr>
        </p:nvGraphicFramePr>
        <p:xfrm>
          <a:off x="107504" y="764704"/>
          <a:ext cx="8568952" cy="5688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219"/>
                <a:gridCol w="4042416"/>
                <a:gridCol w="2856317"/>
              </a:tblGrid>
              <a:tr h="443345">
                <a:tc>
                  <a:txBody>
                    <a:bodyPr/>
                    <a:lstStyle/>
                    <a:p>
                      <a:r>
                        <a:rPr lang="en-US" dirty="0" smtClean="0"/>
                        <a:t>TYPES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CLINICAL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230682">
                <a:tc>
                  <a:txBody>
                    <a:bodyPr/>
                    <a:lstStyle/>
                    <a:p>
                      <a:r>
                        <a:rPr lang="en-US" sz="1800" b="1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distal/lateral subungual</a:t>
                      </a:r>
                      <a:r>
                        <a:rPr lang="en-US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invasion via the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hyponychium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(most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common;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04400">
                <a:tc>
                  <a:txBody>
                    <a:bodyPr/>
                    <a:lstStyle/>
                    <a:p>
                      <a:r>
                        <a:rPr lang="en-US" sz="1800" b="1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superficial white,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direct penetration into (and usually confinement to) the dorsal surface of the nail plate (often due to </a:t>
                      </a:r>
                      <a:r>
                        <a:rPr lang="en-US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T. </a:t>
                      </a:r>
                      <a:r>
                        <a:rPr lang="en-US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interdigitale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55102">
                <a:tc>
                  <a:txBody>
                    <a:bodyPr/>
                    <a:lstStyle/>
                    <a:p>
                      <a:r>
                        <a:rPr lang="en-US" sz="1800" b="1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proximal subungual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invasion under the proximal nail fold(frequently in immunocompromised hosts as with HIV infection)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5510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Mixed type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with ≥2 of the above patterns in the same nail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74" y="1196752"/>
            <a:ext cx="2342613" cy="147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74" y="2617897"/>
            <a:ext cx="2089637" cy="131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600" y="3932804"/>
            <a:ext cx="2206824" cy="128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6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692697"/>
            <a:ext cx="7474024" cy="56166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/>
              <a:t>Onychomycosis can be </a:t>
            </a:r>
            <a:r>
              <a:rPr lang="en-US" b="1" u="sng" dirty="0">
                <a:solidFill>
                  <a:srgbClr val="66FF66"/>
                </a:solidFill>
              </a:rPr>
              <a:t>challenging</a:t>
            </a:r>
            <a:r>
              <a:rPr lang="en-US" dirty="0"/>
              <a:t> to manage due to difficulties </a:t>
            </a:r>
            <a:r>
              <a:rPr lang="en-US" dirty="0" smtClean="0"/>
              <a:t>in diagnosis</a:t>
            </a:r>
            <a:r>
              <a:rPr lang="en-US" dirty="0"/>
              <a:t>, the requirement for long treatment periods, potential </a:t>
            </a:r>
            <a:r>
              <a:rPr lang="en-US" dirty="0" smtClean="0"/>
              <a:t>side effects </a:t>
            </a:r>
            <a:r>
              <a:rPr lang="en-US" dirty="0"/>
              <a:t>of systemic medications, and frequent recurrences. </a:t>
            </a:r>
            <a:endParaRPr lang="en-US" dirty="0" smtClean="0"/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/>
              <a:t>patients </a:t>
            </a:r>
            <a:r>
              <a:rPr lang="en-US" dirty="0" smtClean="0"/>
              <a:t>with the </a:t>
            </a:r>
            <a:r>
              <a:rPr lang="en-US" dirty="0"/>
              <a:t>condition</a:t>
            </a:r>
            <a:r>
              <a:rPr lang="en-US" dirty="0" smtClean="0"/>
              <a:t> complain </a:t>
            </a:r>
            <a:r>
              <a:rPr lang="en-US" dirty="0"/>
              <a:t>of discomfort and pain associated </a:t>
            </a:r>
            <a:r>
              <a:rPr lang="en-US" dirty="0" smtClean="0"/>
              <a:t>with trimming </a:t>
            </a:r>
            <a:r>
              <a:rPr lang="en-US" dirty="0"/>
              <a:t>the nails, running, and other activities such as dancing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 In addition</a:t>
            </a:r>
            <a:r>
              <a:rPr lang="en-US" dirty="0"/>
              <a:t>, serious complications such as cellulitis can result from </a:t>
            </a:r>
            <a:r>
              <a:rPr lang="en-US" dirty="0" smtClean="0"/>
              <a:t>onychomycosis ,especially </a:t>
            </a:r>
            <a:r>
              <a:rPr lang="en-US" dirty="0"/>
              <a:t>in patients who are diabetic or immunocompromised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92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773</TotalTime>
  <Words>1206</Words>
  <Application>Microsoft Office PowerPoint</Application>
  <PresentationFormat>On-screen Show (4:3)</PresentationFormat>
  <Paragraphs>123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Perspective</vt:lpstr>
      <vt:lpstr>Fungal infection 2</vt:lpstr>
      <vt:lpstr>Tinea manuum </vt:lpstr>
      <vt:lpstr>Tinea barbae </vt:lpstr>
      <vt:lpstr>Tinea pedis</vt:lpstr>
      <vt:lpstr>CLINICAL TYPES OF T. PEDIS</vt:lpstr>
      <vt:lpstr>PowerPoint Presentation</vt:lpstr>
      <vt:lpstr>Tinea unguium (dermatophytic onychomycosis)</vt:lpstr>
      <vt:lpstr>PowerPoint Presentation</vt:lpstr>
      <vt:lpstr>PowerPoint Presentation</vt:lpstr>
      <vt:lpstr>Diagnosis </vt:lpstr>
      <vt:lpstr>treatment</vt:lpstr>
      <vt:lpstr>Tinea incognito </vt:lpstr>
      <vt:lpstr>wood s light </vt:lpstr>
      <vt:lpstr>Dermatophytids</vt:lpstr>
      <vt:lpstr>Candidiasis </vt:lpstr>
      <vt:lpstr>PowerPoint Presentation</vt:lpstr>
      <vt:lpstr>Perleche (angular cheilitis)</vt:lpstr>
      <vt:lpstr>Diaper candidiasis </vt:lpstr>
      <vt:lpstr>paronychia</vt:lpstr>
      <vt:lpstr>PowerPoint Presentation</vt:lpstr>
    </vt:vector>
  </TitlesOfParts>
  <Company>فراس الصعيو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cccc</dc:creator>
  <cp:lastModifiedBy>cccc</cp:lastModifiedBy>
  <cp:revision>19</cp:revision>
  <dcterms:created xsi:type="dcterms:W3CDTF">2019-11-06T05:22:53Z</dcterms:created>
  <dcterms:modified xsi:type="dcterms:W3CDTF">2019-11-06T18:16:13Z</dcterms:modified>
</cp:coreProperties>
</file>