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1"/>
  </p:sldMasterIdLst>
  <p:notesMasterIdLst>
    <p:notesMasterId r:id="rId55"/>
  </p:notesMasterIdLst>
  <p:handoutMasterIdLst>
    <p:handoutMasterId r:id="rId56"/>
  </p:handoutMasterIdLst>
  <p:sldIdLst>
    <p:sldId id="256" r:id="rId2"/>
    <p:sldId id="257" r:id="rId3"/>
    <p:sldId id="258" r:id="rId4"/>
    <p:sldId id="306" r:id="rId5"/>
    <p:sldId id="259" r:id="rId6"/>
    <p:sldId id="260" r:id="rId7"/>
    <p:sldId id="295" r:id="rId8"/>
    <p:sldId id="261" r:id="rId9"/>
    <p:sldId id="262" r:id="rId10"/>
    <p:sldId id="263" r:id="rId11"/>
    <p:sldId id="264" r:id="rId12"/>
    <p:sldId id="265" r:id="rId13"/>
    <p:sldId id="294" r:id="rId14"/>
    <p:sldId id="296" r:id="rId15"/>
    <p:sldId id="267" r:id="rId16"/>
    <p:sldId id="307" r:id="rId17"/>
    <p:sldId id="268" r:id="rId18"/>
    <p:sldId id="269" r:id="rId19"/>
    <p:sldId id="302" r:id="rId20"/>
    <p:sldId id="270" r:id="rId21"/>
    <p:sldId id="272" r:id="rId22"/>
    <p:sldId id="297" r:id="rId23"/>
    <p:sldId id="271" r:id="rId24"/>
    <p:sldId id="304" r:id="rId25"/>
    <p:sldId id="273" r:id="rId26"/>
    <p:sldId id="311" r:id="rId27"/>
    <p:sldId id="274" r:id="rId28"/>
    <p:sldId id="276" r:id="rId29"/>
    <p:sldId id="277" r:id="rId30"/>
    <p:sldId id="298" r:id="rId31"/>
    <p:sldId id="278" r:id="rId32"/>
    <p:sldId id="279" r:id="rId33"/>
    <p:sldId id="280" r:id="rId34"/>
    <p:sldId id="281" r:id="rId35"/>
    <p:sldId id="300" r:id="rId36"/>
    <p:sldId id="308" r:id="rId37"/>
    <p:sldId id="283" r:id="rId38"/>
    <p:sldId id="284" r:id="rId39"/>
    <p:sldId id="285" r:id="rId40"/>
    <p:sldId id="286" r:id="rId41"/>
    <p:sldId id="309" r:id="rId42"/>
    <p:sldId id="310" r:id="rId43"/>
    <p:sldId id="287" r:id="rId44"/>
    <p:sldId id="288" r:id="rId45"/>
    <p:sldId id="312" r:id="rId46"/>
    <p:sldId id="313" r:id="rId47"/>
    <p:sldId id="316" r:id="rId48"/>
    <p:sldId id="314" r:id="rId49"/>
    <p:sldId id="291" r:id="rId50"/>
    <p:sldId id="315" r:id="rId51"/>
    <p:sldId id="293" r:id="rId52"/>
    <p:sldId id="299" r:id="rId53"/>
    <p:sldId id="292" r:id="rId5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3" d="100"/>
          <a:sy n="73" d="100"/>
        </p:scale>
        <p:origin x="-7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114" y="39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handoutMaster" Target="handoutMasters/handoutMaster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6F97B72-E20B-4E42-BB51-325A8A7EA706}"/>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171" name="Rectangle 3">
            <a:extLst>
              <a:ext uri="{FF2B5EF4-FFF2-40B4-BE49-F238E27FC236}">
                <a16:creationId xmlns:a16="http://schemas.microsoft.com/office/drawing/2014/main" id="{A130757E-4CE5-47C0-A883-B9DF4A7D1CEB}"/>
              </a:ext>
            </a:extLst>
          </p:cNvPr>
          <p:cNvSpPr>
            <a:spLocks noGrp="1" noChangeArrowheads="1"/>
          </p:cNvSpPr>
          <p:nvPr>
            <p:ph type="dt" sz="quarter"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7172" name="Rectangle 4">
            <a:extLst>
              <a:ext uri="{FF2B5EF4-FFF2-40B4-BE49-F238E27FC236}">
                <a16:creationId xmlns:a16="http://schemas.microsoft.com/office/drawing/2014/main" id="{05642AD2-956B-4D5E-8185-5210DE04C26D}"/>
              </a:ext>
            </a:extLst>
          </p:cNvPr>
          <p:cNvSpPr>
            <a:spLocks noGrp="1" noChangeArrowheads="1"/>
          </p:cNvSpPr>
          <p:nvPr>
            <p:ph type="ftr" sz="quarter" idx="2"/>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173" name="Rectangle 5">
            <a:extLst>
              <a:ext uri="{FF2B5EF4-FFF2-40B4-BE49-F238E27FC236}">
                <a16:creationId xmlns:a16="http://schemas.microsoft.com/office/drawing/2014/main" id="{1BBC3718-DA27-4EF9-95E4-A02E63000B30}"/>
              </a:ext>
            </a:extLst>
          </p:cNvPr>
          <p:cNvSpPr>
            <a:spLocks noGrp="1" noChangeArrowheads="1"/>
          </p:cNvSpPr>
          <p:nvPr>
            <p:ph type="sldNum" sz="quarter" idx="3"/>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fld id="{9B0EBA57-FB6E-4A06-92A4-464A2CE9F4D6}" type="slidenum">
              <a:rPr lang="ar-SA"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8D9E62D-8D05-43D1-BB7D-614E59B6142B}"/>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147" name="Rectangle 3">
            <a:extLst>
              <a:ext uri="{FF2B5EF4-FFF2-40B4-BE49-F238E27FC236}">
                <a16:creationId xmlns:a16="http://schemas.microsoft.com/office/drawing/2014/main" id="{0D30B6FD-0284-4124-8237-D13AADE21B81}"/>
              </a:ext>
            </a:extLst>
          </p:cNvPr>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6148" name="Rectangle 4">
            <a:extLst>
              <a:ext uri="{FF2B5EF4-FFF2-40B4-BE49-F238E27FC236}">
                <a16:creationId xmlns:a16="http://schemas.microsoft.com/office/drawing/2014/main" id="{EAA5DD27-DD95-42F7-899E-7D71D5D3DAA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AEE19223-36A6-4951-8EFF-672A7B27D90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6150" name="Rectangle 6">
            <a:extLst>
              <a:ext uri="{FF2B5EF4-FFF2-40B4-BE49-F238E27FC236}">
                <a16:creationId xmlns:a16="http://schemas.microsoft.com/office/drawing/2014/main" id="{200C84D6-989E-4747-AC90-DA557A10266F}"/>
              </a:ext>
            </a:extLst>
          </p:cNvPr>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151" name="Rectangle 7">
            <a:extLst>
              <a:ext uri="{FF2B5EF4-FFF2-40B4-BE49-F238E27FC236}">
                <a16:creationId xmlns:a16="http://schemas.microsoft.com/office/drawing/2014/main" id="{E1CFCB5E-10B3-4A19-8A66-1806679B114C}"/>
              </a:ext>
            </a:extLst>
          </p:cNvPr>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fld id="{237256A8-826A-4196-9028-7316B83913DE}" type="slidenum">
              <a:rPr lang="ar-SA" altLang="en-US"/>
              <a:pPr/>
              <a:t>‹#›</a:t>
            </a:fld>
            <a:endParaRPr lang="en-US" altLang="en-US"/>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1DEC-4F8E-41D3-A1FC-3FEF5C00153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810C3-32A1-4B10-92D6-E50D93678D3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92455-D62F-4181-B5CC-7903EF6522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F8A5E5E-3A11-45D5-94FE-143A5F760AB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33138BA-8E7A-4A1B-927E-D20B063962FE}"/>
              </a:ext>
            </a:extLst>
          </p:cNvPr>
          <p:cNvSpPr>
            <a:spLocks noGrp="1"/>
          </p:cNvSpPr>
          <p:nvPr>
            <p:ph type="sldNum" sz="quarter" idx="12"/>
          </p:nvPr>
        </p:nvSpPr>
        <p:spPr/>
        <p:txBody>
          <a:bodyPr/>
          <a:lstStyle>
            <a:lvl1pPr>
              <a:defRPr/>
            </a:lvl1pPr>
          </a:lstStyle>
          <a:p>
            <a:fld id="{D7FF4A99-0B56-4DE3-87BF-D8FDECFCB971}" type="slidenum">
              <a:rPr lang="ar-SA" altLang="en-US"/>
              <a:pPr/>
              <a:t>‹#›</a:t>
            </a:fld>
            <a:endParaRPr lang="en-US" altLang="en-US"/>
          </a:p>
        </p:txBody>
      </p:sp>
    </p:spTree>
    <p:extLst>
      <p:ext uri="{BB962C8B-B14F-4D97-AF65-F5344CB8AC3E}">
        <p14:creationId xmlns:p14="http://schemas.microsoft.com/office/powerpoint/2010/main" val="18977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0C5B-2FDD-4BE2-BC85-6E988DD4C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685852-B36B-4BC7-9521-ACAF78CF65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C9C0F3-B1E3-4D18-BA52-60ABD822214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B2BDDB3-A5D3-471F-A2BB-D41B71A8374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102DE1D-6455-4534-B826-68687B5C2D60}"/>
              </a:ext>
            </a:extLst>
          </p:cNvPr>
          <p:cNvSpPr>
            <a:spLocks noGrp="1"/>
          </p:cNvSpPr>
          <p:nvPr>
            <p:ph type="sldNum" sz="quarter" idx="12"/>
          </p:nvPr>
        </p:nvSpPr>
        <p:spPr/>
        <p:txBody>
          <a:bodyPr/>
          <a:lstStyle>
            <a:lvl1pPr>
              <a:defRPr/>
            </a:lvl1pPr>
          </a:lstStyle>
          <a:p>
            <a:fld id="{658DC794-9C5D-40AE-B3D6-557B96B42CBC}" type="slidenum">
              <a:rPr lang="ar-SA" altLang="en-US"/>
              <a:pPr/>
              <a:t>‹#›</a:t>
            </a:fld>
            <a:endParaRPr lang="en-US" altLang="en-US"/>
          </a:p>
        </p:txBody>
      </p:sp>
    </p:spTree>
    <p:extLst>
      <p:ext uri="{BB962C8B-B14F-4D97-AF65-F5344CB8AC3E}">
        <p14:creationId xmlns:p14="http://schemas.microsoft.com/office/powerpoint/2010/main" val="276642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DA78A6-6AD1-4071-BA97-4D39E0D07AB6}"/>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9D71FA-16AE-4B72-A8DB-17FFAFB460D0}"/>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F57C2-886D-4663-8F13-14DE144CA96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D906125-3CEF-4CED-908C-65BAD7C82F7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34FFA86-D438-4A7C-BB85-7797B435E398}"/>
              </a:ext>
            </a:extLst>
          </p:cNvPr>
          <p:cNvSpPr>
            <a:spLocks noGrp="1"/>
          </p:cNvSpPr>
          <p:nvPr>
            <p:ph type="sldNum" sz="quarter" idx="12"/>
          </p:nvPr>
        </p:nvSpPr>
        <p:spPr/>
        <p:txBody>
          <a:bodyPr/>
          <a:lstStyle>
            <a:lvl1pPr>
              <a:defRPr/>
            </a:lvl1pPr>
          </a:lstStyle>
          <a:p>
            <a:fld id="{8D6653A1-4CFD-4DA3-B7E6-2D68B50E2AD7}" type="slidenum">
              <a:rPr lang="ar-SA" altLang="en-US"/>
              <a:pPr/>
              <a:t>‹#›</a:t>
            </a:fld>
            <a:endParaRPr lang="en-US" altLang="en-US"/>
          </a:p>
        </p:txBody>
      </p:sp>
    </p:spTree>
    <p:extLst>
      <p:ext uri="{BB962C8B-B14F-4D97-AF65-F5344CB8AC3E}">
        <p14:creationId xmlns:p14="http://schemas.microsoft.com/office/powerpoint/2010/main" val="270887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40AFE-4D7F-4929-A43E-0A8B54B543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68D519-F57A-4ECA-A514-48C413248E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C30E3-22E8-4B6A-8772-98BC44DA4C8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1CF6A4F-BDAD-4350-B48A-33BA4AD8963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67A13E6-C3E8-44EE-B496-BA85ED1567F0}"/>
              </a:ext>
            </a:extLst>
          </p:cNvPr>
          <p:cNvSpPr>
            <a:spLocks noGrp="1"/>
          </p:cNvSpPr>
          <p:nvPr>
            <p:ph type="sldNum" sz="quarter" idx="12"/>
          </p:nvPr>
        </p:nvSpPr>
        <p:spPr/>
        <p:txBody>
          <a:bodyPr/>
          <a:lstStyle>
            <a:lvl1pPr>
              <a:defRPr/>
            </a:lvl1pPr>
          </a:lstStyle>
          <a:p>
            <a:fld id="{6ECDFC32-3253-4CA6-9947-D173AEEDE62E}" type="slidenum">
              <a:rPr lang="ar-SA" altLang="en-US"/>
              <a:pPr/>
              <a:t>‹#›</a:t>
            </a:fld>
            <a:endParaRPr lang="en-US" altLang="en-US"/>
          </a:p>
        </p:txBody>
      </p:sp>
    </p:spTree>
    <p:extLst>
      <p:ext uri="{BB962C8B-B14F-4D97-AF65-F5344CB8AC3E}">
        <p14:creationId xmlns:p14="http://schemas.microsoft.com/office/powerpoint/2010/main" val="90786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E9D1-82CA-454C-ADE8-6EC092A8F9D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A38024-26CC-4C3A-B94C-DC904792049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0555F11-52CF-4C7E-99D6-87CC68055E6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5052D5F-5685-4017-AF8D-A97C79D7957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1AB6B9C-DAE9-4F25-B575-73B6D2DEAD6D}"/>
              </a:ext>
            </a:extLst>
          </p:cNvPr>
          <p:cNvSpPr>
            <a:spLocks noGrp="1"/>
          </p:cNvSpPr>
          <p:nvPr>
            <p:ph type="sldNum" sz="quarter" idx="12"/>
          </p:nvPr>
        </p:nvSpPr>
        <p:spPr/>
        <p:txBody>
          <a:bodyPr/>
          <a:lstStyle>
            <a:lvl1pPr>
              <a:defRPr/>
            </a:lvl1pPr>
          </a:lstStyle>
          <a:p>
            <a:fld id="{1E05394A-AD99-49EB-8A78-61E43B30C8B0}" type="slidenum">
              <a:rPr lang="ar-SA" altLang="en-US"/>
              <a:pPr/>
              <a:t>‹#›</a:t>
            </a:fld>
            <a:endParaRPr lang="en-US" altLang="en-US"/>
          </a:p>
        </p:txBody>
      </p:sp>
    </p:spTree>
    <p:extLst>
      <p:ext uri="{BB962C8B-B14F-4D97-AF65-F5344CB8AC3E}">
        <p14:creationId xmlns:p14="http://schemas.microsoft.com/office/powerpoint/2010/main" val="408808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FF83-695F-4DF4-8888-60A3DC91BE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58C04-30E3-4849-A97F-DC11D029FF4D}"/>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54C0E2-90E7-40C5-91DE-2E2310B65F16}"/>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AA7148-BFAD-40D6-9C26-95FDCAD2969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1DE93E6-B273-484F-B318-4E4CDBA8DFF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2F7F1C6-7AAD-4E1E-984C-A0D17AFBD456}"/>
              </a:ext>
            </a:extLst>
          </p:cNvPr>
          <p:cNvSpPr>
            <a:spLocks noGrp="1"/>
          </p:cNvSpPr>
          <p:nvPr>
            <p:ph type="sldNum" sz="quarter" idx="12"/>
          </p:nvPr>
        </p:nvSpPr>
        <p:spPr/>
        <p:txBody>
          <a:bodyPr/>
          <a:lstStyle>
            <a:lvl1pPr>
              <a:defRPr/>
            </a:lvl1pPr>
          </a:lstStyle>
          <a:p>
            <a:fld id="{F3FD436D-536C-48DF-B3D8-27B9DECD3753}" type="slidenum">
              <a:rPr lang="ar-SA" altLang="en-US"/>
              <a:pPr/>
              <a:t>‹#›</a:t>
            </a:fld>
            <a:endParaRPr lang="en-US" altLang="en-US"/>
          </a:p>
        </p:txBody>
      </p:sp>
    </p:spTree>
    <p:extLst>
      <p:ext uri="{BB962C8B-B14F-4D97-AF65-F5344CB8AC3E}">
        <p14:creationId xmlns:p14="http://schemas.microsoft.com/office/powerpoint/2010/main" val="422334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5C56-EECE-4DF3-8AF2-2F09300A070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D5218F-772A-416A-9FB0-6E471D468FD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0F24D4-AF32-436E-BAFD-8BC31087EA1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D2626-6B61-45B8-AE78-6DC967EB89F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BCFCC3-5393-43DF-8524-62C986E5B6D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7F191D-2149-4527-A5F7-E621EBC567F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66818C5-CEC2-4DED-A9DE-E789F6F0CF4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159C464-FA4A-4F50-8BE0-CC41B79326CE}"/>
              </a:ext>
            </a:extLst>
          </p:cNvPr>
          <p:cNvSpPr>
            <a:spLocks noGrp="1"/>
          </p:cNvSpPr>
          <p:nvPr>
            <p:ph type="sldNum" sz="quarter" idx="12"/>
          </p:nvPr>
        </p:nvSpPr>
        <p:spPr/>
        <p:txBody>
          <a:bodyPr/>
          <a:lstStyle>
            <a:lvl1pPr>
              <a:defRPr/>
            </a:lvl1pPr>
          </a:lstStyle>
          <a:p>
            <a:fld id="{B748AF3F-DB1A-44D3-B7BB-3351E704F741}" type="slidenum">
              <a:rPr lang="ar-SA" altLang="en-US"/>
              <a:pPr/>
              <a:t>‹#›</a:t>
            </a:fld>
            <a:endParaRPr lang="en-US" altLang="en-US"/>
          </a:p>
        </p:txBody>
      </p:sp>
    </p:spTree>
    <p:extLst>
      <p:ext uri="{BB962C8B-B14F-4D97-AF65-F5344CB8AC3E}">
        <p14:creationId xmlns:p14="http://schemas.microsoft.com/office/powerpoint/2010/main" val="176639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6264-FF96-4813-B083-7887DA5F7B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EED025-443B-4F5A-9BAA-EBEB6B5251C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D1BA6E0-630E-47B2-BA7D-B6DA67FA467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C4898DF-5DBB-4BA6-B23A-675FC85ADE4C}"/>
              </a:ext>
            </a:extLst>
          </p:cNvPr>
          <p:cNvSpPr>
            <a:spLocks noGrp="1"/>
          </p:cNvSpPr>
          <p:nvPr>
            <p:ph type="sldNum" sz="quarter" idx="12"/>
          </p:nvPr>
        </p:nvSpPr>
        <p:spPr/>
        <p:txBody>
          <a:bodyPr/>
          <a:lstStyle>
            <a:lvl1pPr>
              <a:defRPr/>
            </a:lvl1pPr>
          </a:lstStyle>
          <a:p>
            <a:fld id="{3FB95913-8F7A-4B7D-B034-C40948C2FFD0}" type="slidenum">
              <a:rPr lang="ar-SA" altLang="en-US"/>
              <a:pPr/>
              <a:t>‹#›</a:t>
            </a:fld>
            <a:endParaRPr lang="en-US" altLang="en-US"/>
          </a:p>
        </p:txBody>
      </p:sp>
    </p:spTree>
    <p:extLst>
      <p:ext uri="{BB962C8B-B14F-4D97-AF65-F5344CB8AC3E}">
        <p14:creationId xmlns:p14="http://schemas.microsoft.com/office/powerpoint/2010/main" val="256408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EBA87-AAD6-49E6-8A3E-7EC52320F8B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DE563CD-A299-4665-9A82-E3E7A79EF57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364AF53-77E3-4217-AEF1-F1FED98989E9}"/>
              </a:ext>
            </a:extLst>
          </p:cNvPr>
          <p:cNvSpPr>
            <a:spLocks noGrp="1"/>
          </p:cNvSpPr>
          <p:nvPr>
            <p:ph type="sldNum" sz="quarter" idx="12"/>
          </p:nvPr>
        </p:nvSpPr>
        <p:spPr/>
        <p:txBody>
          <a:bodyPr/>
          <a:lstStyle>
            <a:lvl1pPr>
              <a:defRPr/>
            </a:lvl1pPr>
          </a:lstStyle>
          <a:p>
            <a:fld id="{698DB26A-1091-4E0B-A6D5-AB73F3727785}" type="slidenum">
              <a:rPr lang="ar-SA" altLang="en-US"/>
              <a:pPr/>
              <a:t>‹#›</a:t>
            </a:fld>
            <a:endParaRPr lang="en-US" altLang="en-US"/>
          </a:p>
        </p:txBody>
      </p:sp>
    </p:spTree>
    <p:extLst>
      <p:ext uri="{BB962C8B-B14F-4D97-AF65-F5344CB8AC3E}">
        <p14:creationId xmlns:p14="http://schemas.microsoft.com/office/powerpoint/2010/main" val="263004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A4A3-3E5C-4914-9388-6CC3A93622F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39168F-73E7-4AE4-8B27-2B4AA80F53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714453-99C3-4914-A5C8-DE05E517BB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FE1750-F1DF-47C3-9180-21CE7A159A3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5082784-363F-4AC9-A19F-7A62C3FEC26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CBE3643-3B92-46E5-90EE-892DE0DF97CD}"/>
              </a:ext>
            </a:extLst>
          </p:cNvPr>
          <p:cNvSpPr>
            <a:spLocks noGrp="1"/>
          </p:cNvSpPr>
          <p:nvPr>
            <p:ph type="sldNum" sz="quarter" idx="12"/>
          </p:nvPr>
        </p:nvSpPr>
        <p:spPr/>
        <p:txBody>
          <a:bodyPr/>
          <a:lstStyle>
            <a:lvl1pPr>
              <a:defRPr/>
            </a:lvl1pPr>
          </a:lstStyle>
          <a:p>
            <a:fld id="{BBA4AEDE-4BAE-40FF-8BC3-21F8D9148299}" type="slidenum">
              <a:rPr lang="ar-SA" altLang="en-US"/>
              <a:pPr/>
              <a:t>‹#›</a:t>
            </a:fld>
            <a:endParaRPr lang="en-US" altLang="en-US"/>
          </a:p>
        </p:txBody>
      </p:sp>
    </p:spTree>
    <p:extLst>
      <p:ext uri="{BB962C8B-B14F-4D97-AF65-F5344CB8AC3E}">
        <p14:creationId xmlns:p14="http://schemas.microsoft.com/office/powerpoint/2010/main" val="63843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2A7A0-89DD-4AFF-928D-B2218308990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40B893-5EFF-4D57-AAEC-58896F8C548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D5A475-4478-4953-86CF-04BC020246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2174BF-C128-4A41-A6FF-3F2B9B8DFBB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6BF9D0F-4080-4416-8A1A-7DC3988F3CD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D2E01D0-8617-4078-818A-10627B0A73A7}"/>
              </a:ext>
            </a:extLst>
          </p:cNvPr>
          <p:cNvSpPr>
            <a:spLocks noGrp="1"/>
          </p:cNvSpPr>
          <p:nvPr>
            <p:ph type="sldNum" sz="quarter" idx="12"/>
          </p:nvPr>
        </p:nvSpPr>
        <p:spPr/>
        <p:txBody>
          <a:bodyPr/>
          <a:lstStyle>
            <a:lvl1pPr>
              <a:defRPr/>
            </a:lvl1pPr>
          </a:lstStyle>
          <a:p>
            <a:fld id="{0609DA46-B326-4CC9-896A-4FBE9F5CCD6E}" type="slidenum">
              <a:rPr lang="ar-SA" altLang="en-US"/>
              <a:pPr/>
              <a:t>‹#›</a:t>
            </a:fld>
            <a:endParaRPr lang="en-US" altLang="en-US"/>
          </a:p>
        </p:txBody>
      </p:sp>
    </p:spTree>
    <p:extLst>
      <p:ext uri="{BB962C8B-B14F-4D97-AF65-F5344CB8AC3E}">
        <p14:creationId xmlns:p14="http://schemas.microsoft.com/office/powerpoint/2010/main" val="180955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1E578F0-B9DE-4D44-896B-C5E01BA34C8D}"/>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p>
        </p:txBody>
      </p:sp>
      <p:sp>
        <p:nvSpPr>
          <p:cNvPr id="1027" name="Rectangle 3">
            <a:extLst>
              <a:ext uri="{FF2B5EF4-FFF2-40B4-BE49-F238E27FC236}">
                <a16:creationId xmlns:a16="http://schemas.microsoft.com/office/drawing/2014/main" id="{21E1968F-CC6F-441D-896C-0B80EF48BD0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1028" name="Rectangle 4">
            <a:extLst>
              <a:ext uri="{FF2B5EF4-FFF2-40B4-BE49-F238E27FC236}">
                <a16:creationId xmlns:a16="http://schemas.microsoft.com/office/drawing/2014/main" id="{C5D4C5D6-0749-4727-A3B2-44B965A3964A}"/>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a:defRPr sz="1400"/>
            </a:lvl1pPr>
          </a:lstStyle>
          <a:p>
            <a:endParaRPr lang="en-US" altLang="en-US"/>
          </a:p>
        </p:txBody>
      </p:sp>
      <p:sp>
        <p:nvSpPr>
          <p:cNvPr id="1029" name="Rectangle 5">
            <a:extLst>
              <a:ext uri="{FF2B5EF4-FFF2-40B4-BE49-F238E27FC236}">
                <a16:creationId xmlns:a16="http://schemas.microsoft.com/office/drawing/2014/main" id="{3595FD4E-D051-4209-A37F-06D26C327A4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a:defRPr sz="1400"/>
            </a:lvl1pPr>
          </a:lstStyle>
          <a:p>
            <a:endParaRPr lang="en-US" altLang="en-US"/>
          </a:p>
        </p:txBody>
      </p:sp>
      <p:sp>
        <p:nvSpPr>
          <p:cNvPr id="1030" name="Rectangle 6">
            <a:extLst>
              <a:ext uri="{FF2B5EF4-FFF2-40B4-BE49-F238E27FC236}">
                <a16:creationId xmlns:a16="http://schemas.microsoft.com/office/drawing/2014/main" id="{12EEEF59-6A9A-4F96-848B-C74E321D64CA}"/>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0">
              <a:defRPr sz="1400"/>
            </a:lvl1pPr>
          </a:lstStyle>
          <a:p>
            <a:fld id="{87B6B632-D478-4EC4-94BE-BBF7130C0EAE}"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fontAlgn="base">
        <a:spcBef>
          <a:spcPct val="0"/>
        </a:spcBef>
        <a:spcAft>
          <a:spcPct val="0"/>
        </a:spcAft>
        <a:defRPr sz="4400" kern="1200">
          <a:solidFill>
            <a:schemeClr val="tx2"/>
          </a:solidFill>
          <a:latin typeface="+mj-lt"/>
          <a:ea typeface="+mj-ea"/>
          <a:cs typeface="+mj-cs"/>
        </a:defRPr>
      </a:lvl1pPr>
      <a:lvl2pPr algn="ctr" rtl="1"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2pPr>
      <a:lvl3pPr algn="ctr" rtl="1"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3pPr>
      <a:lvl4pPr algn="ctr" rtl="1"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4pPr>
      <a:lvl5pPr algn="ctr" rtl="1"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5pPr>
      <a:lvl6pPr marL="457200" algn="ctr" rtl="1"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6pPr>
      <a:lvl7pPr marL="914400" algn="ctr" rtl="1"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7pPr>
      <a:lvl8pPr marL="1371600" algn="ctr" rtl="1"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8pPr>
      <a:lvl9pPr marL="1828800" algn="ctr" rtl="1" fontAlgn="base">
        <a:spcBef>
          <a:spcPct val="0"/>
        </a:spcBef>
        <a:spcAft>
          <a:spcPct val="0"/>
        </a:spcAft>
        <a:defRPr sz="4400">
          <a:solidFill>
            <a:schemeClr val="tx2"/>
          </a:solidFill>
          <a:latin typeface="Times New Roman" panose="02020603050405020304" pitchFamily="18" charset="0"/>
          <a:cs typeface="Arial" panose="020B0604020202020204" pitchFamily="34" charset="0"/>
        </a:defRPr>
      </a:lvl9pPr>
    </p:titleStyle>
    <p:bodyStyle>
      <a:lvl1pPr marL="342900" indent="-342900" algn="r" rtl="1" fontAlgn="base">
        <a:spcBef>
          <a:spcPct val="20000"/>
        </a:spcBef>
        <a:spcAft>
          <a:spcPct val="0"/>
        </a:spcAft>
        <a:buChar char="•"/>
        <a:defRPr sz="3200" kern="1200">
          <a:solidFill>
            <a:schemeClr val="tx1"/>
          </a:solidFill>
          <a:latin typeface="+mn-lt"/>
          <a:ea typeface="+mn-ea"/>
          <a:cs typeface="+mn-cs"/>
        </a:defRPr>
      </a:lvl1pPr>
      <a:lvl2pPr marL="742950" indent="-285750" algn="r" rtl="1" fontAlgn="base">
        <a:spcBef>
          <a:spcPct val="20000"/>
        </a:spcBef>
        <a:spcAft>
          <a:spcPct val="0"/>
        </a:spcAft>
        <a:buChar char="–"/>
        <a:defRPr sz="2800" kern="1200">
          <a:solidFill>
            <a:schemeClr val="tx1"/>
          </a:solidFill>
          <a:latin typeface="+mn-lt"/>
          <a:ea typeface="+mn-ea"/>
          <a:cs typeface="+mn-cs"/>
        </a:defRPr>
      </a:lvl2pPr>
      <a:lvl3pPr marL="1143000" indent="-228600" algn="r" rtl="1" fontAlgn="base">
        <a:spcBef>
          <a:spcPct val="20000"/>
        </a:spcBef>
        <a:spcAft>
          <a:spcPct val="0"/>
        </a:spcAft>
        <a:buChar char="•"/>
        <a:defRPr sz="2400" kern="1200">
          <a:solidFill>
            <a:schemeClr val="tx1"/>
          </a:solidFill>
          <a:latin typeface="+mn-lt"/>
          <a:ea typeface="+mn-ea"/>
          <a:cs typeface="+mn-cs"/>
        </a:defRPr>
      </a:lvl3pPr>
      <a:lvl4pPr marL="1600200" indent="-228600" algn="r" rtl="1" fontAlgn="base">
        <a:spcBef>
          <a:spcPct val="20000"/>
        </a:spcBef>
        <a:spcAft>
          <a:spcPct val="0"/>
        </a:spcAft>
        <a:buChar char="–"/>
        <a:defRPr sz="2000" kern="1200">
          <a:solidFill>
            <a:schemeClr val="tx1"/>
          </a:solidFill>
          <a:latin typeface="+mn-lt"/>
          <a:ea typeface="+mn-ea"/>
          <a:cs typeface="+mn-cs"/>
        </a:defRPr>
      </a:lvl4pPr>
      <a:lvl5pPr marL="2057400" indent="-228600" algn="r" rtl="1"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9.wmf"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6.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9.xml.rels><?xml version="1.0" encoding="UTF-8" standalone="yes"?>
<Relationships xmlns="http://schemas.openxmlformats.org/package/2006/relationships"><Relationship Id="rId2" Type="http://schemas.openxmlformats.org/officeDocument/2006/relationships/image" Target="../media/image12.wmf"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6.xml" /><Relationship Id="rId1" Type="http://schemas.openxmlformats.org/officeDocument/2006/relationships/vmlDrawing" Target="../drawings/vmlDrawing1.vml" /><Relationship Id="rId4" Type="http://schemas.openxmlformats.org/officeDocument/2006/relationships/image" Target="../media/image15.png" /></Relationships>
</file>

<file path=ppt/slides/_rels/slide35.xml.rels><?xml version="1.0" encoding="UTF-8" standalone="yes"?>
<Relationships xmlns="http://schemas.openxmlformats.org/package/2006/relationships"><Relationship Id="rId2" Type="http://schemas.openxmlformats.org/officeDocument/2006/relationships/image" Target="../media/image16.wmf"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image" Target="../media/image17.wmf"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4.xml.rels><?xml version="1.0" encoding="UTF-8" standalone="yes"?>
<Relationships xmlns="http://schemas.openxmlformats.org/package/2006/relationships"><Relationship Id="rId2" Type="http://schemas.openxmlformats.org/officeDocument/2006/relationships/image" Target="../media/image18.wmf"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2" Type="http://schemas.openxmlformats.org/officeDocument/2006/relationships/image" Target="../media/image1.wmf"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 /><Relationship Id="rId2" Type="http://schemas.openxmlformats.org/officeDocument/2006/relationships/slideLayout" Target="../slideLayouts/slideLayout7.xml" /><Relationship Id="rId1" Type="http://schemas.openxmlformats.org/officeDocument/2006/relationships/vmlDrawing" Target="../drawings/vmlDrawing2.vml" /><Relationship Id="rId4" Type="http://schemas.openxmlformats.org/officeDocument/2006/relationships/image" Target="../media/image21.png" /></Relationships>
</file>

<file path=ppt/slides/_rels/slide52.xml.rels><?xml version="1.0" encoding="UTF-8" standalone="yes"?>
<Relationships xmlns="http://schemas.openxmlformats.org/package/2006/relationships"><Relationship Id="rId2" Type="http://schemas.openxmlformats.org/officeDocument/2006/relationships/image" Target="../media/image22.wmf"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3.wmf"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970AFE1-FFAF-471B-88B8-94794C37BEDA}"/>
              </a:ext>
            </a:extLst>
          </p:cNvPr>
          <p:cNvSpPr>
            <a:spLocks noGrp="1" noChangeArrowheads="1"/>
          </p:cNvSpPr>
          <p:nvPr>
            <p:ph type="title"/>
          </p:nvPr>
        </p:nvSpPr>
        <p:spPr/>
        <p:txBody>
          <a:bodyPr/>
          <a:lstStyle/>
          <a:p>
            <a:r>
              <a:rPr lang="en-US" altLang="en-US">
                <a:solidFill>
                  <a:srgbClr val="FF0000"/>
                </a:solidFill>
              </a:rPr>
              <a:t>Objectives</a:t>
            </a:r>
          </a:p>
        </p:txBody>
      </p:sp>
      <p:sp>
        <p:nvSpPr>
          <p:cNvPr id="9219" name="Rectangle 3">
            <a:extLst>
              <a:ext uri="{FF2B5EF4-FFF2-40B4-BE49-F238E27FC236}">
                <a16:creationId xmlns:a16="http://schemas.microsoft.com/office/drawing/2014/main" id="{6C431993-97AF-44F9-89CF-A0E253D9BB33}"/>
              </a:ext>
            </a:extLst>
          </p:cNvPr>
          <p:cNvSpPr>
            <a:spLocks noGrp="1" noChangeArrowheads="1"/>
          </p:cNvSpPr>
          <p:nvPr>
            <p:ph type="body" idx="1"/>
          </p:nvPr>
        </p:nvSpPr>
        <p:spPr/>
        <p:txBody>
          <a:bodyPr/>
          <a:lstStyle/>
          <a:p>
            <a:pPr marL="609600" indent="-609600" algn="l" rtl="0">
              <a:lnSpc>
                <a:spcPct val="90000"/>
              </a:lnSpc>
            </a:pPr>
            <a:r>
              <a:rPr lang="en-US" altLang="en-US" sz="2800"/>
              <a:t>To know the clinical features and management of newborn baby with transient tachypnea of newborn baby and meconium aspiration syndrome</a:t>
            </a:r>
          </a:p>
          <a:p>
            <a:pPr marL="609600" indent="-609600" algn="l" rtl="0">
              <a:lnSpc>
                <a:spcPct val="90000"/>
              </a:lnSpc>
            </a:pPr>
            <a:r>
              <a:rPr lang="en-US" altLang="en-US" sz="2800"/>
              <a:t>To recognize the clinical features of congenital diaphragmatic hernia and tracheoesophageal fistula</a:t>
            </a:r>
          </a:p>
          <a:p>
            <a:pPr marL="609600" indent="-609600" algn="l" rtl="0">
              <a:lnSpc>
                <a:spcPct val="90000"/>
              </a:lnSpc>
            </a:pPr>
            <a:r>
              <a:rPr lang="en-US" altLang="en-US" sz="2800"/>
              <a:t>To know the features of  other complications of preterm baby like intraventricular hemorrhage, apnea, and necrotizing enterocolitis</a:t>
            </a:r>
          </a:p>
          <a:p>
            <a:pPr marL="609600" indent="-609600" algn="l" rtl="0">
              <a:lnSpc>
                <a:spcPct val="90000"/>
              </a:lnSpc>
            </a:pPr>
            <a:endParaRPr lang="en-US" altLang="en-US"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56CE48D-2A38-4B65-BF88-4870E45C04EF}"/>
              </a:ext>
            </a:extLst>
          </p:cNvPr>
          <p:cNvSpPr>
            <a:spLocks noGrp="1" noChangeArrowheads="1"/>
          </p:cNvSpPr>
          <p:nvPr>
            <p:ph type="title"/>
          </p:nvPr>
        </p:nvSpPr>
        <p:spPr>
          <a:xfrm>
            <a:off x="685800" y="1295400"/>
            <a:ext cx="8077200" cy="3962400"/>
          </a:xfrm>
        </p:spPr>
        <p:txBody>
          <a:bodyPr/>
          <a:lstStyle/>
          <a:p>
            <a:pPr algn="l" rtl="0"/>
            <a:r>
              <a:rPr lang="en-US" altLang="ar-SA" sz="2400"/>
              <a:t>Meconium may be aspirated before, during, or just after birth </a:t>
            </a:r>
            <a:r>
              <a:rPr lang="en-US" altLang="ar-SA" sz="2400">
                <a:solidFill>
                  <a:schemeClr val="tx1"/>
                </a:solidFill>
                <a:cs typeface="Traditional Arabic" panose="02020603050405020304" pitchFamily="18" charset="-78"/>
              </a:rPr>
              <a:t>leading to high incidence of pneumonia&amp; pneumothoraces. </a:t>
            </a:r>
            <a:br>
              <a:rPr lang="en-US" altLang="ar-SA" sz="2400" b="1">
                <a:solidFill>
                  <a:schemeClr val="tx1"/>
                </a:solidFill>
              </a:rPr>
            </a:br>
            <a:r>
              <a:rPr lang="en-US" altLang="ar-SA" sz="2400" b="1">
                <a:solidFill>
                  <a:srgbClr val="FF0000"/>
                </a:solidFill>
              </a:rPr>
              <a:t>Clinical features:</a:t>
            </a:r>
            <a:br>
              <a:rPr lang="en-US" altLang="ar-SA" sz="2400" b="1">
                <a:solidFill>
                  <a:schemeClr val="bg2"/>
                </a:solidFill>
              </a:rPr>
            </a:br>
            <a:r>
              <a:rPr lang="en-US" altLang="ar-SA" sz="2400" b="1">
                <a:solidFill>
                  <a:schemeClr val="bg2"/>
                </a:solidFill>
              </a:rPr>
              <a:t> </a:t>
            </a:r>
            <a:r>
              <a:rPr lang="en-US" altLang="ar-SA" sz="2400">
                <a:solidFill>
                  <a:schemeClr val="tx1"/>
                </a:solidFill>
              </a:rPr>
              <a:t>Meconium aspiration pneumonia characterized by tachypnea, hypoxia, hypercapnia,&amp; small airway obstruction that produce air trapping,&amp; extra-alveolar leaks. Complete small airway obstruction produces atelectasis within 24-48 hr, chemical pneumonitis develops in addition mechanical effect of airway obstruction.</a:t>
            </a:r>
            <a:br>
              <a:rPr lang="en-US" altLang="ar-SA" sz="2400">
                <a:solidFill>
                  <a:schemeClr val="tx1"/>
                </a:solidFill>
              </a:rPr>
            </a:br>
            <a:endParaRPr lang="en-US" altLang="ar-SA" sz="240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3E28B98-F862-4848-AC8E-A178364E486F}"/>
              </a:ext>
            </a:extLst>
          </p:cNvPr>
          <p:cNvSpPr>
            <a:spLocks noGrp="1" noChangeArrowheads="1"/>
          </p:cNvSpPr>
          <p:nvPr>
            <p:ph type="body" idx="1"/>
          </p:nvPr>
        </p:nvSpPr>
        <p:spPr/>
        <p:txBody>
          <a:bodyPr/>
          <a:lstStyle/>
          <a:p>
            <a:pPr algn="l" rtl="0"/>
            <a:r>
              <a:rPr lang="en-US" altLang="ar-SA" sz="2800" b="1">
                <a:solidFill>
                  <a:srgbClr val="FF0000"/>
                </a:solidFill>
              </a:rPr>
              <a:t>Chest x-ray:</a:t>
            </a:r>
            <a:br>
              <a:rPr lang="en-US" altLang="ar-SA" sz="2800">
                <a:solidFill>
                  <a:srgbClr val="FF0000"/>
                </a:solidFill>
              </a:rPr>
            </a:br>
            <a:r>
              <a:rPr lang="en-US" altLang="ar-SA" sz="2800"/>
              <a:t>- Patchy infiltrates, overdistention , flattening of diaphragm, increase anteroposterior diameter&amp; high incidence of pneumomediastinum&amp; pneumothorax.</a:t>
            </a:r>
            <a:br>
              <a:rPr lang="en-US" altLang="ar-SA" sz="2800"/>
            </a:br>
            <a:endParaRPr lang="en-US" alt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9F60218B-A7A3-4C4D-A76A-6992D3E59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
            <a:ext cx="5181600"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 Box 3">
            <a:extLst>
              <a:ext uri="{FF2B5EF4-FFF2-40B4-BE49-F238E27FC236}">
                <a16:creationId xmlns:a16="http://schemas.microsoft.com/office/drawing/2014/main" id="{4528D53B-F930-457A-92CA-88465ADB657F}"/>
              </a:ext>
            </a:extLst>
          </p:cNvPr>
          <p:cNvSpPr txBox="1">
            <a:spLocks noChangeArrowheads="1"/>
          </p:cNvSpPr>
          <p:nvPr/>
        </p:nvSpPr>
        <p:spPr bwMode="auto">
          <a:xfrm>
            <a:off x="533400" y="5791200"/>
            <a:ext cx="86106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hangingPunct="0">
              <a:spcBef>
                <a:spcPts val="500"/>
              </a:spcBef>
              <a:spcAft>
                <a:spcPts val="500"/>
              </a:spcAft>
            </a:pPr>
            <a:r>
              <a:rPr lang="en-US" altLang="ar-SA" sz="2800">
                <a:cs typeface="Times New Roman" panose="02020603050405020304" pitchFamily="18" charset="0"/>
              </a:rPr>
              <a:t>Meconium aspiration. The radiograph reveals irregularly distributed areas of hyperaeration and consolidation.</a:t>
            </a:r>
          </a:p>
          <a:p>
            <a:pPr algn="l" rtl="0" eaLnBrk="0" hangingPunct="0"/>
            <a:endParaRPr lang="en-US" altLang="en-US" sz="2400" i="1">
              <a:solidFill>
                <a:schemeClr val="bg2"/>
              </a:solidFill>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a:extLst>
              <a:ext uri="{FF2B5EF4-FFF2-40B4-BE49-F238E27FC236}">
                <a16:creationId xmlns:a16="http://schemas.microsoft.com/office/drawing/2014/main" id="{52D9E7FF-65E5-4449-AFAB-420BCA4D1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775" y="333375"/>
            <a:ext cx="6145213"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a:extLst>
              <a:ext uri="{FF2B5EF4-FFF2-40B4-BE49-F238E27FC236}">
                <a16:creationId xmlns:a16="http://schemas.microsoft.com/office/drawing/2014/main" id="{3DABA59A-69CE-4486-9E75-4C1E3E343266}"/>
              </a:ext>
            </a:extLst>
          </p:cNvPr>
          <p:cNvSpPr>
            <a:spLocks noGrp="1" noChangeArrowheads="1"/>
          </p:cNvSpPr>
          <p:nvPr>
            <p:ph type="title"/>
          </p:nvPr>
        </p:nvSpPr>
        <p:spPr>
          <a:xfrm>
            <a:off x="900113" y="2133600"/>
            <a:ext cx="7848600" cy="1143000"/>
          </a:xfrm>
        </p:spPr>
        <p:txBody>
          <a:bodyPr/>
          <a:lstStyle/>
          <a:p>
            <a:pPr algn="l"/>
            <a:r>
              <a:rPr lang="en-US" altLang="ar-SA" sz="3200" b="1">
                <a:solidFill>
                  <a:srgbClr val="FF0000"/>
                </a:solidFill>
              </a:rPr>
              <a:t>Prevention</a:t>
            </a:r>
            <a:br>
              <a:rPr lang="en-US" altLang="ar-SA" sz="3200" b="1">
                <a:solidFill>
                  <a:srgbClr val="FF0000"/>
                </a:solidFill>
              </a:rPr>
            </a:br>
            <a:r>
              <a:rPr lang="en-US" altLang="ar-SA" sz="3200">
                <a:solidFill>
                  <a:schemeClr val="bg2"/>
                </a:solidFill>
              </a:rPr>
              <a:t> </a:t>
            </a:r>
            <a:br>
              <a:rPr lang="en-US" altLang="ar-SA" sz="2800">
                <a:solidFill>
                  <a:schemeClr val="bg2"/>
                </a:solidFill>
              </a:rPr>
            </a:br>
            <a:r>
              <a:rPr lang="en-US" altLang="ar-SA" sz="2800">
                <a:solidFill>
                  <a:schemeClr val="tx1"/>
                </a:solidFill>
              </a:rPr>
              <a:t>The risk of meconium aspiration may be decreased by rapid identification of fetal distress and initiating prompt delivery in the presence of fetal acidosis, late decelerations, or poor beat-to-beat variability.</a:t>
            </a:r>
            <a:endParaRPr lang="en-US" altLang="en-US" sz="280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0EADBDC-E4D9-40BE-9D15-071EF22EA358}"/>
              </a:ext>
            </a:extLst>
          </p:cNvPr>
          <p:cNvSpPr>
            <a:spLocks noGrp="1" noChangeArrowheads="1"/>
          </p:cNvSpPr>
          <p:nvPr>
            <p:ph type="title"/>
          </p:nvPr>
        </p:nvSpPr>
        <p:spPr>
          <a:xfrm>
            <a:off x="685800" y="0"/>
            <a:ext cx="7772400" cy="1143000"/>
          </a:xfrm>
        </p:spPr>
        <p:txBody>
          <a:bodyPr/>
          <a:lstStyle/>
          <a:p>
            <a:pPr rtl="0"/>
            <a:r>
              <a:rPr lang="en-US" altLang="en-US" sz="3600">
                <a:solidFill>
                  <a:srgbClr val="FF0000"/>
                </a:solidFill>
              </a:rPr>
              <a:t>Treatment</a:t>
            </a:r>
          </a:p>
        </p:txBody>
      </p:sp>
      <p:sp>
        <p:nvSpPr>
          <p:cNvPr id="20483" name="Rectangle 3">
            <a:extLst>
              <a:ext uri="{FF2B5EF4-FFF2-40B4-BE49-F238E27FC236}">
                <a16:creationId xmlns:a16="http://schemas.microsoft.com/office/drawing/2014/main" id="{F6B0DD22-747D-47FE-A68F-8B077DCDA2D4}"/>
              </a:ext>
            </a:extLst>
          </p:cNvPr>
          <p:cNvSpPr>
            <a:spLocks noGrp="1" noChangeArrowheads="1"/>
          </p:cNvSpPr>
          <p:nvPr>
            <p:ph type="body" idx="1"/>
          </p:nvPr>
        </p:nvSpPr>
        <p:spPr>
          <a:xfrm>
            <a:off x="685800" y="990600"/>
            <a:ext cx="7772400" cy="5105400"/>
          </a:xfrm>
        </p:spPr>
        <p:txBody>
          <a:bodyPr/>
          <a:lstStyle/>
          <a:p>
            <a:pPr algn="l" rtl="0">
              <a:lnSpc>
                <a:spcPct val="90000"/>
              </a:lnSpc>
            </a:pPr>
            <a:r>
              <a:rPr lang="en-US" altLang="en-US" sz="2400"/>
              <a:t>Routine intubation to aspirate the lungs of vigorous and depressed infants born through meconium-stained fluid is not recommended.</a:t>
            </a:r>
          </a:p>
          <a:p>
            <a:pPr algn="l" rtl="0">
              <a:lnSpc>
                <a:spcPct val="90000"/>
              </a:lnSpc>
            </a:pPr>
            <a:r>
              <a:rPr lang="en-US" altLang="en-US" sz="2400"/>
              <a:t>Treatment of meconium aspiration pneumonia includes supportive care and standard management for respiratory distress.</a:t>
            </a:r>
          </a:p>
          <a:p>
            <a:pPr algn="l" rtl="0">
              <a:lnSpc>
                <a:spcPct val="90000"/>
              </a:lnSpc>
            </a:pPr>
            <a:r>
              <a:rPr lang="en-US" altLang="en-US" sz="2400"/>
              <a:t> Administration of exogenous surfactant to infants with MAS requiring mechanical ventilation decreases the need for ECMO support </a:t>
            </a:r>
            <a:endParaRPr lang="ar-IQ" altLang="en-US" sz="2400"/>
          </a:p>
          <a:p>
            <a:pPr algn="l" rtl="0"/>
            <a:r>
              <a:rPr lang="en-US" altLang="en-US" sz="2400"/>
              <a:t> Treatment with antibiotics should also be strongly considered because intrauterine infection might be a precipitating factor in the initial passage of meconium and that in vitro studies suggest that the presence of meconium might facilitate the growth of bacteria in the lung.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DBA1835-4D82-4253-BE7A-E87EFE0BB9FD}"/>
              </a:ext>
            </a:extLst>
          </p:cNvPr>
          <p:cNvSpPr>
            <a:spLocks noGrp="1" noChangeArrowheads="1"/>
          </p:cNvSpPr>
          <p:nvPr>
            <p:ph type="title"/>
          </p:nvPr>
        </p:nvSpPr>
        <p:spPr/>
        <p:txBody>
          <a:bodyPr/>
          <a:lstStyle/>
          <a:p>
            <a:endParaRPr lang="en-US" altLang="en-US"/>
          </a:p>
        </p:txBody>
      </p:sp>
      <p:sp>
        <p:nvSpPr>
          <p:cNvPr id="62467" name="Rectangle 3">
            <a:extLst>
              <a:ext uri="{FF2B5EF4-FFF2-40B4-BE49-F238E27FC236}">
                <a16:creationId xmlns:a16="http://schemas.microsoft.com/office/drawing/2014/main" id="{3B8830FD-1D39-4581-8EC4-DCE7C83F8C2F}"/>
              </a:ext>
            </a:extLst>
          </p:cNvPr>
          <p:cNvSpPr>
            <a:spLocks noGrp="1" noChangeArrowheads="1"/>
          </p:cNvSpPr>
          <p:nvPr>
            <p:ph type="body" idx="1"/>
          </p:nvPr>
        </p:nvSpPr>
        <p:spPr/>
        <p:txBody>
          <a:bodyPr/>
          <a:lstStyle/>
          <a:p>
            <a:pPr algn="l">
              <a:lnSpc>
                <a:spcPct val="80000"/>
              </a:lnSpc>
              <a:buFontTx/>
              <a:buNone/>
            </a:pPr>
            <a:r>
              <a:rPr lang="en-US" altLang="en-US" sz="2400"/>
              <a:t>Both conventional and high-frequency ventilation can be used to achieve normal gaseous exchange and prevent complications such as air trapping and air leaks, which are common in such infants.</a:t>
            </a:r>
          </a:p>
          <a:p>
            <a:pPr algn="l">
              <a:lnSpc>
                <a:spcPct val="80000"/>
              </a:lnSpc>
              <a:buFontTx/>
              <a:buNone/>
            </a:pPr>
            <a:endParaRPr lang="en-US" altLang="en-US" sz="2400"/>
          </a:p>
          <a:p>
            <a:pPr algn="l">
              <a:lnSpc>
                <a:spcPct val="80000"/>
              </a:lnSpc>
              <a:buFontTx/>
              <a:buNone/>
            </a:pPr>
            <a:r>
              <a:rPr lang="en-US" altLang="en-US" sz="2400"/>
              <a:t> Inhaled nitric oxide (iNO) therapy should be considered in infants with concomitant PPHN who are not responding to</a:t>
            </a:r>
          </a:p>
          <a:p>
            <a:pPr algn="l">
              <a:lnSpc>
                <a:spcPct val="80000"/>
              </a:lnSpc>
              <a:buFontTx/>
              <a:buNone/>
            </a:pPr>
            <a:r>
              <a:rPr lang="en-US" altLang="en-US" sz="2400"/>
              <a:t>conventional treatment. </a:t>
            </a:r>
          </a:p>
          <a:p>
            <a:pPr algn="l">
              <a:lnSpc>
                <a:spcPct val="80000"/>
              </a:lnSpc>
              <a:buFontTx/>
              <a:buNone/>
            </a:pPr>
            <a:endParaRPr lang="en-US" altLang="en-US" sz="2400"/>
          </a:p>
          <a:p>
            <a:pPr algn="l">
              <a:lnSpc>
                <a:spcPct val="80000"/>
              </a:lnSpc>
              <a:buFontTx/>
              <a:buNone/>
            </a:pPr>
            <a:r>
              <a:rPr lang="en-US" altLang="en-US" sz="2400"/>
              <a:t>Extracorporeal membrane oxygenation (ECMO) is considered as a rescue treatment when predicted mortality is running</a:t>
            </a:r>
          </a:p>
          <a:p>
            <a:pPr algn="l">
              <a:lnSpc>
                <a:spcPct val="80000"/>
              </a:lnSpc>
              <a:buFontTx/>
              <a:buNone/>
            </a:pPr>
            <a:r>
              <a:rPr lang="en-US" altLang="en-US" sz="2400"/>
              <a:t>high. </a:t>
            </a:r>
          </a:p>
          <a:p>
            <a:pPr algn="l">
              <a:lnSpc>
                <a:spcPct val="80000"/>
              </a:lnSpc>
              <a:buFontTx/>
              <a:buNone/>
            </a:pPr>
            <a:endParaRPr lang="en-US"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3CEBD5B-E550-4887-B2BB-9C95189474F4}"/>
              </a:ext>
            </a:extLst>
          </p:cNvPr>
          <p:cNvSpPr>
            <a:spLocks noGrp="1" noChangeArrowheads="1"/>
          </p:cNvSpPr>
          <p:nvPr>
            <p:ph type="title"/>
          </p:nvPr>
        </p:nvSpPr>
        <p:spPr>
          <a:xfrm>
            <a:off x="685800" y="609600"/>
            <a:ext cx="7848600" cy="5029200"/>
          </a:xfrm>
        </p:spPr>
        <p:txBody>
          <a:bodyPr/>
          <a:lstStyle/>
          <a:p>
            <a:pPr algn="l" rtl="0"/>
            <a:r>
              <a:rPr lang="en-US" altLang="ar-SA" sz="2400">
                <a:solidFill>
                  <a:srgbClr val="FF0000"/>
                </a:solidFill>
              </a:rPr>
              <a:t>Congenital Diaphragmatic Hernia</a:t>
            </a:r>
            <a:br>
              <a:rPr lang="en-US" altLang="ar-SA" sz="2400">
                <a:solidFill>
                  <a:schemeClr val="bg2"/>
                </a:solidFill>
              </a:rPr>
            </a:br>
            <a:r>
              <a:rPr lang="en-US" altLang="ar-SA" sz="2400" b="1">
                <a:solidFill>
                  <a:schemeClr val="tx1"/>
                </a:solidFill>
              </a:rPr>
              <a:t>Etiology:</a:t>
            </a:r>
            <a:br>
              <a:rPr lang="en-US" altLang="ar-SA" sz="2400" b="1">
                <a:solidFill>
                  <a:schemeClr val="tx1"/>
                </a:solidFill>
              </a:rPr>
            </a:br>
            <a:r>
              <a:rPr lang="en-US" altLang="ar-SA" sz="2400">
                <a:solidFill>
                  <a:schemeClr val="tx1"/>
                </a:solidFill>
              </a:rPr>
              <a:t>Herniation occurs most often in posterolateral segment of diaphragm more often in left side due to failure of pleuroperitoneal canal to close[foramen of Bochdalek].</a:t>
            </a:r>
            <a:br>
              <a:rPr lang="en-US" altLang="ar-SA" sz="2400">
                <a:solidFill>
                  <a:schemeClr val="tx1"/>
                </a:solidFill>
              </a:rPr>
            </a:br>
            <a:r>
              <a:rPr lang="en-US" altLang="ar-SA" sz="2400">
                <a:solidFill>
                  <a:schemeClr val="tx1"/>
                </a:solidFill>
              </a:rPr>
              <a:t>Less frequently the herniation in the retro sternal area[foramen of Morgagni].</a:t>
            </a:r>
            <a:br>
              <a:rPr lang="en-US" altLang="ar-SA" sz="2400">
                <a:solidFill>
                  <a:schemeClr val="tx1"/>
                </a:solidFill>
              </a:rPr>
            </a:br>
            <a:br>
              <a:rPr lang="en-US" altLang="ar-SA" sz="2400">
                <a:solidFill>
                  <a:schemeClr val="tx1"/>
                </a:solidFill>
              </a:rPr>
            </a:br>
            <a:r>
              <a:rPr lang="en-US" altLang="ar-SA" sz="2400"/>
              <a:t>The vast majority, 90%</a:t>
            </a:r>
            <a:r>
              <a:rPr lang="en-US" altLang="ar-SA" sz="2400">
                <a:latin typeface="Arial" panose="020B0604020202020204" pitchFamily="34" charset="0"/>
              </a:rPr>
              <a:t>–</a:t>
            </a:r>
            <a:r>
              <a:rPr lang="en-US" altLang="ar-SA" sz="2400"/>
              <a:t>95%, are of the Bochdalek type.</a:t>
            </a:r>
            <a:br>
              <a:rPr lang="en-US" altLang="ar-SA" sz="2400"/>
            </a:br>
            <a:br>
              <a:rPr lang="en-US" altLang="ar-SA" sz="2400">
                <a:solidFill>
                  <a:schemeClr val="tx1"/>
                </a:solidFill>
              </a:rPr>
            </a:br>
            <a:r>
              <a:rPr lang="en-US" altLang="ar-SA" sz="2400"/>
              <a:t>As many as 30%</a:t>
            </a:r>
            <a:r>
              <a:rPr lang="en-US" altLang="ar-SA" sz="2400">
                <a:latin typeface="Arial" panose="020B0604020202020204" pitchFamily="34" charset="0"/>
              </a:rPr>
              <a:t>–</a:t>
            </a:r>
            <a:r>
              <a:rPr lang="en-US" altLang="ar-SA" sz="2400"/>
              <a:t>40% of babies with CDH have additional</a:t>
            </a:r>
            <a:br>
              <a:rPr lang="en-US" altLang="ar-SA" sz="2400"/>
            </a:br>
            <a:r>
              <a:rPr lang="en-US" altLang="ar-SA" sz="2400"/>
              <a:t>congenital anomalies, most commonly of the heart, central nervous  system, and genitourinary system.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4832BE4-6AB2-4751-A3DC-67FE5C1F2512}"/>
              </a:ext>
            </a:extLst>
          </p:cNvPr>
          <p:cNvSpPr>
            <a:spLocks noGrp="1" noChangeArrowheads="1"/>
          </p:cNvSpPr>
          <p:nvPr>
            <p:ph type="body" idx="1"/>
          </p:nvPr>
        </p:nvSpPr>
        <p:spPr>
          <a:xfrm>
            <a:off x="685800" y="609600"/>
            <a:ext cx="7772400" cy="5638800"/>
          </a:xfrm>
        </p:spPr>
        <p:txBody>
          <a:bodyPr/>
          <a:lstStyle/>
          <a:p>
            <a:pPr algn="l" rtl="0">
              <a:buFontTx/>
              <a:buNone/>
            </a:pPr>
            <a:r>
              <a:rPr lang="en-US" altLang="ar-SA" b="1"/>
              <a:t>Pathology:</a:t>
            </a:r>
          </a:p>
          <a:p>
            <a:pPr algn="l" rtl="0">
              <a:buFontTx/>
              <a:buNone/>
            </a:pPr>
            <a:br>
              <a:rPr lang="en-US" altLang="ar-SA" sz="2800"/>
            </a:br>
            <a:r>
              <a:rPr lang="en-US" altLang="ar-SA" sz="2800"/>
              <a:t>Protrusion of abdominal  viscera [stomach,intestine,spleen </a:t>
            </a:r>
            <a:r>
              <a:rPr lang="en-US" altLang="ar-SA" sz="2800">
                <a:latin typeface="Arial" panose="020B0604020202020204" pitchFamily="34" charset="0"/>
              </a:rPr>
              <a:t>…</a:t>
            </a:r>
            <a:r>
              <a:rPr lang="en-US" altLang="ar-SA" sz="2800"/>
              <a:t>] through diaphragmatic hernia in to thoracic cavity displace the lungs and heart to opposite side.</a:t>
            </a:r>
          </a:p>
          <a:p>
            <a:pPr algn="l" rtl="0">
              <a:buFontTx/>
              <a:buNone/>
            </a:pPr>
            <a:br>
              <a:rPr lang="en-US" altLang="ar-SA" sz="2800"/>
            </a:br>
            <a:r>
              <a:rPr lang="en-US" altLang="ar-SA" sz="2800"/>
              <a:t>The lung on affected side is compressed and hypoplastic,this lead to increase pulmonary vascular resistance and pulmonary hypertension.</a:t>
            </a:r>
            <a:endParaRPr lang="en-US" alt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A144B7D8-9089-4E93-9D4F-FC286BDAA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816" t="10634" r="16960" b="4709"/>
          <a:stretch>
            <a:fillRect/>
          </a:stretch>
        </p:blipFill>
        <p:spPr bwMode="auto">
          <a:xfrm>
            <a:off x="1547813" y="404813"/>
            <a:ext cx="6264275" cy="619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ABAC978-A7F7-4C58-AEFD-CA5F55A8C47D}"/>
              </a:ext>
            </a:extLst>
          </p:cNvPr>
          <p:cNvSpPr>
            <a:spLocks noGrp="1" noChangeArrowheads="1"/>
          </p:cNvSpPr>
          <p:nvPr>
            <p:ph type="title"/>
          </p:nvPr>
        </p:nvSpPr>
        <p:spPr>
          <a:xfrm>
            <a:off x="685800" y="0"/>
            <a:ext cx="7772400" cy="5791200"/>
          </a:xfrm>
        </p:spPr>
        <p:txBody>
          <a:bodyPr/>
          <a:lstStyle/>
          <a:p>
            <a:pPr algn="l" rtl="0"/>
            <a:r>
              <a:rPr lang="en-US" altLang="en-US">
                <a:solidFill>
                  <a:srgbClr val="FF0000"/>
                </a:solidFill>
              </a:rPr>
              <a:t>Transient Tachypnea of Newborn</a:t>
            </a:r>
            <a:br>
              <a:rPr lang="en-US" altLang="en-US">
                <a:solidFill>
                  <a:srgbClr val="FF0000"/>
                </a:solidFill>
              </a:rPr>
            </a:br>
            <a:r>
              <a:rPr lang="en-US" altLang="en-US">
                <a:solidFill>
                  <a:srgbClr val="FF0000"/>
                </a:solidFill>
              </a:rPr>
              <a:t> [TTN ]</a:t>
            </a:r>
            <a:br>
              <a:rPr lang="en-US" altLang="en-US">
                <a:solidFill>
                  <a:srgbClr val="FF0000"/>
                </a:solidFill>
              </a:rPr>
            </a:br>
            <a:r>
              <a:rPr lang="en-US" altLang="en-US" sz="2800">
                <a:solidFill>
                  <a:schemeClr val="tx1"/>
                </a:solidFill>
              </a:rPr>
              <a:t>TTN is self limited condition characterized by tachypnea,mild retraction, and occasional grunting,usually with out signs of severe respiratory distress. Cyanosis when present, usually requires no more than 40% O2.</a:t>
            </a:r>
            <a:br>
              <a:rPr lang="en-US" altLang="en-US" sz="2800">
                <a:solidFill>
                  <a:schemeClr val="tx1"/>
                </a:solidFill>
              </a:rPr>
            </a:br>
            <a:r>
              <a:rPr lang="en-US" altLang="en-US" sz="2800">
                <a:solidFill>
                  <a:schemeClr val="tx1"/>
                </a:solidFill>
              </a:rPr>
              <a:t>Patients usually recover rapidly within 3 days.</a:t>
            </a:r>
            <a:br>
              <a:rPr lang="en-US" altLang="en-US" sz="2800">
                <a:solidFill>
                  <a:schemeClr val="tx1"/>
                </a:solidFill>
              </a:rPr>
            </a:br>
            <a:r>
              <a:rPr lang="en-US" altLang="en-US" sz="2800">
                <a:solidFill>
                  <a:schemeClr val="tx1"/>
                </a:solidFill>
              </a:rPr>
              <a:t> The lungs are generally clear without rales or rhonchi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857F1DB-2282-434C-9CE4-FD767E820592}"/>
              </a:ext>
            </a:extLst>
          </p:cNvPr>
          <p:cNvSpPr>
            <a:spLocks noGrp="1" noChangeArrowheads="1"/>
          </p:cNvSpPr>
          <p:nvPr>
            <p:ph type="title"/>
          </p:nvPr>
        </p:nvSpPr>
        <p:spPr>
          <a:xfrm>
            <a:off x="838200" y="457200"/>
            <a:ext cx="8001000" cy="5638800"/>
          </a:xfrm>
        </p:spPr>
        <p:txBody>
          <a:bodyPr/>
          <a:lstStyle/>
          <a:p>
            <a:pPr algn="l" rtl="0"/>
            <a:r>
              <a:rPr lang="en-US" altLang="ar-SA" sz="3200" b="1">
                <a:solidFill>
                  <a:schemeClr val="tx1"/>
                </a:solidFill>
              </a:rPr>
              <a:t>Clinical Manifestations:</a:t>
            </a:r>
            <a:br>
              <a:rPr lang="en-US" altLang="ar-SA" sz="3200" b="1">
                <a:solidFill>
                  <a:schemeClr val="tx1"/>
                </a:solidFill>
              </a:rPr>
            </a:br>
            <a:br>
              <a:rPr lang="en-US" altLang="ar-SA" sz="3200" b="1">
                <a:solidFill>
                  <a:schemeClr val="tx1"/>
                </a:solidFill>
              </a:rPr>
            </a:br>
            <a:r>
              <a:rPr lang="en-US" altLang="ar-SA" sz="2800">
                <a:solidFill>
                  <a:schemeClr val="tx1"/>
                </a:solidFill>
              </a:rPr>
              <a:t>Severe respiratory distress,including dysopnea and cyanosis is frequently present at birth or later.</a:t>
            </a:r>
            <a:br>
              <a:rPr lang="en-US" altLang="ar-SA" sz="2800">
                <a:solidFill>
                  <a:schemeClr val="tx1"/>
                </a:solidFill>
              </a:rPr>
            </a:br>
            <a:r>
              <a:rPr lang="en-US" altLang="ar-SA" sz="2800">
                <a:solidFill>
                  <a:schemeClr val="tx1"/>
                </a:solidFill>
              </a:rPr>
              <a:t>The abdomen is usually small and scaphoid.</a:t>
            </a:r>
            <a:br>
              <a:rPr lang="en-US" altLang="ar-SA" sz="2800">
                <a:solidFill>
                  <a:schemeClr val="tx1"/>
                </a:solidFill>
              </a:rPr>
            </a:br>
            <a:r>
              <a:rPr lang="en-US" altLang="ar-SA" sz="2800">
                <a:solidFill>
                  <a:schemeClr val="tx1"/>
                </a:solidFill>
              </a:rPr>
              <a:t>The infant is cyanotic and have respiratory retraction.</a:t>
            </a:r>
            <a:br>
              <a:rPr lang="en-US" altLang="ar-SA" sz="2800">
                <a:solidFill>
                  <a:schemeClr val="tx1"/>
                </a:solidFill>
              </a:rPr>
            </a:br>
            <a:r>
              <a:rPr lang="en-US" altLang="ar-SA" sz="2800">
                <a:solidFill>
                  <a:schemeClr val="tx1"/>
                </a:solidFill>
              </a:rPr>
              <a:t>Breath sounds may be absent on the affected side,and occasionally sounds of intestinal peristalitic movement can be heard over the chest.</a:t>
            </a:r>
            <a:br>
              <a:rPr lang="en-US" altLang="ar-SA" sz="2800">
                <a:solidFill>
                  <a:schemeClr val="tx1"/>
                </a:solidFill>
              </a:rPr>
            </a:br>
            <a:r>
              <a:rPr lang="en-US" altLang="ar-SA" sz="2800" b="1">
                <a:solidFill>
                  <a:schemeClr val="tx1"/>
                </a:solidFill>
              </a:rPr>
              <a:t>Diagnosis:</a:t>
            </a:r>
            <a:r>
              <a:rPr lang="en-US" altLang="ar-SA" sz="2800">
                <a:solidFill>
                  <a:schemeClr val="tx1"/>
                </a:solidFill>
              </a:rPr>
              <a:t> by x-ray.</a:t>
            </a:r>
            <a:br>
              <a:rPr lang="en-US" altLang="ar-SA" sz="2800">
                <a:solidFill>
                  <a:schemeClr val="tx1"/>
                </a:solidFill>
              </a:rPr>
            </a:br>
            <a:r>
              <a:rPr lang="en-US" altLang="ar-SA" sz="2800">
                <a:solidFill>
                  <a:schemeClr val="tx1"/>
                </a:solidFill>
              </a:rPr>
              <a:t>Antenatal diagnosis may be made by ultrasound.</a:t>
            </a:r>
            <a:br>
              <a:rPr lang="en-US" altLang="ar-SA" sz="2800">
                <a:solidFill>
                  <a:schemeClr val="tx1"/>
                </a:solidFill>
              </a:rPr>
            </a:br>
            <a:endParaRPr lang="en-US" altLang="ar-SA" sz="280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6581AA5B-39A9-480B-9D0F-DCC22CB22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0"/>
            <a:ext cx="318293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ext Box 3">
            <a:extLst>
              <a:ext uri="{FF2B5EF4-FFF2-40B4-BE49-F238E27FC236}">
                <a16:creationId xmlns:a16="http://schemas.microsoft.com/office/drawing/2014/main" id="{F60F3C1F-14D3-4569-9029-78818AAC775B}"/>
              </a:ext>
            </a:extLst>
          </p:cNvPr>
          <p:cNvSpPr txBox="1">
            <a:spLocks noChangeArrowheads="1"/>
          </p:cNvSpPr>
          <p:nvPr/>
        </p:nvSpPr>
        <p:spPr bwMode="auto">
          <a:xfrm>
            <a:off x="-685800" y="5410200"/>
            <a:ext cx="104552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hangingPunct="0">
              <a:spcBef>
                <a:spcPts val="500"/>
              </a:spcBef>
              <a:spcAft>
                <a:spcPts val="500"/>
              </a:spcAft>
            </a:pPr>
            <a:r>
              <a:rPr lang="en-US" altLang="ar-SA" sz="2400">
                <a:cs typeface="Times New Roman" panose="02020603050405020304" pitchFamily="18" charset="0"/>
              </a:rPr>
              <a:t>This is a radiograph of a 1-day-old infant with a moderate-sized </a:t>
            </a:r>
          </a:p>
          <a:p>
            <a:pPr algn="ctr" rtl="0" eaLnBrk="0" hangingPunct="0">
              <a:spcBef>
                <a:spcPts val="500"/>
              </a:spcBef>
              <a:spcAft>
                <a:spcPts val="500"/>
              </a:spcAft>
            </a:pPr>
            <a:r>
              <a:rPr lang="en-US" altLang="ar-SA" sz="2400">
                <a:cs typeface="Times New Roman" panose="02020603050405020304" pitchFamily="18" charset="0"/>
              </a:rPr>
              <a:t>congenital diaphragmatic hernia. Note the air- and fluid-filled bowel loops</a:t>
            </a:r>
          </a:p>
          <a:p>
            <a:pPr algn="ctr" rtl="0" eaLnBrk="0" hangingPunct="0">
              <a:spcBef>
                <a:spcPts val="500"/>
              </a:spcBef>
              <a:spcAft>
                <a:spcPts val="500"/>
              </a:spcAft>
            </a:pPr>
            <a:r>
              <a:rPr lang="en-US" altLang="ar-SA" sz="2400">
                <a:cs typeface="Times New Roman" panose="02020603050405020304" pitchFamily="18" charset="0"/>
              </a:rPr>
              <a:t> in the left chest, the moderate shift of the mediastinum into the right chest,</a:t>
            </a:r>
          </a:p>
          <a:p>
            <a:pPr algn="ctr" rtl="0" eaLnBrk="0" hangingPunct="0">
              <a:spcBef>
                <a:spcPts val="500"/>
              </a:spcBef>
              <a:spcAft>
                <a:spcPts val="500"/>
              </a:spcAft>
            </a:pPr>
            <a:r>
              <a:rPr lang="en-US" altLang="ar-SA" sz="2400">
                <a:cs typeface="Times New Roman" panose="02020603050405020304" pitchFamily="18" charset="0"/>
              </a:rPr>
              <a:t> </a:t>
            </a:r>
          </a:p>
          <a:p>
            <a:pPr algn="l" rtl="0" eaLnBrk="0" hangingPunct="0"/>
            <a:endParaRPr lang="en-US" altLang="en-US" sz="2400" i="1">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9" name="Picture 5">
            <a:extLst>
              <a:ext uri="{FF2B5EF4-FFF2-40B4-BE49-F238E27FC236}">
                <a16:creationId xmlns:a16="http://schemas.microsoft.com/office/drawing/2014/main" id="{8EB4F830-199A-4EBB-B669-6D0CB3FAF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81" r="10002"/>
          <a:stretch>
            <a:fillRect/>
          </a:stretch>
        </p:blipFill>
        <p:spPr bwMode="auto">
          <a:xfrm>
            <a:off x="1403350" y="766763"/>
            <a:ext cx="6408738"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60C0823-528B-4196-8AE6-37B1E98B3599}"/>
              </a:ext>
            </a:extLst>
          </p:cNvPr>
          <p:cNvSpPr>
            <a:spLocks noGrp="1" noChangeArrowheads="1"/>
          </p:cNvSpPr>
          <p:nvPr>
            <p:ph type="body" idx="1"/>
          </p:nvPr>
        </p:nvSpPr>
        <p:spPr>
          <a:xfrm>
            <a:off x="609600" y="762000"/>
            <a:ext cx="7772400" cy="5410200"/>
          </a:xfrm>
        </p:spPr>
        <p:txBody>
          <a:bodyPr/>
          <a:lstStyle/>
          <a:p>
            <a:pPr algn="l" rtl="0">
              <a:buFontTx/>
              <a:buNone/>
            </a:pPr>
            <a:r>
              <a:rPr lang="en-US" altLang="ar-SA" b="1"/>
              <a:t>Treatment:</a:t>
            </a:r>
          </a:p>
          <a:p>
            <a:pPr algn="l" rtl="0">
              <a:buFontTx/>
              <a:buNone/>
            </a:pPr>
            <a:br>
              <a:rPr lang="en-US" altLang="ar-SA" sz="2800"/>
            </a:br>
            <a:r>
              <a:rPr lang="en-US" altLang="ar-SA" sz="2800"/>
              <a:t>Resuscitation of newborn is mandatory prior to surgery</a:t>
            </a:r>
            <a:br>
              <a:rPr lang="en-US" altLang="ar-SA" sz="2800"/>
            </a:br>
            <a:r>
              <a:rPr lang="en-US" altLang="ar-SA" sz="2800"/>
              <a:t>1-position head and thorax higher than abdomen to facilitate downward displacment of abdominal organs.</a:t>
            </a:r>
            <a:br>
              <a:rPr lang="en-US" altLang="ar-SA" sz="2800"/>
            </a:br>
            <a:r>
              <a:rPr lang="en-US" altLang="ar-SA" sz="2800"/>
              <a:t>2-nasogastric intubation with intermittent suction decrease air and fluid in herniated viscera.</a:t>
            </a:r>
            <a:endParaRPr lang="en-US" alt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118BBBF9-41F1-490D-B58A-78257FA28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994" t="11610" r="16032" b="5707"/>
          <a:stretch>
            <a:fillRect/>
          </a:stretch>
        </p:blipFill>
        <p:spPr bwMode="auto">
          <a:xfrm>
            <a:off x="1547813" y="620713"/>
            <a:ext cx="633730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6024978-8558-4BBD-9881-89BAE7F3F4E7}"/>
              </a:ext>
            </a:extLst>
          </p:cNvPr>
          <p:cNvSpPr>
            <a:spLocks noGrp="1" noChangeArrowheads="1"/>
          </p:cNvSpPr>
          <p:nvPr>
            <p:ph type="title"/>
          </p:nvPr>
        </p:nvSpPr>
        <p:spPr>
          <a:xfrm>
            <a:off x="685800" y="0"/>
            <a:ext cx="7696200" cy="6477000"/>
          </a:xfrm>
        </p:spPr>
        <p:txBody>
          <a:bodyPr/>
          <a:lstStyle/>
          <a:p>
            <a:pPr algn="l" rtl="0"/>
            <a:r>
              <a:rPr lang="en-US" altLang="ar-SA" sz="4000">
                <a:solidFill>
                  <a:schemeClr val="tx1"/>
                </a:solidFill>
              </a:rPr>
              <a:t>Esophageal Atresia&amp;Tracheoesophageal Fistula</a:t>
            </a:r>
            <a:br>
              <a:rPr lang="en-US" altLang="ar-SA" sz="4000">
                <a:solidFill>
                  <a:schemeClr val="tx1"/>
                </a:solidFill>
              </a:rPr>
            </a:br>
            <a:r>
              <a:rPr lang="en-US" altLang="ar-SA" sz="2800">
                <a:solidFill>
                  <a:schemeClr val="tx1"/>
                </a:solidFill>
              </a:rPr>
              <a:t>In 85% of cases fistula between trachea and distal esophagus accompanies atresia. Less commonly, EA or TEF may occur alone.One third of affected infants are born premature.</a:t>
            </a:r>
            <a:br>
              <a:rPr lang="en-US" altLang="ar-SA" sz="2800">
                <a:solidFill>
                  <a:schemeClr val="tx1"/>
                </a:solidFill>
              </a:rPr>
            </a:br>
            <a:br>
              <a:rPr lang="en-US" altLang="ar-SA" sz="2800">
                <a:solidFill>
                  <a:schemeClr val="bg2"/>
                </a:solidFill>
              </a:rPr>
            </a:br>
            <a:endParaRPr lang="en-US" altLang="ar-SA" sz="4800">
              <a:solidFill>
                <a:schemeClr val="bg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a:extLst>
              <a:ext uri="{FF2B5EF4-FFF2-40B4-BE49-F238E27FC236}">
                <a16:creationId xmlns:a16="http://schemas.microsoft.com/office/drawing/2014/main" id="{FB102035-AEB8-4E49-AB02-D4CD11278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1947863"/>
            <a:ext cx="7456487"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16071FA-C2AA-4B7B-915D-D27FC9132650}"/>
              </a:ext>
            </a:extLst>
          </p:cNvPr>
          <p:cNvSpPr>
            <a:spLocks noGrp="1" noChangeArrowheads="1"/>
          </p:cNvSpPr>
          <p:nvPr>
            <p:ph type="body" idx="1"/>
          </p:nvPr>
        </p:nvSpPr>
        <p:spPr>
          <a:xfrm>
            <a:off x="685800" y="457200"/>
            <a:ext cx="7772400" cy="5638800"/>
          </a:xfrm>
        </p:spPr>
        <p:txBody>
          <a:bodyPr/>
          <a:lstStyle/>
          <a:p>
            <a:pPr algn="l" rtl="0">
              <a:buFontTx/>
              <a:buNone/>
            </a:pPr>
            <a:r>
              <a:rPr lang="en-US" altLang="ar-SA" b="1"/>
              <a:t>Clinical manifestations:</a:t>
            </a:r>
            <a:br>
              <a:rPr lang="en-US" altLang="ar-SA" b="1"/>
            </a:br>
            <a:endParaRPr lang="en-US" altLang="ar-SA" b="1"/>
          </a:p>
          <a:p>
            <a:pPr algn="l" rtl="0">
              <a:buFontTx/>
              <a:buNone/>
            </a:pPr>
            <a:r>
              <a:rPr lang="en-US" altLang="ar-SA" sz="2800"/>
              <a:t>Atresia of esophagus should be suspected:</a:t>
            </a:r>
            <a:br>
              <a:rPr lang="en-US" altLang="ar-SA" sz="2800"/>
            </a:br>
            <a:r>
              <a:rPr lang="en-US" altLang="ar-SA" sz="2800"/>
              <a:t>1-In cases of maternal polyhydromnias.</a:t>
            </a:r>
            <a:br>
              <a:rPr lang="en-US" altLang="ar-SA" sz="2800"/>
            </a:br>
            <a:r>
              <a:rPr lang="en-US" altLang="ar-SA" sz="2800"/>
              <a:t>2-If catheter used at birth for resuscitation cannot be inserted in to the stomach.</a:t>
            </a:r>
            <a:br>
              <a:rPr lang="en-US" altLang="ar-SA" sz="2800"/>
            </a:br>
            <a:r>
              <a:rPr lang="en-US" altLang="ar-SA" sz="2800"/>
              <a:t>3-If infant has excessive oral secreations.</a:t>
            </a:r>
            <a:br>
              <a:rPr lang="en-US" altLang="ar-SA" sz="2800"/>
            </a:br>
            <a:r>
              <a:rPr lang="en-US" altLang="ar-SA" sz="2800"/>
              <a:t>4-If choking, cyanosis,or coughing occurs with an attempt of feeding.</a:t>
            </a:r>
            <a:br>
              <a:rPr lang="en-US" altLang="ar-SA" sz="2800"/>
            </a:br>
            <a:endParaRPr lang="en-US" altLang="en-US"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CA5683B-FEA9-4A37-95CC-5A56AF1E3A65}"/>
              </a:ext>
            </a:extLst>
          </p:cNvPr>
          <p:cNvSpPr>
            <a:spLocks noGrp="1" noChangeArrowheads="1"/>
          </p:cNvSpPr>
          <p:nvPr>
            <p:ph type="title"/>
          </p:nvPr>
        </p:nvSpPr>
        <p:spPr>
          <a:xfrm>
            <a:off x="685800" y="1295400"/>
            <a:ext cx="7848600" cy="3886200"/>
          </a:xfrm>
        </p:spPr>
        <p:txBody>
          <a:bodyPr/>
          <a:lstStyle/>
          <a:p>
            <a:pPr algn="l" rtl="0"/>
            <a:r>
              <a:rPr lang="en-US" altLang="ar-SA" sz="2800">
                <a:solidFill>
                  <a:schemeClr val="tx1"/>
                </a:solidFill>
              </a:rPr>
              <a:t>In infant with fistula with out atresia [H type] the usual sign is recurrent aspiration pneumonia.</a:t>
            </a:r>
            <a:br>
              <a:rPr lang="en-US" altLang="ar-SA" sz="2800">
                <a:solidFill>
                  <a:schemeClr val="tx1"/>
                </a:solidFill>
              </a:rPr>
            </a:br>
            <a:r>
              <a:rPr lang="en-US" altLang="ar-SA" sz="2800">
                <a:solidFill>
                  <a:schemeClr val="tx1"/>
                </a:solidFill>
              </a:rPr>
              <a:t>At least 30% of infant with EA have associated congenital anomalies like VATER anomalad.</a:t>
            </a:r>
            <a:br>
              <a:rPr lang="en-US" altLang="ar-SA" sz="2800">
                <a:solidFill>
                  <a:schemeClr val="tx1"/>
                </a:solidFill>
              </a:rPr>
            </a:br>
            <a:br>
              <a:rPr lang="en-US" altLang="ar-SA" sz="2800">
                <a:solidFill>
                  <a:schemeClr val="tx1"/>
                </a:solidFill>
              </a:rPr>
            </a:br>
            <a:r>
              <a:rPr lang="en-US" altLang="ar-SA" sz="2800" b="1">
                <a:solidFill>
                  <a:schemeClr val="tx1"/>
                </a:solidFill>
              </a:rPr>
              <a:t>Diagnosis:</a:t>
            </a:r>
            <a:br>
              <a:rPr lang="en-US" altLang="ar-SA" sz="2800" b="1">
                <a:solidFill>
                  <a:schemeClr val="tx1"/>
                </a:solidFill>
              </a:rPr>
            </a:br>
            <a:r>
              <a:rPr lang="en-US" altLang="ar-SA" sz="2800">
                <a:solidFill>
                  <a:schemeClr val="tx1"/>
                </a:solidFill>
              </a:rPr>
              <a:t>Inability to pass catheter in to the stomach confirms the suspicion,and x-ray shows coiled catheter in to upper esophageal pouch.</a:t>
            </a:r>
            <a:br>
              <a:rPr lang="en-US" altLang="ar-SA" sz="2800">
                <a:solidFill>
                  <a:schemeClr val="tx1"/>
                </a:solidFill>
              </a:rPr>
            </a:br>
            <a:br>
              <a:rPr lang="en-US" altLang="ar-SA" sz="2800">
                <a:solidFill>
                  <a:schemeClr val="tx1"/>
                </a:solidFill>
              </a:rPr>
            </a:br>
            <a:r>
              <a:rPr lang="en-US" altLang="ar-SA" sz="2800" b="1">
                <a:solidFill>
                  <a:schemeClr val="tx1"/>
                </a:solidFill>
              </a:rPr>
              <a:t>Treatment:</a:t>
            </a:r>
            <a:r>
              <a:rPr lang="en-US" altLang="ar-SA" sz="2800">
                <a:solidFill>
                  <a:schemeClr val="tx1"/>
                </a:solidFill>
              </a:rPr>
              <a:t> by surgery.</a:t>
            </a:r>
            <a:endParaRPr lang="en-US" altLang="en-US" sz="280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54ECA3A4-E3F3-4415-B9B8-5849B732F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3050"/>
            <a:ext cx="7239000" cy="624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2BA7A97-DE37-489D-A14A-1CA9C0D95BCA}"/>
              </a:ext>
            </a:extLst>
          </p:cNvPr>
          <p:cNvSpPr>
            <a:spLocks noGrp="1" noChangeArrowheads="1"/>
          </p:cNvSpPr>
          <p:nvPr>
            <p:ph type="body" idx="1"/>
          </p:nvPr>
        </p:nvSpPr>
        <p:spPr>
          <a:xfrm>
            <a:off x="684213" y="692150"/>
            <a:ext cx="7772400" cy="5410200"/>
          </a:xfrm>
        </p:spPr>
        <p:txBody>
          <a:bodyPr/>
          <a:lstStyle/>
          <a:p>
            <a:pPr algn="l" rtl="0"/>
            <a:r>
              <a:rPr lang="en-US" altLang="en-US" sz="2800"/>
              <a:t>TTN is noted in large premature infants&amp; term infants born by cesserian section with out prior labour. </a:t>
            </a:r>
          </a:p>
          <a:p>
            <a:pPr algn="l" rtl="0"/>
            <a:r>
              <a:rPr lang="en-US" altLang="en-US" sz="2800"/>
              <a:t>Infants of diabetic mothers and infants with poor respiratory drive as a result of placental passage of analgesic drugs are at risk.</a:t>
            </a:r>
          </a:p>
          <a:p>
            <a:pPr algn="l" rtl="0"/>
            <a:r>
              <a:rPr lang="en-US" altLang="en-US" sz="2800"/>
              <a:t>TTN may be caused by retained lung fluid or slow resorption of lung fluid.</a:t>
            </a:r>
          </a:p>
          <a:p>
            <a:pPr algn="l" rtl="0"/>
            <a:r>
              <a:rPr lang="en-US" altLang="en-US" sz="2800"/>
              <a:t>Chest x-ray:Prominent central vascular marking, fluid in lung fissure, overaereation, occasionaly small pleural effusion.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a:extLst>
              <a:ext uri="{FF2B5EF4-FFF2-40B4-BE49-F238E27FC236}">
                <a16:creationId xmlns:a16="http://schemas.microsoft.com/office/drawing/2014/main" id="{321A7C3D-FDDA-401D-85B5-AC33CC43F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09" r="2513" b="3369"/>
          <a:stretch>
            <a:fillRect/>
          </a:stretch>
        </p:blipFill>
        <p:spPr bwMode="auto">
          <a:xfrm>
            <a:off x="539750" y="620713"/>
            <a:ext cx="8135938" cy="539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4FEAE49A-6CFC-4880-93F1-5BD16762C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288" y="990600"/>
            <a:ext cx="34417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ext Box 3">
            <a:extLst>
              <a:ext uri="{FF2B5EF4-FFF2-40B4-BE49-F238E27FC236}">
                <a16:creationId xmlns:a16="http://schemas.microsoft.com/office/drawing/2014/main" id="{039BB2ED-25FF-47F2-974A-93F02C31D1C2}"/>
              </a:ext>
            </a:extLst>
          </p:cNvPr>
          <p:cNvSpPr txBox="1">
            <a:spLocks noChangeArrowheads="1"/>
          </p:cNvSpPr>
          <p:nvPr/>
        </p:nvSpPr>
        <p:spPr bwMode="auto">
          <a:xfrm>
            <a:off x="609600" y="5791200"/>
            <a:ext cx="76962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eaLnBrk="0" hangingPunct="0">
              <a:spcBef>
                <a:spcPts val="500"/>
              </a:spcBef>
              <a:spcAft>
                <a:spcPts val="500"/>
              </a:spcAft>
            </a:pPr>
            <a:r>
              <a:rPr lang="en-US" altLang="ar-SA" sz="2400">
                <a:cs typeface="Times New Roman" panose="02020603050405020304" pitchFamily="18" charset="0"/>
              </a:rPr>
              <a:t>Isolated esophageal atresia (EA). . Note the absence of bowel gas in this patient with EA</a:t>
            </a:r>
          </a:p>
          <a:p>
            <a:pPr algn="l" rtl="0" eaLnBrk="0" hangingPunct="0">
              <a:spcBef>
                <a:spcPts val="500"/>
              </a:spcBef>
              <a:spcAft>
                <a:spcPts val="500"/>
              </a:spcAft>
            </a:pPr>
            <a:r>
              <a:rPr lang="en-US" altLang="ar-SA" sz="2400">
                <a:solidFill>
                  <a:schemeClr val="tx2"/>
                </a:solidFill>
                <a:cs typeface="Times New Roman" panose="02020603050405020304" pitchFamily="18" charset="0"/>
              </a:rPr>
              <a:t>, </a:t>
            </a:r>
          </a:p>
          <a:p>
            <a:pPr algn="l" rtl="0" eaLnBrk="0" hangingPunct="0"/>
            <a:endParaRPr lang="en-US" altLang="en-US" sz="2400" i="1">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FB94F72-788A-48AC-9DA1-63360DFB6710}"/>
              </a:ext>
            </a:extLst>
          </p:cNvPr>
          <p:cNvSpPr>
            <a:spLocks noGrp="1" noChangeArrowheads="1"/>
          </p:cNvSpPr>
          <p:nvPr>
            <p:ph type="title"/>
          </p:nvPr>
        </p:nvSpPr>
        <p:spPr>
          <a:xfrm>
            <a:off x="457200" y="3200400"/>
            <a:ext cx="7772400" cy="1524000"/>
          </a:xfrm>
        </p:spPr>
        <p:txBody>
          <a:bodyPr/>
          <a:lstStyle/>
          <a:p>
            <a:pPr algn="l" rtl="0"/>
            <a:r>
              <a:rPr lang="en-US" altLang="en-US" sz="4000">
                <a:solidFill>
                  <a:srgbClr val="FF0000"/>
                </a:solidFill>
              </a:rPr>
              <a:t>Periventricular Hemorrhage [PVH]&amp; Intraventricular Hemorrhage[IVH]</a:t>
            </a:r>
            <a:br>
              <a:rPr lang="en-US" altLang="en-US" sz="4000">
                <a:solidFill>
                  <a:srgbClr val="FF0000"/>
                </a:solidFill>
              </a:rPr>
            </a:br>
            <a:r>
              <a:rPr lang="en-US" altLang="en-US" sz="2800">
                <a:solidFill>
                  <a:schemeClr val="tx1"/>
                </a:solidFill>
              </a:rPr>
              <a:t>Are common among VLBW ,and the risk decrease with increasing gestational age.</a:t>
            </a:r>
            <a:br>
              <a:rPr lang="en-US" altLang="en-US" sz="2800">
                <a:solidFill>
                  <a:schemeClr val="tx1"/>
                </a:solidFill>
              </a:rPr>
            </a:br>
            <a:r>
              <a:rPr lang="en-US" altLang="en-US" sz="2800">
                <a:solidFill>
                  <a:schemeClr val="tx1"/>
                </a:solidFill>
              </a:rPr>
              <a:t>50% of infants under 1500gm have evidence of  intracranial hemorrhage.</a:t>
            </a:r>
            <a:br>
              <a:rPr lang="en-US" altLang="en-US" sz="2800">
                <a:solidFill>
                  <a:schemeClr val="tx1"/>
                </a:solidFill>
              </a:rPr>
            </a:br>
            <a:endParaRPr lang="en-US" altLang="ar-SA" sz="280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8C66161-CD41-40F9-B7B5-89DA5EA087F5}"/>
              </a:ext>
            </a:extLst>
          </p:cNvPr>
          <p:cNvSpPr>
            <a:spLocks noGrp="1" noChangeArrowheads="1"/>
          </p:cNvSpPr>
          <p:nvPr>
            <p:ph type="title"/>
          </p:nvPr>
        </p:nvSpPr>
        <p:spPr>
          <a:xfrm>
            <a:off x="762000" y="762000"/>
            <a:ext cx="7315200" cy="5562600"/>
          </a:xfrm>
        </p:spPr>
        <p:txBody>
          <a:bodyPr/>
          <a:lstStyle/>
          <a:p>
            <a:pPr algn="l" rtl="0"/>
            <a:r>
              <a:rPr lang="en-US" altLang="en-US" sz="2800" b="1">
                <a:solidFill>
                  <a:schemeClr val="tx1"/>
                </a:solidFill>
              </a:rPr>
              <a:t>Pathogenesis:</a:t>
            </a:r>
            <a:r>
              <a:rPr lang="en-US" altLang="en-US" sz="2800">
                <a:solidFill>
                  <a:schemeClr val="tx1"/>
                </a:solidFill>
              </a:rPr>
              <a:t> unknown</a:t>
            </a:r>
            <a:br>
              <a:rPr lang="en-US" altLang="en-US" sz="2800">
                <a:solidFill>
                  <a:schemeClr val="tx1"/>
                </a:solidFill>
              </a:rPr>
            </a:br>
            <a:br>
              <a:rPr lang="en-US" altLang="en-US" sz="2800">
                <a:solidFill>
                  <a:schemeClr val="tx1"/>
                </a:solidFill>
              </a:rPr>
            </a:br>
            <a:r>
              <a:rPr lang="en-US" altLang="en-US" sz="2800">
                <a:solidFill>
                  <a:schemeClr val="tx1"/>
                </a:solidFill>
              </a:rPr>
              <a:t>Initial site of bleeding may be the weak blood vessels in the periventricular germinal matrix. These vessels in this area have poor structural support.</a:t>
            </a:r>
            <a:br>
              <a:rPr lang="en-US" altLang="en-US" sz="2800">
                <a:solidFill>
                  <a:schemeClr val="tx1"/>
                </a:solidFill>
              </a:rPr>
            </a:br>
            <a:r>
              <a:rPr lang="en-US" altLang="en-US" sz="2800">
                <a:solidFill>
                  <a:schemeClr val="tx1"/>
                </a:solidFill>
              </a:rPr>
              <a:t>Main risk factor is passive changes in cerebral flow with variation of blood pressure.Factor effect blood pressure or interfere with venous return from head increase risk of IVH includes: asphyxia, pneumothorax, mechanical ventilation, hypercapnia, hypoxemia, prolonged labor, breach delivery, PDA, heart failure, I.V.therapy with albumin&amp; hypertonic solution such as sodium bicarbonate.</a:t>
            </a:r>
            <a:br>
              <a:rPr lang="en-US" altLang="en-US" sz="2800">
                <a:solidFill>
                  <a:schemeClr val="tx1"/>
                </a:solidFill>
              </a:rPr>
            </a:br>
            <a:endParaRPr lang="en-US" altLang="en-US" sz="280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a:extLst>
              <a:ext uri="{FF2B5EF4-FFF2-40B4-BE49-F238E27FC236}">
                <a16:creationId xmlns:a16="http://schemas.microsoft.com/office/drawing/2014/main" id="{A8C5F273-840C-4519-BF39-1F0713C63250}"/>
              </a:ext>
            </a:extLst>
          </p:cNvPr>
          <p:cNvGraphicFramePr>
            <a:graphicFrameLocks noGrp="1" noChangeAspect="1"/>
          </p:cNvGraphicFramePr>
          <p:nvPr>
            <p:ph type="title"/>
          </p:nvPr>
        </p:nvGraphicFramePr>
        <p:xfrm>
          <a:off x="533400" y="609600"/>
          <a:ext cx="7978775" cy="5457825"/>
        </p:xfrm>
        <a:graphic>
          <a:graphicData uri="http://schemas.openxmlformats.org/presentationml/2006/ole">
            <mc:AlternateContent xmlns:mc="http://schemas.openxmlformats.org/markup-compatibility/2006">
              <mc:Choice xmlns:v="urn:schemas-microsoft-com:vml" Requires="v">
                <p:oleObj spid="_x0000_s1025" name="Photo Editor Photo" r:id="rId3" imgW="0" imgH="0" progId="MSPhotoEd.3">
                  <p:embed/>
                </p:oleObj>
              </mc:Choice>
              <mc:Fallback>
                <p:oleObj name="Photo Editor Photo" r:id="rId3" imgW="0" imgH="0" progId="MSPhotoEd.3">
                  <p:embed/>
                  <p:pic>
                    <p:nvPicPr>
                      <p:cNvPr id="34818" name="Object 2">
                        <a:extLst>
                          <a:ext uri="{FF2B5EF4-FFF2-40B4-BE49-F238E27FC236}">
                            <a16:creationId xmlns:a16="http://schemas.microsoft.com/office/drawing/2014/main" id="{A8C5F273-840C-4519-BF39-1F0713C63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09600"/>
                        <a:ext cx="7978775" cy="5457825"/>
                      </a:xfrm>
                      <a:prstGeom prst="rect">
                        <a:avLst/>
                      </a:prstGeom>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a:extLst>
              <a:ext uri="{FF2B5EF4-FFF2-40B4-BE49-F238E27FC236}">
                <a16:creationId xmlns:a16="http://schemas.microsoft.com/office/drawing/2014/main" id="{BFB86AC7-8025-4DDC-8B82-EA933F5ED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3" y="311150"/>
            <a:ext cx="5703887" cy="624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a:extLst>
              <a:ext uri="{FF2B5EF4-FFF2-40B4-BE49-F238E27FC236}">
                <a16:creationId xmlns:a16="http://schemas.microsoft.com/office/drawing/2014/main" id="{F56420FB-FC5B-4576-A007-B064E9D0E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3" y="938213"/>
            <a:ext cx="8878887" cy="497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659F630-7A44-4EA4-8648-C8B5559E7897}"/>
              </a:ext>
            </a:extLst>
          </p:cNvPr>
          <p:cNvSpPr>
            <a:spLocks noGrp="1" noChangeArrowheads="1"/>
          </p:cNvSpPr>
          <p:nvPr>
            <p:ph type="title"/>
          </p:nvPr>
        </p:nvSpPr>
        <p:spPr>
          <a:xfrm>
            <a:off x="685800" y="609600"/>
            <a:ext cx="7696200" cy="5486400"/>
          </a:xfrm>
        </p:spPr>
        <p:txBody>
          <a:bodyPr/>
          <a:lstStyle/>
          <a:p>
            <a:pPr algn="l" rtl="0"/>
            <a:r>
              <a:rPr lang="en-US" altLang="ar-SA" sz="3200" b="1">
                <a:solidFill>
                  <a:schemeClr val="tx1"/>
                </a:solidFill>
              </a:rPr>
              <a:t>Clinical manifestations</a:t>
            </a:r>
            <a:r>
              <a:rPr lang="en-US" altLang="ar-SA" sz="2400" b="1">
                <a:solidFill>
                  <a:schemeClr val="tx1"/>
                </a:solidFill>
              </a:rPr>
              <a:t>:</a:t>
            </a:r>
            <a:br>
              <a:rPr lang="en-US" altLang="ar-SA" sz="2400" b="1">
                <a:solidFill>
                  <a:schemeClr val="tx1"/>
                </a:solidFill>
              </a:rPr>
            </a:br>
            <a:r>
              <a:rPr lang="en-US" altLang="ar-SA" sz="2800">
                <a:solidFill>
                  <a:schemeClr val="tx1"/>
                </a:solidFill>
              </a:rPr>
              <a:t>Most PVH&amp;IVH occur in the first 3 days of life, it is unusual after 5th day of life.</a:t>
            </a:r>
            <a:br>
              <a:rPr lang="en-US" altLang="ar-SA" sz="2800">
                <a:solidFill>
                  <a:schemeClr val="tx1"/>
                </a:solidFill>
              </a:rPr>
            </a:br>
            <a:r>
              <a:rPr lang="en-US" altLang="ar-SA" sz="2800">
                <a:solidFill>
                  <a:schemeClr val="tx1"/>
                </a:solidFill>
              </a:rPr>
              <a:t>Seizure, apnea, bradycardia, lethargy,coma,</a:t>
            </a:r>
            <a:br>
              <a:rPr lang="en-US" altLang="ar-SA" sz="2800">
                <a:solidFill>
                  <a:schemeClr val="tx1"/>
                </a:solidFill>
              </a:rPr>
            </a:br>
            <a:r>
              <a:rPr lang="en-US" altLang="ar-SA" sz="2800">
                <a:solidFill>
                  <a:schemeClr val="tx1"/>
                </a:solidFill>
              </a:rPr>
              <a:t>hypotension, metabolic acidosis, anemia not corrected by blood transfusion,bulging anterior fontanel,&amp; cutanous mottling.</a:t>
            </a:r>
            <a:br>
              <a:rPr lang="en-US" altLang="ar-SA" sz="2800">
                <a:solidFill>
                  <a:schemeClr val="tx1"/>
                </a:solidFill>
              </a:rPr>
            </a:br>
            <a:r>
              <a:rPr lang="en-US" altLang="ar-SA" sz="2800">
                <a:solidFill>
                  <a:schemeClr val="tx1"/>
                </a:solidFill>
              </a:rPr>
              <a:t>Small hemorrhage are asymptomatic, large hemorrhage may progress to shock &amp;death.</a:t>
            </a:r>
            <a:br>
              <a:rPr lang="en-US" altLang="ar-SA" sz="2800">
                <a:solidFill>
                  <a:schemeClr val="tx1"/>
                </a:solidFill>
              </a:rPr>
            </a:br>
            <a:br>
              <a:rPr lang="en-US" altLang="ar-SA" sz="2800">
                <a:solidFill>
                  <a:schemeClr val="tx1"/>
                </a:solidFill>
              </a:rPr>
            </a:br>
            <a:r>
              <a:rPr lang="en-US" altLang="ar-SA" sz="2800" b="1">
                <a:solidFill>
                  <a:schemeClr val="tx1"/>
                </a:solidFill>
              </a:rPr>
              <a:t>Later complications</a:t>
            </a:r>
            <a:r>
              <a:rPr lang="en-US" altLang="ar-SA" sz="2800">
                <a:solidFill>
                  <a:schemeClr val="tx1"/>
                </a:solidFill>
              </a:rPr>
              <a:t> includes posthemorrhagic hydrocephalus, periventricular leukomalacia, which may be precursor to cerebral palsy.</a:t>
            </a:r>
            <a:br>
              <a:rPr lang="en-US" altLang="ar-SA" sz="2800">
                <a:solidFill>
                  <a:schemeClr val="tx1"/>
                </a:solidFill>
              </a:rPr>
            </a:br>
            <a:br>
              <a:rPr lang="en-US" altLang="ar-SA" sz="2400">
                <a:solidFill>
                  <a:schemeClr val="tx1"/>
                </a:solidFill>
              </a:rPr>
            </a:br>
            <a:r>
              <a:rPr lang="en-US" altLang="ar-SA" sz="2400">
                <a:solidFill>
                  <a:schemeClr val="tx1"/>
                </a:solidFill>
              </a:rPr>
              <a:t>.</a:t>
            </a:r>
            <a:br>
              <a:rPr lang="en-US" altLang="ar-SA" sz="2400">
                <a:solidFill>
                  <a:schemeClr val="tx1"/>
                </a:solidFill>
              </a:rPr>
            </a:br>
            <a:endParaRPr lang="en-US" altLang="ar-SA" sz="240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9C2A4AF-692B-4AF3-B417-56524B5BF1D4}"/>
              </a:ext>
            </a:extLst>
          </p:cNvPr>
          <p:cNvSpPr>
            <a:spLocks noGrp="1" noChangeArrowheads="1"/>
          </p:cNvSpPr>
          <p:nvPr>
            <p:ph type="title"/>
          </p:nvPr>
        </p:nvSpPr>
        <p:spPr>
          <a:xfrm>
            <a:off x="609600" y="685800"/>
            <a:ext cx="7467600" cy="3962400"/>
          </a:xfrm>
        </p:spPr>
        <p:txBody>
          <a:bodyPr/>
          <a:lstStyle/>
          <a:p>
            <a:pPr algn="l" rtl="0"/>
            <a:br>
              <a:rPr lang="en-US" altLang="ar-SA" sz="2400"/>
            </a:br>
            <a:r>
              <a:rPr lang="en-US" altLang="ar-SA" sz="2400"/>
              <a:t> </a:t>
            </a:r>
            <a:r>
              <a:rPr lang="en-US" altLang="ar-SA" sz="3200" b="1">
                <a:solidFill>
                  <a:schemeClr val="tx1"/>
                </a:solidFill>
              </a:rPr>
              <a:t>Diagnosis:</a:t>
            </a:r>
            <a:br>
              <a:rPr lang="en-US" altLang="ar-SA" sz="3200" b="1">
                <a:solidFill>
                  <a:schemeClr val="tx1"/>
                </a:solidFill>
              </a:rPr>
            </a:br>
            <a:r>
              <a:rPr lang="en-US" altLang="ar-SA" sz="2800">
                <a:solidFill>
                  <a:schemeClr val="tx1"/>
                </a:solidFill>
              </a:rPr>
              <a:t>By CT scan or ultrasound through anterior fontanel </a:t>
            </a:r>
            <a:br>
              <a:rPr lang="en-US" altLang="ar-SA" sz="2800">
                <a:solidFill>
                  <a:schemeClr val="tx1"/>
                </a:solidFill>
              </a:rPr>
            </a:br>
            <a:r>
              <a:rPr lang="en-US" altLang="ar-SA" sz="3200" b="1">
                <a:solidFill>
                  <a:schemeClr val="tx1"/>
                </a:solidFill>
              </a:rPr>
              <a:t>Treatment</a:t>
            </a:r>
            <a:r>
              <a:rPr lang="en-US" altLang="ar-SA" sz="2800" b="1">
                <a:solidFill>
                  <a:schemeClr val="tx1"/>
                </a:solidFill>
              </a:rPr>
              <a:t>: of acute hemorrhage</a:t>
            </a:r>
            <a:br>
              <a:rPr lang="en-US" altLang="ar-SA" sz="2800">
                <a:solidFill>
                  <a:schemeClr val="tx1"/>
                </a:solidFill>
              </a:rPr>
            </a:br>
            <a:r>
              <a:rPr lang="en-US" altLang="ar-SA" sz="2800">
                <a:solidFill>
                  <a:schemeClr val="tx1"/>
                </a:solidFill>
              </a:rPr>
              <a:t>Standard supportive care including ventilation for apnea, and blood transfusion for shock.</a:t>
            </a:r>
            <a:br>
              <a:rPr lang="en-US" altLang="ar-SA" sz="2800">
                <a:solidFill>
                  <a:schemeClr val="tx1"/>
                </a:solidFill>
              </a:rPr>
            </a:br>
            <a:r>
              <a:rPr lang="en-US" altLang="ar-SA" sz="2800" b="1">
                <a:solidFill>
                  <a:schemeClr val="tx1"/>
                </a:solidFill>
              </a:rPr>
              <a:t>Post hemorrhagic hydrocephalus</a:t>
            </a:r>
            <a:r>
              <a:rPr lang="en-US" altLang="ar-SA" sz="2800">
                <a:solidFill>
                  <a:schemeClr val="tx1"/>
                </a:solidFill>
              </a:rPr>
              <a:t> may be managed by serial lumbar puncture, external ventriculostomy tube or permanent ventricular peritoneal shunt.</a:t>
            </a:r>
            <a:endParaRPr lang="en-US" altLang="en-US" sz="280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4A587B4-061D-4FA7-8D43-432DB2A21B6C}"/>
              </a:ext>
            </a:extLst>
          </p:cNvPr>
          <p:cNvSpPr>
            <a:spLocks noGrp="1" noChangeArrowheads="1"/>
          </p:cNvSpPr>
          <p:nvPr>
            <p:ph type="title"/>
          </p:nvPr>
        </p:nvSpPr>
        <p:spPr>
          <a:xfrm>
            <a:off x="381000" y="2133600"/>
            <a:ext cx="7848600" cy="2743200"/>
          </a:xfrm>
        </p:spPr>
        <p:txBody>
          <a:bodyPr/>
          <a:lstStyle/>
          <a:p>
            <a:pPr algn="l" rtl="0"/>
            <a:r>
              <a:rPr lang="en-US" altLang="ar-SA">
                <a:solidFill>
                  <a:srgbClr val="FF0000"/>
                </a:solidFill>
              </a:rPr>
              <a:t>Apnea</a:t>
            </a:r>
            <a:br>
              <a:rPr lang="en-US" altLang="ar-SA">
                <a:solidFill>
                  <a:schemeClr val="bg2"/>
                </a:solidFill>
              </a:rPr>
            </a:br>
            <a:r>
              <a:rPr lang="en-US" altLang="ar-SA" sz="2800">
                <a:solidFill>
                  <a:schemeClr val="tx1"/>
                </a:solidFill>
              </a:rPr>
              <a:t>Apnea is defined as the cessation of pulmonary air flow for a specific time interval, usually longer than 10-20 seconds. Bradycardia often accompanies prolonged apnea.</a:t>
            </a:r>
            <a:br>
              <a:rPr lang="en-US" altLang="ar-SA" sz="2800">
                <a:solidFill>
                  <a:schemeClr val="tx1"/>
                </a:solidFill>
              </a:rPr>
            </a:br>
            <a:r>
              <a:rPr lang="en-US" altLang="ar-SA" sz="2800">
                <a:solidFill>
                  <a:schemeClr val="tx1"/>
                </a:solidFill>
              </a:rPr>
              <a:t>Types:</a:t>
            </a:r>
            <a:br>
              <a:rPr lang="en-US" altLang="ar-SA" sz="2800">
                <a:solidFill>
                  <a:schemeClr val="tx1"/>
                </a:solidFill>
              </a:rPr>
            </a:br>
            <a:r>
              <a:rPr lang="en-US" altLang="ar-SA" sz="2800">
                <a:solidFill>
                  <a:schemeClr val="tx1"/>
                </a:solidFill>
              </a:rPr>
              <a:t>1-Central apnea: refers to complete cessation of airflow and respiratory efforts with no chest wall movement.</a:t>
            </a:r>
            <a:br>
              <a:rPr lang="en-US" altLang="ar-SA" sz="2800">
                <a:solidFill>
                  <a:schemeClr val="tx1"/>
                </a:solidFill>
              </a:rPr>
            </a:br>
            <a:r>
              <a:rPr lang="en-US" altLang="ar-SA" sz="2800">
                <a:solidFill>
                  <a:schemeClr val="tx1"/>
                </a:solidFill>
              </a:rPr>
              <a:t>2-Obstructive apnea: no airflow is exhibited but the chest wall movements continue.</a:t>
            </a:r>
            <a:br>
              <a:rPr lang="en-US" altLang="ar-SA" sz="2800">
                <a:solidFill>
                  <a:schemeClr val="tx1"/>
                </a:solidFill>
              </a:rPr>
            </a:br>
            <a:r>
              <a:rPr lang="en-US" altLang="ar-SA" sz="2800">
                <a:solidFill>
                  <a:schemeClr val="tx1"/>
                </a:solidFill>
              </a:rPr>
              <a:t>3-Mixed apnea: a combination of these two events and is most frequent type.</a:t>
            </a:r>
            <a:br>
              <a:rPr lang="en-US" altLang="ar-SA" sz="2800">
                <a:solidFill>
                  <a:schemeClr val="tx1"/>
                </a:solidFill>
              </a:rPr>
            </a:br>
            <a:endParaRPr lang="en-US" altLang="ar-SA">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95BCB1E-0AAD-425B-88D9-26281CB70C3C}"/>
              </a:ext>
            </a:extLst>
          </p:cNvPr>
          <p:cNvSpPr>
            <a:spLocks noGrp="1" noChangeArrowheads="1"/>
          </p:cNvSpPr>
          <p:nvPr>
            <p:ph type="title"/>
          </p:nvPr>
        </p:nvSpPr>
        <p:spPr/>
        <p:txBody>
          <a:bodyPr/>
          <a:lstStyle/>
          <a:p>
            <a:endParaRPr lang="en-US" altLang="en-US"/>
          </a:p>
        </p:txBody>
      </p:sp>
      <p:sp>
        <p:nvSpPr>
          <p:cNvPr id="61443" name="Rectangle 3">
            <a:extLst>
              <a:ext uri="{FF2B5EF4-FFF2-40B4-BE49-F238E27FC236}">
                <a16:creationId xmlns:a16="http://schemas.microsoft.com/office/drawing/2014/main" id="{96C24BC0-4F4F-428E-8FE2-83C42A57C415}"/>
              </a:ext>
            </a:extLst>
          </p:cNvPr>
          <p:cNvSpPr>
            <a:spLocks noGrp="1" noChangeArrowheads="1"/>
          </p:cNvSpPr>
          <p:nvPr>
            <p:ph type="body" idx="1"/>
          </p:nvPr>
        </p:nvSpPr>
        <p:spPr/>
        <p:txBody>
          <a:bodyPr/>
          <a:lstStyle/>
          <a:p>
            <a:pPr algn="l">
              <a:buFontTx/>
              <a:buNone/>
            </a:pPr>
            <a:r>
              <a:rPr lang="en-US" altLang="en-US" sz="2800"/>
              <a:t>Distinguishing the disease from RDS and other respiratory disorders (e.g., pneumonia) may be difficult, and transient tachypnea is frequently a diagnosis of exclusion; </a:t>
            </a:r>
          </a:p>
          <a:p>
            <a:pPr algn="l">
              <a:buFontTx/>
              <a:buNone/>
            </a:pPr>
            <a:r>
              <a:rPr lang="en-US" altLang="en-US" sz="2800"/>
              <a:t>the distinctive features of transient tachypnea are rapid recovery of the infant and the absence of radiographic findings for RDS (hypoaeration, diffuse reticulogranular pattern, air bronchograms) and other lung disorders.</a:t>
            </a:r>
          </a:p>
          <a:p>
            <a:endParaRPr lang="en-US" altLang="en-US"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3F4FFCB-7DB2-4B98-9987-7DE0E6546943}"/>
              </a:ext>
            </a:extLst>
          </p:cNvPr>
          <p:cNvSpPr>
            <a:spLocks noGrp="1" noChangeArrowheads="1"/>
          </p:cNvSpPr>
          <p:nvPr>
            <p:ph type="title"/>
          </p:nvPr>
        </p:nvSpPr>
        <p:spPr>
          <a:xfrm>
            <a:off x="611188" y="981075"/>
            <a:ext cx="7620000" cy="4648200"/>
          </a:xfrm>
        </p:spPr>
        <p:txBody>
          <a:bodyPr/>
          <a:lstStyle/>
          <a:p>
            <a:pPr algn="l" rtl="0"/>
            <a:r>
              <a:rPr lang="en-US" altLang="ar-SA" sz="3600" b="1">
                <a:solidFill>
                  <a:schemeClr val="tx1"/>
                </a:solidFill>
              </a:rPr>
              <a:t>Pathogenesis:</a:t>
            </a:r>
            <a:br>
              <a:rPr lang="en-US" altLang="ar-SA" sz="3600" b="1">
                <a:solidFill>
                  <a:schemeClr val="tx1"/>
                </a:solidFill>
              </a:rPr>
            </a:br>
            <a:r>
              <a:rPr lang="en-US" altLang="ar-SA" sz="2800">
                <a:solidFill>
                  <a:schemeClr val="tx1"/>
                </a:solidFill>
              </a:rPr>
              <a:t>-Idiopathic apnea: a disease of premature infants appears in the absence of any other identifiable disease,it occurs during the first week of life and resolve by 36 weeks of post-conceptional age. It is usually due to process of regulating respiration.</a:t>
            </a:r>
            <a:br>
              <a:rPr lang="en-US" altLang="ar-SA" sz="2800">
                <a:solidFill>
                  <a:schemeClr val="tx1"/>
                </a:solidFill>
              </a:rPr>
            </a:br>
            <a:r>
              <a:rPr lang="en-US" altLang="ar-SA" sz="2800">
                <a:solidFill>
                  <a:schemeClr val="tx1"/>
                </a:solidFill>
              </a:rPr>
              <a:t>Premature infants respond paradoxically to hypoxia by apnea rather than by increasing respiration as mature infant.</a:t>
            </a:r>
            <a:br>
              <a:rPr lang="en-US" altLang="ar-SA" sz="2800">
                <a:solidFill>
                  <a:schemeClr val="tx1"/>
                </a:solidFill>
              </a:rPr>
            </a:br>
            <a:endParaRPr lang="en-US" altLang="en-US" sz="240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2921A6A-F861-42F7-B267-113DEA6F1A48}"/>
              </a:ext>
            </a:extLst>
          </p:cNvPr>
          <p:cNvSpPr>
            <a:spLocks noGrp="1" noChangeArrowheads="1"/>
          </p:cNvSpPr>
          <p:nvPr>
            <p:ph type="title"/>
          </p:nvPr>
        </p:nvSpPr>
        <p:spPr/>
        <p:txBody>
          <a:bodyPr/>
          <a:lstStyle/>
          <a:p>
            <a:r>
              <a:rPr lang="en-US" altLang="en-US" b="1"/>
              <a:t>Causes of apnoea</a:t>
            </a:r>
          </a:p>
        </p:txBody>
      </p:sp>
      <p:sp>
        <p:nvSpPr>
          <p:cNvPr id="64515" name="Rectangle 3">
            <a:extLst>
              <a:ext uri="{FF2B5EF4-FFF2-40B4-BE49-F238E27FC236}">
                <a16:creationId xmlns:a16="http://schemas.microsoft.com/office/drawing/2014/main" id="{49CDD5CC-2A1F-4325-A06B-C365C6AD1EEF}"/>
              </a:ext>
            </a:extLst>
          </p:cNvPr>
          <p:cNvSpPr>
            <a:spLocks noGrp="1" noChangeArrowheads="1"/>
          </p:cNvSpPr>
          <p:nvPr>
            <p:ph type="body" idx="1"/>
          </p:nvPr>
        </p:nvSpPr>
        <p:spPr/>
        <p:txBody>
          <a:bodyPr/>
          <a:lstStyle/>
          <a:p>
            <a:pPr algn="l">
              <a:lnSpc>
                <a:spcPct val="80000"/>
              </a:lnSpc>
              <a:buFontTx/>
              <a:buNone/>
            </a:pPr>
            <a:r>
              <a:rPr lang="en-US" altLang="en-US" sz="2000"/>
              <a:t>Apnoea of prematurity.</a:t>
            </a:r>
          </a:p>
          <a:p>
            <a:pPr algn="l">
              <a:lnSpc>
                <a:spcPct val="80000"/>
              </a:lnSpc>
              <a:buFontTx/>
              <a:buNone/>
            </a:pPr>
            <a:r>
              <a:rPr lang="en-US" altLang="en-US" sz="2000"/>
              <a:t>Lung disease (e.g. RDS, pneumothorax).</a:t>
            </a:r>
          </a:p>
          <a:p>
            <a:pPr algn="l">
              <a:lnSpc>
                <a:spcPct val="80000"/>
              </a:lnSpc>
              <a:buFontTx/>
              <a:buNone/>
            </a:pPr>
            <a:r>
              <a:rPr lang="en-US" altLang="en-US" sz="2000"/>
              <a:t>Infection.</a:t>
            </a:r>
          </a:p>
          <a:p>
            <a:pPr algn="l">
              <a:lnSpc>
                <a:spcPct val="80000"/>
              </a:lnSpc>
              <a:buFontTx/>
              <a:buNone/>
            </a:pPr>
            <a:r>
              <a:rPr lang="en-US" altLang="en-US" sz="2000"/>
              <a:t>Airway obstruction (e.g. secretions, micrognathia, choanal atresia).</a:t>
            </a:r>
          </a:p>
          <a:p>
            <a:pPr algn="l">
              <a:lnSpc>
                <a:spcPct val="80000"/>
              </a:lnSpc>
              <a:buFontTx/>
              <a:buNone/>
            </a:pPr>
            <a:r>
              <a:rPr lang="en-US" altLang="en-US" sz="2000"/>
              <a:t>Hypoxia.</a:t>
            </a:r>
          </a:p>
          <a:p>
            <a:pPr algn="l">
              <a:lnSpc>
                <a:spcPct val="80000"/>
              </a:lnSpc>
              <a:buFontTx/>
              <a:buNone/>
            </a:pPr>
            <a:r>
              <a:rPr lang="en-US" altLang="en-US" sz="2000"/>
              <a:t>Intracranial haemorrhage.</a:t>
            </a:r>
          </a:p>
          <a:p>
            <a:pPr algn="l">
              <a:lnSpc>
                <a:spcPct val="80000"/>
              </a:lnSpc>
              <a:buFontTx/>
              <a:buNone/>
            </a:pPr>
            <a:r>
              <a:rPr lang="en-US" altLang="en-US" sz="2000"/>
              <a:t>Metabolic causes (acidosis, hypoglycaemia, hypocalcaemia, hypomagnesaemia).</a:t>
            </a:r>
          </a:p>
          <a:p>
            <a:pPr algn="l">
              <a:lnSpc>
                <a:spcPct val="80000"/>
              </a:lnSpc>
              <a:buFontTx/>
              <a:buNone/>
            </a:pPr>
            <a:r>
              <a:rPr lang="en-US" altLang="en-US" sz="2000"/>
              <a:t>Drugs (e.g. maternal narcotics,), prostin (PGE1), magnesium sulphate).</a:t>
            </a:r>
          </a:p>
          <a:p>
            <a:pPr algn="l">
              <a:lnSpc>
                <a:spcPct val="80000"/>
              </a:lnSpc>
              <a:buFontTx/>
              <a:buNone/>
            </a:pPr>
            <a:r>
              <a:rPr lang="en-US" altLang="en-US" sz="2000"/>
              <a:t>Gastro-oesophageal reflux.</a:t>
            </a:r>
          </a:p>
          <a:p>
            <a:pPr algn="l">
              <a:lnSpc>
                <a:spcPct val="80000"/>
              </a:lnSpc>
              <a:buFontTx/>
              <a:buNone/>
            </a:pPr>
            <a:r>
              <a:rPr lang="en-US" altLang="en-US" sz="2000"/>
              <a:t>Seizures.</a:t>
            </a:r>
          </a:p>
          <a:p>
            <a:pPr algn="l">
              <a:lnSpc>
                <a:spcPct val="80000"/>
              </a:lnSpc>
              <a:buFontTx/>
              <a:buNone/>
            </a:pPr>
            <a:r>
              <a:rPr lang="en-US" altLang="en-US" sz="2000"/>
              <a:t>NEC.</a:t>
            </a:r>
          </a:p>
          <a:p>
            <a:pPr algn="l">
              <a:lnSpc>
                <a:spcPct val="80000"/>
              </a:lnSpc>
              <a:buFontTx/>
              <a:buNone/>
            </a:pPr>
            <a:r>
              <a:rPr lang="en-US" altLang="en-US" sz="2000"/>
              <a:t>Patent ductus arteriosus.</a:t>
            </a:r>
          </a:p>
          <a:p>
            <a:pPr algn="l">
              <a:lnSpc>
                <a:spcPct val="80000"/>
              </a:lnSpc>
              <a:buFontTx/>
              <a:buNone/>
            </a:pPr>
            <a:r>
              <a:rPr lang="en-US" altLang="en-US" sz="2000"/>
              <a:t>Temperature instability.</a:t>
            </a:r>
          </a:p>
          <a:p>
            <a:pPr algn="l">
              <a:lnSpc>
                <a:spcPct val="80000"/>
              </a:lnSpc>
              <a:buFontTx/>
              <a:buNone/>
            </a:pPr>
            <a:r>
              <a:rPr lang="en-US" altLang="en-US" sz="2000"/>
              <a:t>Polycythaemia with hyperviscosity syndrome.</a:t>
            </a:r>
          </a:p>
          <a:p>
            <a:pPr algn="l">
              <a:lnSpc>
                <a:spcPct val="80000"/>
              </a:lnSpc>
              <a:buFontTx/>
              <a:buNone/>
            </a:pPr>
            <a:r>
              <a:rPr lang="en-US" altLang="en-US" sz="2000"/>
              <a:t>CNS abnormalities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3BBB4C7-F635-4D5F-9867-E2D2CDEA1C35}"/>
              </a:ext>
            </a:extLst>
          </p:cNvPr>
          <p:cNvSpPr>
            <a:spLocks noGrp="1" noChangeArrowheads="1"/>
          </p:cNvSpPr>
          <p:nvPr>
            <p:ph type="title"/>
          </p:nvPr>
        </p:nvSpPr>
        <p:spPr/>
        <p:txBody>
          <a:bodyPr/>
          <a:lstStyle/>
          <a:p>
            <a:r>
              <a:rPr lang="en-US" altLang="en-US" sz="3200" b="1"/>
              <a:t>Useful investigations in determining the underlying cause of apnoea.</a:t>
            </a:r>
          </a:p>
        </p:txBody>
      </p:sp>
      <p:sp>
        <p:nvSpPr>
          <p:cNvPr id="65539" name="Rectangle 3">
            <a:extLst>
              <a:ext uri="{FF2B5EF4-FFF2-40B4-BE49-F238E27FC236}">
                <a16:creationId xmlns:a16="http://schemas.microsoft.com/office/drawing/2014/main" id="{D1A3B00B-923F-4C7B-9F58-2EC39587CF09}"/>
              </a:ext>
            </a:extLst>
          </p:cNvPr>
          <p:cNvSpPr>
            <a:spLocks noGrp="1" noChangeArrowheads="1"/>
          </p:cNvSpPr>
          <p:nvPr>
            <p:ph type="body" idx="1"/>
          </p:nvPr>
        </p:nvSpPr>
        <p:spPr/>
        <p:txBody>
          <a:bodyPr/>
          <a:lstStyle/>
          <a:p>
            <a:pPr algn="l">
              <a:lnSpc>
                <a:spcPct val="80000"/>
              </a:lnSpc>
              <a:buFontTx/>
              <a:buNone/>
            </a:pPr>
            <a:r>
              <a:rPr lang="en-US" altLang="en-US" sz="2800"/>
              <a:t>Full blood count.</a:t>
            </a:r>
          </a:p>
          <a:p>
            <a:pPr algn="l">
              <a:lnSpc>
                <a:spcPct val="80000"/>
              </a:lnSpc>
              <a:buFontTx/>
              <a:buNone/>
            </a:pPr>
            <a:r>
              <a:rPr lang="en-US" altLang="en-US" sz="2800"/>
              <a:t>Blood culture.</a:t>
            </a:r>
          </a:p>
          <a:p>
            <a:pPr algn="l">
              <a:lnSpc>
                <a:spcPct val="80000"/>
              </a:lnSpc>
              <a:buFontTx/>
              <a:buNone/>
            </a:pPr>
            <a:r>
              <a:rPr lang="en-US" altLang="en-US" sz="2800"/>
              <a:t>Chest radiography.</a:t>
            </a:r>
          </a:p>
          <a:p>
            <a:pPr algn="l">
              <a:lnSpc>
                <a:spcPct val="80000"/>
              </a:lnSpc>
              <a:buFontTx/>
              <a:buNone/>
            </a:pPr>
            <a:r>
              <a:rPr lang="en-US" altLang="en-US" sz="2800"/>
              <a:t>Blood glucose.</a:t>
            </a:r>
          </a:p>
          <a:p>
            <a:pPr algn="l">
              <a:lnSpc>
                <a:spcPct val="80000"/>
              </a:lnSpc>
              <a:buFontTx/>
              <a:buNone/>
            </a:pPr>
            <a:r>
              <a:rPr lang="en-US" altLang="en-US" sz="2800"/>
              <a:t>Serum electrolytes, including calcium, magnesium and sodium.</a:t>
            </a:r>
          </a:p>
          <a:p>
            <a:pPr algn="l">
              <a:lnSpc>
                <a:spcPct val="80000"/>
              </a:lnSpc>
              <a:buFontTx/>
              <a:buNone/>
            </a:pPr>
            <a:r>
              <a:rPr lang="en-US" altLang="en-US" sz="2800"/>
              <a:t>Blood gas (arterial, venous or capillary).</a:t>
            </a:r>
          </a:p>
          <a:p>
            <a:pPr algn="l">
              <a:lnSpc>
                <a:spcPct val="80000"/>
              </a:lnSpc>
              <a:buFontTx/>
              <a:buNone/>
            </a:pPr>
            <a:r>
              <a:rPr lang="en-US" altLang="en-US" sz="2800"/>
              <a:t>Continuous monitoring of oxygen saturation.</a:t>
            </a:r>
          </a:p>
          <a:p>
            <a:pPr algn="l">
              <a:lnSpc>
                <a:spcPct val="80000"/>
              </a:lnSpc>
              <a:buFontTx/>
              <a:buNone/>
            </a:pPr>
            <a:r>
              <a:rPr lang="en-US" altLang="en-US" sz="2800"/>
              <a:t>Ultrasound examination of the brain.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63236F6-6344-44AF-BB65-EC7BF344271E}"/>
              </a:ext>
            </a:extLst>
          </p:cNvPr>
          <p:cNvSpPr>
            <a:spLocks noGrp="1" noChangeArrowheads="1"/>
          </p:cNvSpPr>
          <p:nvPr>
            <p:ph type="title"/>
          </p:nvPr>
        </p:nvSpPr>
        <p:spPr>
          <a:xfrm>
            <a:off x="685800" y="2514600"/>
            <a:ext cx="7772400" cy="1143000"/>
          </a:xfrm>
        </p:spPr>
        <p:txBody>
          <a:bodyPr/>
          <a:lstStyle/>
          <a:p>
            <a:pPr algn="l" rtl="0"/>
            <a:r>
              <a:rPr lang="en-US" altLang="ar-SA" sz="2400" b="1">
                <a:solidFill>
                  <a:schemeClr val="tx1"/>
                </a:solidFill>
              </a:rPr>
              <a:t>Treatment of apnea of prematurity:</a:t>
            </a:r>
            <a:br>
              <a:rPr lang="en-US" altLang="ar-SA" sz="2400" b="1">
                <a:solidFill>
                  <a:schemeClr val="tx1"/>
                </a:solidFill>
              </a:rPr>
            </a:br>
            <a:br>
              <a:rPr lang="en-US" altLang="ar-SA" sz="2400" b="1">
                <a:solidFill>
                  <a:schemeClr val="tx1"/>
                </a:solidFill>
              </a:rPr>
            </a:br>
            <a:r>
              <a:rPr lang="en-US" altLang="ar-SA" sz="2400">
                <a:solidFill>
                  <a:schemeClr val="tx1"/>
                </a:solidFill>
              </a:rPr>
              <a:t>1-Adminstration of oxygen to hypoxic infants.</a:t>
            </a:r>
            <a:br>
              <a:rPr lang="en-US" altLang="ar-SA" sz="2400">
                <a:solidFill>
                  <a:schemeClr val="tx1"/>
                </a:solidFill>
              </a:rPr>
            </a:br>
            <a:r>
              <a:rPr lang="en-US" altLang="ar-SA" sz="2400">
                <a:solidFill>
                  <a:schemeClr val="tx1"/>
                </a:solidFill>
              </a:rPr>
              <a:t>2-Transfusion of anemic infants.</a:t>
            </a:r>
            <a:br>
              <a:rPr lang="en-US" altLang="ar-SA" sz="2400">
                <a:solidFill>
                  <a:schemeClr val="tx1"/>
                </a:solidFill>
              </a:rPr>
            </a:br>
            <a:r>
              <a:rPr lang="en-US" altLang="ar-SA" sz="2400">
                <a:solidFill>
                  <a:schemeClr val="tx1"/>
                </a:solidFill>
              </a:rPr>
              <a:t>3-Cutanous stimulation for infants with mild apnea.</a:t>
            </a:r>
            <a:br>
              <a:rPr lang="en-US" altLang="ar-SA" sz="2400">
                <a:solidFill>
                  <a:schemeClr val="tx1"/>
                </a:solidFill>
              </a:rPr>
            </a:br>
            <a:r>
              <a:rPr lang="en-US" altLang="ar-SA" sz="2400">
                <a:solidFill>
                  <a:schemeClr val="tx1"/>
                </a:solidFill>
              </a:rPr>
              <a:t>4-Persistent apnea with bradycardia can be treated with methylxanthine[ caffeine or theophylline].</a:t>
            </a:r>
            <a:br>
              <a:rPr lang="en-US" altLang="ar-SA" sz="2400">
                <a:solidFill>
                  <a:schemeClr val="tx1"/>
                </a:solidFill>
              </a:rPr>
            </a:br>
            <a:r>
              <a:rPr lang="en-US" altLang="ar-SA" sz="2400">
                <a:solidFill>
                  <a:schemeClr val="tx1"/>
                </a:solidFill>
              </a:rPr>
              <a:t> </a:t>
            </a:r>
            <a:r>
              <a:rPr lang="en-US" altLang="en-US" sz="2400"/>
              <a:t>Xanthine therapy increases minute ventilation, improves the carbon dioxide sensitivity, decreases hypoxic depression of breathing, enhances diaphragmatic activity, and decreases periodic breathing.</a:t>
            </a:r>
            <a:br>
              <a:rPr lang="en-US" altLang="ar-SA" sz="2400">
                <a:solidFill>
                  <a:schemeClr val="tx1"/>
                </a:solidFill>
              </a:rPr>
            </a:br>
            <a:r>
              <a:rPr lang="en-US" altLang="ar-SA" sz="2400">
                <a:solidFill>
                  <a:schemeClr val="tx1"/>
                </a:solidFill>
              </a:rPr>
              <a:t>5-Nasal CPAP of 3-5 cm H2O is effective method of treating obstructive or mixed apnea.</a:t>
            </a:r>
            <a:br>
              <a:rPr lang="en-US" altLang="ar-SA" sz="2400">
                <a:solidFill>
                  <a:schemeClr val="tx1"/>
                </a:solidFill>
              </a:rPr>
            </a:br>
            <a:endParaRPr lang="en-US" altLang="en-US" sz="240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BB523100-42BC-448C-88DB-23562AAE64BD}"/>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2197" t="7362" r="4396" b="4294"/>
          <a:stretch>
            <a:fillRect/>
          </a:stretch>
        </p:blipFill>
        <p:spPr>
          <a:xfrm>
            <a:off x="685800" y="533400"/>
            <a:ext cx="7772400" cy="5270500"/>
          </a:xfrm>
          <a:noFill/>
          <a:ln w="76200">
            <a:solidFill>
              <a:srgbClr val="0A42E0"/>
            </a:solidFill>
            <a:miter lim="800000"/>
            <a:headEnd/>
            <a:tailEnd/>
          </a:ln>
        </p:spPr>
      </p:pic>
      <p:sp>
        <p:nvSpPr>
          <p:cNvPr id="41987" name="Text Box 3">
            <a:extLst>
              <a:ext uri="{FF2B5EF4-FFF2-40B4-BE49-F238E27FC236}">
                <a16:creationId xmlns:a16="http://schemas.microsoft.com/office/drawing/2014/main" id="{1EC8DD27-D24D-4868-BB9F-DEABD4E97931}"/>
              </a:ext>
            </a:extLst>
          </p:cNvPr>
          <p:cNvSpPr txBox="1">
            <a:spLocks noChangeArrowheads="1"/>
          </p:cNvSpPr>
          <p:nvPr/>
        </p:nvSpPr>
        <p:spPr bwMode="auto">
          <a:xfrm>
            <a:off x="693738" y="6096000"/>
            <a:ext cx="7783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0066"/>
                </a:solidFill>
                <a:effectLst>
                  <a:outerShdw blurRad="38100" dist="38100" dir="2700000" algn="tl">
                    <a:srgbClr val="000000"/>
                  </a:outerShdw>
                </a:effectLst>
                <a:latin typeface="Arial Black" panose="020B0A04020102020204" pitchFamily="34" charset="0"/>
              </a:rPr>
              <a:t>Neonate on Nasal CPAP through nasal prongs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1000" fill="hold"/>
                                        <p:tgtEl>
                                          <p:spTgt spid="41986"/>
                                        </p:tgtEl>
                                        <p:attrNameLst>
                                          <p:attrName>ppt_x</p:attrName>
                                        </p:attrNameLst>
                                      </p:cBhvr>
                                      <p:tavLst>
                                        <p:tav tm="0">
                                          <p:val>
                                            <p:strVal val="#ppt_x"/>
                                          </p:val>
                                        </p:tav>
                                        <p:tav tm="100000">
                                          <p:val>
                                            <p:strVal val="#ppt_x"/>
                                          </p:val>
                                        </p:tav>
                                      </p:tavLst>
                                    </p:anim>
                                    <p:anim calcmode="lin" valueType="num">
                                      <p:cBhvr additive="base">
                                        <p:cTn id="8" dur="1000" fill="hold"/>
                                        <p:tgtEl>
                                          <p:spTgt spid="419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465F69B-04EB-4560-940C-B1F815FFA1FE}"/>
              </a:ext>
            </a:extLst>
          </p:cNvPr>
          <p:cNvSpPr>
            <a:spLocks noGrp="1" noChangeArrowheads="1"/>
          </p:cNvSpPr>
          <p:nvPr>
            <p:ph type="title"/>
          </p:nvPr>
        </p:nvSpPr>
        <p:spPr/>
        <p:txBody>
          <a:bodyPr/>
          <a:lstStyle/>
          <a:p>
            <a:r>
              <a:rPr lang="en-US" altLang="en-US"/>
              <a:t>Necrotizing Enterocolitis</a:t>
            </a:r>
          </a:p>
        </p:txBody>
      </p:sp>
      <p:sp>
        <p:nvSpPr>
          <p:cNvPr id="68611" name="Rectangle 3">
            <a:extLst>
              <a:ext uri="{FF2B5EF4-FFF2-40B4-BE49-F238E27FC236}">
                <a16:creationId xmlns:a16="http://schemas.microsoft.com/office/drawing/2014/main" id="{F1D34B3C-E5EE-4D7D-8FBF-40CB9EBF5AE1}"/>
              </a:ext>
            </a:extLst>
          </p:cNvPr>
          <p:cNvSpPr>
            <a:spLocks noGrp="1" noChangeArrowheads="1"/>
          </p:cNvSpPr>
          <p:nvPr>
            <p:ph type="body" idx="1"/>
          </p:nvPr>
        </p:nvSpPr>
        <p:spPr/>
        <p:txBody>
          <a:bodyPr/>
          <a:lstStyle/>
          <a:p>
            <a:pPr algn="l" rtl="0"/>
            <a:r>
              <a:rPr lang="en-US" altLang="en-US" sz="2800"/>
              <a:t>NEC is a syndrome of intestinal injury</a:t>
            </a:r>
          </a:p>
          <a:p>
            <a:pPr algn="l" rtl="0"/>
            <a:r>
              <a:rPr lang="en-US" altLang="en-US" sz="2800"/>
              <a:t>NEC occurs in 1-3 per 1,000 live births Prematurity is the most onsistent and significant factor associated with neonatal NEC.</a:t>
            </a:r>
          </a:p>
          <a:p>
            <a:pPr algn="l" rtl="0"/>
            <a:r>
              <a:rPr lang="en-US" altLang="en-US" sz="2800"/>
              <a:t>The disease occurs in 4-13% of infants who weigh less than 1,500 g at birth.</a:t>
            </a:r>
          </a:p>
          <a:p>
            <a:pPr algn="l" rtl="0"/>
            <a:r>
              <a:rPr lang="en-US" altLang="en-US" sz="2800"/>
              <a:t> NEC is infrequent in term infants (&lt;10% of affected infants).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3B8D9B9D-3407-4D79-8EFE-51F5DA90362D}"/>
              </a:ext>
            </a:extLst>
          </p:cNvPr>
          <p:cNvSpPr>
            <a:spLocks noGrp="1" noChangeArrowheads="1"/>
          </p:cNvSpPr>
          <p:nvPr>
            <p:ph type="title"/>
          </p:nvPr>
        </p:nvSpPr>
        <p:spPr/>
        <p:txBody>
          <a:bodyPr/>
          <a:lstStyle/>
          <a:p>
            <a:pPr algn="l" rtl="0"/>
            <a:r>
              <a:rPr lang="en-US" altLang="en-US" sz="3200"/>
              <a:t>Pathogenesis</a:t>
            </a:r>
          </a:p>
        </p:txBody>
      </p:sp>
      <p:sp>
        <p:nvSpPr>
          <p:cNvPr id="69635" name="Rectangle 3">
            <a:extLst>
              <a:ext uri="{FF2B5EF4-FFF2-40B4-BE49-F238E27FC236}">
                <a16:creationId xmlns:a16="http://schemas.microsoft.com/office/drawing/2014/main" id="{5018AA37-3406-4AA5-B48F-55660E9D2CB8}"/>
              </a:ext>
            </a:extLst>
          </p:cNvPr>
          <p:cNvSpPr>
            <a:spLocks noGrp="1" noChangeArrowheads="1"/>
          </p:cNvSpPr>
          <p:nvPr>
            <p:ph type="body" idx="1"/>
          </p:nvPr>
        </p:nvSpPr>
        <p:spPr/>
        <p:txBody>
          <a:bodyPr/>
          <a:lstStyle/>
          <a:p>
            <a:pPr algn="l" rtl="0">
              <a:lnSpc>
                <a:spcPct val="80000"/>
              </a:lnSpc>
            </a:pPr>
            <a:r>
              <a:rPr lang="en-US" altLang="en-US" sz="2400"/>
              <a:t>Prematurity is associated with immaturity of the gastrointestinal tract, including decreased integrity of the intestinal mucosal barrier, depressed mucosal enzymes, suppressed gastrointestinal hormones, suppressed intestinal host defense system, decreased coordination of intestinal motility, and differences in blood flow autoregulation, which is thought to play a  significant role in the pathogenesis of NEC.</a:t>
            </a:r>
          </a:p>
          <a:p>
            <a:pPr algn="l" rtl="0">
              <a:lnSpc>
                <a:spcPct val="80000"/>
              </a:lnSpc>
            </a:pPr>
            <a:r>
              <a:rPr lang="en-US" altLang="en-US" sz="2800"/>
              <a:t>Undigested milk acts as a substrate for gas- and toxin- producing bacteria and the preterm gut is more permeable to micro- organisms and relatively deficient in immunoglobulins.</a:t>
            </a:r>
            <a:endParaRPr lang="en-US" altLang="en-US" sz="2400"/>
          </a:p>
          <a:p>
            <a:pPr algn="l" rtl="0">
              <a:lnSpc>
                <a:spcPct val="80000"/>
              </a:lnSpc>
            </a:pPr>
            <a:endParaRPr lang="en-US" altLang="en-US" sz="2400"/>
          </a:p>
          <a:p>
            <a:pPr algn="l" rtl="0">
              <a:lnSpc>
                <a:spcPct val="80000"/>
              </a:lnSpc>
            </a:pPr>
            <a:endParaRPr lang="en-US" altLang="en-US"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a:extLst>
              <a:ext uri="{FF2B5EF4-FFF2-40B4-BE49-F238E27FC236}">
                <a16:creationId xmlns:a16="http://schemas.microsoft.com/office/drawing/2014/main" id="{646477D1-A2BB-43EC-8ABB-68DC16C93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60350"/>
            <a:ext cx="7056437"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10" name="Text Box 6">
            <a:extLst>
              <a:ext uri="{FF2B5EF4-FFF2-40B4-BE49-F238E27FC236}">
                <a16:creationId xmlns:a16="http://schemas.microsoft.com/office/drawing/2014/main" id="{BE39FDBA-CCAE-4107-A73C-33F0A7EBC200}"/>
              </a:ext>
            </a:extLst>
          </p:cNvPr>
          <p:cNvSpPr txBox="1">
            <a:spLocks noChangeArrowheads="1"/>
          </p:cNvSpPr>
          <p:nvPr/>
        </p:nvSpPr>
        <p:spPr bwMode="auto">
          <a:xfrm>
            <a:off x="755650" y="5133975"/>
            <a:ext cx="8255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ar-SA" sz="2000" b="1"/>
              <a:t>Breast milk is partly protective.</a:t>
            </a:r>
            <a:br>
              <a:rPr lang="en-US" altLang="ar-SA" sz="2000" b="1"/>
            </a:br>
            <a:r>
              <a:rPr lang="en-US" altLang="ar-SA" sz="2000" b="1"/>
              <a:t> </a:t>
            </a:r>
            <a:r>
              <a:rPr lang="en-US" altLang="en-US" sz="2000" b="1">
                <a:solidFill>
                  <a:schemeClr val="tx2"/>
                </a:solidFill>
              </a:rPr>
              <a:t>Probiotics have been shown to significantly decrease the incidence of NEC</a:t>
            </a:r>
          </a:p>
          <a:p>
            <a:pPr algn="l"/>
            <a:r>
              <a:rPr lang="en-US" altLang="en-US" sz="2000" b="1">
                <a:solidFill>
                  <a:schemeClr val="tx2"/>
                </a:solidFill>
              </a:rPr>
              <a:t> in preterm infants as well as significantly decreasing all-cause mortality.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164D325-8203-4928-93A2-B8D2E219F7AC}"/>
              </a:ext>
            </a:extLst>
          </p:cNvPr>
          <p:cNvSpPr>
            <a:spLocks noGrp="1" noChangeArrowheads="1"/>
          </p:cNvSpPr>
          <p:nvPr>
            <p:ph type="title"/>
          </p:nvPr>
        </p:nvSpPr>
        <p:spPr/>
        <p:txBody>
          <a:bodyPr/>
          <a:lstStyle/>
          <a:p>
            <a:r>
              <a:rPr lang="en-US" altLang="ar-SA" sz="3600" b="1">
                <a:solidFill>
                  <a:schemeClr val="tx1"/>
                </a:solidFill>
              </a:rPr>
              <a:t>Clinical features</a:t>
            </a:r>
            <a:endParaRPr lang="en-US" altLang="en-US" sz="3600" b="1">
              <a:solidFill>
                <a:schemeClr val="tx1"/>
              </a:solidFill>
            </a:endParaRPr>
          </a:p>
        </p:txBody>
      </p:sp>
      <p:sp>
        <p:nvSpPr>
          <p:cNvPr id="70659" name="Rectangle 3">
            <a:extLst>
              <a:ext uri="{FF2B5EF4-FFF2-40B4-BE49-F238E27FC236}">
                <a16:creationId xmlns:a16="http://schemas.microsoft.com/office/drawing/2014/main" id="{E83A53C8-0140-427C-B59A-6C0015BDA584}"/>
              </a:ext>
            </a:extLst>
          </p:cNvPr>
          <p:cNvSpPr>
            <a:spLocks noGrp="1" noChangeArrowheads="1"/>
          </p:cNvSpPr>
          <p:nvPr>
            <p:ph type="body" idx="1"/>
          </p:nvPr>
        </p:nvSpPr>
        <p:spPr/>
        <p:txBody>
          <a:bodyPr/>
          <a:lstStyle/>
          <a:p>
            <a:pPr algn="l" rtl="0">
              <a:lnSpc>
                <a:spcPct val="80000"/>
              </a:lnSpc>
            </a:pPr>
            <a:r>
              <a:rPr lang="en-US" altLang="ar-SA" sz="2400"/>
              <a:t>The onset of  symptom is usually in the first week of  life.</a:t>
            </a:r>
            <a:br>
              <a:rPr lang="en-US" altLang="ar-SA" sz="2400"/>
            </a:br>
            <a:endParaRPr lang="en-US" altLang="en-US" sz="2400"/>
          </a:p>
          <a:p>
            <a:pPr algn="l" rtl="0">
              <a:lnSpc>
                <a:spcPct val="80000"/>
              </a:lnSpc>
            </a:pPr>
            <a:r>
              <a:rPr lang="en-US" altLang="en-US" sz="2400"/>
              <a:t>Early clinical signs of NEC include abdominal distention, feeding intolerance/increased gastric residuals, emesis, rectal bleeding, and occasional diarrhea. </a:t>
            </a:r>
          </a:p>
          <a:p>
            <a:pPr algn="l" rtl="0">
              <a:lnSpc>
                <a:spcPct val="80000"/>
              </a:lnSpc>
            </a:pPr>
            <a:r>
              <a:rPr lang="en-US" altLang="en-US" sz="2400"/>
              <a:t>As the disease progresses, patients may develop marked abdominal distention, bilious emesis, ascites, abdominal wall erythema, lethargy, temperature instability, increased episodes of apnea/bradycardia, disseminated intravascular coagulation, and shock. </a:t>
            </a:r>
          </a:p>
          <a:p>
            <a:pPr algn="l" rtl="0">
              <a:lnSpc>
                <a:spcPct val="80000"/>
              </a:lnSpc>
            </a:pPr>
            <a:r>
              <a:rPr lang="en-US" altLang="en-US" sz="2400"/>
              <a:t>With abdominal perforation, the abdomen may develop a bluish discoloration.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32538F4-3A8D-48B0-8AD6-80F56940DFAD}"/>
              </a:ext>
            </a:extLst>
          </p:cNvPr>
          <p:cNvSpPr>
            <a:spLocks noGrp="1" noChangeArrowheads="1"/>
          </p:cNvSpPr>
          <p:nvPr>
            <p:ph type="title"/>
          </p:nvPr>
        </p:nvSpPr>
        <p:spPr>
          <a:xfrm>
            <a:off x="685800" y="609600"/>
            <a:ext cx="7620000" cy="4876800"/>
          </a:xfrm>
        </p:spPr>
        <p:txBody>
          <a:bodyPr/>
          <a:lstStyle/>
          <a:p>
            <a:pPr algn="l" rtl="0"/>
            <a:r>
              <a:rPr lang="en-US" altLang="ar-SA" sz="2400" b="1">
                <a:solidFill>
                  <a:schemeClr val="tx1"/>
                </a:solidFill>
              </a:rPr>
              <a:t>Diagnosis:</a:t>
            </a:r>
            <a:br>
              <a:rPr lang="en-US" altLang="ar-SA" sz="2400">
                <a:solidFill>
                  <a:schemeClr val="tx1"/>
                </a:solidFill>
              </a:rPr>
            </a:br>
            <a:r>
              <a:rPr lang="en-US" altLang="ar-SA" sz="2400">
                <a:solidFill>
                  <a:schemeClr val="tx1"/>
                </a:solidFill>
              </a:rPr>
              <a:t>-Complete blood count.</a:t>
            </a:r>
            <a:br>
              <a:rPr lang="en-US" altLang="ar-SA" sz="2400">
                <a:solidFill>
                  <a:schemeClr val="tx1"/>
                </a:solidFill>
              </a:rPr>
            </a:br>
            <a:r>
              <a:rPr lang="en-US" altLang="ar-SA" sz="2400">
                <a:solidFill>
                  <a:schemeClr val="tx1"/>
                </a:solidFill>
              </a:rPr>
              <a:t>-Blood culture.</a:t>
            </a:r>
            <a:br>
              <a:rPr lang="en-US" altLang="ar-SA" sz="2400">
                <a:solidFill>
                  <a:schemeClr val="tx1"/>
                </a:solidFill>
              </a:rPr>
            </a:br>
            <a:r>
              <a:rPr lang="en-US" altLang="ar-SA" sz="2400">
                <a:solidFill>
                  <a:schemeClr val="tx1"/>
                </a:solidFill>
              </a:rPr>
              <a:t>-Plain abdominal x-ray: initially shows separation of bowel loops due to ascitis&amp; fluid levels. Periluminal tramlines indicating intramural gas [pneumatosis intestinalis]. </a:t>
            </a:r>
            <a:br>
              <a:rPr lang="en-US" altLang="ar-SA" sz="2400">
                <a:solidFill>
                  <a:schemeClr val="tx1"/>
                </a:solidFill>
              </a:rPr>
            </a:br>
            <a:r>
              <a:rPr lang="en-US" altLang="ar-SA" sz="2400">
                <a:solidFill>
                  <a:schemeClr val="tx1"/>
                </a:solidFill>
              </a:rPr>
              <a:t>Later signs include gas in the portal tree&amp; gas under the diaphragm following perforation.</a:t>
            </a:r>
            <a:br>
              <a:rPr lang="en-US" altLang="ar-SA" sz="2400">
                <a:solidFill>
                  <a:schemeClr val="tx1"/>
                </a:solidFill>
              </a:rPr>
            </a:br>
            <a:br>
              <a:rPr lang="en-US" altLang="ar-SA" sz="2400">
                <a:solidFill>
                  <a:schemeClr val="tx1"/>
                </a:solidFill>
              </a:rPr>
            </a:br>
            <a:r>
              <a:rPr lang="en-US" altLang="en-US" sz="2400"/>
              <a:t>The </a:t>
            </a:r>
            <a:r>
              <a:rPr lang="en-US" altLang="en-US" sz="2400" b="1"/>
              <a:t>differential diagnosis </a:t>
            </a:r>
            <a:r>
              <a:rPr lang="en-US" altLang="en-US" sz="2400"/>
              <a:t>of NEC includes sepsis with</a:t>
            </a:r>
            <a:br>
              <a:rPr lang="en-US" altLang="en-US" sz="2400"/>
            </a:br>
            <a:r>
              <a:rPr lang="en-US" altLang="en-US" sz="2400"/>
              <a:t>intestinal ileus or a volvulus. Both conditions can present with systemic signs of sepsis and abdominal distention.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5A639E0C-7D78-42B5-8FD3-A7BD64C4C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738" y="0"/>
            <a:ext cx="4954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a:extLst>
              <a:ext uri="{FF2B5EF4-FFF2-40B4-BE49-F238E27FC236}">
                <a16:creationId xmlns:a16="http://schemas.microsoft.com/office/drawing/2014/main" id="{05A58ED7-84A7-44EC-8FFA-1A46EEC5D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476250"/>
            <a:ext cx="1762125" cy="5338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a:extLst>
              <a:ext uri="{FF2B5EF4-FFF2-40B4-BE49-F238E27FC236}">
                <a16:creationId xmlns:a16="http://schemas.microsoft.com/office/drawing/2014/main" id="{828926ED-F28B-4C55-B9DC-D7F72D0577CD}"/>
              </a:ext>
            </a:extLst>
          </p:cNvPr>
          <p:cNvGraphicFramePr>
            <a:graphicFrameLocks noChangeAspect="1"/>
          </p:cNvGraphicFramePr>
          <p:nvPr/>
        </p:nvGraphicFramePr>
        <p:xfrm>
          <a:off x="2652713" y="533400"/>
          <a:ext cx="4935537" cy="5486400"/>
        </p:xfrm>
        <a:graphic>
          <a:graphicData uri="http://schemas.openxmlformats.org/presentationml/2006/ole">
            <mc:AlternateContent xmlns:mc="http://schemas.openxmlformats.org/markup-compatibility/2006">
              <mc:Choice xmlns:v="urn:schemas-microsoft-com:vml" Requires="v">
                <p:oleObj spid="_x0000_s2049" name="Photo Editor Photo" r:id="rId3" imgW="0" imgH="0" progId="MSPhotoEd.3">
                  <p:embed/>
                </p:oleObj>
              </mc:Choice>
              <mc:Fallback>
                <p:oleObj name="Photo Editor Photo" r:id="rId3" imgW="0" imgH="0" progId="MSPhotoEd.3">
                  <p:embed/>
                  <p:pic>
                    <p:nvPicPr>
                      <p:cNvPr id="47106" name="Object 2">
                        <a:extLst>
                          <a:ext uri="{FF2B5EF4-FFF2-40B4-BE49-F238E27FC236}">
                            <a16:creationId xmlns:a16="http://schemas.microsoft.com/office/drawing/2014/main" id="{828926ED-F28B-4C55-B9DC-D7F72D057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713" y="533400"/>
                        <a:ext cx="4935537"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7" name="Text Box 3">
            <a:extLst>
              <a:ext uri="{FF2B5EF4-FFF2-40B4-BE49-F238E27FC236}">
                <a16:creationId xmlns:a16="http://schemas.microsoft.com/office/drawing/2014/main" id="{E8F2F7F7-E649-461F-98C2-3BDBC1CF2D08}"/>
              </a:ext>
            </a:extLst>
          </p:cNvPr>
          <p:cNvSpPr txBox="1">
            <a:spLocks noChangeArrowheads="1"/>
          </p:cNvSpPr>
          <p:nvPr/>
        </p:nvSpPr>
        <p:spPr bwMode="auto">
          <a:xfrm>
            <a:off x="1066800" y="6096000"/>
            <a:ext cx="7243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hangingPunct="0"/>
            <a:r>
              <a:rPr lang="en-US" altLang="en-US" sz="2400">
                <a:cs typeface="Times New Roman" panose="02020603050405020304" pitchFamily="18" charset="0"/>
              </a:rPr>
              <a:t>Necrotizing enterocolitis</a:t>
            </a:r>
            <a:r>
              <a:rPr lang="en-US" altLang="en-US" sz="2400" b="1">
                <a:cs typeface="Times New Roman" panose="02020603050405020304" pitchFamily="18" charset="0"/>
              </a:rPr>
              <a:t>,</a:t>
            </a:r>
            <a:r>
              <a:rPr lang="en-US" altLang="en-US" sz="2400">
                <a:cs typeface="Times New Roman" panose="02020603050405020304" pitchFamily="18" charset="0"/>
              </a:rPr>
              <a:t> shows pneumatosis intestinalis</a:t>
            </a:r>
            <a:endParaRPr lang="en-US" altLang="ar-SA" sz="240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a:extLst>
              <a:ext uri="{FF2B5EF4-FFF2-40B4-BE49-F238E27FC236}">
                <a16:creationId xmlns:a16="http://schemas.microsoft.com/office/drawing/2014/main" id="{C8092BC0-085E-4014-A831-13A9E0F60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05"/>
          <a:stretch>
            <a:fillRect/>
          </a:stretch>
        </p:blipFill>
        <p:spPr bwMode="auto">
          <a:xfrm>
            <a:off x="1403350" y="603250"/>
            <a:ext cx="6408738"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B44BDEC-DFA8-4D7F-8511-FCA1CAB2D098}"/>
              </a:ext>
            </a:extLst>
          </p:cNvPr>
          <p:cNvSpPr>
            <a:spLocks noGrp="1" noChangeArrowheads="1"/>
          </p:cNvSpPr>
          <p:nvPr>
            <p:ph type="body" idx="1"/>
          </p:nvPr>
        </p:nvSpPr>
        <p:spPr>
          <a:xfrm>
            <a:off x="685800" y="457200"/>
            <a:ext cx="7772400" cy="5638800"/>
          </a:xfrm>
        </p:spPr>
        <p:txBody>
          <a:bodyPr/>
          <a:lstStyle/>
          <a:p>
            <a:pPr algn="l" rtl="0">
              <a:buFontTx/>
              <a:buNone/>
            </a:pPr>
            <a:r>
              <a:rPr lang="en-US" altLang="ar-SA" sz="2800" b="1"/>
              <a:t>Management:</a:t>
            </a:r>
          </a:p>
          <a:p>
            <a:pPr algn="l" rtl="0">
              <a:buFontTx/>
              <a:buNone/>
            </a:pPr>
            <a:r>
              <a:rPr lang="en-US" altLang="ar-SA" sz="2800"/>
              <a:t>Initially medical &amp; conservative. </a:t>
            </a:r>
          </a:p>
          <a:p>
            <a:pPr algn="l" rtl="0">
              <a:buFontTx/>
              <a:buNone/>
            </a:pPr>
            <a:r>
              <a:rPr lang="en-US" altLang="ar-SA" sz="2800"/>
              <a:t>Oral feeding should be stopped&amp; nasogastric tube put. </a:t>
            </a:r>
          </a:p>
          <a:p>
            <a:pPr algn="l" rtl="0">
              <a:buFontTx/>
              <a:buNone/>
            </a:pPr>
            <a:r>
              <a:rPr lang="en-US" altLang="ar-SA" sz="2800"/>
              <a:t>Septic screen is performed.</a:t>
            </a:r>
          </a:p>
          <a:p>
            <a:pPr algn="l" rtl="0">
              <a:buFontTx/>
              <a:buNone/>
            </a:pPr>
            <a:r>
              <a:rPr lang="en-US" altLang="ar-SA" sz="2800"/>
              <a:t>Intravenous antibiotics[ampicilline,gentamicin,&amp; metronidazole].</a:t>
            </a:r>
          </a:p>
          <a:p>
            <a:pPr algn="l" rtl="0">
              <a:buFontTx/>
              <a:buNone/>
            </a:pPr>
            <a:r>
              <a:rPr lang="en-US" altLang="ar-SA" sz="2800"/>
              <a:t>I.V feeding through central line for 10 days&amp; bowel rest. </a:t>
            </a:r>
          </a:p>
          <a:p>
            <a:pPr algn="l" rtl="0">
              <a:buFontTx/>
              <a:buNone/>
            </a:pPr>
            <a:r>
              <a:rPr lang="en-US" altLang="ar-SA" sz="2800"/>
              <a:t>Surgery is indicated if there is perforation or failure to improve on medical therapy.</a:t>
            </a:r>
          </a:p>
          <a:p>
            <a:pPr algn="l">
              <a:buFontTx/>
              <a:buNone/>
            </a:pPr>
            <a:endParaRPr lang="en-US" alt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1CECB26C-E484-4A33-9540-A001E9F70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225" y="571500"/>
            <a:ext cx="50927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ext Box 3">
            <a:extLst>
              <a:ext uri="{FF2B5EF4-FFF2-40B4-BE49-F238E27FC236}">
                <a16:creationId xmlns:a16="http://schemas.microsoft.com/office/drawing/2014/main" id="{961C4D11-E9C3-4A79-BDEC-0AE8BD739166}"/>
              </a:ext>
            </a:extLst>
          </p:cNvPr>
          <p:cNvSpPr txBox="1">
            <a:spLocks noChangeArrowheads="1"/>
          </p:cNvSpPr>
          <p:nvPr/>
        </p:nvSpPr>
        <p:spPr bwMode="auto">
          <a:xfrm>
            <a:off x="0" y="5638800"/>
            <a:ext cx="96774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hangingPunct="0">
              <a:spcBef>
                <a:spcPts val="500"/>
              </a:spcBef>
              <a:spcAft>
                <a:spcPts val="500"/>
              </a:spcAft>
            </a:pPr>
            <a:r>
              <a:rPr lang="en-US" altLang="ar-SA" sz="2800">
                <a:cs typeface="Times New Roman" panose="02020603050405020304" pitchFamily="18" charset="0"/>
              </a:rPr>
              <a:t>TTN. Radiograph reveals a number of streaky perihilar         densities and a visible fluid density in the right major fissure.</a:t>
            </a:r>
          </a:p>
          <a:p>
            <a:pPr algn="l" rtl="0" eaLnBrk="0" hangingPunct="0"/>
            <a:endParaRPr lang="en-US" altLang="en-US" sz="2400" i="1">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a:extLst>
              <a:ext uri="{FF2B5EF4-FFF2-40B4-BE49-F238E27FC236}">
                <a16:creationId xmlns:a16="http://schemas.microsoft.com/office/drawing/2014/main" id="{131A5997-45C8-4BF2-88EB-159E987A0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74675"/>
            <a:ext cx="6985000" cy="577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D436958-F975-40C6-BB77-4CEF65724879}"/>
              </a:ext>
            </a:extLst>
          </p:cNvPr>
          <p:cNvSpPr>
            <a:spLocks noGrp="1" noChangeArrowheads="1"/>
          </p:cNvSpPr>
          <p:nvPr>
            <p:ph type="title"/>
          </p:nvPr>
        </p:nvSpPr>
        <p:spPr>
          <a:xfrm>
            <a:off x="457200" y="914400"/>
            <a:ext cx="7620000" cy="4648200"/>
          </a:xfrm>
        </p:spPr>
        <p:txBody>
          <a:bodyPr/>
          <a:lstStyle/>
          <a:p>
            <a:pPr algn="l" rtl="0"/>
            <a:r>
              <a:rPr lang="en-US" altLang="en-US" sz="2400">
                <a:solidFill>
                  <a:srgbClr val="FF0000"/>
                </a:solidFill>
              </a:rPr>
              <a:t>Meconium Aspiration Syndrome</a:t>
            </a:r>
            <a:br>
              <a:rPr lang="en-US" altLang="en-US" sz="2400">
                <a:solidFill>
                  <a:srgbClr val="FF0000"/>
                </a:solidFill>
              </a:rPr>
            </a:br>
            <a:br>
              <a:rPr lang="en-US" altLang="en-US" sz="2400">
                <a:solidFill>
                  <a:srgbClr val="FF0000"/>
                </a:solidFill>
              </a:rPr>
            </a:br>
            <a:r>
              <a:rPr lang="en-US" altLang="en-US" sz="2400">
                <a:solidFill>
                  <a:schemeClr val="tx1"/>
                </a:solidFill>
                <a:cs typeface="Traditional Arabic" panose="02020603050405020304" pitchFamily="18" charset="-78"/>
              </a:rPr>
              <a:t>Meconium is</a:t>
            </a:r>
            <a:r>
              <a:rPr lang="en-US" altLang="ar-SA" sz="2400">
                <a:solidFill>
                  <a:schemeClr val="tx1"/>
                </a:solidFill>
                <a:cs typeface="Traditional Arabic" panose="02020603050405020304" pitchFamily="18" charset="-78"/>
              </a:rPr>
              <a:t> the first intestinal discharge from newborns which is a viscous, dark green substance composed of intestinal epithelial cells, lanugo, mucus, and intestinal secretions, such as bile. </a:t>
            </a:r>
            <a:br>
              <a:rPr lang="en-US" altLang="ar-SA" sz="2400">
                <a:solidFill>
                  <a:schemeClr val="tx1"/>
                </a:solidFill>
                <a:cs typeface="Traditional Arabic" panose="02020603050405020304" pitchFamily="18" charset="-78"/>
              </a:rPr>
            </a:br>
            <a:r>
              <a:rPr lang="en-US" altLang="ar-SA" sz="2400">
                <a:solidFill>
                  <a:schemeClr val="tx1"/>
                </a:solidFill>
                <a:cs typeface="Traditional Arabic" panose="02020603050405020304" pitchFamily="18" charset="-78"/>
              </a:rPr>
              <a:t>Meconium stained amniotic fluid is seen in 15% of predominantly term, growth retarded,&amp; post term deliveries. </a:t>
            </a:r>
            <a:r>
              <a:rPr lang="en-US" altLang="ar-SA" sz="2400"/>
              <a:t>Although the passage of meconium into amniotic fluid is common in infants born in the breech presentation, meconium-stained fluid </a:t>
            </a:r>
            <a:r>
              <a:rPr lang="en-US" altLang="ar-SA" sz="2400">
                <a:solidFill>
                  <a:schemeClr val="tx1"/>
                </a:solidFill>
                <a:cs typeface="Traditional Arabic" panose="02020603050405020304" pitchFamily="18" charset="-78"/>
              </a:rPr>
              <a:t>should be considered a sign of fetal distress&amp; suggest in utero asphyxia, hypoxia, acidosis. </a:t>
            </a:r>
            <a:br>
              <a:rPr lang="en-US" altLang="ar-SA" sz="2400">
                <a:solidFill>
                  <a:schemeClr val="tx1"/>
                </a:solidFill>
                <a:cs typeface="Traditional Arabic" panose="02020603050405020304" pitchFamily="18" charset="-78"/>
              </a:rPr>
            </a:br>
            <a:r>
              <a:rPr lang="en-US" altLang="ar-SA" sz="2400">
                <a:solidFill>
                  <a:schemeClr val="tx1"/>
                </a:solidFill>
              </a:rPr>
              <a:t>Meconium inactivates surfactant . </a:t>
            </a:r>
            <a:br>
              <a:rPr lang="en-US" altLang="ar-SA" sz="2400">
                <a:solidFill>
                  <a:schemeClr val="tx1"/>
                </a:solidFill>
                <a:cs typeface="Traditional Arabic" panose="02020603050405020304" pitchFamily="18" charset="-78"/>
              </a:rPr>
            </a:br>
            <a:r>
              <a:rPr lang="en-US" altLang="ar-SA" sz="2400">
                <a:solidFill>
                  <a:schemeClr val="tx1"/>
                </a:solidFill>
                <a:cs typeface="Traditional Arabic" panose="02020603050405020304" pitchFamily="18" charset="-78"/>
              </a:rPr>
              <a:t>Meconium aspiration syndrome develops in 5% infants with meconium stained amniotic fluid.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B39EB354-75F2-4556-9242-35963B498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6705600" cy="476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ext Box 3">
            <a:extLst>
              <a:ext uri="{FF2B5EF4-FFF2-40B4-BE49-F238E27FC236}">
                <a16:creationId xmlns:a16="http://schemas.microsoft.com/office/drawing/2014/main" id="{E610752A-B410-433C-A4E8-B51C6E477FA4}"/>
              </a:ext>
            </a:extLst>
          </p:cNvPr>
          <p:cNvSpPr txBox="1">
            <a:spLocks noChangeArrowheads="1"/>
          </p:cNvSpPr>
          <p:nvPr/>
        </p:nvSpPr>
        <p:spPr bwMode="auto">
          <a:xfrm>
            <a:off x="392113" y="5334000"/>
            <a:ext cx="7688262"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rtl="0" eaLnBrk="0" hangingPunct="0">
              <a:spcBef>
                <a:spcPts val="500"/>
              </a:spcBef>
              <a:spcAft>
                <a:spcPts val="500"/>
              </a:spcAft>
            </a:pPr>
            <a:r>
              <a:rPr lang="en-US" altLang="ar-SA" sz="2400">
                <a:cs typeface="Times New Roman" panose="02020603050405020304" pitchFamily="18" charset="0"/>
              </a:rPr>
              <a:t>Meconium. A typical, sticky, greenish-black meconium stool</a:t>
            </a:r>
          </a:p>
          <a:p>
            <a:pPr algn="ctr" rtl="0" eaLnBrk="0" hangingPunct="0">
              <a:spcBef>
                <a:spcPts val="500"/>
              </a:spcBef>
              <a:spcAft>
                <a:spcPts val="500"/>
              </a:spcAft>
            </a:pPr>
            <a:r>
              <a:rPr lang="en-US" altLang="ar-SA" sz="2400">
                <a:cs typeface="Times New Roman" panose="02020603050405020304" pitchFamily="18" charset="0"/>
              </a:rPr>
              <a:t> consists of  accumulated intestinal cells, bile, and </a:t>
            </a:r>
          </a:p>
          <a:p>
            <a:pPr algn="ctr" rtl="0" eaLnBrk="0" hangingPunct="0">
              <a:spcBef>
                <a:spcPts val="500"/>
              </a:spcBef>
              <a:spcAft>
                <a:spcPts val="500"/>
              </a:spcAft>
            </a:pPr>
            <a:r>
              <a:rPr lang="en-US" altLang="ar-SA" sz="2400">
                <a:cs typeface="Times New Roman" panose="02020603050405020304" pitchFamily="18" charset="0"/>
              </a:rPr>
              <a:t>proteinaceous material formed  during intestinal development</a:t>
            </a:r>
          </a:p>
          <a:p>
            <a:pPr algn="ctr" rtl="0" eaLnBrk="0" hangingPunct="0"/>
            <a:endParaRPr lang="en-US" altLang="en-US" sz="2400" i="1">
              <a:solidFill>
                <a:schemeClr val="bg2"/>
              </a:solidFill>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تصميم افتراضي">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defRPr>
        </a:defPPr>
      </a:lstStyle>
    </a:lnDef>
  </a:objectDefaults>
  <a:extraClrSchemeLst>
    <a:extraClrScheme>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تصميم افتراضي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تصميم افتراض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تصميم افتراضي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TotalTime>
  <Words>1860</Words>
  <Application>Microsoft Office PowerPoint</Application>
  <PresentationFormat>On-screen Show (4:3)</PresentationFormat>
  <Paragraphs>106</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تصميم افتراضي</vt:lpstr>
      <vt:lpstr>Objectives</vt:lpstr>
      <vt:lpstr>Transient Tachypnea of Newborn  [TTN ] TTN is self limited condition characterized by tachypnea,mild retraction, and occasional grunting,usually with out signs of severe respiratory distress. Cyanosis when present, usually requires no more than 40% O2. Patients usually recover rapidly within 3 days.  The lungs are generally clear without rales or rhonchi .</vt:lpstr>
      <vt:lpstr>PowerPoint Presentation</vt:lpstr>
      <vt:lpstr>PowerPoint Presentation</vt:lpstr>
      <vt:lpstr>PowerPoint Presentation</vt:lpstr>
      <vt:lpstr>PowerPoint Presentation</vt:lpstr>
      <vt:lpstr>PowerPoint Presentation</vt:lpstr>
      <vt:lpstr>Meconium Aspiration Syndrome  Meconium is the first intestinal discharge from newborns which is a viscous, dark green substance composed of intestinal epithelial cells, lanugo, mucus, and intestinal secretions, such as bile.  Meconium stained amniotic fluid is seen in 15% of predominantly term, growth retarded,&amp; post term deliveries. Although the passage of meconium into amniotic fluid is common in infants born in the breech presentation, meconium-stained fluid should be considered a sign of fetal distress&amp; suggest in utero asphyxia, hypoxia, acidosis.  Meconium inactivates surfactant .  Meconium aspiration syndrome develops in 5% infants with meconium stained amniotic fluid.</vt:lpstr>
      <vt:lpstr>PowerPoint Presentation</vt:lpstr>
      <vt:lpstr>Meconium may be aspirated before, during, or just after birth leading to high incidence of pneumonia&amp; pneumothoraces.  Clinical features:  Meconium aspiration pneumonia characterized by tachypnea, hypoxia, hypercapnia,&amp; small airway obstruction that produce air trapping,&amp; extra-alveolar leaks. Complete small airway obstruction produces atelectasis within 24-48 hr, chemical pneumonitis develops in addition mechanical effect of airway obstruction. </vt:lpstr>
      <vt:lpstr>PowerPoint Presentation</vt:lpstr>
      <vt:lpstr>PowerPoint Presentation</vt:lpstr>
      <vt:lpstr>PowerPoint Presentation</vt:lpstr>
      <vt:lpstr>Prevention   The risk of meconium aspiration may be decreased by rapid identification of fetal distress and initiating prompt delivery in the presence of fetal acidosis, late decelerations, or poor beat-to-beat variability.</vt:lpstr>
      <vt:lpstr>Treatment</vt:lpstr>
      <vt:lpstr>PowerPoint Presentation</vt:lpstr>
      <vt:lpstr>Congenital Diaphragmatic Hernia Etiology: Herniation occurs most often in posterolateral segment of diaphragm more often in left side due to failure of pleuroperitoneal canal to close[foramen of Bochdalek]. Less frequently the herniation in the retro sternal area[foramen of Morgagni].  The vast majority, 90%–95%, are of the Bochdalek type.  As many as 30%–40% of babies with CDH have additional congenital anomalies, most commonly of the heart, central nervous  system, and genitourinary system.</vt:lpstr>
      <vt:lpstr>PowerPoint Presentation</vt:lpstr>
      <vt:lpstr>PowerPoint Presentation</vt:lpstr>
      <vt:lpstr>Clinical Manifestations:  Severe respiratory distress,including dysopnea and cyanosis is frequently present at birth or later. The abdomen is usually small and scaphoid. The infant is cyanotic and have respiratory retraction. Breath sounds may be absent on the affected side,and occasionally sounds of intestinal peristalitic movement can be heard over the chest. Diagnosis: by x-ray. Antenatal diagnosis may be made by ultrasound. </vt:lpstr>
      <vt:lpstr>PowerPoint Presentation</vt:lpstr>
      <vt:lpstr>PowerPoint Presentation</vt:lpstr>
      <vt:lpstr>PowerPoint Presentation</vt:lpstr>
      <vt:lpstr>PowerPoint Presentation</vt:lpstr>
      <vt:lpstr>Esophageal Atresia&amp;Tracheoesophageal Fistula In 85% of cases fistula between trachea and distal esophagus accompanies atresia. Less commonly, EA or TEF may occur alone.One third of affected infants are born premature.  </vt:lpstr>
      <vt:lpstr>PowerPoint Presentation</vt:lpstr>
      <vt:lpstr>PowerPoint Presentation</vt:lpstr>
      <vt:lpstr>In infant with fistula with out atresia [H type] the usual sign is recurrent aspiration pneumonia. At least 30% of infant with EA have associated congenital anomalies like VATER anomalad.  Diagnosis: Inability to pass catheter in to the stomach confirms the suspicion,and x-ray shows coiled catheter in to upper esophageal pouch.  Treatment: by surgery.</vt:lpstr>
      <vt:lpstr>PowerPoint Presentation</vt:lpstr>
      <vt:lpstr>PowerPoint Presentation</vt:lpstr>
      <vt:lpstr>PowerPoint Presentation</vt:lpstr>
      <vt:lpstr>Periventricular Hemorrhage [PVH]&amp; Intraventricular Hemorrhage[IVH] Are common among VLBW ,and the risk decrease with increasing gestational age. 50% of infants under 1500gm have evidence of  intracranial hemorrhage. </vt:lpstr>
      <vt:lpstr>Pathogenesis: unknown  Initial site of bleeding may be the weak blood vessels in the periventricular germinal matrix. These vessels in this area have poor structural support. Main risk factor is passive changes in cerebral flow with variation of blood pressure.Factor effect blood pressure or interfere with venous return from head increase risk of IVH includes: asphyxia, pneumothorax, mechanical ventilation, hypercapnia, hypoxemia, prolonged labor, breach delivery, PDA, heart failure, I.V.therapy with albumin&amp; hypertonic solution such as sodium bicarbonate. </vt:lpstr>
      <vt:lpstr>PowerPoint Presentation</vt:lpstr>
      <vt:lpstr>PowerPoint Presentation</vt:lpstr>
      <vt:lpstr>PowerPoint Presentation</vt:lpstr>
      <vt:lpstr>Clinical manifestations: Most PVH&amp;IVH occur in the first 3 days of life, it is unusual after 5th day of life. Seizure, apnea, bradycardia, lethargy,coma, hypotension, metabolic acidosis, anemia not corrected by blood transfusion,bulging anterior fontanel,&amp; cutanous mottling. Small hemorrhage are asymptomatic, large hemorrhage may progress to shock &amp;death.  Later complications includes posthemorrhagic hydrocephalus, periventricular leukomalacia, which may be precursor to cerebral palsy.  . </vt:lpstr>
      <vt:lpstr>  Diagnosis: By CT scan or ultrasound through anterior fontanel  Treatment: of acute hemorrhage Standard supportive care including ventilation for apnea, and blood transfusion for shock. Post hemorrhagic hydrocephalus may be managed by serial lumbar puncture, external ventriculostomy tube or permanent ventricular peritoneal shunt.</vt:lpstr>
      <vt:lpstr>Apnea Apnea is defined as the cessation of pulmonary air flow for a specific time interval, usually longer than 10-20 seconds. Bradycardia often accompanies prolonged apnea. Types: 1-Central apnea: refers to complete cessation of airflow and respiratory efforts with no chest wall movement. 2-Obstructive apnea: no airflow is exhibited but the chest wall movements continue. 3-Mixed apnea: a combination of these two events and is most frequent type. </vt:lpstr>
      <vt:lpstr>Pathogenesis: -Idiopathic apnea: a disease of premature infants appears in the absence of any other identifiable disease,it occurs during the first week of life and resolve by 36 weeks of post-conceptional age. It is usually due to process of regulating respiration. Premature infants respond paradoxically to hypoxia by apnea rather than by increasing respiration as mature infant. </vt:lpstr>
      <vt:lpstr>Causes of apnoea</vt:lpstr>
      <vt:lpstr>Useful investigations in determining the underlying cause of apnoea.</vt:lpstr>
      <vt:lpstr>Treatment of apnea of prematurity:  1-Adminstration of oxygen to hypoxic infants. 2-Transfusion of anemic infants. 3-Cutanous stimulation for infants with mild apnea. 4-Persistent apnea with bradycardia can be treated with methylxanthine[ caffeine or theophylline].  Xanthine therapy increases minute ventilation, improves the carbon dioxide sensitivity, decreases hypoxic depression of breathing, enhances diaphragmatic activity, and decreases periodic breathing. 5-Nasal CPAP of 3-5 cm H2O is effective method of treating obstructive or mixed apnea. </vt:lpstr>
      <vt:lpstr>PowerPoint Presentation</vt:lpstr>
      <vt:lpstr>Necrotizing Enterocolitis</vt:lpstr>
      <vt:lpstr>Pathogenesis</vt:lpstr>
      <vt:lpstr>PowerPoint Presentation</vt:lpstr>
      <vt:lpstr>Clinical features</vt:lpstr>
      <vt:lpstr>Diagnosis: -Complete blood count. -Blood culture. -Plain abdominal x-ray: initially shows separation of bowel loops due to ascitis&amp; fluid levels. Periluminal tramlines indicating intramural gas [pneumatosis intestinalis].  Later signs include gas in the portal tree&amp; gas under the diaphragm following perforation.  The differential diagnosis of NEC includes sepsis with intestinal ileus or a volvulus. Both conditions can present with systemic signs of sepsis and abdominal distention.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من PowerPoint</dc:title>
  <dc:creator/>
  <cp:lastModifiedBy>Unknown User</cp:lastModifiedBy>
  <cp:revision>55</cp:revision>
  <cp:lastPrinted>1601-01-01T00:00:00Z</cp:lastPrinted>
  <dcterms:created xsi:type="dcterms:W3CDTF">1601-01-01T00:00:00Z</dcterms:created>
  <dcterms:modified xsi:type="dcterms:W3CDTF">2020-01-09T05:38:01Z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LCID">
    <vt:i4>1025</vt:i4>
  </property>
</Properties>
</file>