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72" r:id="rId8"/>
    <p:sldId id="259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70" r:id="rId17"/>
    <p:sldId id="269" r:id="rId18"/>
    <p:sldId id="274" r:id="rId19"/>
    <p:sldId id="275" r:id="rId20"/>
    <p:sldId id="276" r:id="rId21"/>
    <p:sldId id="277" r:id="rId22"/>
    <p:sldId id="283" r:id="rId23"/>
    <p:sldId id="281" r:id="rId24"/>
    <p:sldId id="282" r:id="rId25"/>
    <p:sldId id="278" r:id="rId26"/>
    <p:sldId id="280" r:id="rId27"/>
    <p:sldId id="279" r:id="rId28"/>
    <p:sldId id="273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98" d="100"/>
          <a:sy n="98" d="100"/>
        </p:scale>
        <p:origin x="11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64235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5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287714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9" name="عنصر نائب للتاريخ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ar-SA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انقر فوق الرمز لإضافة صورة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وايا قطرية مستديرة 6"/>
          <p:cNvSpPr/>
          <p:nvPr/>
        </p:nvSpPr>
        <p:spPr>
          <a:xfrm>
            <a:off x="164593" y="147085"/>
            <a:ext cx="8810847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18/04/1440</a:t>
            </a:fld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dirty="0" smtClean="0">
                <a:solidFill>
                  <a:srgbClr val="FFC000"/>
                </a:solidFill>
                <a:cs typeface="Akhbar MT" pitchFamily="2" charset="-78"/>
              </a:rPr>
              <a:t>Pigmentary disorders</a:t>
            </a:r>
            <a:endParaRPr lang="ar-IQ" sz="8000" b="1" dirty="0">
              <a:solidFill>
                <a:srgbClr val="FFC000"/>
              </a:solidFill>
              <a:cs typeface="Akhbar MT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4414" y="4929198"/>
            <a:ext cx="6560235" cy="1752600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chemeClr val="accent6">
                    <a:lumMod val="10000"/>
                  </a:schemeClr>
                </a:solidFill>
              </a:rPr>
              <a:t>Dr. Qassim Al-</a:t>
            </a:r>
            <a:r>
              <a:rPr lang="en-US" b="1" i="1" dirty="0" err="1" smtClean="0">
                <a:solidFill>
                  <a:schemeClr val="accent6">
                    <a:lumMod val="10000"/>
                  </a:schemeClr>
                </a:solidFill>
              </a:rPr>
              <a:t>chalabi</a:t>
            </a:r>
            <a:endParaRPr lang="en-US" b="1" i="1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algn="ctr"/>
            <a:r>
              <a:rPr lang="en-US" b="1" i="1" dirty="0" err="1" smtClean="0">
                <a:solidFill>
                  <a:schemeClr val="accent6">
                    <a:lumMod val="10000"/>
                  </a:schemeClr>
                </a:solidFill>
              </a:rPr>
              <a:t>M.B.Ch.B</a:t>
            </a:r>
            <a:r>
              <a:rPr lang="en-US" b="1" i="1" dirty="0" smtClean="0">
                <a:solidFill>
                  <a:schemeClr val="accent6">
                    <a:lumMod val="10000"/>
                  </a:schemeClr>
                </a:solidFill>
              </a:rPr>
              <a:t>    F.A.B.H.S</a:t>
            </a:r>
          </a:p>
          <a:p>
            <a:pPr algn="ctr"/>
            <a:r>
              <a:rPr lang="en-US" b="1" i="1" dirty="0" smtClean="0">
                <a:solidFill>
                  <a:schemeClr val="accent6">
                    <a:lumMod val="10000"/>
                  </a:schemeClr>
                </a:solidFill>
              </a:rPr>
              <a:t>(Dermatology &amp; Venereology)</a:t>
            </a:r>
            <a:endParaRPr lang="ar-IQ" b="1" i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b="1" dirty="0" smtClean="0">
                <a:solidFill>
                  <a:srgbClr val="92D050"/>
                </a:solidFill>
              </a:rPr>
              <a:t>Treatment</a:t>
            </a:r>
            <a:br>
              <a:rPr lang="en-US" b="1" dirty="0" smtClean="0">
                <a:solidFill>
                  <a:srgbClr val="92D050"/>
                </a:solidFill>
              </a:rPr>
            </a:br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  Sunscreen and cosmetic cover-up.</a:t>
            </a:r>
          </a:p>
          <a:p>
            <a:pPr marL="514350" indent="-514350" algn="l" rtl="0"/>
            <a:r>
              <a:rPr lang="en-US" dirty="0" smtClean="0">
                <a:solidFill>
                  <a:schemeClr val="bg1"/>
                </a:solidFill>
              </a:rPr>
              <a:t>Topical corticosteroids</a:t>
            </a:r>
          </a:p>
          <a:p>
            <a:pPr marL="514350" indent="-514350" algn="l" rtl="0"/>
            <a:r>
              <a:rPr lang="en-US" dirty="0" smtClean="0">
                <a:solidFill>
                  <a:schemeClr val="bg1"/>
                </a:solidFill>
              </a:rPr>
              <a:t>PUVA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  Ultraviolet phototherapy(NB UVB)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  Laser (308 mn excimer)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  Topical tacrolimus(TCI)</a:t>
            </a: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i="1" dirty="0" smtClean="0">
                <a:solidFill>
                  <a:srgbClr val="92D050"/>
                </a:solidFill>
              </a:rPr>
              <a:t>Oculocutaneous albinism</a:t>
            </a:r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It is a genetic(AR) disorder characterized by absence of melanin in the skin and/ or eyes.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The prevalence of albinism of all types ranges from 0.01% to 5% in some communities.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oculocutaneous albinism divided into two main types: tyrosinase negative and tyrosinase positive.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92D050"/>
                </a:solidFill>
              </a:rPr>
              <a:t>Clinical feature</a:t>
            </a:r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/>
            <a:r>
              <a:rPr lang="en-US" dirty="0" smtClean="0">
                <a:solidFill>
                  <a:schemeClr val="bg1"/>
                </a:solidFill>
              </a:rPr>
              <a:t>The whole epidermis is white and pigment is also lacking in the hair, iris and retina.</a:t>
            </a:r>
          </a:p>
          <a:p>
            <a:pPr algn="just" rtl="0"/>
            <a:r>
              <a:rPr lang="en-US" dirty="0" smtClean="0">
                <a:solidFill>
                  <a:schemeClr val="bg1"/>
                </a:solidFill>
              </a:rPr>
              <a:t>Albinos have poor sight, photophobia and a rotatory nystagmus.</a:t>
            </a:r>
          </a:p>
          <a:p>
            <a:pPr algn="just" rtl="0"/>
            <a:r>
              <a:rPr lang="en-US" dirty="0" smtClean="0">
                <a:solidFill>
                  <a:schemeClr val="bg1"/>
                </a:solidFill>
              </a:rPr>
              <a:t>Tyrosinase-positive albinos may also develop freckles. Sunburn is common on unprotected skin. As melanocytes are present, albinos have non-pigmented melanocytic naevi and may develop amelanotic malignant melanomas.</a:t>
            </a: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7166"/>
            <a:ext cx="5786478" cy="415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D:\arabic board\dermamine clinical\oculocutaneous-albinism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285860"/>
            <a:ext cx="4102100" cy="4737100"/>
          </a:xfrm>
          <a:prstGeom prst="rect">
            <a:avLst/>
          </a:prstGeom>
          <a:noFill/>
        </p:spPr>
      </p:pic>
      <p:pic>
        <p:nvPicPr>
          <p:cNvPr id="4100" name="Picture 4" descr="D:\arabic board\dermamine clinical\oculocutaneous-albinis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785794"/>
            <a:ext cx="5667375" cy="558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C:\Users\drd\Desktop\hyp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00"/>
            <a:ext cx="9007474" cy="717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92D050"/>
                </a:solidFill>
              </a:rPr>
              <a:t>Melasma</a:t>
            </a:r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It is an acquired, symmetrical well defined </a:t>
            </a:r>
            <a:r>
              <a:rPr lang="en-US" sz="2400" dirty="0" err="1" smtClean="0">
                <a:solidFill>
                  <a:schemeClr val="bg1"/>
                </a:solidFill>
              </a:rPr>
              <a:t>hyperpigmentation</a:t>
            </a:r>
            <a:r>
              <a:rPr lang="en-US" sz="2400" dirty="0" smtClean="0">
                <a:solidFill>
                  <a:schemeClr val="bg1"/>
                </a:solidFill>
              </a:rPr>
              <a:t> their edges may be scalloped occurring on sun-exposed skin, especially the face.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The condition is much more common in women, affects all races but is most prevalent in dark-skinned individuals with skin types IV–VI . </a:t>
            </a:r>
          </a:p>
          <a:p>
            <a:pPr algn="l" rtl="0"/>
            <a:r>
              <a:rPr lang="en-US" sz="2400" dirty="0" smtClean="0">
                <a:solidFill>
                  <a:schemeClr val="bg1"/>
                </a:solidFill>
              </a:rPr>
              <a:t>There are many causes including sunlight, pregnancy ‘the mask of pregnancy, estrogens and oral contraceptives, scented cosmetics, thyroid dysfunction and photosensitizing drugs .</a:t>
            </a:r>
          </a:p>
          <a:p>
            <a:pPr algn="l" rtl="0"/>
            <a:r>
              <a:rPr lang="en-US" sz="2400" b="1" dirty="0" smtClean="0">
                <a:solidFill>
                  <a:schemeClr val="bg1"/>
                </a:solidFill>
              </a:rPr>
              <a:t>Wood`s light </a:t>
            </a:r>
            <a:r>
              <a:rPr lang="en-US" sz="2400" dirty="0" smtClean="0">
                <a:solidFill>
                  <a:schemeClr val="bg1"/>
                </a:solidFill>
              </a:rPr>
              <a:t>may be useful in the determining the presence of melanin either in the epidermis or dermal.</a:t>
            </a:r>
            <a:endParaRPr lang="ar-IQ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00042"/>
            <a:ext cx="6500857" cy="55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92D050"/>
                </a:solidFill>
              </a:rPr>
              <a:t>Treatment</a:t>
            </a:r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>
                <a:solidFill>
                  <a:schemeClr val="bg1"/>
                </a:solidFill>
              </a:rPr>
              <a:t>This is unsatisfactory. </a:t>
            </a:r>
          </a:p>
          <a:p>
            <a:pPr algn="just" rtl="0"/>
            <a:r>
              <a:rPr lang="en-US" dirty="0" smtClean="0">
                <a:solidFill>
                  <a:schemeClr val="bg1"/>
                </a:solidFill>
              </a:rPr>
              <a:t>A sunscreen will make the pigmentation less obvious. </a:t>
            </a:r>
          </a:p>
          <a:p>
            <a:pPr algn="just" rtl="0"/>
            <a:r>
              <a:rPr lang="en-US" dirty="0" smtClean="0">
                <a:solidFill>
                  <a:schemeClr val="bg1"/>
                </a:solidFill>
              </a:rPr>
              <a:t>Some improvement achieved with preparations containing 2–5% hydroquinone applied for 6–10 weeks.</a:t>
            </a:r>
          </a:p>
          <a:p>
            <a:pPr algn="just" rtl="0"/>
            <a:r>
              <a:rPr lang="en-US" dirty="0" smtClean="0">
                <a:solidFill>
                  <a:schemeClr val="bg1"/>
                </a:solidFill>
              </a:rPr>
              <a:t>Chemical peels have become popular. </a:t>
            </a:r>
            <a:r>
              <a:rPr lang="el-GR" dirty="0" smtClean="0">
                <a:solidFill>
                  <a:schemeClr val="bg1"/>
                </a:solidFill>
              </a:rPr>
              <a:t>α-</a:t>
            </a:r>
            <a:r>
              <a:rPr lang="en-US" dirty="0" err="1" smtClean="0">
                <a:solidFill>
                  <a:schemeClr val="bg1"/>
                </a:solidFill>
              </a:rPr>
              <a:t>Hydroxy</a:t>
            </a:r>
            <a:r>
              <a:rPr lang="en-US" dirty="0" smtClean="0">
                <a:solidFill>
                  <a:schemeClr val="bg1"/>
                </a:solidFill>
              </a:rPr>
              <a:t> acids, especially glycolic acid.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b="1" i="1" dirty="0" smtClean="0">
                <a:solidFill>
                  <a:srgbClr val="92D050"/>
                </a:solidFill>
              </a:rPr>
              <a:t>Melanocytic naevi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 smtClean="0">
                <a:solidFill>
                  <a:schemeClr val="bg1"/>
                </a:solidFill>
              </a:rPr>
              <a:t>Melanocytic naevi (moles) are localized benign </a:t>
            </a:r>
            <a:r>
              <a:rPr lang="en-US" sz="2800" dirty="0" smtClean="0">
                <a:solidFill>
                  <a:schemeClr val="bg1"/>
                </a:solidFill>
              </a:rPr>
              <a:t>tumors </a:t>
            </a:r>
            <a:r>
              <a:rPr lang="en-US" sz="2800" dirty="0" smtClean="0">
                <a:solidFill>
                  <a:schemeClr val="bg1"/>
                </a:solidFill>
              </a:rPr>
              <a:t>of melanocytes. Their classification is based on the site of the aggregations of the abnormal melanocytes.</a:t>
            </a:r>
          </a:p>
          <a:p>
            <a:pPr algn="l" rtl="0"/>
            <a:endParaRPr lang="ar-IQ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i="1" dirty="0" smtClean="0">
                <a:solidFill>
                  <a:srgbClr val="92D050"/>
                </a:solidFill>
              </a:rPr>
              <a:t>Cause and evolution</a:t>
            </a:r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The cause is unknown.</a:t>
            </a:r>
          </a:p>
          <a:p>
            <a:pPr algn="l" rtl="0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u="sng" dirty="0" smtClean="0">
                <a:solidFill>
                  <a:schemeClr val="bg1"/>
                </a:solidFill>
              </a:rPr>
              <a:t>genetic factor</a:t>
            </a:r>
            <a:r>
              <a:rPr lang="en-US" dirty="0" smtClean="0">
                <a:solidFill>
                  <a:schemeClr val="bg1"/>
                </a:solidFill>
              </a:rPr>
              <a:t> is likely in many families, working together with excessive sun exposure during childhood.</a:t>
            </a:r>
          </a:p>
          <a:p>
            <a:pPr algn="l" rtl="0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With the exception of congenital melanocytic naevi, most appear in early childhood, often with a sharp increase in numbers during adolescence and after severe sunburns. </a:t>
            </a:r>
          </a:p>
          <a:p>
            <a:pPr algn="l" rtl="0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Further crops may appear during pregnancy, estrogen therapy.</a:t>
            </a:r>
          </a:p>
          <a:p>
            <a:pPr algn="l" rtl="0"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New melanocytic naevi appear less often after the age of 20 years.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altLang="ar-SA" sz="4400" b="1" dirty="0" smtClean="0">
                <a:solidFill>
                  <a:srgbClr val="FFFF1C"/>
                </a:solidFill>
                <a:latin typeface="Arial" pitchFamily="34" charset="0"/>
              </a:rPr>
              <a:t>Normal skin color</a:t>
            </a:r>
            <a:br>
              <a:rPr lang="en-US" altLang="ar-SA" sz="4400" b="1" dirty="0" smtClean="0">
                <a:solidFill>
                  <a:srgbClr val="FFFF1C"/>
                </a:solidFill>
                <a:latin typeface="Arial" pitchFamily="34" charset="0"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31775" indent="-231775" algn="just" defTabSz="571500" rtl="0">
              <a:lnSpc>
                <a:spcPct val="140000"/>
              </a:lnSpc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b="1" dirty="0" smtClean="0">
                <a:solidFill>
                  <a:srgbClr val="66FF33"/>
                </a:solidFill>
                <a:latin typeface="Arial" pitchFamily="34" charset="0"/>
              </a:rPr>
              <a:t>Melanin</a:t>
            </a: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</a:rPr>
              <a:t> is synthesized by epidermal melanocytes, the most important pigment in determining skin color.</a:t>
            </a:r>
          </a:p>
          <a:p>
            <a:pPr marL="231775" indent="-231775" algn="just" defTabSz="571500" rtl="0">
              <a:lnSpc>
                <a:spcPct val="140000"/>
              </a:lnSpc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</a:rPr>
              <a:t>Variations in the amount &amp; distribution of melanin in the skin are the basis of the 3 racial colors: black, brown &amp; white, which are genetically determined </a:t>
            </a:r>
            <a:r>
              <a:rPr lang="en-US" altLang="ar-SA" b="1" dirty="0" smtClean="0">
                <a:solidFill>
                  <a:srgbClr val="66FF33"/>
                </a:solidFill>
                <a:latin typeface="Arial" pitchFamily="34" charset="0"/>
              </a:rPr>
              <a:t>“constitutive melanin pigmentation”.</a:t>
            </a:r>
          </a:p>
          <a:p>
            <a:pPr marL="231775" indent="-231775" algn="just" defTabSz="571500" rtl="0">
              <a:lnSpc>
                <a:spcPct val="140000"/>
              </a:lnSpc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</a:rPr>
              <a:t>Can be </a:t>
            </a: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  <a:sym typeface="Symbol" pitchFamily="18" charset="2"/>
              </a:rPr>
              <a:t> </a:t>
            </a: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</a:rPr>
              <a:t>by UV exposure </a:t>
            </a:r>
            <a:r>
              <a:rPr lang="en-US" altLang="ar-SA" b="1" dirty="0" smtClean="0">
                <a:solidFill>
                  <a:srgbClr val="66FF33"/>
                </a:solidFill>
                <a:latin typeface="Arial" pitchFamily="34" charset="0"/>
              </a:rPr>
              <a:t>“inducible melanin pigmentation”.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i="1" dirty="0" smtClean="0">
                <a:solidFill>
                  <a:srgbClr val="92D050"/>
                </a:solidFill>
              </a:rPr>
              <a:t>Presentation</a:t>
            </a:r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i="1" dirty="0" smtClean="0">
                <a:solidFill>
                  <a:srgbClr val="FFFF00"/>
                </a:solidFill>
              </a:rPr>
              <a:t>Congenital melanocytic naevi: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These are present at birth or appear in the neonatal period and are seldom less than 1 cm in diameter.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Their </a:t>
            </a:r>
            <a:r>
              <a:rPr lang="en-US" dirty="0" err="1" smtClean="0">
                <a:solidFill>
                  <a:schemeClr val="bg1"/>
                </a:solidFill>
              </a:rPr>
              <a:t>colour</a:t>
            </a:r>
            <a:r>
              <a:rPr lang="en-US" dirty="0" smtClean="0">
                <a:solidFill>
                  <a:schemeClr val="bg1"/>
                </a:solidFill>
              </a:rPr>
              <a:t> varies from brown to black or blue– black. With maturity some become protuberant and hairy, with a </a:t>
            </a:r>
            <a:r>
              <a:rPr lang="en-US" dirty="0" err="1" smtClean="0">
                <a:solidFill>
                  <a:schemeClr val="bg1"/>
                </a:solidFill>
              </a:rPr>
              <a:t>cerebriform</a:t>
            </a:r>
            <a:r>
              <a:rPr lang="en-US" dirty="0" smtClean="0">
                <a:solidFill>
                  <a:schemeClr val="bg1"/>
                </a:solidFill>
              </a:rPr>
              <a:t> surface. 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Such lesions can be disfiguring (e.g. a ‘bathing trunk’ </a:t>
            </a:r>
            <a:r>
              <a:rPr lang="en-US" dirty="0" err="1" smtClean="0">
                <a:solidFill>
                  <a:schemeClr val="bg1"/>
                </a:solidFill>
              </a:rPr>
              <a:t>naevus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Congenital melanocytic naevi carry an increased risk of malignant transformation, depending on their size (up to 10% in those with a diameter greater than 20 cm and less than 0.5% in those with a diameter less than 1.5 cm). </a:t>
            </a: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686800" cy="7072362"/>
          </a:xfrm>
        </p:spPr>
        <p:txBody>
          <a:bodyPr>
            <a:noAutofit/>
          </a:bodyPr>
          <a:lstStyle/>
          <a:p>
            <a:pPr algn="l" rtl="0"/>
            <a:r>
              <a:rPr lang="en-US" sz="2400" i="1" dirty="0" smtClean="0">
                <a:solidFill>
                  <a:srgbClr val="FFFF00"/>
                </a:solidFill>
              </a:rPr>
              <a:t>Junctional melanocytic naevi :</a:t>
            </a:r>
          </a:p>
          <a:p>
            <a:pPr algn="l" rtl="0"/>
            <a:r>
              <a:rPr lang="en-US" sz="2400" i="1" dirty="0" smtClean="0">
                <a:solidFill>
                  <a:schemeClr val="bg1"/>
                </a:solidFill>
              </a:rPr>
              <a:t>These are </a:t>
            </a:r>
            <a:r>
              <a:rPr lang="en-US" sz="2400" dirty="0" smtClean="0">
                <a:solidFill>
                  <a:schemeClr val="bg1"/>
                </a:solidFill>
              </a:rPr>
              <a:t>roughly circular macules. Their </a:t>
            </a:r>
            <a:r>
              <a:rPr lang="en-US" sz="2400" dirty="0" err="1" smtClean="0">
                <a:solidFill>
                  <a:schemeClr val="bg1"/>
                </a:solidFill>
              </a:rPr>
              <a:t>colour</a:t>
            </a:r>
            <a:r>
              <a:rPr lang="en-US" sz="2400" dirty="0" smtClean="0">
                <a:solidFill>
                  <a:schemeClr val="bg1"/>
                </a:solidFill>
              </a:rPr>
              <a:t> ranges from mid brown to black and may vary even within a single lesion. Most melanocytic naevi of the palms, soles, mucous membranes and genitals are of this type.</a:t>
            </a:r>
          </a:p>
          <a:p>
            <a:pPr algn="l" rtl="0"/>
            <a:r>
              <a:rPr lang="en-US" sz="2400" i="1" dirty="0" smtClean="0">
                <a:solidFill>
                  <a:srgbClr val="FFFF00"/>
                </a:solidFill>
              </a:rPr>
              <a:t>Compound melanocytic naevi :</a:t>
            </a:r>
          </a:p>
          <a:p>
            <a:pPr algn="l" rtl="0"/>
            <a:r>
              <a:rPr lang="en-US" sz="2400" i="1" dirty="0" smtClean="0">
                <a:solidFill>
                  <a:schemeClr val="bg1"/>
                </a:solidFill>
              </a:rPr>
              <a:t>These are </a:t>
            </a:r>
            <a:r>
              <a:rPr lang="en-US" sz="2400" dirty="0" smtClean="0">
                <a:solidFill>
                  <a:schemeClr val="bg1"/>
                </a:solidFill>
              </a:rPr>
              <a:t>domed pigmented nodules of up to 1 cm in diameter. They arise from junctional naevi. They may be light or dark brown but their </a:t>
            </a:r>
            <a:r>
              <a:rPr lang="en-US" sz="2400" dirty="0" err="1" smtClean="0">
                <a:solidFill>
                  <a:schemeClr val="bg1"/>
                </a:solidFill>
              </a:rPr>
              <a:t>colour</a:t>
            </a:r>
            <a:r>
              <a:rPr lang="en-US" sz="2400" dirty="0" smtClean="0">
                <a:solidFill>
                  <a:schemeClr val="bg1"/>
                </a:solidFill>
              </a:rPr>
              <a:t> is more even than that of junctional naevi. Most are smooth, but larger ones may be </a:t>
            </a:r>
            <a:r>
              <a:rPr lang="en-US" sz="2400" dirty="0" err="1" smtClean="0">
                <a:solidFill>
                  <a:schemeClr val="bg1"/>
                </a:solidFill>
              </a:rPr>
              <a:t>cerebriform</a:t>
            </a:r>
            <a:r>
              <a:rPr lang="en-US" sz="2400" dirty="0" smtClean="0">
                <a:solidFill>
                  <a:schemeClr val="bg1"/>
                </a:solidFill>
              </a:rPr>
              <a:t>, or even hyperkeratotic and </a:t>
            </a:r>
            <a:r>
              <a:rPr lang="en-US" sz="2400" dirty="0" err="1" smtClean="0">
                <a:solidFill>
                  <a:schemeClr val="bg1"/>
                </a:solidFill>
              </a:rPr>
              <a:t>papillomatous</a:t>
            </a:r>
            <a:r>
              <a:rPr lang="en-US" sz="2400" dirty="0" smtClean="0">
                <a:solidFill>
                  <a:schemeClr val="bg1"/>
                </a:solidFill>
              </a:rPr>
              <a:t>; many bear hairs.</a:t>
            </a:r>
          </a:p>
          <a:p>
            <a:pPr algn="l" rtl="0"/>
            <a:r>
              <a:rPr lang="en-US" sz="2400" i="1" dirty="0" smtClean="0">
                <a:solidFill>
                  <a:srgbClr val="FFFF00"/>
                </a:solidFill>
              </a:rPr>
              <a:t>Intradermal melanocytic naevi: </a:t>
            </a:r>
            <a:r>
              <a:rPr lang="en-US" sz="2400" i="1" dirty="0" smtClean="0">
                <a:solidFill>
                  <a:schemeClr val="bg1"/>
                </a:solidFill>
              </a:rPr>
              <a:t>These look </a:t>
            </a:r>
            <a:r>
              <a:rPr lang="en-US" sz="2400" dirty="0" smtClean="0">
                <a:solidFill>
                  <a:schemeClr val="bg1"/>
                </a:solidFill>
              </a:rPr>
              <a:t>like compound naevi but are less pigmented and often skin-</a:t>
            </a:r>
            <a:r>
              <a:rPr lang="en-US" sz="2400" dirty="0" err="1" smtClean="0">
                <a:solidFill>
                  <a:schemeClr val="bg1"/>
                </a:solidFill>
              </a:rPr>
              <a:t>coloured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just" rtl="0"/>
            <a:r>
              <a:rPr lang="en-US" sz="2400" i="1" dirty="0" smtClean="0">
                <a:solidFill>
                  <a:srgbClr val="FFFF00"/>
                </a:solidFill>
              </a:rPr>
              <a:t>Blue </a:t>
            </a:r>
            <a:r>
              <a:rPr lang="en-US" sz="2400" i="1" dirty="0" err="1" smtClean="0">
                <a:solidFill>
                  <a:srgbClr val="FFFF00"/>
                </a:solidFill>
              </a:rPr>
              <a:t>naevi</a:t>
            </a:r>
            <a:r>
              <a:rPr lang="en-US" sz="2400" i="1" dirty="0" smtClean="0">
                <a:solidFill>
                  <a:srgbClr val="FFFF00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So-called because of their </a:t>
            </a:r>
            <a:r>
              <a:rPr lang="en-US" sz="2400" dirty="0" smtClean="0">
                <a:solidFill>
                  <a:schemeClr val="bg1"/>
                </a:solidFill>
              </a:rPr>
              <a:t>striking slate grey–blue </a:t>
            </a:r>
            <a:r>
              <a:rPr lang="en-US" sz="2400" dirty="0" err="1" smtClean="0">
                <a:solidFill>
                  <a:schemeClr val="bg1"/>
                </a:solidFill>
              </a:rPr>
              <a:t>colour</a:t>
            </a:r>
            <a:r>
              <a:rPr lang="en-US" sz="2400" dirty="0" smtClean="0">
                <a:solidFill>
                  <a:schemeClr val="bg1"/>
                </a:solidFill>
              </a:rPr>
              <a:t>, blue </a:t>
            </a:r>
            <a:r>
              <a:rPr lang="en-US" sz="2400" dirty="0" err="1" smtClean="0">
                <a:solidFill>
                  <a:schemeClr val="bg1"/>
                </a:solidFill>
              </a:rPr>
              <a:t>naevi</a:t>
            </a:r>
            <a:r>
              <a:rPr lang="en-US" sz="2400" dirty="0" smtClean="0">
                <a:solidFill>
                  <a:schemeClr val="bg1"/>
                </a:solidFill>
              </a:rPr>
              <a:t> usually appear in childhood and adolescence, on the limbs, buttocks and lower back. They are usually solitary.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Other rare types:</a:t>
            </a:r>
          </a:p>
          <a:p>
            <a:pPr algn="l" rtl="0"/>
            <a:r>
              <a:rPr lang="en-US" i="1" dirty="0" smtClean="0">
                <a:solidFill>
                  <a:srgbClr val="FFC000"/>
                </a:solidFill>
              </a:rPr>
              <a:t>Spitz </a:t>
            </a:r>
            <a:r>
              <a:rPr lang="en-US" i="1" dirty="0" err="1" smtClean="0">
                <a:solidFill>
                  <a:srgbClr val="FFC000"/>
                </a:solidFill>
              </a:rPr>
              <a:t>naevi</a:t>
            </a:r>
            <a:r>
              <a:rPr lang="en-US" i="1" smtClean="0">
                <a:solidFill>
                  <a:srgbClr val="FFC000"/>
                </a:solidFill>
              </a:rPr>
              <a:t>                         </a:t>
            </a:r>
          </a:p>
          <a:p>
            <a:pPr algn="l" rtl="0"/>
            <a:r>
              <a:rPr lang="en-US" i="1" smtClean="0">
                <a:solidFill>
                  <a:srgbClr val="FFC000"/>
                </a:solidFill>
              </a:rPr>
              <a:t> </a:t>
            </a:r>
            <a:r>
              <a:rPr lang="en-US" i="1" dirty="0" smtClean="0">
                <a:solidFill>
                  <a:srgbClr val="FFC000"/>
                </a:solidFill>
              </a:rPr>
              <a:t>Dysplastic </a:t>
            </a:r>
            <a:r>
              <a:rPr lang="en-US" i="1" dirty="0" err="1" smtClean="0">
                <a:solidFill>
                  <a:srgbClr val="FFC000"/>
                </a:solidFill>
              </a:rPr>
              <a:t>naevi</a:t>
            </a:r>
            <a:r>
              <a:rPr lang="en-US" i="1" dirty="0" smtClean="0">
                <a:solidFill>
                  <a:srgbClr val="FFC000"/>
                </a:solidFill>
              </a:rPr>
              <a:t>(increase risk of MM)</a:t>
            </a:r>
          </a:p>
          <a:p>
            <a:pPr algn="l" rtl="0"/>
            <a:r>
              <a:rPr lang="en-US" i="1" dirty="0" smtClean="0">
                <a:solidFill>
                  <a:srgbClr val="FFC000"/>
                </a:solidFill>
              </a:rPr>
              <a:t>Mongolian spots</a:t>
            </a: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6719"/>
            <a:ext cx="8229600" cy="430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1" name="Picture 3" descr="F:\arabic board\clinical\Fitzpatrick photo\8\Typical acquired nevomelanocytic nevi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75822" cy="4786346"/>
          </a:xfrm>
          <a:prstGeom prst="rect">
            <a:avLst/>
          </a:prstGeom>
          <a:noFill/>
        </p:spPr>
      </p:pic>
      <p:sp>
        <p:nvSpPr>
          <p:cNvPr id="7" name="مستطيل 6"/>
          <p:cNvSpPr/>
          <p:nvPr/>
        </p:nvSpPr>
        <p:spPr>
          <a:xfrm>
            <a:off x="928662" y="5643578"/>
            <a:ext cx="7072362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A- Junctional melanocytic nevus.    </a:t>
            </a:r>
          </a:p>
          <a:p>
            <a:pPr algn="ctr"/>
            <a:r>
              <a:rPr lang="en-US" dirty="0" smtClean="0"/>
              <a:t>B- compound nevus.</a:t>
            </a: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i="1" dirty="0" smtClean="0">
                <a:solidFill>
                  <a:srgbClr val="92D050"/>
                </a:solidFill>
              </a:rPr>
              <a:t>Complications</a:t>
            </a:r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/>
            <a:r>
              <a:rPr lang="en-US" i="1" dirty="0" smtClean="0">
                <a:solidFill>
                  <a:srgbClr val="FFC000"/>
                </a:solidFill>
              </a:rPr>
              <a:t>Inflammation Pain and swelling </a:t>
            </a:r>
            <a:r>
              <a:rPr lang="en-US" i="1" dirty="0" smtClean="0"/>
              <a:t>are common but are </a:t>
            </a:r>
            <a:r>
              <a:rPr lang="en-US" dirty="0" smtClean="0"/>
              <a:t>not features of malignant transformation. They are caused by trauma, bacterial </a:t>
            </a:r>
            <a:r>
              <a:rPr lang="en-US" dirty="0" err="1" smtClean="0"/>
              <a:t>folliculitis</a:t>
            </a:r>
            <a:r>
              <a:rPr lang="en-US" dirty="0" smtClean="0"/>
              <a:t> or a foreign body reaction to hair after shaving or plucking.</a:t>
            </a:r>
          </a:p>
          <a:p>
            <a:pPr algn="just" rtl="0"/>
            <a:r>
              <a:rPr lang="en-US" i="1" dirty="0" err="1" smtClean="0">
                <a:solidFill>
                  <a:srgbClr val="FFC000"/>
                </a:solidFill>
              </a:rPr>
              <a:t>Depigmented</a:t>
            </a:r>
            <a:r>
              <a:rPr lang="en-US" i="1" dirty="0" smtClean="0">
                <a:solidFill>
                  <a:srgbClr val="FFC000"/>
                </a:solidFill>
              </a:rPr>
              <a:t> halo</a:t>
            </a:r>
            <a:r>
              <a:rPr lang="en-US" i="1" dirty="0" smtClean="0"/>
              <a:t>: So-called ‘halo naevi’ </a:t>
            </a:r>
            <a:r>
              <a:rPr lang="en-US" dirty="0" smtClean="0"/>
              <a:t>are uncommon but benign. There may be vitiligo elsewhere. </a:t>
            </a:r>
          </a:p>
          <a:p>
            <a:pPr algn="just" rtl="0"/>
            <a:r>
              <a:rPr lang="en-US" i="1" dirty="0" smtClean="0">
                <a:solidFill>
                  <a:srgbClr val="FFC000"/>
                </a:solidFill>
              </a:rPr>
              <a:t>Malignant change </a:t>
            </a:r>
            <a:r>
              <a:rPr lang="en-US" i="1" dirty="0" smtClean="0"/>
              <a:t>This is extremely rare except in </a:t>
            </a:r>
            <a:r>
              <a:rPr lang="en-US" dirty="0" smtClean="0"/>
              <a:t>congenital melanocytic naevi.</a:t>
            </a:r>
            <a:endParaRPr lang="ar-IQ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642918"/>
            <a:ext cx="365320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i="1" dirty="0" smtClean="0"/>
              <a:t>Treatment</a:t>
            </a:r>
            <a:endParaRPr lang="ar-IQ" sz="54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Excision is needed when:</a:t>
            </a:r>
          </a:p>
          <a:p>
            <a:pPr algn="l" rtl="0">
              <a:buNone/>
            </a:pPr>
            <a:r>
              <a:rPr lang="en-US" dirty="0" smtClean="0"/>
              <a:t>1- A </a:t>
            </a:r>
            <a:r>
              <a:rPr lang="en-US" dirty="0" err="1" smtClean="0"/>
              <a:t>naevus</a:t>
            </a:r>
            <a:r>
              <a:rPr lang="en-US" dirty="0" smtClean="0"/>
              <a:t> is unsightly;</a:t>
            </a:r>
          </a:p>
          <a:p>
            <a:pPr algn="l" rtl="0">
              <a:buNone/>
            </a:pPr>
            <a:r>
              <a:rPr lang="en-US" dirty="0" smtClean="0"/>
              <a:t>2- Malignancy is suspected or is a known risk (e.g. in a large congenital melanocytic </a:t>
            </a:r>
            <a:r>
              <a:rPr lang="en-US" dirty="0" err="1" smtClean="0"/>
              <a:t>naevus</a:t>
            </a:r>
            <a:r>
              <a:rPr lang="en-US" dirty="0" smtClean="0"/>
              <a:t>).</a:t>
            </a:r>
          </a:p>
          <a:p>
            <a:pPr algn="l" rtl="0">
              <a:buNone/>
            </a:pPr>
            <a:r>
              <a:rPr lang="en-US" dirty="0" smtClean="0"/>
              <a:t>3- A </a:t>
            </a:r>
            <a:r>
              <a:rPr lang="en-US" dirty="0" err="1" smtClean="0"/>
              <a:t>naevus</a:t>
            </a:r>
            <a:r>
              <a:rPr lang="en-US" dirty="0" smtClean="0"/>
              <a:t> is repeatedly inflamed or traumatized.</a:t>
            </a:r>
            <a:endParaRPr lang="ar-IQ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D:\Old Acer\turkey\121120091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7900988" cy="5924550"/>
          </a:xfrm>
          <a:prstGeom prst="rect">
            <a:avLst/>
          </a:prstGeom>
          <a:noFill/>
        </p:spPr>
      </p:pic>
      <p:sp>
        <p:nvSpPr>
          <p:cNvPr id="6" name="شكل بيضاوي 5"/>
          <p:cNvSpPr/>
          <p:nvPr/>
        </p:nvSpPr>
        <p:spPr>
          <a:xfrm>
            <a:off x="2357422" y="2357430"/>
            <a:ext cx="3929090" cy="135732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The End</a:t>
            </a:r>
            <a:endParaRPr lang="ar-IQ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 descr="C:\Users\drd\Desktop\hyp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0" y="0"/>
            <a:ext cx="9175749" cy="6857999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1000100" y="5429264"/>
            <a:ext cx="785818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Causes of hypo and </a:t>
            </a:r>
            <a:r>
              <a:rPr lang="en-US" dirty="0" err="1" smtClean="0"/>
              <a:t>depigmentation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err="1" smtClean="0"/>
              <a:t>Vitiligo</a:t>
            </a:r>
            <a:endParaRPr lang="en-US" sz="9600" dirty="0" smtClean="0"/>
          </a:p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r>
              <a:rPr lang="ar-IQ" sz="7200" dirty="0" smtClean="0">
                <a:solidFill>
                  <a:srgbClr val="FFC000"/>
                </a:solidFill>
              </a:rPr>
              <a:t>داء البهاق</a:t>
            </a:r>
            <a:endParaRPr lang="ar-IQ" sz="7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ar-IQ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95300" y="533400"/>
            <a:ext cx="796431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47750" indent="-1047750" algn="l" rtl="0">
              <a:spcBef>
                <a:spcPct val="40000"/>
              </a:spcBef>
            </a:pPr>
            <a:r>
              <a:rPr lang="en-US" altLang="ar-SA" sz="2400" b="1" i="1" dirty="0" err="1" smtClean="0">
                <a:solidFill>
                  <a:srgbClr val="FFFF1C"/>
                </a:solidFill>
                <a:latin typeface="Arial" pitchFamily="34" charset="0"/>
              </a:rPr>
              <a:t>Prevelence</a:t>
            </a:r>
            <a:endParaRPr lang="en-US" altLang="ar-SA" sz="2400" b="1" i="1" dirty="0">
              <a:solidFill>
                <a:srgbClr val="FFFF1C"/>
              </a:solidFill>
              <a:latin typeface="Arial" pitchFamily="34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571472" y="4286256"/>
            <a:ext cx="9100473" cy="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ar-IQ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0" y="1219200"/>
            <a:ext cx="9100473" cy="0"/>
          </a:xfrm>
          <a:prstGeom prst="line">
            <a:avLst/>
          </a:prstGeom>
          <a:noFill/>
          <a:ln w="19050">
            <a:solidFill>
              <a:srgbClr val="66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rtl="0"/>
            <a:endParaRPr lang="ar-IQ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95300" y="1295401"/>
            <a:ext cx="83629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0513" indent="-290513" algn="just" defTabSz="571500" rtl="0">
              <a:lnSpc>
                <a:spcPct val="140000"/>
              </a:lnSpc>
              <a:spcBef>
                <a:spcPct val="4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sz="2400" b="1" dirty="0">
                <a:solidFill>
                  <a:schemeClr val="bg1"/>
                </a:solidFill>
                <a:latin typeface="Arial" pitchFamily="34" charset="0"/>
              </a:rPr>
              <a:t>A common disorder affecting about 1-2% of population.</a:t>
            </a:r>
          </a:p>
          <a:p>
            <a:pPr marL="290513" indent="-290513" algn="just" defTabSz="571500" rtl="0">
              <a:lnSpc>
                <a:spcPct val="140000"/>
              </a:lnSpc>
              <a:spcBef>
                <a:spcPct val="4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sz="2400" b="1" dirty="0">
                <a:solidFill>
                  <a:schemeClr val="bg1"/>
                </a:solidFill>
                <a:latin typeface="Arial" pitchFamily="34" charset="0"/>
              </a:rPr>
              <a:t>50% of the patients develop vitiligo before the age of </a:t>
            </a:r>
            <a:r>
              <a:rPr lang="en-US" altLang="ar-SA" sz="2400" b="1" dirty="0" smtClean="0">
                <a:solidFill>
                  <a:schemeClr val="bg1"/>
                </a:solidFill>
                <a:latin typeface="Arial" pitchFamily="34" charset="0"/>
              </a:rPr>
              <a:t>20 </a:t>
            </a:r>
            <a:r>
              <a:rPr lang="en-US" altLang="ar-SA" sz="2400" b="1" dirty="0">
                <a:solidFill>
                  <a:schemeClr val="bg1"/>
                </a:solidFill>
                <a:latin typeface="Arial" pitchFamily="34" charset="0"/>
              </a:rPr>
              <a:t>&amp; the incidence decreases with increasing age.</a:t>
            </a:r>
          </a:p>
          <a:p>
            <a:pPr marL="290513" indent="-290513" algn="just" defTabSz="571500" rtl="0">
              <a:lnSpc>
                <a:spcPct val="140000"/>
              </a:lnSpc>
              <a:spcBef>
                <a:spcPct val="4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sz="2400" b="1" dirty="0">
                <a:solidFill>
                  <a:schemeClr val="bg1"/>
                </a:solidFill>
                <a:latin typeface="Arial" pitchFamily="34" charset="0"/>
              </a:rPr>
              <a:t>+</a:t>
            </a:r>
            <a:r>
              <a:rPr lang="en-US" altLang="ar-SA" sz="2400" b="1" dirty="0" err="1">
                <a:solidFill>
                  <a:schemeClr val="bg1"/>
                </a:solidFill>
                <a:latin typeface="Arial" pitchFamily="34" charset="0"/>
              </a:rPr>
              <a:t>ve</a:t>
            </a:r>
            <a:r>
              <a:rPr lang="en-US" altLang="ar-SA" sz="2400" b="1" dirty="0">
                <a:solidFill>
                  <a:schemeClr val="bg1"/>
                </a:solidFill>
                <a:latin typeface="Arial" pitchFamily="34" charset="0"/>
              </a:rPr>
              <a:t> family history in at least 30% of cases</a:t>
            </a:r>
            <a:r>
              <a:rPr lang="en-US" altLang="ar-SA" sz="2400" b="1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</a:p>
          <a:p>
            <a:pPr marL="290513" indent="-290513" algn="just" defTabSz="571500" rtl="0">
              <a:lnSpc>
                <a:spcPct val="140000"/>
              </a:lnSpc>
              <a:spcBef>
                <a:spcPct val="4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sz="2400" b="1" dirty="0" smtClean="0">
                <a:solidFill>
                  <a:srgbClr val="92D050"/>
                </a:solidFill>
                <a:latin typeface="Arial" pitchFamily="34" charset="0"/>
              </a:rPr>
              <a:t>Etiologic theories</a:t>
            </a:r>
          </a:p>
          <a:p>
            <a:pPr marL="290513" indent="-290513" algn="just" defTabSz="571500" rtl="0">
              <a:lnSpc>
                <a:spcPct val="140000"/>
              </a:lnSpc>
              <a:spcBef>
                <a:spcPct val="2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sz="2400" b="1" dirty="0" smtClean="0">
                <a:solidFill>
                  <a:schemeClr val="bg1"/>
                </a:solidFill>
                <a:latin typeface="Arial" pitchFamily="34" charset="0"/>
              </a:rPr>
              <a:t>Autoimmune hypothesis.</a:t>
            </a:r>
          </a:p>
          <a:p>
            <a:pPr marL="290513" indent="-290513" algn="just" defTabSz="571500" rtl="0">
              <a:lnSpc>
                <a:spcPct val="140000"/>
              </a:lnSpc>
              <a:spcBef>
                <a:spcPct val="2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sz="2400" b="1" dirty="0" smtClean="0">
                <a:solidFill>
                  <a:schemeClr val="bg1"/>
                </a:solidFill>
                <a:latin typeface="Arial" pitchFamily="34" charset="0"/>
              </a:rPr>
              <a:t>Melanocyte self-destructive hypothesis.</a:t>
            </a:r>
          </a:p>
          <a:p>
            <a:pPr marL="290513" indent="-290513" algn="just" defTabSz="571500" rtl="0">
              <a:lnSpc>
                <a:spcPct val="140000"/>
              </a:lnSpc>
              <a:spcBef>
                <a:spcPct val="2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sz="2400" b="1" dirty="0" smtClean="0">
                <a:solidFill>
                  <a:schemeClr val="bg1"/>
                </a:solidFill>
                <a:latin typeface="Arial" pitchFamily="34" charset="0"/>
              </a:rPr>
              <a:t>Neural theory.</a:t>
            </a:r>
          </a:p>
          <a:p>
            <a:pPr marL="290513" indent="-290513" algn="just" defTabSz="571500" rtl="0">
              <a:lnSpc>
                <a:spcPct val="140000"/>
              </a:lnSpc>
              <a:spcBef>
                <a:spcPct val="40000"/>
              </a:spcBef>
              <a:buClr>
                <a:srgbClr val="FF1313"/>
              </a:buClr>
              <a:buSzPct val="75000"/>
              <a:buFontTx/>
              <a:buChar char="•"/>
            </a:pPr>
            <a:endParaRPr lang="en-US" altLang="ar-SA" sz="2400" b="1" dirty="0" smtClean="0">
              <a:solidFill>
                <a:srgbClr val="66FF33"/>
              </a:solidFill>
              <a:latin typeface="Arial" pitchFamily="34" charset="0"/>
            </a:endParaRPr>
          </a:p>
          <a:p>
            <a:pPr marL="290513" indent="-290513" algn="just" defTabSz="571500" rtl="0">
              <a:lnSpc>
                <a:spcPct val="140000"/>
              </a:lnSpc>
              <a:spcBef>
                <a:spcPct val="40000"/>
              </a:spcBef>
              <a:buClr>
                <a:srgbClr val="FF1313"/>
              </a:buClr>
              <a:buSzPct val="75000"/>
              <a:buFontTx/>
              <a:buChar char="•"/>
            </a:pPr>
            <a:endParaRPr lang="en-US" altLang="ar-SA" sz="2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92D050"/>
                </a:solidFill>
              </a:rPr>
              <a:t>Clinical picture</a:t>
            </a:r>
            <a:endParaRPr lang="ar-IQ" dirty="0">
              <a:solidFill>
                <a:srgbClr val="92D05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/>
            <a:r>
              <a:rPr lang="en-US" i="1" dirty="0" smtClean="0">
                <a:solidFill>
                  <a:srgbClr val="00B050"/>
                </a:solidFill>
              </a:rPr>
              <a:t>Generalized type </a:t>
            </a:r>
            <a:r>
              <a:rPr lang="en-US" i="1" dirty="0" smtClean="0">
                <a:solidFill>
                  <a:schemeClr val="bg1"/>
                </a:solidFill>
              </a:rPr>
              <a:t>The sharply defined, usually symmetrical</a:t>
            </a:r>
            <a:r>
              <a:rPr lang="en-US" dirty="0" smtClean="0">
                <a:solidFill>
                  <a:schemeClr val="bg1"/>
                </a:solidFill>
              </a:rPr>
              <a:t>, white patches are especially common on the backs of the hands, wrists, fronts of knees, neck and around body orifices. The hair of the scalp and beard may </a:t>
            </a:r>
            <a:r>
              <a:rPr lang="en-US" dirty="0" err="1" smtClean="0">
                <a:solidFill>
                  <a:schemeClr val="bg1"/>
                </a:solidFill>
              </a:rPr>
              <a:t>depigmented</a:t>
            </a:r>
            <a:r>
              <a:rPr lang="en-US" dirty="0" smtClean="0">
                <a:solidFill>
                  <a:schemeClr val="bg1"/>
                </a:solidFill>
              </a:rPr>
              <a:t> too.</a:t>
            </a:r>
          </a:p>
          <a:p>
            <a:pPr algn="just" rtl="0"/>
            <a:r>
              <a:rPr lang="en-US" dirty="0" smtClean="0">
                <a:solidFill>
                  <a:schemeClr val="bg1"/>
                </a:solidFill>
              </a:rPr>
              <a:t>The course is unpredictable: lesions may remain static or spread, sometimes following minor trauma (Köbner phenomenon).</a:t>
            </a: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 descr="D:\arabic board\etasiat\Slide Study3\Vitili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357586" cy="4295762"/>
          </a:xfrm>
          <a:prstGeom prst="rect">
            <a:avLst/>
          </a:prstGeom>
          <a:noFill/>
        </p:spPr>
      </p:pic>
      <p:pic>
        <p:nvPicPr>
          <p:cNvPr id="5123" name="Picture 3" descr="D:\arabic board\most imp\vitiligo_alopecia_areat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642918"/>
            <a:ext cx="4368800" cy="552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altLang="ar-SA" sz="4800" b="1" dirty="0" smtClean="0">
                <a:solidFill>
                  <a:srgbClr val="66FF33"/>
                </a:solidFill>
                <a:latin typeface="Arial" pitchFamily="34" charset="0"/>
              </a:rPr>
              <a:t>Distribution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90513" indent="-290513" algn="l" defTabSz="571500" rtl="0">
              <a:lnSpc>
                <a:spcPct val="140000"/>
              </a:lnSpc>
              <a:spcBef>
                <a:spcPct val="2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</a:rPr>
              <a:t>Focal.</a:t>
            </a:r>
          </a:p>
          <a:p>
            <a:pPr marL="290513" indent="-290513" algn="l" defTabSz="571500" rtl="0">
              <a:lnSpc>
                <a:spcPct val="140000"/>
              </a:lnSpc>
              <a:spcBef>
                <a:spcPct val="2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</a:rPr>
              <a:t>Segmental</a:t>
            </a: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 (2</a:t>
            </a:r>
            <a:r>
              <a:rPr lang="en-US" altLang="ar-SA" b="1" baseline="30000" dirty="0" smtClean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nd</a:t>
            </a: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  <a:sym typeface="Wingdings" pitchFamily="2" charset="2"/>
              </a:rPr>
              <a:t> common)</a:t>
            </a:r>
            <a:endParaRPr lang="en-US" altLang="ar-SA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marL="290513" indent="-290513" algn="l" defTabSz="571500" rtl="0">
              <a:lnSpc>
                <a:spcPct val="140000"/>
              </a:lnSpc>
              <a:spcBef>
                <a:spcPct val="2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</a:rPr>
              <a:t>Generalized: (most common)</a:t>
            </a:r>
          </a:p>
          <a:p>
            <a:pPr marL="290513" indent="-290513" algn="l" defTabSz="571500" rtl="0">
              <a:lnSpc>
                <a:spcPct val="140000"/>
              </a:lnSpc>
              <a:spcBef>
                <a:spcPct val="2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b="1" dirty="0" err="1" smtClean="0">
                <a:solidFill>
                  <a:schemeClr val="bg1"/>
                </a:solidFill>
                <a:latin typeface="Arial" pitchFamily="34" charset="0"/>
              </a:rPr>
              <a:t>Acrofacial</a:t>
            </a: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</a:rPr>
              <a:t>.(resistant to treatment)</a:t>
            </a:r>
          </a:p>
          <a:p>
            <a:pPr marL="290513" indent="-290513" algn="l" defTabSz="571500" rtl="0">
              <a:lnSpc>
                <a:spcPct val="140000"/>
              </a:lnSpc>
              <a:spcBef>
                <a:spcPct val="20000"/>
              </a:spcBef>
              <a:buClr>
                <a:srgbClr val="FF1313"/>
              </a:buClr>
              <a:buSzPct val="75000"/>
              <a:buFontTx/>
              <a:buChar char="•"/>
            </a:pP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</a:rPr>
              <a:t>Universal </a:t>
            </a:r>
            <a:r>
              <a:rPr lang="en-US" altLang="ar-SA" b="1" dirty="0" err="1" smtClean="0">
                <a:solidFill>
                  <a:schemeClr val="bg1"/>
                </a:solidFill>
                <a:latin typeface="Arial" pitchFamily="34" charset="0"/>
              </a:rPr>
              <a:t>vitiligo</a:t>
            </a:r>
            <a:r>
              <a:rPr lang="en-US" altLang="ar-SA" b="1" dirty="0" smtClean="0">
                <a:solidFill>
                  <a:schemeClr val="bg1"/>
                </a:solidFill>
                <a:latin typeface="Arial" pitchFamily="34" charset="0"/>
              </a:rPr>
              <a:t>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b="1" dirty="0" smtClean="0">
                <a:solidFill>
                  <a:srgbClr val="92D050"/>
                </a:solidFill>
              </a:rPr>
              <a:t>Associations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• Insulin-dependent diabetes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• Pernicious anemia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• Hashimoto’s </a:t>
            </a:r>
            <a:r>
              <a:rPr lang="en-US" dirty="0" err="1" smtClean="0">
                <a:solidFill>
                  <a:schemeClr val="bg1"/>
                </a:solidFill>
              </a:rPr>
              <a:t>thyroiditis</a:t>
            </a:r>
            <a:endParaRPr lang="en-US" dirty="0" smtClean="0">
              <a:solidFill>
                <a:schemeClr val="bg1"/>
              </a:solidFill>
            </a:endParaRP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• Grave’s disease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• Addison’s disease</a:t>
            </a:r>
          </a:p>
          <a:p>
            <a:pPr algn="l" rtl="0"/>
            <a:r>
              <a:rPr lang="en-US" dirty="0" smtClean="0">
                <a:solidFill>
                  <a:schemeClr val="bg1"/>
                </a:solidFill>
              </a:rPr>
              <a:t>• Alopecia </a:t>
            </a:r>
            <a:r>
              <a:rPr lang="en-US" dirty="0" err="1" smtClean="0">
                <a:solidFill>
                  <a:schemeClr val="bg1"/>
                </a:solidFill>
              </a:rPr>
              <a:t>areata</a:t>
            </a:r>
            <a:endParaRPr lang="ar-IQ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سبوك">
  <a:themeElements>
    <a:clrScheme name="مسبوك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مسبوك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اف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475</TotalTime>
  <Words>1035</Words>
  <Application>Microsoft Office PowerPoint</Application>
  <PresentationFormat>On-screen Show (4:3)</PresentationFormat>
  <Paragraphs>97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Akhbar MT</vt:lpstr>
      <vt:lpstr>Arial</vt:lpstr>
      <vt:lpstr>Cambria</vt:lpstr>
      <vt:lpstr>Rockwell</vt:lpstr>
      <vt:lpstr>Symbol</vt:lpstr>
      <vt:lpstr>Times New Roman</vt:lpstr>
      <vt:lpstr>Wingdings</vt:lpstr>
      <vt:lpstr>Wingdings 2</vt:lpstr>
      <vt:lpstr>مسبوك</vt:lpstr>
      <vt:lpstr>Pigmentary disorders</vt:lpstr>
      <vt:lpstr>Normal skin color </vt:lpstr>
      <vt:lpstr>PowerPoint Presentation</vt:lpstr>
      <vt:lpstr>PowerPoint Presentation</vt:lpstr>
      <vt:lpstr>PowerPoint Presentation</vt:lpstr>
      <vt:lpstr>Clinical picture</vt:lpstr>
      <vt:lpstr>PowerPoint Presentation</vt:lpstr>
      <vt:lpstr>Distribution</vt:lpstr>
      <vt:lpstr>Associations </vt:lpstr>
      <vt:lpstr>Treatment </vt:lpstr>
      <vt:lpstr>Oculocutaneous albinism</vt:lpstr>
      <vt:lpstr>Clinical feature</vt:lpstr>
      <vt:lpstr>PowerPoint Presentation</vt:lpstr>
      <vt:lpstr>PowerPoint Presentation</vt:lpstr>
      <vt:lpstr>Melasma</vt:lpstr>
      <vt:lpstr>PowerPoint Presentation</vt:lpstr>
      <vt:lpstr>Treatment</vt:lpstr>
      <vt:lpstr>Melanocytic naevi </vt:lpstr>
      <vt:lpstr>Cause and evolution</vt:lpstr>
      <vt:lpstr>Presentation</vt:lpstr>
      <vt:lpstr>PowerPoint Presentation</vt:lpstr>
      <vt:lpstr>PowerPoint Presentation</vt:lpstr>
      <vt:lpstr>PowerPoint Presentation</vt:lpstr>
      <vt:lpstr>PowerPoint Presentation</vt:lpstr>
      <vt:lpstr>Complications</vt:lpstr>
      <vt:lpstr>PowerPoint Presentation</vt:lpstr>
      <vt:lpstr>Treatment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Pigmentary disorders</dc:title>
  <dc:creator>drd</dc:creator>
  <cp:lastModifiedBy>drd</cp:lastModifiedBy>
  <cp:revision>53</cp:revision>
  <dcterms:created xsi:type="dcterms:W3CDTF">2012-05-15T13:23:58Z</dcterms:created>
  <dcterms:modified xsi:type="dcterms:W3CDTF">2018-12-26T19:50:41Z</dcterms:modified>
</cp:coreProperties>
</file>