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56" r:id="rId2"/>
    <p:sldId id="404" r:id="rId3"/>
    <p:sldId id="377" r:id="rId4"/>
    <p:sldId id="405" r:id="rId5"/>
    <p:sldId id="378" r:id="rId6"/>
    <p:sldId id="380" r:id="rId7"/>
    <p:sldId id="406" r:id="rId8"/>
    <p:sldId id="379" r:id="rId9"/>
    <p:sldId id="407" r:id="rId10"/>
    <p:sldId id="381" r:id="rId11"/>
    <p:sldId id="408" r:id="rId12"/>
    <p:sldId id="410" r:id="rId13"/>
    <p:sldId id="411" r:id="rId14"/>
    <p:sldId id="409" r:id="rId15"/>
    <p:sldId id="413" r:id="rId16"/>
    <p:sldId id="415" r:id="rId17"/>
    <p:sldId id="414" r:id="rId18"/>
    <p:sldId id="412" r:id="rId19"/>
    <p:sldId id="416" r:id="rId20"/>
    <p:sldId id="417" r:id="rId21"/>
    <p:sldId id="418" r:id="rId22"/>
    <p:sldId id="420" r:id="rId2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1B550B6-DC81-4C9E-979F-F2247B4B20C3}" type="datetimeFigureOut">
              <a:rPr lang="ar-IQ" smtClean="0"/>
              <a:t>09/08/1441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D383F2F-7B85-4EA1-83DF-132178BA5FC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53647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16833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Inflammatory cells</a:t>
            </a:r>
            <a:endParaRPr lang="ar-IQ" sz="40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3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Chemotaxis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Trans-endothelial migration &amp; migration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through tissue to the site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infection by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action of: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1.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ctivated complements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(C3a,C5a) </a:t>
            </a: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2.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lymphokines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3. N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.(leukotriene) </a:t>
            </a: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4.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Kinin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5. Bacteria itself &amp; their products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Cells (N, L) change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from spherical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shape with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limited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mobility to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mobile, active &amp; polarized </a:t>
            </a: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Chemotaxis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1st event is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detection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chemical stimulant by binding of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chemotactic factor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chemotaxin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 to specific receptor on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 followed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by polarization (reorganization of microfilament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), occur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due to change in permeability or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membrane potential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It depends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on 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ability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to sense a chemical gradient across its cell body &amp; migrate in the direction of increasing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concentration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54751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Polarization of N</a:t>
            </a:r>
            <a:endParaRPr lang="ar-IQ" sz="3600" b="1" dirty="0">
              <a:solidFill>
                <a:schemeClr val="tx2"/>
              </a:solidFill>
              <a:latin typeface="Lucida Sans Unicode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389"/>
            <a:ext cx="8424936" cy="539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7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8" y="548680"/>
            <a:ext cx="8811620" cy="575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Phagocytosis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Recognition appear by contact of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 with the bacterial surface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&amp; through action of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IgG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&amp;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C3b that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bound with bact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sur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(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opsonin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Opsonization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, means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coating the pathogen with a few recognizable ligands that enable phagocyte to bind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to &amp;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ingest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pathogen</a:t>
            </a: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 recognize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opsonin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then firm attach occur </a:t>
            </a: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Plasma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membrane (of N) flows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around &amp; then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invaginate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to internalize attached bact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which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is contained within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phagosomes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20688"/>
            <a:ext cx="8714233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8283" cy="61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98425"/>
            <a:ext cx="3157537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Microbiocidal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 activity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 fontScale="85000" lnSpcReduction="20000"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Intracellular: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1. O</a:t>
            </a:r>
            <a:r>
              <a:rPr lang="en-US" sz="16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dependent (Myeloperoxidase)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2. O</a:t>
            </a:r>
            <a:r>
              <a:rPr lang="en-US" sz="16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independent: Lysozyme,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Lactoferrin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, NP, Acidity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4-6 pH), Cationic proteins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&amp; peptides (e.g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bacterial permeability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increasing protein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 smtClean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Lysosomes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(granules): posses enzyme dependent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bactericidal activity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(as lysozymes or NP) &amp;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enzyme independent bactericidal activity (as myeloperoxidase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 smtClean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Lysosomes move to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phagosome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&amp; fuse with it to form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phagolysosome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In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this step, all the toxic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components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lysosome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(as lysozymes or neutral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proteases) are dumped into the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phagolysosome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Extracellular: Enzymes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escape to outside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Microbiocidal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 activity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Marked rise in O</a:t>
            </a:r>
            <a:r>
              <a:rPr lang="en-US" sz="16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consumption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if present as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subgingival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area (usually there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is no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</a:t>
            </a:r>
            <a:r>
              <a:rPr lang="en-US" sz="16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 indicates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microbicidal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activity; however,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 can function under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anaerobic condition</a:t>
            </a: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Also, marked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rise in O</a:t>
            </a:r>
            <a:r>
              <a:rPr lang="en-US" sz="17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consumption if present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indicates O</a:t>
            </a:r>
            <a:r>
              <a:rPr lang="en-US" sz="17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reduction to yield O</a:t>
            </a:r>
            <a:r>
              <a:rPr lang="en-US" sz="17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radicals (toxic for MO especially anaerobic)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Increase in glycolysis &amp; glucose utilization to provide energy required for phagocytosis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&amp;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result in drop in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intracellular pH (increased acidity) due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to formation of lactate</a:t>
            </a: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7" y="0"/>
            <a:ext cx="56542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Microbiocidal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 activity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 lnSpcReduction="10000"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Lysosomes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move to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phagosome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&amp; fuse with it to form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phagolysosome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</a:t>
            </a:r>
            <a:r>
              <a:rPr lang="en-US" sz="17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radicals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and myeloperoxidase released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into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phagosome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to kill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bacteria</a:t>
            </a: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Before invagination is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completed, some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products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released from </a:t>
            </a:r>
            <a:r>
              <a:rPr lang="en-US" sz="28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phagosome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into external environment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which will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induce damage to the host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tissue, so extracellular enzymes are those enzymes that escape to outside the cell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Non-oxidative path is very important in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PD disease because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highly anaerobic conditions in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subgingival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environment 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N dysfunction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476672"/>
            <a:ext cx="9114543" cy="6381328"/>
          </a:xfrm>
        </p:spPr>
        <p:txBody>
          <a:bodyPr>
            <a:noAutofit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Seen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in:</a:t>
            </a:r>
            <a:endParaRPr lang="en-US" sz="22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1)AIDS.  2) DM.  3) Liver disease.  4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 </a:t>
            </a:r>
            <a:r>
              <a:rPr lang="en-US" sz="22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Chédiak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–Higashi syndrome.   5) Down syndrome.  6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 </a:t>
            </a:r>
            <a:r>
              <a:rPr lang="en-US" sz="22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Papillon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–</a:t>
            </a:r>
            <a:r>
              <a:rPr lang="en-US" sz="2200" b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Lefèvre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syndrome.                           7) Ulcerative colitis.  8) Thalassemia.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9) Neutropenia (</a:t>
            </a:r>
            <a:r>
              <a:rPr lang="en-US" sz="22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Agranulocytosis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10) Aggressive periodontitis (AP)</a:t>
            </a: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75%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patients with AP &amp; LAP have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chemotactic defect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of N (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reduction in binding site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)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which is genetic in origin                     </a:t>
            </a:r>
            <a:endParaRPr lang="en-US" sz="2200" b="1" dirty="0" smtClean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or environmental as G-</a:t>
            </a:r>
            <a:r>
              <a:rPr lang="en-US" sz="22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ve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MO</a:t>
            </a: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1-Block receptors.</a:t>
            </a:r>
            <a:endParaRPr lang="en-US" sz="22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2-Inhibit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function by bacterial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metabolites.</a:t>
            </a:r>
            <a:endParaRPr lang="en-US" sz="22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3-There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is a genetic predisposition for such environmental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factors. </a:t>
            </a:r>
            <a:endParaRPr lang="en-US" sz="22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4-Receptors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degradation by proteases or O</a:t>
            </a:r>
            <a:r>
              <a:rPr lang="en-US" sz="16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radicals.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200" b="1" dirty="0" smtClean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also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Phagocytic defect by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blocking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C3b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receptor. Its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localized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phenomenon as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only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diseased (PD tissue) sites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affected by </a:t>
            </a:r>
            <a:r>
              <a:rPr lang="en-US" sz="22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toxic &amp; non-toxic </a:t>
            </a: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factors from </a:t>
            </a:r>
            <a:r>
              <a:rPr lang="en-US" sz="2200" b="1" i="1" dirty="0" err="1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A.a</a:t>
            </a:r>
            <a:r>
              <a:rPr lang="en-US" sz="2200" b="1" i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2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2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en-US" sz="22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lvl="0" indent="0" algn="l" rtl="0">
              <a:buClr>
                <a:srgbClr val="1F497D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3649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Neutrophiles</a:t>
            </a:r>
            <a:r>
              <a:rPr lang="en-US" sz="32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&amp; </a:t>
            </a:r>
            <a:r>
              <a:rPr lang="en-US" sz="32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Monocytes</a:t>
            </a:r>
            <a:endParaRPr lang="en-US" sz="3200" b="1" dirty="0">
              <a:solidFill>
                <a:schemeClr val="tx2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N &amp;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monocytes are closely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related phagocytic 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.</a:t>
            </a:r>
          </a:p>
          <a:p>
            <a:pPr marL="0" indent="0" algn="l"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       What are the differences between them ???</a:t>
            </a:r>
          </a:p>
          <a:p>
            <a:pPr marL="0" indent="0" algn="l"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1. N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almost completely differentiate within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the bone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marrow whereas M exit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bone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marrow in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an immature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form &amp; differentiate in the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tissues</a:t>
            </a:r>
            <a:endParaRPr lang="en-US" sz="2800" b="1" dirty="0">
              <a:solidFill>
                <a:schemeClr val="tx2"/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0" indent="0" algn="l"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2. N are the predominant inflammatory cells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in blood (about 2/3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), small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size (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microphages)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&amp; posses receptors for C. &amp;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IgG</a:t>
            </a:r>
            <a:endParaRPr lang="en-US" sz="2800" b="1" dirty="0">
              <a:solidFill>
                <a:schemeClr val="tx2"/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0" indent="0" algn="l"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3. M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complete their differentiation in local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tissues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to become large in size (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macrophages),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live in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tissues </a:t>
            </a:r>
            <a:r>
              <a:rPr lang="en-US" sz="28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long enough to present Ag to T cells</a:t>
            </a:r>
          </a:p>
          <a:p>
            <a:pPr marL="0" indent="0" algn="l">
              <a:buNone/>
            </a:pPr>
            <a:endParaRPr lang="ar-IQ" sz="2800" b="1" dirty="0">
              <a:solidFill>
                <a:schemeClr val="tx2"/>
              </a:solidFill>
              <a:latin typeface="Lucida Sans Unicode" pitchFamily="34" charset="0"/>
            </a:endParaRP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175"/>
            <a:ext cx="7327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NEUTROPHILES 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(</a:t>
            </a:r>
            <a:r>
              <a:rPr lang="en-US" sz="32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PNL,PMN,N 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)	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 fontScale="92500"/>
          </a:bodyPr>
          <a:lstStyle/>
          <a:p>
            <a:pPr marL="0" lvl="0" indent="0" algn="l" rtl="0">
              <a:buClr>
                <a:srgbClr val="1F497D"/>
              </a:buClr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ost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important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inflammatory cells 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l" rtl="0">
              <a:buClr>
                <a:srgbClr val="1F497D"/>
              </a:buClr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Continuously migrate through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PD tissues to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G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fluid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to be in contact with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l" rtl="0">
              <a:buClr>
                <a:srgbClr val="1F497D"/>
              </a:buClr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 palisade on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surface of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plaque to form barrier </a:t>
            </a:r>
          </a:p>
          <a:p>
            <a:pPr algn="l" rtl="0">
              <a:buClr>
                <a:srgbClr val="1F497D"/>
              </a:buClr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Form in B.M. &amp; stay in blood for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6h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&amp; in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tissues for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4d.</a:t>
            </a:r>
          </a:p>
          <a:p>
            <a:pPr algn="l" rtl="0">
              <a:buClr>
                <a:srgbClr val="1F497D"/>
              </a:buClr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Migration to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tissue,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margination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, adherence, accumulation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&amp; penetration</a:t>
            </a:r>
          </a:p>
          <a:p>
            <a:pPr algn="l" rtl="0">
              <a:buClr>
                <a:srgbClr val="1F497D"/>
              </a:buClr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Respond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to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 invasion through: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itchFamily="2" charset="2"/>
              <a:buChar char="v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Chemotaxis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Phagocytosis</a:t>
            </a: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Microbiocidal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activity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" y="1268760"/>
            <a:ext cx="91440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03649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Trans-endothelial </a:t>
            </a:r>
            <a:r>
              <a:rPr lang="en-US" sz="3200" b="1" dirty="0"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rPr>
              <a:t>migration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Direct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movement of L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from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blood to local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tissues by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interaction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between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L. &amp; endothelium that result in pushing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L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.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between the endothelial </a:t>
            </a: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cells to exit blood &amp;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enter tissue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Defect in such process associated with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some conditions such as Aggressive PD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l" rtl="0"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 &amp; M spend less than 12h in </a:t>
            </a:r>
            <a:r>
              <a:rPr lang="en-US" sz="2800" b="1" dirty="0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circulation, to exit and enter tissues</a:t>
            </a:r>
          </a:p>
          <a:p>
            <a:pPr marL="0" lvl="0" indent="0" algn="l" rtl="0">
              <a:buClr>
                <a:srgbClr val="1F497D"/>
              </a:buClr>
              <a:buNone/>
            </a:pPr>
            <a:endParaRPr lang="en-US" sz="2800" b="1" dirty="0">
              <a:solidFill>
                <a:schemeClr val="tx2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8138"/>
            <a:ext cx="7992888" cy="648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7473</TotalTime>
  <Words>842</Words>
  <Application>Microsoft Office PowerPoint</Application>
  <PresentationFormat>عرض على الشاشة (3:4)‏</PresentationFormat>
  <Paragraphs>77</Paragraphs>
  <Slides>22</Slides>
  <Notes>0</Notes>
  <HiddenSlides>0</HiddenSlides>
  <MMClips>22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3" baseType="lpstr">
      <vt:lpstr>سمة Office</vt:lpstr>
      <vt:lpstr>Inflammatory cells</vt:lpstr>
      <vt:lpstr>عرض تقديمي في PowerPoint</vt:lpstr>
      <vt:lpstr>Neutrophiles &amp; Monocytes</vt:lpstr>
      <vt:lpstr>عرض تقديمي في PowerPoint</vt:lpstr>
      <vt:lpstr>NEUTROPHILES (PNL,PMN,N ) </vt:lpstr>
      <vt:lpstr>عرض تقديمي في PowerPoint</vt:lpstr>
      <vt:lpstr>عرض تقديمي في PowerPoint</vt:lpstr>
      <vt:lpstr>Trans-endothelial migration</vt:lpstr>
      <vt:lpstr>عرض تقديمي في PowerPoint</vt:lpstr>
      <vt:lpstr>Chemotaxis </vt:lpstr>
      <vt:lpstr>Chemotaxis </vt:lpstr>
      <vt:lpstr>Polarization of N</vt:lpstr>
      <vt:lpstr>عرض تقديمي في PowerPoint</vt:lpstr>
      <vt:lpstr>Phagocytosis </vt:lpstr>
      <vt:lpstr>عرض تقديمي في PowerPoint</vt:lpstr>
      <vt:lpstr>عرض تقديمي في PowerPoint</vt:lpstr>
      <vt:lpstr>عرض تقديمي في PowerPoint</vt:lpstr>
      <vt:lpstr>Microbiocidal activity</vt:lpstr>
      <vt:lpstr>Microbiocidal activity</vt:lpstr>
      <vt:lpstr>Microbiocidal activity</vt:lpstr>
      <vt:lpstr>N dysfunction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&amp; Red Lesions of the Oral Mucosa</dc:title>
  <dc:creator>lenovo</dc:creator>
  <cp:lastModifiedBy>lenovo</cp:lastModifiedBy>
  <cp:revision>341</cp:revision>
  <dcterms:created xsi:type="dcterms:W3CDTF">2018-11-13T16:44:47Z</dcterms:created>
  <dcterms:modified xsi:type="dcterms:W3CDTF">2020-04-02T15:36:53Z</dcterms:modified>
</cp:coreProperties>
</file>