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Lst>
  <p:sldSz cx="9144000" cy="6858000" type="screen4x3"/>
  <p:notesSz cx="6858000" cy="9144000"/>
  <p:defaultTextStyle>
    <a:defPPr>
      <a:defRPr lang="ar-IQ"/>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34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3B4116-ECA7-4B67-804F-1C21F8B81C84}" type="datetimeFigureOut">
              <a:rPr lang="en-US"/>
              <a:pPr>
                <a:defRPr/>
              </a:pPr>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fld id="{2B04F2C2-BC86-46FA-8829-F03D47C0E694}" type="slidenum">
              <a:rPr lang="en-US" altLang="en-US"/>
              <a:pPr/>
              <a:t>‹#›</a:t>
            </a:fld>
            <a:endParaRPr lang="en-US" altLang="en-US"/>
          </a:p>
        </p:txBody>
      </p:sp>
    </p:spTree>
    <p:extLst>
      <p:ext uri="{BB962C8B-B14F-4D97-AF65-F5344CB8AC3E}">
        <p14:creationId xmlns:p14="http://schemas.microsoft.com/office/powerpoint/2010/main" val="2455524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808A41-4823-4B90-AC77-F04BC9372262}"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2822916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249DEF-5FF0-4D55-B9EB-4324323FC61A}"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407104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CA7363-DCA2-48D6-9295-8A21A72CFFC2}"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22906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cs typeface="Times New Roman" panose="02020603050405020304" pitchFamily="18" charset="0"/>
              </a:rPr>
              <a:t>convulsive seizures or coma = </a:t>
            </a:r>
            <a:r>
              <a:rPr lang="ar-IQ" altLang="en-US" smtClean="0">
                <a:latin typeface="Times New Roman" panose="02020603050405020304" pitchFamily="18" charset="0"/>
                <a:cs typeface="Times New Roman" panose="02020603050405020304" pitchFamily="18" charset="0"/>
              </a:rPr>
              <a:t>نوبات تشنج وغيبوبة </a:t>
            </a:r>
            <a:endParaRPr lang="en-US" altLang="en-US" smtClean="0">
              <a:cs typeface="Arial" panose="020B0604020202020204" pitchFamily="34"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F6780E-38C3-472B-A701-013C42745E13}"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25636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5FDE7C-F530-4D08-A976-5E34116D1E4C}"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317566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7837BB-5867-474D-9459-2A2F4FFFDFCF}"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491295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089A8F-1146-44C8-9B7C-16237C022C43}"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62499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3B50E8-DDA8-4299-8296-BBB76F6737D7}"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72740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B0FC08-1387-4B3E-BE9D-A22159EE9193}"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77034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cs typeface="Times New Roman" panose="02020603050405020304" pitchFamily="18" charset="0"/>
              </a:rPr>
              <a:t>acute ascending symmetrical paralytic </a:t>
            </a:r>
            <a:r>
              <a:rPr lang="ar-IQ" altLang="en-US" smtClean="0">
                <a:latin typeface="Times New Roman" panose="02020603050405020304" pitchFamily="18" charset="0"/>
                <a:cs typeface="Times New Roman" panose="02020603050405020304" pitchFamily="18" charset="0"/>
              </a:rPr>
              <a:t>= الشلل الحاد التصاعدي المتناظر </a:t>
            </a:r>
          </a:p>
          <a:p>
            <a:pPr eaLnBrk="1" hangingPunct="1">
              <a:spcBef>
                <a:spcPct val="0"/>
              </a:spcBef>
            </a:pPr>
            <a:r>
              <a:rPr lang="en-US" altLang="en-US" smtClean="0">
                <a:latin typeface="Times New Roman" panose="02020603050405020304" pitchFamily="18" charset="0"/>
                <a:cs typeface="Times New Roman" panose="02020603050405020304" pitchFamily="18" charset="0"/>
              </a:rPr>
              <a:t>flaccid paralysis</a:t>
            </a:r>
            <a:r>
              <a:rPr lang="ar-IQ" altLang="en-US" smtClean="0">
                <a:latin typeface="Times New Roman" panose="02020603050405020304" pitchFamily="18" charset="0"/>
                <a:cs typeface="Times New Roman" panose="02020603050405020304" pitchFamily="18" charset="0"/>
              </a:rPr>
              <a:t>= الشلل الرخو </a:t>
            </a:r>
            <a:endParaRPr lang="en-US" altLang="en-US" smtClean="0">
              <a:cs typeface="Arial" panose="020B0604020202020204" pitchFamily="34" charset="0"/>
            </a:endParaRP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F2D3F9-3DBD-4B0F-B637-D89922FFC791}"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1654709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10C607-4A5D-4C60-836A-B8BC1FB66AB1}"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304482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2E0439-8DB7-4023-BE01-22C765A81857}"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11802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D58C46-F7A1-4E79-9B74-B56477719679}"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98398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ED6BB9-7AD3-4623-9E64-5F761F5BB89B}"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84915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12F2DD-7EEF-4E54-9BBD-768F31C2D618}"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90880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A4A466-EF07-457F-A0A3-7689956D271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404290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F5F8AD-B70E-4CEB-9FAD-5188A9FD0AB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42167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22FB3B-0C16-41B8-97DE-AEE93D7A610A}"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4710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DCE090-C685-44D6-A4BF-E92123803356}"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17421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7610C2B2-53BD-42AC-B826-9A802D79C391}" type="datetimeFigureOut">
              <a:rPr lang="ar-IQ"/>
              <a:pPr>
                <a:defRPr/>
              </a:pPr>
              <a:t>24/08/1441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252222A3-EDC9-485D-ABA7-610BB7E6B519}" type="slidenum">
              <a:rPr lang="ar-IQ" altLang="en-US"/>
              <a:pPr/>
              <a:t>‹#›</a:t>
            </a:fld>
            <a:endParaRPr lang="ar-IQ" altLang="en-US"/>
          </a:p>
        </p:txBody>
      </p:sp>
    </p:spTree>
    <p:extLst>
      <p:ext uri="{BB962C8B-B14F-4D97-AF65-F5344CB8AC3E}">
        <p14:creationId xmlns:p14="http://schemas.microsoft.com/office/powerpoint/2010/main" val="203469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DF2824CB-3BD9-4B20-B0D2-E47BDD47CDEC}" type="datetimeFigureOut">
              <a:rPr lang="ar-IQ"/>
              <a:pPr>
                <a:defRPr/>
              </a:pPr>
              <a:t>24/08/1441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A30D3050-4014-4E1C-99C6-8124040962A0}" type="slidenum">
              <a:rPr lang="ar-IQ" altLang="en-US"/>
              <a:pPr/>
              <a:t>‹#›</a:t>
            </a:fld>
            <a:endParaRPr lang="ar-IQ" altLang="en-US"/>
          </a:p>
        </p:txBody>
      </p:sp>
    </p:spTree>
    <p:extLst>
      <p:ext uri="{BB962C8B-B14F-4D97-AF65-F5344CB8AC3E}">
        <p14:creationId xmlns:p14="http://schemas.microsoft.com/office/powerpoint/2010/main" val="127767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2288C04C-E78C-43DB-96B1-E26F5F05278E}" type="datetimeFigureOut">
              <a:rPr lang="ar-IQ"/>
              <a:pPr>
                <a:defRPr/>
              </a:pPr>
              <a:t>24/08/1441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6EB47590-3CCB-40E9-830C-1EF7D61A51AF}" type="slidenum">
              <a:rPr lang="ar-IQ" altLang="en-US"/>
              <a:pPr/>
              <a:t>‹#›</a:t>
            </a:fld>
            <a:endParaRPr lang="ar-IQ" altLang="en-US"/>
          </a:p>
        </p:txBody>
      </p:sp>
    </p:spTree>
    <p:extLst>
      <p:ext uri="{BB962C8B-B14F-4D97-AF65-F5344CB8AC3E}">
        <p14:creationId xmlns:p14="http://schemas.microsoft.com/office/powerpoint/2010/main" val="4446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F9E66BA8-7886-439B-B339-A751D2908708}" type="datetimeFigureOut">
              <a:rPr lang="ar-IQ"/>
              <a:pPr>
                <a:defRPr/>
              </a:pPr>
              <a:t>24/08/1441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83F9423D-606D-4FFE-B212-C3F1DA1420B9}" type="slidenum">
              <a:rPr lang="ar-IQ" altLang="en-US"/>
              <a:pPr/>
              <a:t>‹#›</a:t>
            </a:fld>
            <a:endParaRPr lang="ar-IQ" altLang="en-US"/>
          </a:p>
        </p:txBody>
      </p:sp>
    </p:spTree>
    <p:extLst>
      <p:ext uri="{BB962C8B-B14F-4D97-AF65-F5344CB8AC3E}">
        <p14:creationId xmlns:p14="http://schemas.microsoft.com/office/powerpoint/2010/main" val="322628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994047-AFD6-48E4-A48D-A1FA4FA09218}" type="datetimeFigureOut">
              <a:rPr lang="ar-IQ"/>
              <a:pPr>
                <a:defRPr/>
              </a:pPr>
              <a:t>24/08/1441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38178FC9-533A-436D-8B85-6D79EB3C9A57}" type="slidenum">
              <a:rPr lang="ar-IQ" altLang="en-US"/>
              <a:pPr/>
              <a:t>‹#›</a:t>
            </a:fld>
            <a:endParaRPr lang="ar-IQ" altLang="en-US"/>
          </a:p>
        </p:txBody>
      </p:sp>
    </p:spTree>
    <p:extLst>
      <p:ext uri="{BB962C8B-B14F-4D97-AF65-F5344CB8AC3E}">
        <p14:creationId xmlns:p14="http://schemas.microsoft.com/office/powerpoint/2010/main" val="34639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fld id="{DEDC0A99-F872-4E9B-A7C6-7721159E19A0}" type="datetimeFigureOut">
              <a:rPr lang="ar-IQ"/>
              <a:pPr>
                <a:defRPr/>
              </a:pPr>
              <a:t>24/08/1441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49F051EE-CA86-4D42-9054-39196BFCAF34}" type="slidenum">
              <a:rPr lang="ar-IQ" altLang="en-US"/>
              <a:pPr/>
              <a:t>‹#›</a:t>
            </a:fld>
            <a:endParaRPr lang="ar-IQ" altLang="en-US"/>
          </a:p>
        </p:txBody>
      </p:sp>
    </p:spTree>
    <p:extLst>
      <p:ext uri="{BB962C8B-B14F-4D97-AF65-F5344CB8AC3E}">
        <p14:creationId xmlns:p14="http://schemas.microsoft.com/office/powerpoint/2010/main" val="139061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fld id="{2CB4A523-EE82-4A2E-8067-041D8D1E48F1}" type="datetimeFigureOut">
              <a:rPr lang="ar-IQ"/>
              <a:pPr>
                <a:defRPr/>
              </a:pPr>
              <a:t>24/08/1441</a:t>
            </a:fld>
            <a:endParaRPr lang="ar-IQ"/>
          </a:p>
        </p:txBody>
      </p:sp>
      <p:sp>
        <p:nvSpPr>
          <p:cNvPr id="8" name="Footer Placeholder 4"/>
          <p:cNvSpPr>
            <a:spLocks noGrp="1"/>
          </p:cNvSpPr>
          <p:nvPr>
            <p:ph type="ftr" sz="quarter" idx="11"/>
          </p:nvPr>
        </p:nvSpPr>
        <p:spPr/>
        <p:txBody>
          <a:bodyPr/>
          <a:lstStyle>
            <a:lvl1pPr>
              <a:defRPr/>
            </a:lvl1pPr>
          </a:lstStyle>
          <a:p>
            <a:pPr>
              <a:defRPr/>
            </a:pPr>
            <a:endParaRPr lang="ar-IQ"/>
          </a:p>
        </p:txBody>
      </p:sp>
      <p:sp>
        <p:nvSpPr>
          <p:cNvPr id="9" name="Slide Number Placeholder 5"/>
          <p:cNvSpPr>
            <a:spLocks noGrp="1"/>
          </p:cNvSpPr>
          <p:nvPr>
            <p:ph type="sldNum" sz="quarter" idx="12"/>
          </p:nvPr>
        </p:nvSpPr>
        <p:spPr/>
        <p:txBody>
          <a:bodyPr/>
          <a:lstStyle>
            <a:lvl1pPr>
              <a:defRPr/>
            </a:lvl1pPr>
          </a:lstStyle>
          <a:p>
            <a:fld id="{31BF69AC-079C-4A6A-8ADB-2FEE8BF1BDA7}" type="slidenum">
              <a:rPr lang="ar-IQ" altLang="en-US"/>
              <a:pPr/>
              <a:t>‹#›</a:t>
            </a:fld>
            <a:endParaRPr lang="ar-IQ" altLang="en-US"/>
          </a:p>
        </p:txBody>
      </p:sp>
    </p:spTree>
    <p:extLst>
      <p:ext uri="{BB962C8B-B14F-4D97-AF65-F5344CB8AC3E}">
        <p14:creationId xmlns:p14="http://schemas.microsoft.com/office/powerpoint/2010/main" val="258693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F76C344D-3E76-4B62-9FA9-A573F2263B9F}" type="datetimeFigureOut">
              <a:rPr lang="ar-IQ"/>
              <a:pPr>
                <a:defRPr/>
              </a:pPr>
              <a:t>24/08/1441</a:t>
            </a:fld>
            <a:endParaRPr lang="ar-IQ"/>
          </a:p>
        </p:txBody>
      </p:sp>
      <p:sp>
        <p:nvSpPr>
          <p:cNvPr id="4" name="Footer Placeholder 4"/>
          <p:cNvSpPr>
            <a:spLocks noGrp="1"/>
          </p:cNvSpPr>
          <p:nvPr>
            <p:ph type="ftr" sz="quarter" idx="11"/>
          </p:nvPr>
        </p:nvSpPr>
        <p:spPr/>
        <p:txBody>
          <a:bodyPr/>
          <a:lstStyle>
            <a:lvl1pPr>
              <a:defRPr/>
            </a:lvl1pPr>
          </a:lstStyle>
          <a:p>
            <a:pPr>
              <a:defRPr/>
            </a:pPr>
            <a:endParaRPr lang="ar-IQ"/>
          </a:p>
        </p:txBody>
      </p:sp>
      <p:sp>
        <p:nvSpPr>
          <p:cNvPr id="5" name="Slide Number Placeholder 5"/>
          <p:cNvSpPr>
            <a:spLocks noGrp="1"/>
          </p:cNvSpPr>
          <p:nvPr>
            <p:ph type="sldNum" sz="quarter" idx="12"/>
          </p:nvPr>
        </p:nvSpPr>
        <p:spPr/>
        <p:txBody>
          <a:bodyPr/>
          <a:lstStyle>
            <a:lvl1pPr>
              <a:defRPr/>
            </a:lvl1pPr>
          </a:lstStyle>
          <a:p>
            <a:fld id="{2A312D41-231B-4784-9F59-D3645396C370}" type="slidenum">
              <a:rPr lang="ar-IQ" altLang="en-US"/>
              <a:pPr/>
              <a:t>‹#›</a:t>
            </a:fld>
            <a:endParaRPr lang="ar-IQ" altLang="en-US"/>
          </a:p>
        </p:txBody>
      </p:sp>
    </p:spTree>
    <p:extLst>
      <p:ext uri="{BB962C8B-B14F-4D97-AF65-F5344CB8AC3E}">
        <p14:creationId xmlns:p14="http://schemas.microsoft.com/office/powerpoint/2010/main" val="233565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DF9898-5D50-4328-AE1E-49CDED8B6EA3}" type="datetimeFigureOut">
              <a:rPr lang="ar-IQ"/>
              <a:pPr>
                <a:defRPr/>
              </a:pPr>
              <a:t>24/08/1441</a:t>
            </a:fld>
            <a:endParaRPr lang="ar-IQ"/>
          </a:p>
        </p:txBody>
      </p:sp>
      <p:sp>
        <p:nvSpPr>
          <p:cNvPr id="3" name="Footer Placeholder 4"/>
          <p:cNvSpPr>
            <a:spLocks noGrp="1"/>
          </p:cNvSpPr>
          <p:nvPr>
            <p:ph type="ftr" sz="quarter" idx="11"/>
          </p:nvPr>
        </p:nvSpPr>
        <p:spPr/>
        <p:txBody>
          <a:bodyPr/>
          <a:lstStyle>
            <a:lvl1pPr>
              <a:defRPr/>
            </a:lvl1pPr>
          </a:lstStyle>
          <a:p>
            <a:pPr>
              <a:defRPr/>
            </a:pPr>
            <a:endParaRPr lang="ar-IQ"/>
          </a:p>
        </p:txBody>
      </p:sp>
      <p:sp>
        <p:nvSpPr>
          <p:cNvPr id="4" name="Slide Number Placeholder 5"/>
          <p:cNvSpPr>
            <a:spLocks noGrp="1"/>
          </p:cNvSpPr>
          <p:nvPr>
            <p:ph type="sldNum" sz="quarter" idx="12"/>
          </p:nvPr>
        </p:nvSpPr>
        <p:spPr/>
        <p:txBody>
          <a:bodyPr/>
          <a:lstStyle>
            <a:lvl1pPr>
              <a:defRPr/>
            </a:lvl1pPr>
          </a:lstStyle>
          <a:p>
            <a:fld id="{36FA4879-4433-4FE0-830F-233FABD3591E}" type="slidenum">
              <a:rPr lang="ar-IQ" altLang="en-US"/>
              <a:pPr/>
              <a:t>‹#›</a:t>
            </a:fld>
            <a:endParaRPr lang="ar-IQ" altLang="en-US"/>
          </a:p>
        </p:txBody>
      </p:sp>
    </p:spTree>
    <p:extLst>
      <p:ext uri="{BB962C8B-B14F-4D97-AF65-F5344CB8AC3E}">
        <p14:creationId xmlns:p14="http://schemas.microsoft.com/office/powerpoint/2010/main" val="136392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D0D7EA-8B99-4951-A3EF-7018B4515F55}" type="datetimeFigureOut">
              <a:rPr lang="ar-IQ"/>
              <a:pPr>
                <a:defRPr/>
              </a:pPr>
              <a:t>24/08/1441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E81AAC8F-6237-4DCA-AD94-A93797724050}" type="slidenum">
              <a:rPr lang="ar-IQ" altLang="en-US"/>
              <a:pPr/>
              <a:t>‹#›</a:t>
            </a:fld>
            <a:endParaRPr lang="ar-IQ" altLang="en-US"/>
          </a:p>
        </p:txBody>
      </p:sp>
    </p:spTree>
    <p:extLst>
      <p:ext uri="{BB962C8B-B14F-4D97-AF65-F5344CB8AC3E}">
        <p14:creationId xmlns:p14="http://schemas.microsoft.com/office/powerpoint/2010/main" val="224503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43DB14-D743-4D36-9F67-33F2B308705D}" type="datetimeFigureOut">
              <a:rPr lang="ar-IQ"/>
              <a:pPr>
                <a:defRPr/>
              </a:pPr>
              <a:t>24/08/1441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18938578-EAEE-40BD-98F2-C18393FA5148}" type="slidenum">
              <a:rPr lang="ar-IQ" altLang="en-US"/>
              <a:pPr/>
              <a:t>‹#›</a:t>
            </a:fld>
            <a:endParaRPr lang="ar-IQ" altLang="en-US"/>
          </a:p>
        </p:txBody>
      </p:sp>
    </p:spTree>
    <p:extLst>
      <p:ext uri="{BB962C8B-B14F-4D97-AF65-F5344CB8AC3E}">
        <p14:creationId xmlns:p14="http://schemas.microsoft.com/office/powerpoint/2010/main" val="218190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DCDB">
            <a:alpha val="32941"/>
          </a:srgb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DBF2088-04CC-4931-ACD6-15E4ABBD7D90}" type="datetimeFigureOut">
              <a:rPr lang="ar-IQ"/>
              <a:pPr>
                <a:defRPr/>
              </a:pPr>
              <a:t>24/08/1441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ADF186A6-293D-40B9-8805-237D61FA4A5E}" type="slidenum">
              <a:rPr lang="ar-IQ" altLang="en-US"/>
              <a:pPr/>
              <a:t>‹#›</a:t>
            </a:fld>
            <a:endParaRPr lang="ar-IQ"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nvGraphicFramePr>
        <p:xfrm>
          <a:off x="-1588" y="0"/>
          <a:ext cx="9145588" cy="6859588"/>
        </p:xfrm>
        <a:graphic>
          <a:graphicData uri="http://schemas.openxmlformats.org/presentationml/2006/ole">
            <mc:AlternateContent xmlns:mc="http://schemas.openxmlformats.org/markup-compatibility/2006">
              <mc:Choice xmlns:v="urn:schemas-microsoft-com:vml" Requires="v">
                <p:oleObj spid="_x0000_s1030" name="Presentation" r:id="rId5" imgW="4570378" imgH="3427597" progId="PowerPoint.Show.8">
                  <p:embed/>
                </p:oleObj>
              </mc:Choice>
              <mc:Fallback>
                <p:oleObj name="Presentation" r:id="rId5" imgW="4570378" imgH="3427597" progId="PowerPoint.Show.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9C0AF7-1FBE-419E-91E3-6104346C72EC}" type="slidenum">
              <a:rPr lang="ar-SA" altLang="en-US">
                <a:solidFill>
                  <a:srgbClr val="898989"/>
                </a:solidFill>
                <a:latin typeface="Calibri" panose="020F0502020204030204" pitchFamily="34" charset="0"/>
              </a:rPr>
              <a:pPr eaLnBrk="1" hangingPunct="1"/>
              <a:t>1</a:t>
            </a:fld>
            <a:endParaRPr lang="en-US" altLang="en-US">
              <a:solidFill>
                <a:srgbClr val="898989"/>
              </a:solidFill>
              <a:latin typeface="Calibri" panose="020F0502020204030204" pitchFamily="34" charset="0"/>
            </a:endParaRPr>
          </a:p>
        </p:txBody>
      </p:sp>
      <p:sp>
        <p:nvSpPr>
          <p:cNvPr id="8" name="Rectangle 7"/>
          <p:cNvSpPr/>
          <p:nvPr/>
        </p:nvSpPr>
        <p:spPr>
          <a:xfrm>
            <a:off x="1258192" y="2551837"/>
            <a:ext cx="6611105" cy="212365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400" b="1" dirty="0">
                <a:solidFill>
                  <a:srgbClr val="002060"/>
                </a:solidFill>
                <a:latin typeface="Comic Sans MS" pitchFamily="66" charset="0"/>
                <a:cs typeface="+mn-cs"/>
              </a:rPr>
              <a:t>Rabies virus and other </a:t>
            </a:r>
          </a:p>
          <a:p>
            <a:pPr algn="ctr" fontAlgn="auto">
              <a:spcBef>
                <a:spcPts val="0"/>
              </a:spcBef>
              <a:spcAft>
                <a:spcPts val="0"/>
              </a:spcAft>
              <a:defRPr/>
            </a:pPr>
            <a:r>
              <a:rPr lang="en-US" sz="4400" b="1" dirty="0">
                <a:solidFill>
                  <a:srgbClr val="002060"/>
                </a:solidFill>
                <a:latin typeface="Comic Sans MS" pitchFamily="66" charset="0"/>
                <a:cs typeface="+mn-cs"/>
              </a:rPr>
              <a:t>CNS Viral infections</a:t>
            </a:r>
            <a:r>
              <a:rPr lang="en-US" sz="4400" b="1" dirty="0">
                <a:latin typeface="Comic Sans MS" pitchFamily="66" charset="0"/>
                <a:cs typeface="+mn-cs"/>
              </a:rPr>
              <a:t/>
            </a:r>
            <a:br>
              <a:rPr lang="en-US" sz="4400" b="1" dirty="0">
                <a:latin typeface="Comic Sans MS" pitchFamily="66" charset="0"/>
                <a:cs typeface="+mn-cs"/>
              </a:rPr>
            </a:b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p:txBody>
      </p:sp>
      <p:pic>
        <p:nvPicPr>
          <p:cNvPr id="7" name="صوت مسجّل">
            <a:hlinkClick r:id="" action="ppaction://media"/>
          </p:cNvPr>
          <p:cNvPicPr>
            <a:picLocks noRot="1" noChangeAspect="1"/>
          </p:cNvPicPr>
          <p:nvPr>
            <a:wavAudioFile r:embed="rId2" name="صوت مسجّل"/>
          </p:nvPr>
        </p:nvPicPr>
        <p:blipFill>
          <a:blip r:embed="rId7">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134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abies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341438"/>
            <a:ext cx="7380288"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p:txBody>
          <a:bodyPr/>
          <a:lstStyle/>
          <a:p>
            <a:pPr eaLnBrk="1" hangingPunct="1"/>
            <a:r>
              <a:rPr lang="en-US" altLang="en-US" sz="3600" b="1" smtClean="0">
                <a:cs typeface="Times New Roman" panose="02020603050405020304" pitchFamily="18" charset="0"/>
              </a:rPr>
              <a:t>Rabies Pathogenesis &amp; Pathology</a:t>
            </a:r>
            <a:endParaRPr lang="ar-IQ" altLang="en-US" sz="3600" b="1" smtClean="0"/>
          </a:p>
        </p:txBody>
      </p:sp>
      <p:pic>
        <p:nvPicPr>
          <p:cNvPr id="6" name="صوت مسجّل">
            <a:hlinkClick r:id="" action="ppaction://media"/>
          </p:cNvPr>
          <p:cNvPicPr>
            <a:picLocks noRot="1" noChangeAspect="1"/>
          </p:cNvPicPr>
          <p:nvPr>
            <a:wavAudioFile r:embed="rId1" name="صوت مسجّل"/>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016" fill="hold"/>
                                        <p:tgtEl>
                                          <p:spTgt spid="6"/>
                                        </p:tgtEl>
                                      </p:cBhvr>
                                    </p:cmd>
                                  </p:childTnLst>
                                </p:cTn>
                              </p:par>
                            </p:childTnLst>
                          </p:cTn>
                        </p:par>
                      </p:childTnLst>
                    </p:cTn>
                  </p:par>
                </p:childTnLst>
              </p:cTn>
              <p:nextCondLst>
                <p:cond evt="onClick" delay="0">
                  <p:tgtEl>
                    <p:spTgt spid="6"/>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28638" y="0"/>
            <a:ext cx="8229600" cy="1143000"/>
          </a:xfrm>
        </p:spPr>
        <p:txBody>
          <a:bodyPr/>
          <a:lstStyle/>
          <a:p>
            <a:pPr eaLnBrk="1" hangingPunct="1"/>
            <a:r>
              <a:rPr lang="en-US" altLang="en-US" sz="3600" b="1" smtClean="0">
                <a:cs typeface="Times New Roman" panose="02020603050405020304" pitchFamily="18" charset="0"/>
              </a:rPr>
              <a:t>Rabies </a:t>
            </a:r>
            <a:r>
              <a:rPr lang="en-US" altLang="en-US" sz="3200" b="1" smtClean="0">
                <a:cs typeface="Times New Roman" panose="02020603050405020304" pitchFamily="18" charset="0"/>
              </a:rPr>
              <a:t>Pathogenesis</a:t>
            </a:r>
            <a:r>
              <a:rPr lang="en-US" altLang="en-US" sz="3600" b="1" smtClean="0">
                <a:cs typeface="Times New Roman" panose="02020603050405020304" pitchFamily="18" charset="0"/>
              </a:rPr>
              <a:t> &amp; Pathology</a:t>
            </a:r>
            <a:endParaRPr lang="ar-IQ" altLang="en-US" sz="3600" b="1" smtClean="0"/>
          </a:p>
        </p:txBody>
      </p:sp>
      <p:sp>
        <p:nvSpPr>
          <p:cNvPr id="5" name="Rectangle 4"/>
          <p:cNvSpPr>
            <a:spLocks noChangeArrowheads="1"/>
          </p:cNvSpPr>
          <p:nvPr/>
        </p:nvSpPr>
        <p:spPr bwMode="auto">
          <a:xfrm>
            <a:off x="220663" y="4179888"/>
            <a:ext cx="87852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0" eaLnBrk="1" hangingPunct="1"/>
            <a:r>
              <a:rPr lang="en-US" altLang="en-US" sz="2800">
                <a:latin typeface="Times New Roman" panose="02020603050405020304" pitchFamily="18" charset="0"/>
                <a:cs typeface="Times New Roman" panose="02020603050405020304" pitchFamily="18" charset="0"/>
              </a:rPr>
              <a:t>Rabies virus produces a specific eosinophilic cytoplasmic inclusion, </a:t>
            </a:r>
            <a:r>
              <a:rPr lang="en-US" altLang="en-US" sz="2800" u="sng">
                <a:solidFill>
                  <a:srgbClr val="FF0000"/>
                </a:solidFill>
                <a:latin typeface="Times New Roman" panose="02020603050405020304" pitchFamily="18" charset="0"/>
                <a:cs typeface="Times New Roman" panose="02020603050405020304" pitchFamily="18" charset="0"/>
              </a:rPr>
              <a:t>the Negri body</a:t>
            </a:r>
            <a:r>
              <a:rPr lang="en-US" altLang="en-US" sz="2800">
                <a:latin typeface="Times New Roman" panose="02020603050405020304" pitchFamily="18" charset="0"/>
                <a:cs typeface="Times New Roman" panose="02020603050405020304" pitchFamily="18" charset="0"/>
              </a:rPr>
              <a:t>, in infected nerve cells. Negri bodies are filled with viral nucleocapsids. The presence of such inclusions is pathognomonic of rabies but is not observed in at least 20% of cases. Therefore, the absence of Negri bodies does not rule out rabies as a diagnosis</a:t>
            </a:r>
            <a:endParaRPr lang="ar-IQ" altLang="en-US" sz="2800">
              <a:latin typeface="Times New Roman" panose="02020603050405020304" pitchFamily="18" charset="0"/>
              <a:cs typeface="Times New Roman" panose="02020603050405020304" pitchFamily="18" charset="0"/>
            </a:endParaRPr>
          </a:p>
        </p:txBody>
      </p:sp>
      <p:pic>
        <p:nvPicPr>
          <p:cNvPr id="6" name="Picture 6" descr="Rabies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138" y="1001713"/>
            <a:ext cx="48148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ت مسجّل">
            <a:hlinkClick r:id="" action="ppaction://media"/>
          </p:cNvPr>
          <p:cNvPicPr>
            <a:picLocks noRot="1" noChangeAspect="1"/>
          </p:cNvPicPr>
          <p:nvPr>
            <a:wavAudioFile r:embed="rId1" name="صوت مسجّل"/>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930" fill="hold"/>
                                        <p:tgtEl>
                                          <p:spTgt spid="7"/>
                                        </p:tgtEl>
                                      </p:cBhvr>
                                    </p:cmd>
                                  </p:childTnLst>
                                </p:cTn>
                              </p:par>
                            </p:childTnLst>
                          </p:cTn>
                        </p:par>
                      </p:childTnLst>
                    </p:cTn>
                  </p:par>
                </p:childTnLst>
              </p:cTn>
              <p:nextCondLst>
                <p:cond evt="onClick" delay="0">
                  <p:tgtEl>
                    <p:spTgt spid="7"/>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71450"/>
            <a:ext cx="8229600" cy="1143000"/>
          </a:xfrm>
        </p:spPr>
        <p:txBody>
          <a:bodyPr/>
          <a:lstStyle/>
          <a:p>
            <a:pPr eaLnBrk="1" hangingPunct="1"/>
            <a:r>
              <a:rPr lang="en-US" altLang="en-US" b="1" smtClean="0">
                <a:cs typeface="Times New Roman" panose="02020603050405020304" pitchFamily="18" charset="0"/>
              </a:rPr>
              <a:t>Clinical Findings</a:t>
            </a:r>
            <a:endParaRPr lang="ar-IQ" altLang="en-US" smtClean="0"/>
          </a:p>
        </p:txBody>
      </p:sp>
      <p:sp>
        <p:nvSpPr>
          <p:cNvPr id="3" name="Content Placeholder 2"/>
          <p:cNvSpPr>
            <a:spLocks noGrp="1"/>
          </p:cNvSpPr>
          <p:nvPr>
            <p:ph idx="4294967295"/>
          </p:nvPr>
        </p:nvSpPr>
        <p:spPr>
          <a:xfrm>
            <a:off x="0" y="620713"/>
            <a:ext cx="8939213" cy="5661025"/>
          </a:xfrm>
        </p:spPr>
        <p:txBody>
          <a:bodyPr/>
          <a:lstStyle/>
          <a:p>
            <a:pPr algn="just" rtl="0" eaLnBrk="1" hangingPunct="1"/>
            <a:r>
              <a:rPr lang="en-US" altLang="en-US" sz="2400" smtClean="0">
                <a:latin typeface="Times New Roman" panose="02020603050405020304" pitchFamily="18" charset="0"/>
                <a:cs typeface="Times New Roman" panose="02020603050405020304" pitchFamily="18" charset="0"/>
              </a:rPr>
              <a:t>spread to humans by bites of rabid animals or by contact with saliva from rabid animals. </a:t>
            </a:r>
          </a:p>
          <a:p>
            <a:pPr algn="just" rtl="0" eaLnBrk="1" hangingPunct="1"/>
            <a:r>
              <a:rPr lang="en-US" altLang="en-US" sz="2400" smtClean="0">
                <a:latin typeface="Times New Roman" panose="02020603050405020304" pitchFamily="18" charset="0"/>
                <a:cs typeface="Times New Roman" panose="02020603050405020304" pitchFamily="18" charset="0"/>
              </a:rPr>
              <a:t>The disease is an acute, fatal encephalitis. The incubation period in humans is typically 1–2 months. It is usually shorter in children than in adults.</a:t>
            </a:r>
          </a:p>
          <a:p>
            <a:pPr algn="just" rtl="0" eaLnBrk="1" hangingPunct="1"/>
            <a:r>
              <a:rPr lang="en-US" altLang="en-US" sz="2400" smtClean="0">
                <a:latin typeface="Times New Roman" panose="02020603050405020304" pitchFamily="18" charset="0"/>
                <a:cs typeface="Times New Roman" panose="02020603050405020304" pitchFamily="18" charset="0"/>
              </a:rPr>
              <a:t>The clinical spectrum can be divided into three phases: a short prodromal phase, an acute neurologic phase, and coma. The prodromal phase may show any of the following nonspecific symptoms: </a:t>
            </a:r>
            <a:r>
              <a:rPr lang="en-US" altLang="en-US" sz="2400" smtClean="0">
                <a:solidFill>
                  <a:srgbClr val="FF0000"/>
                </a:solidFill>
                <a:latin typeface="Times New Roman" panose="02020603050405020304" pitchFamily="18" charset="0"/>
                <a:cs typeface="Times New Roman" panose="02020603050405020304" pitchFamily="18" charset="0"/>
              </a:rPr>
              <a:t>malaise, anorexia, headache, photophobia, nausea and vomiting, sore throat, and fever</a:t>
            </a:r>
          </a:p>
          <a:p>
            <a:pPr algn="just" rtl="0" eaLnBrk="1" hangingPunct="1"/>
            <a:r>
              <a:rPr lang="en-US" altLang="en-US" sz="2400" smtClean="0">
                <a:latin typeface="Times New Roman" panose="02020603050405020304" pitchFamily="18" charset="0"/>
                <a:cs typeface="Times New Roman" panose="02020603050405020304" pitchFamily="18" charset="0"/>
              </a:rPr>
              <a:t>During the acute neurologic phase, which lasts 2–7 days, patients show signs of nervous system dysfunction such as </a:t>
            </a:r>
            <a:r>
              <a:rPr lang="en-US" altLang="en-US" sz="2400" smtClean="0">
                <a:solidFill>
                  <a:srgbClr val="FF0000"/>
                </a:solidFill>
                <a:latin typeface="Times New Roman" panose="02020603050405020304" pitchFamily="18" charset="0"/>
                <a:cs typeface="Times New Roman" panose="02020603050405020304" pitchFamily="18" charset="0"/>
              </a:rPr>
              <a:t>nervousness, and hallucinations</a:t>
            </a:r>
            <a:r>
              <a:rPr lang="en-US" altLang="en-US" sz="2400" smtClean="0">
                <a:latin typeface="Times New Roman" panose="02020603050405020304" pitchFamily="18" charset="0"/>
                <a:cs typeface="Times New Roman" panose="02020603050405020304" pitchFamily="18" charset="0"/>
              </a:rPr>
              <a:t>. A large fraction of patients will exhibit </a:t>
            </a:r>
            <a:r>
              <a:rPr lang="en-US" altLang="en-US" sz="2400" smtClean="0">
                <a:solidFill>
                  <a:srgbClr val="FF0000"/>
                </a:solidFill>
                <a:latin typeface="Times New Roman" panose="02020603050405020304" pitchFamily="18" charset="0"/>
                <a:cs typeface="Times New Roman" panose="02020603050405020304" pitchFamily="18" charset="0"/>
              </a:rPr>
              <a:t>hydrophobia (fear of water) </a:t>
            </a:r>
            <a:r>
              <a:rPr lang="en-US" altLang="en-US" sz="2400" smtClean="0">
                <a:latin typeface="Times New Roman" panose="02020603050405020304" pitchFamily="18" charset="0"/>
                <a:cs typeface="Times New Roman" panose="02020603050405020304" pitchFamily="18" charset="0"/>
              </a:rPr>
              <a:t>followed by convulsive seizures or coma and death. The major cause of death is respiratory paralysis. </a:t>
            </a:r>
          </a:p>
          <a:p>
            <a:pPr algn="just" rtl="0" eaLnBrk="1" hangingPunct="1"/>
            <a:endParaRPr lang="ar-IQ" altLang="en-US" sz="2400" smtClean="0">
              <a:latin typeface="Times New Roman" panose="02020603050405020304" pitchFamily="18" charset="0"/>
              <a:cs typeface="Times New Roman" panose="02020603050405020304" pitchFamily="18" charset="0"/>
            </a:endParaRPr>
          </a:p>
        </p:txBody>
      </p:sp>
      <p:pic>
        <p:nvPicPr>
          <p:cNvPr id="4"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83677" fill="hold"/>
                                        <p:tgtEl>
                                          <p:spTgt spid="4"/>
                                        </p:tgtEl>
                                      </p:cBhvr>
                                    </p:cmd>
                                  </p:childTnLst>
                                </p:cTn>
                              </p:par>
                            </p:childTnLst>
                          </p:cTn>
                        </p:par>
                      </p:childTnLst>
                    </p:cTn>
                  </p:par>
                </p:childTnLst>
              </p:cTn>
              <p:nextCondLst>
                <p:cond evt="onClick" delay="0">
                  <p:tgtEl>
                    <p:spTgt spid="4"/>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4450"/>
            <a:ext cx="8229600" cy="1143000"/>
          </a:xfrm>
        </p:spPr>
        <p:txBody>
          <a:bodyPr/>
          <a:lstStyle/>
          <a:p>
            <a:pPr eaLnBrk="1" hangingPunct="1"/>
            <a:r>
              <a:rPr lang="en-US" altLang="en-US" b="1" smtClean="0">
                <a:cs typeface="Times New Roman" panose="02020603050405020304" pitchFamily="18" charset="0"/>
              </a:rPr>
              <a:t>Laboratory Diagnosis</a:t>
            </a:r>
            <a:endParaRPr lang="ar-IQ" altLang="en-US" smtClean="0"/>
          </a:p>
        </p:txBody>
      </p:sp>
      <p:sp>
        <p:nvSpPr>
          <p:cNvPr id="3" name="Content Placeholder 2"/>
          <p:cNvSpPr>
            <a:spLocks noGrp="1"/>
          </p:cNvSpPr>
          <p:nvPr>
            <p:ph idx="4294967295"/>
          </p:nvPr>
        </p:nvSpPr>
        <p:spPr>
          <a:xfrm>
            <a:off x="-36513" y="1163638"/>
            <a:ext cx="9001126" cy="5505450"/>
          </a:xfrm>
        </p:spPr>
        <p:txBody>
          <a:bodyPr rtlCol="1">
            <a:normAutofit fontScale="85000" lnSpcReduction="20000"/>
          </a:bodyPr>
          <a:lstStyle/>
          <a:p>
            <a:pPr algn="just" rtl="0" eaLnBrk="1" fontAlgn="auto" hangingPunct="1">
              <a:spcAft>
                <a:spcPts val="0"/>
              </a:spcAft>
              <a:defRPr/>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Tissues infected with rabies virus are currently identified most rapidly and accurately by means of immunofluorescence or </a:t>
            </a:r>
            <a:r>
              <a:rPr lang="en-US" dirty="0" err="1">
                <a:latin typeface="Times New Roman" pitchFamily="18" charset="0"/>
                <a:cs typeface="Times New Roman" pitchFamily="18" charset="0"/>
              </a:rPr>
              <a:t>immunoperoxidase</a:t>
            </a:r>
            <a:r>
              <a:rPr lang="en-US" dirty="0">
                <a:latin typeface="Times New Roman" pitchFamily="18" charset="0"/>
                <a:cs typeface="Times New Roman" pitchFamily="18" charset="0"/>
              </a:rPr>
              <a:t> staining using </a:t>
            </a:r>
            <a:r>
              <a:rPr lang="en-US" dirty="0" err="1">
                <a:latin typeface="Times New Roman" pitchFamily="18" charset="0"/>
                <a:cs typeface="Times New Roman" pitchFamily="18" charset="0"/>
              </a:rPr>
              <a:t>antirabies</a:t>
            </a:r>
            <a:r>
              <a:rPr lang="en-US" dirty="0">
                <a:latin typeface="Times New Roman" pitchFamily="18" charset="0"/>
                <a:cs typeface="Times New Roman" pitchFamily="18" charset="0"/>
              </a:rPr>
              <a:t> monoclonal antibodies (IHC)</a:t>
            </a:r>
          </a:p>
          <a:p>
            <a:pPr algn="just" rtl="0" eaLnBrk="1" fontAlgn="auto" hangingPunct="1">
              <a:spcAft>
                <a:spcPts val="0"/>
              </a:spcAft>
              <a:defRPr/>
            </a:pPr>
            <a:r>
              <a:rPr lang="en-US" dirty="0">
                <a:latin typeface="Times New Roman" pitchFamily="18" charset="0"/>
                <a:cs typeface="Times New Roman" pitchFamily="18" charset="0"/>
              </a:rPr>
              <a:t>2. A definitive pathologic diagnosis of rabies can be based on the finding of </a:t>
            </a:r>
            <a:r>
              <a:rPr lang="en-US" dirty="0" err="1">
                <a:latin typeface="Times New Roman" pitchFamily="18" charset="0"/>
                <a:cs typeface="Times New Roman" pitchFamily="18" charset="0"/>
              </a:rPr>
              <a:t>Negri</a:t>
            </a:r>
            <a:r>
              <a:rPr lang="en-US" dirty="0">
                <a:latin typeface="Times New Roman" pitchFamily="18" charset="0"/>
                <a:cs typeface="Times New Roman" pitchFamily="18" charset="0"/>
              </a:rPr>
              <a:t> bodies in the brain or the spinal cord they have basophilic granules in an </a:t>
            </a:r>
            <a:r>
              <a:rPr lang="en-US" dirty="0" err="1">
                <a:latin typeface="Times New Roman" pitchFamily="18" charset="0"/>
                <a:cs typeface="Times New Roman" pitchFamily="18" charset="0"/>
              </a:rPr>
              <a:t>eosinophilic</a:t>
            </a:r>
            <a:r>
              <a:rPr lang="en-US" dirty="0">
                <a:latin typeface="Times New Roman" pitchFamily="18" charset="0"/>
                <a:cs typeface="Times New Roman" pitchFamily="18" charset="0"/>
              </a:rPr>
              <a:t> matrix. </a:t>
            </a:r>
          </a:p>
          <a:p>
            <a:pPr algn="just" rtl="0" eaLnBrk="1" fontAlgn="auto" hangingPunct="1">
              <a:spcAft>
                <a:spcPts val="0"/>
              </a:spcAft>
              <a:defRPr/>
            </a:pPr>
            <a:r>
              <a:rPr lang="en-US" dirty="0">
                <a:latin typeface="Times New Roman" pitchFamily="18" charset="0"/>
                <a:cs typeface="Times New Roman" pitchFamily="18" charset="0"/>
              </a:rPr>
              <a:t>3. Reverse </a:t>
            </a:r>
            <a:r>
              <a:rPr lang="en-US" dirty="0" smtClean="0">
                <a:latin typeface="Times New Roman" pitchFamily="18" charset="0"/>
                <a:cs typeface="Times New Roman" pitchFamily="18" charset="0"/>
              </a:rPr>
              <a:t>transcription-PCR testing </a:t>
            </a:r>
            <a:r>
              <a:rPr lang="en-US" dirty="0">
                <a:latin typeface="Times New Roman" pitchFamily="18" charset="0"/>
                <a:cs typeface="Times New Roman" pitchFamily="18" charset="0"/>
              </a:rPr>
              <a:t>can be used to amplify parts of a rabies virus genome from fixed or unfixed brain tissue. </a:t>
            </a:r>
          </a:p>
          <a:p>
            <a:pPr algn="just" rtl="0" eaLnBrk="1" fontAlgn="auto" hangingPunct="1">
              <a:spcAft>
                <a:spcPts val="0"/>
              </a:spcAft>
              <a:defRPr/>
            </a:pPr>
            <a:r>
              <a:rPr lang="en-US" dirty="0">
                <a:latin typeface="Times New Roman" pitchFamily="18" charset="0"/>
                <a:cs typeface="Times New Roman" pitchFamily="18" charset="0"/>
              </a:rPr>
              <a:t>4. Viral Isolation: Available tissue is inoculated </a:t>
            </a:r>
            <a:r>
              <a:rPr lang="en-US" dirty="0" err="1">
                <a:latin typeface="Times New Roman" pitchFamily="18" charset="0"/>
                <a:cs typeface="Times New Roman" pitchFamily="18" charset="0"/>
              </a:rPr>
              <a:t>intracerebrally</a:t>
            </a:r>
            <a:r>
              <a:rPr lang="en-US" dirty="0">
                <a:latin typeface="Times New Roman" pitchFamily="18" charset="0"/>
                <a:cs typeface="Times New Roman" pitchFamily="18" charset="0"/>
              </a:rPr>
              <a:t> into suckling mice</a:t>
            </a:r>
          </a:p>
          <a:p>
            <a:pPr algn="just" rtl="0" eaLnBrk="1" fontAlgn="auto" hangingPunct="1">
              <a:spcAft>
                <a:spcPts val="0"/>
              </a:spcAft>
              <a:defRPr/>
            </a:pPr>
            <a:r>
              <a:rPr lang="en-US" dirty="0">
                <a:latin typeface="Times New Roman" pitchFamily="18" charset="0"/>
                <a:cs typeface="Times New Roman" pitchFamily="18" charset="0"/>
              </a:rPr>
              <a:t>5. Serology: Serum antibodies to rabies can be detected by </a:t>
            </a:r>
            <a:r>
              <a:rPr lang="en-US" dirty="0" err="1" smtClean="0">
                <a:latin typeface="Times New Roman" pitchFamily="18" charset="0"/>
                <a:cs typeface="Times New Roman" pitchFamily="18" charset="0"/>
              </a:rPr>
              <a:t>immunofluorescence</a:t>
            </a:r>
            <a:endParaRPr lang="ar-IQ" dirty="0">
              <a:latin typeface="Times New Roman" pitchFamily="18" charset="0"/>
              <a:cs typeface="Times New Roman" pitchFamily="18" charset="0"/>
            </a:endParaRPr>
          </a:p>
        </p:txBody>
      </p:sp>
      <p:pic>
        <p:nvPicPr>
          <p:cNvPr id="4"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mediacall" presetSubtype="0" fill="hold" nodeType="clickEffect">
                                  <p:stCondLst>
                                    <p:cond delay="0"/>
                                  </p:stCondLst>
                                  <p:childTnLst>
                                    <p:cmd type="call" cmd="playFrom(0.0)">
                                      <p:cBhvr>
                                        <p:cTn id="32" dur="120787" fill="hold"/>
                                        <p:tgtEl>
                                          <p:spTgt spid="4"/>
                                        </p:tgtEl>
                                      </p:cBhvr>
                                    </p:cmd>
                                  </p:childTnLst>
                                </p:cTn>
                              </p:par>
                            </p:childTnLst>
                          </p:cTn>
                        </p:par>
                      </p:childTnLst>
                    </p:cTn>
                  </p:par>
                </p:childTnLst>
              </p:cTn>
              <p:nextCondLst>
                <p:cond evt="onClick" delay="0">
                  <p:tgtEl>
                    <p:spTgt spid="4"/>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25413"/>
            <a:ext cx="8229600" cy="1143000"/>
          </a:xfrm>
        </p:spPr>
        <p:txBody>
          <a:bodyPr/>
          <a:lstStyle/>
          <a:p>
            <a:pPr eaLnBrk="1" hangingPunct="1"/>
            <a:r>
              <a:rPr lang="en-US" altLang="en-US" sz="3600" b="1" smtClean="0">
                <a:cs typeface="Times New Roman" panose="02020603050405020304" pitchFamily="18" charset="0"/>
              </a:rPr>
              <a:t>Prevention, Treatment &amp; Control	</a:t>
            </a:r>
            <a:endParaRPr lang="ar-IQ" altLang="en-US" sz="3600" smtClean="0"/>
          </a:p>
        </p:txBody>
      </p:sp>
      <p:sp>
        <p:nvSpPr>
          <p:cNvPr id="3" name="Content Placeholder 2"/>
          <p:cNvSpPr>
            <a:spLocks noGrp="1"/>
          </p:cNvSpPr>
          <p:nvPr>
            <p:ph idx="4294967295"/>
          </p:nvPr>
        </p:nvSpPr>
        <p:spPr>
          <a:xfrm>
            <a:off x="107950" y="1341438"/>
            <a:ext cx="8856663" cy="5616575"/>
          </a:xfrm>
        </p:spPr>
        <p:txBody>
          <a:bodyPr/>
          <a:lstStyle/>
          <a:p>
            <a:pPr algn="just" rtl="0" eaLnBrk="1" hangingPunct="1"/>
            <a:r>
              <a:rPr lang="en-US" altLang="en-US" sz="2800" smtClean="0">
                <a:latin typeface="Times New Roman" panose="02020603050405020304" pitchFamily="18" charset="0"/>
                <a:cs typeface="Times New Roman" panose="02020603050405020304" pitchFamily="18" charset="0"/>
              </a:rPr>
              <a:t>All vaccines for human use contain only </a:t>
            </a:r>
            <a:r>
              <a:rPr lang="en-US" altLang="en-US" sz="2800" b="1" smtClean="0">
                <a:solidFill>
                  <a:srgbClr val="FF0000"/>
                </a:solidFill>
                <a:latin typeface="Times New Roman" panose="02020603050405020304" pitchFamily="18" charset="0"/>
                <a:cs typeface="Times New Roman" panose="02020603050405020304" pitchFamily="18" charset="0"/>
              </a:rPr>
              <a:t>inactivated rabies virus</a:t>
            </a:r>
            <a:r>
              <a:rPr lang="en-US" altLang="en-US" sz="2800" smtClean="0">
                <a:solidFill>
                  <a:srgbClr val="FF0000"/>
                </a:solidFill>
                <a:latin typeface="Times New Roman" panose="02020603050405020304" pitchFamily="18" charset="0"/>
                <a:cs typeface="Times New Roman" panose="02020603050405020304" pitchFamily="18" charset="0"/>
              </a:rPr>
              <a:t> (Killed vaccine),</a:t>
            </a:r>
            <a:r>
              <a:rPr lang="en-US" altLang="en-US" sz="2800" smtClean="0">
                <a:latin typeface="Times New Roman" panose="02020603050405020304" pitchFamily="18" charset="0"/>
                <a:cs typeface="Times New Roman" panose="02020603050405020304" pitchFamily="18" charset="0"/>
              </a:rPr>
              <a:t> with </a:t>
            </a:r>
            <a:r>
              <a:rPr lang="en-US" altLang="en-US" sz="2800" b="1" smtClean="0">
                <a:solidFill>
                  <a:srgbClr val="FF0000"/>
                </a:solidFill>
                <a:latin typeface="Times New Roman" panose="02020603050405020304" pitchFamily="18" charset="0"/>
                <a:cs typeface="Times New Roman" panose="02020603050405020304" pitchFamily="18" charset="0"/>
              </a:rPr>
              <a:t>Human</a:t>
            </a: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Rabies immune globulin (HRIG)</a:t>
            </a:r>
            <a:endParaRPr lang="en-US" altLang="en-US" sz="2800" smtClean="0">
              <a:solidFill>
                <a:srgbClr val="FF0000"/>
              </a:solidFill>
              <a:latin typeface="Times New Roman" panose="02020603050405020304" pitchFamily="18" charset="0"/>
              <a:cs typeface="Times New Roman" panose="02020603050405020304" pitchFamily="18" charset="0"/>
            </a:endParaRPr>
          </a:p>
          <a:p>
            <a:pPr algn="just" rtl="0" eaLnBrk="1" hangingPunct="1"/>
            <a:r>
              <a:rPr lang="en-US" altLang="en-US" sz="2800" smtClean="0">
                <a:latin typeface="Times New Roman" panose="02020603050405020304" pitchFamily="18" charset="0"/>
                <a:cs typeface="Times New Roman" panose="02020603050405020304" pitchFamily="18" charset="0"/>
              </a:rPr>
              <a:t>There is no successful treatment for clinical rabies.</a:t>
            </a:r>
          </a:p>
          <a:p>
            <a:pPr algn="just" rtl="0" eaLnBrk="1" hangingPunct="1"/>
            <a:r>
              <a:rPr lang="en-US" altLang="en-US" sz="2800" smtClean="0">
                <a:latin typeface="Times New Roman" panose="02020603050405020304" pitchFamily="18" charset="0"/>
                <a:cs typeface="Times New Roman" panose="02020603050405020304" pitchFamily="18" charset="0"/>
              </a:rPr>
              <a:t>Preexposure vaccination is desirable for all persons who are at high risk of contact with rabid animals, such as veterinarians, animal care personnel, certain laboratory workers</a:t>
            </a:r>
          </a:p>
          <a:p>
            <a:pPr algn="just" rtl="0" eaLnBrk="1" hangingPunct="1"/>
            <a:r>
              <a:rPr lang="en-US" altLang="en-US" sz="2800" smtClean="0">
                <a:latin typeface="Times New Roman" panose="02020603050405020304" pitchFamily="18" charset="0"/>
                <a:cs typeface="Times New Roman" panose="02020603050405020304" pitchFamily="18" charset="0"/>
              </a:rPr>
              <a:t>An oral vaccinia–rabies glycoprotein recombinant virus vaccine (V-RG) proved effective at controlling rabies in foxes in Europe</a:t>
            </a:r>
            <a:endParaRPr lang="ar-IQ" altLang="en-US" sz="2800" smtClean="0">
              <a:latin typeface="Times New Roman" panose="02020603050405020304" pitchFamily="18" charset="0"/>
              <a:cs typeface="Times New Roman" panose="02020603050405020304" pitchFamily="18" charset="0"/>
            </a:endParaRPr>
          </a:p>
        </p:txBody>
      </p:sp>
      <p:pic>
        <p:nvPicPr>
          <p:cNvPr id="4"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62669" fill="hold"/>
                                        <p:tgtEl>
                                          <p:spTgt spid="4"/>
                                        </p:tgtEl>
                                      </p:cBhvr>
                                    </p:cmd>
                                  </p:childTnLst>
                                </p:cTn>
                              </p:par>
                            </p:childTnLst>
                          </p:cTn>
                        </p:par>
                      </p:childTnLst>
                    </p:cTn>
                  </p:par>
                </p:childTnLst>
              </p:cTn>
              <p:nextCondLst>
                <p:cond evt="onClick" delay="0">
                  <p:tgtEl>
                    <p:spTgt spid="4"/>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650" y="441325"/>
            <a:ext cx="6511925" cy="1143000"/>
          </a:xfrm>
        </p:spPr>
        <p:txBody>
          <a:bodyPr/>
          <a:lstStyle/>
          <a:p>
            <a:pPr eaLnBrk="1" hangingPunct="1"/>
            <a:r>
              <a:rPr lang="en-US" altLang="en-US" sz="3600" b="1" smtClean="0">
                <a:solidFill>
                  <a:srgbClr val="FF0000"/>
                </a:solidFill>
                <a:cs typeface="Times New Roman" panose="02020603050405020304" pitchFamily="18" charset="0"/>
              </a:rPr>
              <a:t>Other Viral CNS infections</a:t>
            </a:r>
            <a:endParaRPr lang="ar-IQ" altLang="en-US" sz="3600" smtClean="0">
              <a:solidFill>
                <a:srgbClr val="FF0000"/>
              </a:solidFill>
            </a:endParaRPr>
          </a:p>
        </p:txBody>
      </p:sp>
      <p:sp>
        <p:nvSpPr>
          <p:cNvPr id="3" name="Content Placeholder 2"/>
          <p:cNvSpPr>
            <a:spLocks noGrp="1"/>
          </p:cNvSpPr>
          <p:nvPr>
            <p:ph idx="4294967295"/>
          </p:nvPr>
        </p:nvSpPr>
        <p:spPr/>
        <p:txBody>
          <a:bodyPr/>
          <a:lstStyle/>
          <a:p>
            <a:pPr algn="just" rtl="0" eaLnBrk="1" hangingPunct="1"/>
            <a:r>
              <a:rPr lang="en-US" altLang="en-US" sz="2800" b="1" u="sng" smtClean="0">
                <a:latin typeface="Times New Roman" panose="02020603050405020304" pitchFamily="18" charset="0"/>
                <a:cs typeface="Times New Roman" panose="02020603050405020304" pitchFamily="18" charset="0"/>
              </a:rPr>
              <a:t>A. Viral encephalitis</a:t>
            </a:r>
            <a:endParaRPr lang="en-US" altLang="en-US" sz="2800" u="sng" smtClean="0">
              <a:latin typeface="Times New Roman" panose="02020603050405020304" pitchFamily="18" charset="0"/>
              <a:cs typeface="Times New Roman" panose="02020603050405020304" pitchFamily="18" charset="0"/>
            </a:endParaRPr>
          </a:p>
          <a:p>
            <a:pPr algn="just" rtl="0" eaLnBrk="1" hangingPunct="1"/>
            <a:r>
              <a:rPr lang="en-US" altLang="en-US" sz="2800" smtClean="0">
                <a:latin typeface="Times New Roman" panose="02020603050405020304" pitchFamily="18" charset="0"/>
                <a:cs typeface="Times New Roman" panose="02020603050405020304" pitchFamily="18" charset="0"/>
              </a:rPr>
              <a:t>1. Herpes simplex virus encephalitis is caused by HSV type 1</a:t>
            </a:r>
          </a:p>
          <a:p>
            <a:pPr algn="just" rtl="0" eaLnBrk="1" hangingPunct="1"/>
            <a:r>
              <a:rPr lang="en-US" altLang="en-US" sz="2800" smtClean="0">
                <a:latin typeface="Times New Roman" panose="02020603050405020304" pitchFamily="18" charset="0"/>
                <a:cs typeface="Times New Roman" panose="02020603050405020304" pitchFamily="18" charset="0"/>
              </a:rPr>
              <a:t>2. Varicella-zoster virus can cause meningitis or meningo-encephalitis as a result of reactivation of the virus in the brain</a:t>
            </a:r>
          </a:p>
          <a:p>
            <a:pPr algn="just" rtl="0" eaLnBrk="1" hangingPunct="1"/>
            <a:r>
              <a:rPr lang="en-US" altLang="en-US" sz="2800" smtClean="0">
                <a:latin typeface="Times New Roman" panose="02020603050405020304" pitchFamily="18" charset="0"/>
                <a:cs typeface="Times New Roman" panose="02020603050405020304" pitchFamily="18" charset="0"/>
              </a:rPr>
              <a:t>3. arboviruses (e.g. Japanese encephalitis virus) </a:t>
            </a:r>
          </a:p>
          <a:p>
            <a:pPr algn="just" rtl="0" eaLnBrk="1" hangingPunct="1"/>
            <a:r>
              <a:rPr lang="en-US" altLang="en-US" sz="2800" smtClean="0">
                <a:latin typeface="Times New Roman" panose="02020603050405020304" pitchFamily="18" charset="0"/>
                <a:cs typeface="Times New Roman" panose="02020603050405020304" pitchFamily="18" charset="0"/>
              </a:rPr>
              <a:t>4. rabies virus causes potentially fatal encephalitis</a:t>
            </a:r>
            <a:endParaRPr lang="ar-IQ" altLang="en-US" sz="2800" smtClean="0">
              <a:latin typeface="Times New Roman" panose="02020603050405020304" pitchFamily="18" charset="0"/>
              <a:cs typeface="Times New Roman" panose="02020603050405020304" pitchFamily="18" charset="0"/>
            </a:endParaRPr>
          </a:p>
        </p:txBody>
      </p:sp>
      <p:pic>
        <p:nvPicPr>
          <p:cNvPr id="4"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mediacall" presetSubtype="0" fill="hold" nodeType="clickEffect">
                                  <p:stCondLst>
                                    <p:cond delay="0"/>
                                  </p:stCondLst>
                                  <p:childTnLst>
                                    <p:cmd type="call" cmd="playFrom(0.0)">
                                      <p:cBhvr>
                                        <p:cTn id="32" dur="37090" fill="hold"/>
                                        <p:tgtEl>
                                          <p:spTgt spid="4"/>
                                        </p:tgtEl>
                                      </p:cBhvr>
                                    </p:cmd>
                                  </p:childTnLst>
                                </p:cTn>
                              </p:par>
                            </p:childTnLst>
                          </p:cTn>
                        </p:par>
                      </p:childTnLst>
                    </p:cTn>
                  </p:par>
                </p:childTnLst>
              </p:cTn>
              <p:nextCondLst>
                <p:cond evt="onClick" delay="0">
                  <p:tgtEl>
                    <p:spTgt spid="4"/>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lstStyle/>
          <a:p>
            <a:pPr algn="just" rtl="0" eaLnBrk="1" hangingPunct="1"/>
            <a:r>
              <a:rPr lang="en-US" altLang="en-US" sz="2400" b="1" smtClean="0">
                <a:latin typeface="Times New Roman" panose="02020603050405020304" pitchFamily="18" charset="0"/>
                <a:cs typeface="Times New Roman" panose="02020603050405020304" pitchFamily="18" charset="0"/>
              </a:rPr>
              <a:t>B. Viral meningitis</a:t>
            </a:r>
            <a:endParaRPr lang="en-US" altLang="en-US" sz="2400" smtClean="0">
              <a:latin typeface="Times New Roman" panose="02020603050405020304" pitchFamily="18" charset="0"/>
              <a:cs typeface="Times New Roman" panose="02020603050405020304" pitchFamily="18" charset="0"/>
            </a:endParaRPr>
          </a:p>
          <a:p>
            <a:pPr algn="just" rtl="0" eaLnBrk="1" hangingPunct="1"/>
            <a:r>
              <a:rPr lang="en-US" altLang="en-US" sz="2400" smtClean="0">
                <a:latin typeface="Times New Roman" panose="02020603050405020304" pitchFamily="18" charset="0"/>
                <a:cs typeface="Times New Roman" panose="02020603050405020304" pitchFamily="18" charset="0"/>
              </a:rPr>
              <a:t>Viral meningitis is usually less severe than bacterial meningitis (such as meningococcal meningitis), which can be fatal and needs prompt treatment. The most common causes of viral meningitis are </a:t>
            </a:r>
          </a:p>
          <a:p>
            <a:pPr algn="just" rtl="0" eaLnBrk="1" hangingPunct="1"/>
            <a:r>
              <a:rPr lang="en-US" altLang="en-US" sz="2400" smtClean="0">
                <a:latin typeface="Times New Roman" panose="02020603050405020304" pitchFamily="18" charset="0"/>
                <a:cs typeface="Times New Roman" panose="02020603050405020304" pitchFamily="18" charset="0"/>
              </a:rPr>
              <a:t>1. enteroviruses (especially </a:t>
            </a:r>
            <a:r>
              <a:rPr lang="en-US" altLang="en-US" sz="2400" smtClean="0">
                <a:solidFill>
                  <a:srgbClr val="FF0000"/>
                </a:solidFill>
                <a:latin typeface="Times New Roman" panose="02020603050405020304" pitchFamily="18" charset="0"/>
                <a:cs typeface="Times New Roman" panose="02020603050405020304" pitchFamily="18" charset="0"/>
              </a:rPr>
              <a:t>echoviruses</a:t>
            </a:r>
            <a:r>
              <a:rPr lang="en-US" altLang="en-US" sz="2400" smtClean="0">
                <a:latin typeface="Times New Roman" panose="02020603050405020304" pitchFamily="18" charset="0"/>
                <a:cs typeface="Times New Roman" panose="02020603050405020304" pitchFamily="18" charset="0"/>
              </a:rPr>
              <a:t> and </a:t>
            </a:r>
            <a:r>
              <a:rPr lang="en-US" altLang="en-US" sz="2400" smtClean="0">
                <a:solidFill>
                  <a:srgbClr val="FF0000"/>
                </a:solidFill>
                <a:latin typeface="Times New Roman" panose="02020603050405020304" pitchFamily="18" charset="0"/>
                <a:cs typeface="Times New Roman" panose="02020603050405020304" pitchFamily="18" charset="0"/>
              </a:rPr>
              <a:t>coxsackie A and B viruses),</a:t>
            </a:r>
          </a:p>
          <a:p>
            <a:pPr algn="just" rtl="0" eaLnBrk="1" hangingPunct="1"/>
            <a:r>
              <a:rPr lang="en-US" altLang="en-US" sz="2400" smtClean="0">
                <a:latin typeface="Times New Roman" panose="02020603050405020304" pitchFamily="18" charset="0"/>
                <a:cs typeface="Times New Roman" panose="02020603050405020304" pitchFamily="18" charset="0"/>
              </a:rPr>
              <a:t>2. </a:t>
            </a:r>
            <a:r>
              <a:rPr lang="en-US" altLang="en-US" sz="2400" smtClean="0">
                <a:solidFill>
                  <a:srgbClr val="FF0000"/>
                </a:solidFill>
                <a:latin typeface="Times New Roman" panose="02020603050405020304" pitchFamily="18" charset="0"/>
                <a:cs typeface="Times New Roman" panose="02020603050405020304" pitchFamily="18" charset="0"/>
              </a:rPr>
              <a:t>HSV type 2 virus</a:t>
            </a:r>
          </a:p>
          <a:p>
            <a:pPr algn="just" rtl="0" eaLnBrk="1" hangingPunct="1"/>
            <a:r>
              <a:rPr lang="en-US" altLang="en-US" sz="2400" smtClean="0">
                <a:latin typeface="Times New Roman" panose="02020603050405020304" pitchFamily="18" charset="0"/>
                <a:cs typeface="Times New Roman" panose="02020603050405020304" pitchFamily="18" charset="0"/>
              </a:rPr>
              <a:t>3. </a:t>
            </a:r>
            <a:r>
              <a:rPr lang="en-US" altLang="en-US" sz="2400" smtClean="0">
                <a:solidFill>
                  <a:srgbClr val="FF0000"/>
                </a:solidFill>
                <a:latin typeface="Times New Roman" panose="02020603050405020304" pitchFamily="18" charset="0"/>
                <a:cs typeface="Times New Roman" panose="02020603050405020304" pitchFamily="18" charset="0"/>
              </a:rPr>
              <a:t>mumps virus</a:t>
            </a:r>
            <a:endParaRPr lang="ar-IQ" altLang="en-US" sz="2400" smtClean="0">
              <a:solidFill>
                <a:srgbClr val="FF0000"/>
              </a:solidFill>
              <a:latin typeface="Times New Roman" panose="02020603050405020304" pitchFamily="18" charset="0"/>
              <a:cs typeface="Times New Roman" panose="02020603050405020304" pitchFamily="18" charset="0"/>
            </a:endParaRPr>
          </a:p>
        </p:txBody>
      </p:sp>
      <p:sp>
        <p:nvSpPr>
          <p:cNvPr id="17411" name="Title 1"/>
          <p:cNvSpPr>
            <a:spLocks noGrp="1"/>
          </p:cNvSpPr>
          <p:nvPr>
            <p:ph type="title"/>
          </p:nvPr>
        </p:nvSpPr>
        <p:spPr/>
        <p:txBody>
          <a:bodyPr/>
          <a:lstStyle/>
          <a:p>
            <a:pPr eaLnBrk="1" hangingPunct="1"/>
            <a:r>
              <a:rPr lang="en-US" altLang="en-US" b="1" smtClean="0">
                <a:cs typeface="Times New Roman" panose="02020603050405020304" pitchFamily="18" charset="0"/>
              </a:rPr>
              <a:t>Other Viral CNS infections</a:t>
            </a:r>
            <a:endParaRPr lang="ar-IQ" altLang="en-US" smtClean="0"/>
          </a:p>
        </p:txBody>
      </p:sp>
      <p:pic>
        <p:nvPicPr>
          <p:cNvPr id="5"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mediacall" presetSubtype="0" fill="hold" nodeType="clickEffect">
                                  <p:stCondLst>
                                    <p:cond delay="0"/>
                                  </p:stCondLst>
                                  <p:childTnLst>
                                    <p:cmd type="call" cmd="playFrom(0.0)">
                                      <p:cBhvr>
                                        <p:cTn id="32" dur="36643" fill="hold"/>
                                        <p:tgtEl>
                                          <p:spTgt spid="5"/>
                                        </p:tgtEl>
                                      </p:cBhvr>
                                    </p:cmd>
                                  </p:childTnLst>
                                </p:cTn>
                              </p:par>
                            </p:childTnLst>
                          </p:cTn>
                        </p:par>
                      </p:childTnLst>
                    </p:cTn>
                  </p:par>
                </p:childTnLst>
              </p:cTn>
              <p:nextCondLst>
                <p:cond evt="onClick" delay="0">
                  <p:tgtEl>
                    <p:spTgt spid="5"/>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rtlCol="1">
            <a:normAutofit fontScale="92500" lnSpcReduction="10000"/>
          </a:bodyPr>
          <a:lstStyle/>
          <a:p>
            <a:pPr algn="just" rtl="0" eaLnBrk="1" fontAlgn="auto" hangingPunct="1">
              <a:spcAft>
                <a:spcPts val="0"/>
              </a:spcAft>
              <a:defRPr/>
            </a:pPr>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Subacute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sclerosing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panencephalitis</a:t>
            </a:r>
            <a:r>
              <a:rPr lang="en-US" b="1" dirty="0">
                <a:latin typeface="Times New Roman" pitchFamily="18" charset="0"/>
                <a:cs typeface="Times New Roman" pitchFamily="18" charset="0"/>
              </a:rPr>
              <a:t> (SSPE)</a:t>
            </a:r>
            <a:endParaRPr lang="en-US" dirty="0">
              <a:latin typeface="Times New Roman" pitchFamily="18" charset="0"/>
              <a:cs typeface="Times New Roman" pitchFamily="18" charset="0"/>
            </a:endParaRPr>
          </a:p>
          <a:p>
            <a:pPr algn="just" rtl="0" eaLnBrk="1" fontAlgn="auto" hangingPunct="1">
              <a:spcAft>
                <a:spcPts val="0"/>
              </a:spcAft>
              <a:defRPr/>
            </a:pPr>
            <a:r>
              <a:rPr lang="en-US" dirty="0">
                <a:latin typeface="Times New Roman" pitchFamily="18" charset="0"/>
                <a:cs typeface="Times New Roman" pitchFamily="18" charset="0"/>
              </a:rPr>
              <a:t>This is a rare condition, with an incidence of one in a million measles cases, but is invariably fatal. Typically symptoms appear several years (10–15 years) after the initial acute attack of measles in early childhood. The first signs are deterioration in intellect (poor performance at school) followed by motor dysfunction and seizures. A defect in the measles virus allows it to persist in the brain by ‘hiding’ from the immune system</a:t>
            </a:r>
            <a:endParaRPr lang="ar-IQ" dirty="0">
              <a:latin typeface="Times New Roman" pitchFamily="18" charset="0"/>
              <a:cs typeface="Times New Roman" pitchFamily="18" charset="0"/>
            </a:endParaRPr>
          </a:p>
        </p:txBody>
      </p:sp>
      <p:sp>
        <p:nvSpPr>
          <p:cNvPr id="18435" name="Title 1"/>
          <p:cNvSpPr>
            <a:spLocks noGrp="1"/>
          </p:cNvSpPr>
          <p:nvPr>
            <p:ph type="title"/>
          </p:nvPr>
        </p:nvSpPr>
        <p:spPr/>
        <p:txBody>
          <a:bodyPr/>
          <a:lstStyle/>
          <a:p>
            <a:pPr eaLnBrk="1" hangingPunct="1"/>
            <a:r>
              <a:rPr lang="en-US" altLang="en-US" b="1" smtClean="0">
                <a:cs typeface="Times New Roman" panose="02020603050405020304" pitchFamily="18" charset="0"/>
              </a:rPr>
              <a:t>Other Viral CNS infections</a:t>
            </a:r>
            <a:endParaRPr lang="ar-IQ" altLang="en-US" smtClean="0"/>
          </a:p>
        </p:txBody>
      </p:sp>
      <p:pic>
        <p:nvPicPr>
          <p:cNvPr id="6"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43269" fill="hold"/>
                                        <p:tgtEl>
                                          <p:spTgt spid="6"/>
                                        </p:tgtEl>
                                      </p:cBhvr>
                                    </p:cmd>
                                  </p:childTnLst>
                                </p:cTn>
                              </p:par>
                            </p:childTnLst>
                          </p:cTn>
                        </p:par>
                      </p:childTnLst>
                    </p:cTn>
                  </p:par>
                </p:childTnLst>
              </p:cTn>
              <p:nextCondLst>
                <p:cond evt="onClick" delay="0">
                  <p:tgtEl>
                    <p:spTgt spid="6"/>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lstStyle/>
          <a:p>
            <a:pPr algn="just" rtl="0" eaLnBrk="1" hangingPunct="1"/>
            <a:r>
              <a:rPr lang="en-US" altLang="en-US" b="1" smtClean="0">
                <a:latin typeface="Times New Roman" panose="02020603050405020304" pitchFamily="18" charset="0"/>
                <a:cs typeface="Times New Roman" panose="02020603050405020304" pitchFamily="18" charset="0"/>
              </a:rPr>
              <a:t>D. Guillain–Barre´ syndrome</a:t>
            </a:r>
            <a:endParaRPr lang="en-US" altLang="en-US" smtClean="0">
              <a:latin typeface="Times New Roman" panose="02020603050405020304" pitchFamily="18" charset="0"/>
              <a:cs typeface="Times New Roman" panose="02020603050405020304" pitchFamily="18" charset="0"/>
            </a:endParaRPr>
          </a:p>
          <a:p>
            <a:pPr algn="just" rtl="0" eaLnBrk="1" hangingPunct="1"/>
            <a:r>
              <a:rPr lang="en-US" altLang="en-US" sz="2800" smtClean="0">
                <a:latin typeface="Times New Roman" panose="02020603050405020304" pitchFamily="18" charset="0"/>
                <a:cs typeface="Times New Roman" panose="02020603050405020304" pitchFamily="18" charset="0"/>
              </a:rPr>
              <a:t>This is an acute ascending symmetrical paralytic disease associated with flaccid paralysis, which can be triggered by various viral and bacterial infections (</a:t>
            </a:r>
            <a:r>
              <a:rPr lang="en-US" altLang="en-US" sz="2800" smtClean="0">
                <a:solidFill>
                  <a:srgbClr val="FF0000"/>
                </a:solidFill>
                <a:latin typeface="Times New Roman" panose="02020603050405020304" pitchFamily="18" charset="0"/>
                <a:cs typeface="Times New Roman" panose="02020603050405020304" pitchFamily="18" charset="0"/>
              </a:rPr>
              <a:t>e.g. CMV, EBV, HIV, Japanese encephalitis virus and Campylobacter jejuni). </a:t>
            </a:r>
            <a:r>
              <a:rPr lang="en-US" altLang="en-US" sz="2800" smtClean="0">
                <a:latin typeface="Times New Roman" panose="02020603050405020304" pitchFamily="18" charset="0"/>
                <a:cs typeface="Times New Roman" panose="02020603050405020304" pitchFamily="18" charset="0"/>
              </a:rPr>
              <a:t>Guillain–Barre´ syndrome is more common in adults than in children. Overall, 80%of those affected by syndrome recover to lead normal lives, but some are left with permanent disability</a:t>
            </a:r>
            <a:endParaRPr lang="ar-IQ" altLang="en-US" sz="2800" smtClean="0">
              <a:latin typeface="Times New Roman" panose="02020603050405020304" pitchFamily="18" charset="0"/>
              <a:cs typeface="Times New Roman" panose="02020603050405020304" pitchFamily="18" charset="0"/>
            </a:endParaRPr>
          </a:p>
        </p:txBody>
      </p:sp>
      <p:sp>
        <p:nvSpPr>
          <p:cNvPr id="19459" name="Title 1"/>
          <p:cNvSpPr>
            <a:spLocks noGrp="1"/>
          </p:cNvSpPr>
          <p:nvPr>
            <p:ph type="title"/>
          </p:nvPr>
        </p:nvSpPr>
        <p:spPr/>
        <p:txBody>
          <a:bodyPr/>
          <a:lstStyle/>
          <a:p>
            <a:pPr eaLnBrk="1" hangingPunct="1"/>
            <a:r>
              <a:rPr lang="en-US" altLang="en-US" b="1" smtClean="0">
                <a:cs typeface="Times New Roman" panose="02020603050405020304" pitchFamily="18" charset="0"/>
              </a:rPr>
              <a:t>Other Viral CNS infections</a:t>
            </a:r>
            <a:endParaRPr lang="ar-IQ" altLang="en-US" smtClean="0"/>
          </a:p>
        </p:txBody>
      </p:sp>
      <p:pic>
        <p:nvPicPr>
          <p:cNvPr id="5"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45623" fill="hold"/>
                                        <p:tgtEl>
                                          <p:spTgt spid="5"/>
                                        </p:tgtEl>
                                      </p:cBhvr>
                                    </p:cmd>
                                  </p:childTnLst>
                                </p:cTn>
                              </p:par>
                            </p:childTnLst>
                          </p:cTn>
                        </p:par>
                      </p:childTnLst>
                    </p:cTn>
                  </p:par>
                </p:childTnLst>
              </p:cTn>
              <p:nextCondLst>
                <p:cond evt="onClick" delay="0">
                  <p:tgtEl>
                    <p:spTgt spid="5"/>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acroos_the_river_by_2sxc4u.jpg"/>
          <p:cNvPicPr>
            <a:picLocks noChangeAspect="1"/>
          </p:cNvPicPr>
          <p:nvPr/>
        </p:nvPicPr>
        <p:blipFill>
          <a:blip r:embed="rId4">
            <a:extLst>
              <a:ext uri="{28A0092B-C50C-407E-A947-70E740481C1C}">
                <a14:useLocalDpi xmlns:a14="http://schemas.microsoft.com/office/drawing/2010/main" val="0"/>
              </a:ext>
            </a:extLst>
          </a:blip>
          <a:srcRect b="520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74349" y="357166"/>
            <a:ext cx="3166829"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ar-IQ" sz="5400" b="1" dirty="0">
                <a:ln/>
                <a:solidFill>
                  <a:schemeClr val="accent3"/>
                </a:solidFill>
                <a:latin typeface="+mn-lt"/>
                <a:cs typeface="+mn-cs"/>
              </a:rPr>
              <a:t>Thank you</a:t>
            </a:r>
          </a:p>
        </p:txBody>
      </p:sp>
      <p:pic>
        <p:nvPicPr>
          <p:cNvPr id="6" name="صوت مسجّل">
            <a:hlinkClick r:id="" action="ppaction://media"/>
          </p:cNvPr>
          <p:cNvPicPr>
            <a:picLocks noRot="1" noChangeAspect="1"/>
          </p:cNvPicPr>
          <p:nvPr>
            <a:wavAudioFile r:embed="rId1" name="صوت مسجّل"/>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5004"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71550" y="404813"/>
            <a:ext cx="6511925" cy="1143000"/>
          </a:xfrm>
        </p:spPr>
        <p:txBody>
          <a:bodyPr/>
          <a:lstStyle/>
          <a:p>
            <a:pPr eaLnBrk="1" hangingPunct="1"/>
            <a:r>
              <a:rPr lang="en-US" altLang="en-US" sz="5000" b="1" smtClean="0">
                <a:cs typeface="Times New Roman" panose="02020603050405020304" pitchFamily="18" charset="0"/>
              </a:rPr>
              <a:t>Rabies virus</a:t>
            </a:r>
            <a:endParaRPr lang="ar-IQ" altLang="en-US" sz="5000" b="1" smtClean="0"/>
          </a:p>
        </p:txBody>
      </p:sp>
      <p:sp>
        <p:nvSpPr>
          <p:cNvPr id="3" name="Content Placeholder 2"/>
          <p:cNvSpPr>
            <a:spLocks noGrp="1"/>
          </p:cNvSpPr>
          <p:nvPr>
            <p:ph idx="4294967295"/>
          </p:nvPr>
        </p:nvSpPr>
        <p:spPr>
          <a:xfrm>
            <a:off x="458788" y="1773238"/>
            <a:ext cx="4691062" cy="4300537"/>
          </a:xfrm>
        </p:spPr>
        <p:txBody>
          <a:bodyPr/>
          <a:lstStyle/>
          <a:p>
            <a:pPr algn="just" rtl="0" eaLnBrk="1" hangingPunct="1"/>
            <a:r>
              <a:rPr lang="en-US" altLang="en-US" sz="2400" b="1" smtClean="0">
                <a:latin typeface="Times New Roman" panose="02020603050405020304" pitchFamily="18" charset="0"/>
                <a:cs typeface="Times New Roman" panose="02020603050405020304" pitchFamily="18" charset="0"/>
              </a:rPr>
              <a:t>Rabies is an acute infection of the central nervous system that is almost always fatal. </a:t>
            </a:r>
          </a:p>
          <a:p>
            <a:pPr algn="just" rtl="0" eaLnBrk="1" hangingPunct="1"/>
            <a:r>
              <a:rPr lang="en-US" altLang="en-US" sz="2400" b="1" smtClean="0">
                <a:latin typeface="Times New Roman" panose="02020603050405020304" pitchFamily="18" charset="0"/>
                <a:cs typeface="Times New Roman" panose="02020603050405020304" pitchFamily="18" charset="0"/>
              </a:rPr>
              <a:t>The virus is usually transmitted to humans from the bite of a rabid animal. </a:t>
            </a:r>
          </a:p>
          <a:p>
            <a:pPr algn="just" rtl="0" eaLnBrk="1" hangingPunct="1"/>
            <a:r>
              <a:rPr lang="en-US" altLang="en-US" sz="2400" b="1" smtClean="0">
                <a:latin typeface="Times New Roman" panose="02020603050405020304" pitchFamily="18" charset="0"/>
                <a:cs typeface="Times New Roman" panose="02020603050405020304" pitchFamily="18" charset="0"/>
              </a:rPr>
              <a:t>Although the number of human cases is small, rabies is a major public health problem </a:t>
            </a:r>
            <a:r>
              <a:rPr lang="en-US" altLang="en-US" sz="2400" b="1" smtClean="0">
                <a:solidFill>
                  <a:srgbClr val="FF0000"/>
                </a:solidFill>
                <a:latin typeface="Times New Roman" panose="02020603050405020304" pitchFamily="18" charset="0"/>
                <a:cs typeface="Times New Roman" panose="02020603050405020304" pitchFamily="18" charset="0"/>
              </a:rPr>
              <a:t>because it is widespread among animal reservoirs</a:t>
            </a:r>
            <a:endParaRPr lang="ar-IQ" altLang="en-US" sz="2400" b="1" smtClean="0">
              <a:solidFill>
                <a:srgbClr val="FF0000"/>
              </a:solidFill>
              <a:latin typeface="Times New Roman" panose="02020603050405020304" pitchFamily="18" charset="0"/>
              <a:cs typeface="Times New Roman" panose="02020603050405020304" pitchFamily="18" charset="0"/>
            </a:endParaRPr>
          </a:p>
        </p:txBody>
      </p:sp>
      <p:pic>
        <p:nvPicPr>
          <p:cNvPr id="3076" name="Picture 2" descr="http://puppyer.com/img/articles/2/rabies_3_2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71688"/>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ت مسجّل">
            <a:hlinkClick r:id="" action="ppaction://media"/>
          </p:cNvPr>
          <p:cNvPicPr>
            <a:picLocks noRot="1" noChangeAspect="1"/>
          </p:cNvPicPr>
          <p:nvPr>
            <a:wavAudioFile r:embed="rId1" name="صوت مسجّل"/>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mediacall" presetSubtype="0" fill="hold" nodeType="clickEffect">
                                  <p:stCondLst>
                                    <p:cond delay="0"/>
                                  </p:stCondLst>
                                  <p:childTnLst>
                                    <p:cmd type="call" cmd="playFrom(0.0)">
                                      <p:cBhvr>
                                        <p:cTn id="28" dur="95716" fill="hold"/>
                                        <p:tgtEl>
                                          <p:spTgt spid="6"/>
                                        </p:tgtEl>
                                      </p:cBhvr>
                                    </p:cmd>
                                  </p:childTnLst>
                                </p:cTn>
                              </p:par>
                            </p:childTnLst>
                          </p:cTn>
                        </p:par>
                      </p:childTnLst>
                    </p:cTn>
                  </p:par>
                </p:childTnLst>
              </p:cTn>
              <p:nextCondLst>
                <p:cond evt="onClick" delay="0">
                  <p:tgtEl>
                    <p:spTgt spid="6"/>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115888"/>
            <a:ext cx="8229600" cy="1143000"/>
          </a:xfrm>
        </p:spPr>
        <p:txBody>
          <a:bodyPr/>
          <a:lstStyle/>
          <a:p>
            <a:pPr algn="l" eaLnBrk="1" hangingPunct="1"/>
            <a:r>
              <a:rPr lang="en-US" altLang="en-US" sz="4000" b="1" smtClean="0">
                <a:cs typeface="Times New Roman" panose="02020603050405020304" pitchFamily="18" charset="0"/>
              </a:rPr>
              <a:t>Properties of the Rabies Virus</a:t>
            </a:r>
            <a:endParaRPr lang="ar-IQ" altLang="en-US" sz="4000" smtClean="0"/>
          </a:p>
        </p:txBody>
      </p:sp>
      <p:sp>
        <p:nvSpPr>
          <p:cNvPr id="3" name="Content Placeholder 2"/>
          <p:cNvSpPr>
            <a:spLocks noGrp="1"/>
          </p:cNvSpPr>
          <p:nvPr>
            <p:ph idx="4294967295"/>
          </p:nvPr>
        </p:nvSpPr>
        <p:spPr>
          <a:xfrm>
            <a:off x="25400" y="1268413"/>
            <a:ext cx="8866188" cy="5257800"/>
          </a:xfrm>
        </p:spPr>
        <p:txBody>
          <a:bodyPr rtlCol="1">
            <a:normAutofit fontScale="85000" lnSpcReduction="20000"/>
          </a:bodyPr>
          <a:lstStyle/>
          <a:p>
            <a:pPr algn="just" rtl="0" eaLnBrk="1" fontAlgn="auto" hangingPunct="1">
              <a:spcAft>
                <a:spcPts val="0"/>
              </a:spcAft>
              <a:defRPr/>
            </a:pPr>
            <a:r>
              <a:rPr lang="en-US" dirty="0" smtClean="0">
                <a:latin typeface="Times New Roman" pitchFamily="18" charset="0"/>
                <a:cs typeface="Times New Roman" pitchFamily="18" charset="0"/>
              </a:rPr>
              <a:t>The viruses are classified in the family </a:t>
            </a:r>
            <a:r>
              <a:rPr lang="en-US" b="1" dirty="0" err="1" smtClean="0">
                <a:solidFill>
                  <a:srgbClr val="FF0000"/>
                </a:solidFill>
                <a:latin typeface="Times New Roman" pitchFamily="18" charset="0"/>
                <a:cs typeface="Times New Roman" pitchFamily="18" charset="0"/>
              </a:rPr>
              <a:t>Rhabdoviridae</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involves wide array of viruses with broad host range. Group includes the deadly rabies virus</a:t>
            </a:r>
          </a:p>
          <a:p>
            <a:pPr algn="just" rtl="0" eaLnBrk="1" fontAlgn="auto" hangingPunct="1">
              <a:spcAft>
                <a:spcPts val="0"/>
              </a:spcAft>
              <a:defRPr/>
            </a:pPr>
            <a:r>
              <a:rPr lang="en-US" dirty="0" smtClean="0">
                <a:latin typeface="Times New Roman" pitchFamily="18" charset="0"/>
                <a:cs typeface="Times New Roman" pitchFamily="18" charset="0"/>
              </a:rPr>
              <a:t>The </a:t>
            </a:r>
            <a:r>
              <a:rPr lang="en-US" dirty="0" err="1">
                <a:latin typeface="Times New Roman" pitchFamily="18" charset="0"/>
                <a:cs typeface="Times New Roman" pitchFamily="18" charset="0"/>
              </a:rPr>
              <a:t>rhabdoviruses</a:t>
            </a:r>
            <a:r>
              <a:rPr lang="en-US" dirty="0">
                <a:latin typeface="Times New Roman" pitchFamily="18" charset="0"/>
                <a:cs typeface="Times New Roman" pitchFamily="18" charset="0"/>
              </a:rPr>
              <a:t> are </a:t>
            </a:r>
            <a:r>
              <a:rPr lang="en-US" u="sng" dirty="0">
                <a:solidFill>
                  <a:srgbClr val="FF0000"/>
                </a:solidFill>
                <a:latin typeface="Times New Roman" pitchFamily="18" charset="0"/>
                <a:cs typeface="Times New Roman" pitchFamily="18" charset="0"/>
              </a:rPr>
              <a:t>rod- or bullet-shaped</a:t>
            </a:r>
            <a:r>
              <a:rPr lang="en-US" u="sng" dirty="0">
                <a:latin typeface="Times New Roman" pitchFamily="18" charset="0"/>
                <a:cs typeface="Times New Roman" pitchFamily="18" charset="0"/>
              </a:rPr>
              <a:t> </a:t>
            </a:r>
            <a:r>
              <a:rPr lang="en-US" dirty="0">
                <a:latin typeface="Times New Roman" pitchFamily="18" charset="0"/>
                <a:cs typeface="Times New Roman" pitchFamily="18" charset="0"/>
              </a:rPr>
              <a:t>particles measuring 75 x 180 nm.</a:t>
            </a:r>
          </a:p>
          <a:p>
            <a:pPr algn="just" rtl="0" eaLnBrk="1" fontAlgn="auto" hangingPunct="1">
              <a:spcAft>
                <a:spcPts val="0"/>
              </a:spcAft>
              <a:defRPr/>
            </a:pPr>
            <a:r>
              <a:rPr lang="en-US" dirty="0">
                <a:latin typeface="Times New Roman" pitchFamily="18" charset="0"/>
                <a:cs typeface="Times New Roman" pitchFamily="18" charset="0"/>
              </a:rPr>
              <a:t>The particles are surrounded by a membranous envelope with protruding spikes, which are composed of the viral glycoprotein. Inside the envelope is a </a:t>
            </a:r>
            <a:r>
              <a:rPr lang="en-US" dirty="0" err="1">
                <a:solidFill>
                  <a:srgbClr val="FF0000"/>
                </a:solidFill>
                <a:latin typeface="Times New Roman" pitchFamily="18" charset="0"/>
                <a:cs typeface="Times New Roman" pitchFamily="18" charset="0"/>
              </a:rPr>
              <a:t>ribonucleocapsid</a:t>
            </a:r>
            <a:r>
              <a:rPr lang="en-US" dirty="0">
                <a:solidFill>
                  <a:srgbClr val="FF0000"/>
                </a:solidFill>
                <a:latin typeface="Times New Roman" pitchFamily="18" charset="0"/>
                <a:cs typeface="Times New Roman" pitchFamily="18" charset="0"/>
              </a:rPr>
              <a:t>. </a:t>
            </a:r>
          </a:p>
          <a:p>
            <a:pPr algn="just" rtl="0" eaLnBrk="1" fontAlgn="auto" hangingPunct="1">
              <a:spcAft>
                <a:spcPts val="0"/>
              </a:spcAft>
              <a:defRPr/>
            </a:pPr>
            <a:r>
              <a:rPr lang="en-US" dirty="0">
                <a:latin typeface="Times New Roman" pitchFamily="18" charset="0"/>
                <a:cs typeface="Times New Roman" pitchFamily="18" charset="0"/>
              </a:rPr>
              <a:t>The genome is </a:t>
            </a:r>
            <a:r>
              <a:rPr lang="en-US" u="sng" dirty="0">
                <a:solidFill>
                  <a:srgbClr val="FF0000"/>
                </a:solidFill>
                <a:latin typeface="Times New Roman" pitchFamily="18" charset="0"/>
                <a:cs typeface="Times New Roman" pitchFamily="18" charset="0"/>
              </a:rPr>
              <a:t>single-stranded, negative-sense RNA </a:t>
            </a:r>
          </a:p>
          <a:p>
            <a:pPr algn="just" rtl="0" eaLnBrk="1" fontAlgn="auto" hangingPunct="1">
              <a:spcAft>
                <a:spcPts val="0"/>
              </a:spcAft>
              <a:defRPr/>
            </a:pPr>
            <a:r>
              <a:rPr lang="en-US" dirty="0" err="1">
                <a:solidFill>
                  <a:srgbClr val="FF0000"/>
                </a:solidFill>
                <a:latin typeface="Times New Roman" pitchFamily="18" charset="0"/>
                <a:cs typeface="Times New Roman" pitchFamily="18" charset="0"/>
              </a:rPr>
              <a:t>Virions</a:t>
            </a:r>
            <a:r>
              <a:rPr lang="en-US" dirty="0">
                <a:solidFill>
                  <a:srgbClr val="FF0000"/>
                </a:solidFill>
                <a:latin typeface="Times New Roman" pitchFamily="18" charset="0"/>
                <a:cs typeface="Times New Roman" pitchFamily="18" charset="0"/>
              </a:rPr>
              <a:t> </a:t>
            </a:r>
            <a:r>
              <a:rPr lang="en-US" u="sng" dirty="0">
                <a:solidFill>
                  <a:srgbClr val="FF0000"/>
                </a:solidFill>
                <a:latin typeface="Times New Roman" pitchFamily="18" charset="0"/>
                <a:cs typeface="Times New Roman" pitchFamily="18" charset="0"/>
              </a:rPr>
              <a:t>contain an RNA-dependent RNA polymerase</a:t>
            </a:r>
            <a:r>
              <a:rPr lang="en-US" dirty="0">
                <a:solidFill>
                  <a:srgbClr val="FF0000"/>
                </a:solidFill>
                <a:latin typeface="Times New Roman" pitchFamily="18" charset="0"/>
                <a:cs typeface="Times New Roman" pitchFamily="18" charset="0"/>
              </a:rPr>
              <a:t>. </a:t>
            </a:r>
          </a:p>
          <a:p>
            <a:pPr algn="just" rtl="0" eaLnBrk="1" fontAlgn="auto" hangingPunct="1">
              <a:spcAft>
                <a:spcPts val="0"/>
              </a:spcAft>
              <a:defRPr/>
            </a:pPr>
            <a:r>
              <a:rPr lang="en-US" dirty="0">
                <a:latin typeface="Times New Roman" pitchFamily="18" charset="0"/>
                <a:cs typeface="Times New Roman" pitchFamily="18" charset="0"/>
              </a:rPr>
              <a:t>Replication: Cytoplasm; </a:t>
            </a:r>
            <a:r>
              <a:rPr lang="en-US" dirty="0" err="1">
                <a:latin typeface="Times New Roman" pitchFamily="18" charset="0"/>
                <a:cs typeface="Times New Roman" pitchFamily="18" charset="0"/>
              </a:rPr>
              <a:t>virions</a:t>
            </a:r>
            <a:r>
              <a:rPr lang="en-US" dirty="0">
                <a:latin typeface="Times New Roman" pitchFamily="18" charset="0"/>
                <a:cs typeface="Times New Roman" pitchFamily="18" charset="0"/>
              </a:rPr>
              <a:t> bud from plasma membrane</a:t>
            </a:r>
          </a:p>
          <a:p>
            <a:pPr algn="just" rtl="0" eaLnBrk="1" fontAlgn="auto" hangingPunct="1">
              <a:spcAft>
                <a:spcPts val="0"/>
              </a:spcAft>
              <a:defRPr/>
            </a:pPr>
            <a:r>
              <a:rPr lang="en-US" dirty="0">
                <a:latin typeface="Times New Roman" pitchFamily="18" charset="0"/>
                <a:cs typeface="Times New Roman" pitchFamily="18" charset="0"/>
              </a:rPr>
              <a:t>There is a single serotype of rabies virus.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 glycoprotein is a major factor in rabies virus </a:t>
            </a:r>
            <a:r>
              <a:rPr lang="en-US" dirty="0" err="1">
                <a:latin typeface="Times New Roman" pitchFamily="18" charset="0"/>
                <a:cs typeface="Times New Roman" pitchFamily="18" charset="0"/>
              </a:rPr>
              <a:t>neuroinvasiveness</a:t>
            </a:r>
            <a:r>
              <a:rPr lang="en-US" dirty="0">
                <a:latin typeface="Times New Roman" pitchFamily="18" charset="0"/>
                <a:cs typeface="Times New Roman" pitchFamily="18" charset="0"/>
              </a:rPr>
              <a:t> and pathogenicity</a:t>
            </a:r>
            <a:endParaRPr lang="ar-IQ" dirty="0">
              <a:latin typeface="Times New Roman" pitchFamily="18" charset="0"/>
              <a:cs typeface="Times New Roman" pitchFamily="18" charset="0"/>
            </a:endParaRPr>
          </a:p>
        </p:txBody>
      </p:sp>
      <p:pic>
        <p:nvPicPr>
          <p:cNvPr id="5"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mediacall" presetSubtype="0" fill="hold" nodeType="clickEffect">
                                  <p:stCondLst>
                                    <p:cond delay="0"/>
                                  </p:stCondLst>
                                  <p:childTnLst>
                                    <p:cmd type="call" cmd="playFrom(0.0)">
                                      <p:cBhvr>
                                        <p:cTn id="56" dur="207614" fill="hold"/>
                                        <p:tgtEl>
                                          <p:spTgt spid="5"/>
                                        </p:tgtEl>
                                      </p:cBhvr>
                                    </p:cmd>
                                  </p:childTnLst>
                                </p:cTn>
                              </p:par>
                            </p:childTnLst>
                          </p:cTn>
                        </p:par>
                      </p:childTnLst>
                    </p:cTn>
                  </p:par>
                </p:childTnLst>
              </p:cTn>
              <p:nextCondLst>
                <p:cond evt="onClick" delay="0">
                  <p:tgtEl>
                    <p:spTgt spid="5"/>
                  </p:tgtEl>
                </p:cond>
              </p:nextCondLst>
            </p:seq>
            <p:audio>
              <p:cMediaNode>
                <p:cTn id="5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43000"/>
          </a:xfrm>
        </p:spPr>
        <p:txBody>
          <a:bodyPr/>
          <a:lstStyle/>
          <a:p>
            <a:pPr eaLnBrk="1" hangingPunct="1"/>
            <a:r>
              <a:rPr lang="en-US" altLang="en-US" sz="3000" b="1" smtClean="0">
                <a:cs typeface="Times New Roman" panose="02020603050405020304" pitchFamily="18" charset="0"/>
              </a:rPr>
              <a:t>Electron micrograph of bullet-shaped particle typical of the rhabdovirus family </a:t>
            </a:r>
            <a:endParaRPr lang="ar-IQ" altLang="en-US" sz="3000" b="1"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8813"/>
            <a:ext cx="4643438" cy="4519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2" descr="http://www.rkm.com.au/VIRUS/RABIES/VIRUS-RABIES-virion-til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00" y="1928813"/>
            <a:ext cx="44323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ت مسجّل">
            <a:hlinkClick r:id="" action="ppaction://media"/>
          </p:cNvPr>
          <p:cNvPicPr>
            <a:picLocks noRot="1" noChangeAspect="1"/>
          </p:cNvPicPr>
          <p:nvPr>
            <a:wavAudioFile r:embed="rId1" name="صوت مسجّل"/>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22451" fill="hold"/>
                                        <p:tgtEl>
                                          <p:spTgt spid="6"/>
                                        </p:tgtEl>
                                      </p:cBhvr>
                                    </p:cmd>
                                  </p:childTnLst>
                                </p:cTn>
                              </p:par>
                            </p:childTnLst>
                          </p:cTn>
                        </p:par>
                      </p:childTnLst>
                    </p:cTn>
                  </p:par>
                </p:childTnLst>
              </p:cTn>
              <p:nextCondLst>
                <p:cond evt="onClick" delay="0">
                  <p:tgtEl>
                    <p:spTgt spid="6"/>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8913"/>
            <a:ext cx="9036050" cy="3240087"/>
          </a:xfrm>
        </p:spPr>
        <p:txBody>
          <a:bodyPr/>
          <a:lstStyle/>
          <a:p>
            <a:pPr algn="just" rtl="0" eaLnBrk="1" hangingPunct="1"/>
            <a:r>
              <a:rPr lang="en-US" altLang="en-US" sz="2800" smtClean="0">
                <a:latin typeface="Times New Roman" panose="02020603050405020304" pitchFamily="18" charset="0"/>
                <a:cs typeface="Times New Roman" panose="02020603050405020304" pitchFamily="18" charset="0"/>
              </a:rPr>
              <a:t>Schematic model of rabies virus showing the surface glycoprotein spikes extending from the lipid envelope that surrounds the internal nucleocapsid and the matrix protein lining the envelope. The nucleocapsid comprises the single RNA genome plus nucleoprotein and the polymerase proteins.</a:t>
            </a:r>
            <a:endParaRPr lang="ar-IQ" altLang="en-US" sz="2800" smtClean="0">
              <a:latin typeface="Times New Roman" panose="02020603050405020304" pitchFamily="18" charset="0"/>
              <a:cs typeface="Times New Roman" panose="02020603050405020304" pitchFamily="18" charset="0"/>
            </a:endParaRPr>
          </a:p>
        </p:txBody>
      </p:sp>
      <p:pic>
        <p:nvPicPr>
          <p:cNvPr id="6147" name="Picture 2" descr="http://www.bio.davidson.edu/courses/immunology/students/spring2006/jameson/rabies%20structure.bmp"/>
          <p:cNvPicPr>
            <a:picLocks noChangeAspect="1" noChangeArrowheads="1"/>
          </p:cNvPicPr>
          <p:nvPr/>
        </p:nvPicPr>
        <p:blipFill>
          <a:blip r:embed="rId4">
            <a:extLst>
              <a:ext uri="{28A0092B-C50C-407E-A947-70E740481C1C}">
                <a14:useLocalDpi xmlns:a14="http://schemas.microsoft.com/office/drawing/2010/main" val="0"/>
              </a:ext>
            </a:extLst>
          </a:blip>
          <a:srcRect t="6250" r="8739"/>
          <a:stretch>
            <a:fillRect/>
          </a:stretch>
        </p:blipFill>
        <p:spPr bwMode="auto">
          <a:xfrm>
            <a:off x="1530350" y="2857500"/>
            <a:ext cx="67564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ت مسجّل">
            <a:hlinkClick r:id="" action="ppaction://media"/>
          </p:cNvPr>
          <p:cNvPicPr>
            <a:picLocks noRot="1" noChangeAspect="1"/>
          </p:cNvPicPr>
          <p:nvPr>
            <a:wavAudioFile r:embed="rId1" name="صوت مسجّل"/>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49158" fill="hold"/>
                                        <p:tgtEl>
                                          <p:spTgt spid="5"/>
                                        </p:tgtEl>
                                      </p:cBhvr>
                                    </p:cmd>
                                  </p:childTnLst>
                                </p:cTn>
                              </p:par>
                            </p:childTnLst>
                          </p:cTn>
                        </p:par>
                      </p:childTnLst>
                    </p:cTn>
                  </p:par>
                </p:childTnLst>
              </p:cTn>
              <p:nextCondLst>
                <p:cond evt="onClick" delay="0">
                  <p:tgtEl>
                    <p:spTgt spid="5"/>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0"/>
            <a:ext cx="6513513" cy="1143000"/>
          </a:xfrm>
        </p:spPr>
        <p:txBody>
          <a:bodyPr rtlCol="1">
            <a:normAutofit fontScale="90000"/>
          </a:bodyPr>
          <a:lstStyle/>
          <a:p>
            <a:pPr eaLnBrk="1" fontAlgn="auto" hangingPunct="1">
              <a:spcAft>
                <a:spcPts val="0"/>
              </a:spcAft>
              <a:defRPr/>
            </a:pPr>
            <a:r>
              <a:rPr lang="en-US" b="1" dirty="0" smtClean="0"/>
              <a:t>Rabies Virus Replication</a:t>
            </a:r>
            <a:r>
              <a:rPr lang="en-US" b="1" dirty="0"/>
              <a:t>	</a:t>
            </a:r>
            <a:r>
              <a:rPr lang="en-US" dirty="0"/>
              <a:t/>
            </a:r>
            <a:br>
              <a:rPr lang="en-US" dirty="0"/>
            </a:br>
            <a:endParaRPr lang="ar-IQ" dirty="0"/>
          </a:p>
        </p:txBody>
      </p:sp>
      <p:sp>
        <p:nvSpPr>
          <p:cNvPr id="3" name="Content Placeholder 2"/>
          <p:cNvSpPr>
            <a:spLocks noGrp="1"/>
          </p:cNvSpPr>
          <p:nvPr>
            <p:ph idx="4294967295"/>
          </p:nvPr>
        </p:nvSpPr>
        <p:spPr>
          <a:xfrm>
            <a:off x="658813" y="908050"/>
            <a:ext cx="8002587" cy="6126163"/>
          </a:xfrm>
        </p:spPr>
        <p:txBody>
          <a:bodyPr rtlCol="1">
            <a:normAutofit fontScale="85000" lnSpcReduction="20000"/>
          </a:bodyPr>
          <a:lstStyle/>
          <a:p>
            <a:pPr algn="just" rtl="0" eaLnBrk="1" fontAlgn="auto" hangingPunct="1">
              <a:spcAft>
                <a:spcPts val="0"/>
              </a:spcAft>
              <a:defRPr/>
            </a:pPr>
            <a:r>
              <a:rPr lang="en-US" dirty="0" smtClean="0">
                <a:latin typeface="Times New Roman" pitchFamily="18" charset="0"/>
                <a:cs typeface="Times New Roman" pitchFamily="18" charset="0"/>
              </a:rPr>
              <a:t>Rabies </a:t>
            </a:r>
            <a:r>
              <a:rPr lang="en-US" dirty="0">
                <a:latin typeface="Times New Roman" pitchFamily="18" charset="0"/>
                <a:cs typeface="Times New Roman" pitchFamily="18" charset="0"/>
              </a:rPr>
              <a:t>virus attaches to cells via its glycoprotein spikes; </a:t>
            </a:r>
            <a:r>
              <a:rPr lang="en-US" u="sng" dirty="0">
                <a:latin typeface="Times New Roman" pitchFamily="18" charset="0"/>
                <a:cs typeface="Times New Roman" pitchFamily="18" charset="0"/>
              </a:rPr>
              <a:t>acetylcholine receptor </a:t>
            </a:r>
            <a:r>
              <a:rPr lang="en-US" dirty="0">
                <a:latin typeface="Times New Roman" pitchFamily="18" charset="0"/>
                <a:cs typeface="Times New Roman" pitchFamily="18" charset="0"/>
              </a:rPr>
              <a:t>may serve as a cellular receptor for rabies virus. </a:t>
            </a:r>
          </a:p>
          <a:p>
            <a:pPr algn="just" rtl="0" eaLnBrk="1" fontAlgn="auto" hangingPunct="1">
              <a:spcAft>
                <a:spcPts val="0"/>
              </a:spcAft>
              <a:defRPr/>
            </a:pPr>
            <a:r>
              <a:rPr lang="en-US" dirty="0">
                <a:latin typeface="Times New Roman" pitchFamily="18" charset="0"/>
                <a:cs typeface="Times New Roman" pitchFamily="18" charset="0"/>
              </a:rPr>
              <a:t>The single-stranded RNA genome is transcribed by the </a:t>
            </a:r>
            <a:r>
              <a:rPr lang="en-US" dirty="0" smtClean="0">
                <a:latin typeface="Times New Roman" pitchFamily="18" charset="0"/>
                <a:cs typeface="Times New Roman" pitchFamily="18" charset="0"/>
              </a:rPr>
              <a:t>virion </a:t>
            </a:r>
            <a:r>
              <a:rPr lang="en-US" dirty="0">
                <a:latin typeface="Times New Roman" pitchFamily="18" charset="0"/>
                <a:cs typeface="Times New Roman" pitchFamily="18" charset="0"/>
              </a:rPr>
              <a:t>RNA polymerase to five mRNA species. The template for transcription is the genome RNA in the form of </a:t>
            </a:r>
            <a:r>
              <a:rPr lang="en-US" dirty="0" err="1">
                <a:latin typeface="Times New Roman" pitchFamily="18" charset="0"/>
                <a:cs typeface="Times New Roman" pitchFamily="18" charset="0"/>
              </a:rPr>
              <a:t>ribonucleoprotein</a:t>
            </a:r>
            <a:r>
              <a:rPr lang="en-US" dirty="0">
                <a:latin typeface="Times New Roman" pitchFamily="18" charset="0"/>
                <a:cs typeface="Times New Roman" pitchFamily="18" charset="0"/>
              </a:rPr>
              <a:t> (RNP) (encased in N protein and containing the viral transcriptase). </a:t>
            </a:r>
          </a:p>
          <a:p>
            <a:pPr algn="just" rtl="0" eaLnBrk="1" fontAlgn="auto" hangingPunct="1">
              <a:spcAft>
                <a:spcPts val="0"/>
              </a:spcAft>
              <a:defRPr/>
            </a:pPr>
            <a:r>
              <a:rPr lang="en-US" dirty="0">
                <a:latin typeface="Times New Roman" pitchFamily="18" charset="0"/>
                <a:cs typeface="Times New Roman" pitchFamily="18" charset="0"/>
              </a:rPr>
              <a:t>The mRNAs code for the five virion proteins: </a:t>
            </a:r>
            <a:r>
              <a:rPr lang="en-US" u="sng" dirty="0" err="1">
                <a:solidFill>
                  <a:srgbClr val="FF0000"/>
                </a:solidFill>
                <a:latin typeface="Times New Roman" pitchFamily="18" charset="0"/>
                <a:cs typeface="Times New Roman" pitchFamily="18" charset="0"/>
              </a:rPr>
              <a:t>nucleocapsid</a:t>
            </a:r>
            <a:r>
              <a:rPr lang="en-US" u="sng" dirty="0">
                <a:solidFill>
                  <a:srgbClr val="FF0000"/>
                </a:solidFill>
                <a:latin typeface="Times New Roman" pitchFamily="18" charset="0"/>
                <a:cs typeface="Times New Roman" pitchFamily="18" charset="0"/>
              </a:rPr>
              <a:t> (N), polymerase proteins (L, P), matrix (M), and glycoprotein (G)</a:t>
            </a:r>
            <a:r>
              <a:rPr lang="en-US" dirty="0">
                <a:solidFill>
                  <a:srgbClr val="FF0000"/>
                </a:solidFill>
                <a:latin typeface="Times New Roman" pitchFamily="18" charset="0"/>
                <a:cs typeface="Times New Roman" pitchFamily="18" charset="0"/>
              </a:rPr>
              <a:t>. </a:t>
            </a:r>
          </a:p>
          <a:p>
            <a:pPr algn="just" rtl="0" eaLnBrk="1" fontAlgn="auto" hangingPunct="1">
              <a:spcAft>
                <a:spcPts val="0"/>
              </a:spcAft>
              <a:defRPr/>
            </a:pPr>
            <a:r>
              <a:rPr lang="en-US" dirty="0">
                <a:latin typeface="Times New Roman" pitchFamily="18" charset="0"/>
                <a:cs typeface="Times New Roman" pitchFamily="18" charset="0"/>
              </a:rPr>
              <a:t>The genome RNP is a template for complementary positive-sense RNA, which is responsible for the generation of negative-sense progeny RNA. </a:t>
            </a:r>
          </a:p>
          <a:p>
            <a:pPr algn="just" rtl="0" eaLnBrk="1" fontAlgn="auto" hangingPunct="1">
              <a:spcAft>
                <a:spcPts val="0"/>
              </a:spcAft>
              <a:defRPr/>
            </a:pPr>
            <a:r>
              <a:rPr lang="en-US" dirty="0">
                <a:latin typeface="Times New Roman" pitchFamily="18" charset="0"/>
                <a:cs typeface="Times New Roman" pitchFamily="18" charset="0"/>
              </a:rPr>
              <a:t>Ongoing translation is required for replication, particularly of viral N and P proteins. </a:t>
            </a:r>
          </a:p>
          <a:p>
            <a:pPr marL="45720" indent="0" algn="just" rtl="0" eaLnBrk="1" fontAlgn="auto" hangingPunct="1">
              <a:spcAft>
                <a:spcPts val="0"/>
              </a:spcAft>
              <a:buFont typeface="Arial" panose="020B0604020202020204" pitchFamily="34" charset="0"/>
              <a:buNone/>
              <a:defRPr/>
            </a:pPr>
            <a:endParaRPr lang="en-US" dirty="0" smtClean="0">
              <a:latin typeface="Times New Roman" pitchFamily="18" charset="0"/>
              <a:cs typeface="Times New Roman" pitchFamily="18" charset="0"/>
            </a:endParaRPr>
          </a:p>
        </p:txBody>
      </p:sp>
      <p:pic>
        <p:nvPicPr>
          <p:cNvPr id="4"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357688" y="3286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14804" fill="hold"/>
                                        <p:tgtEl>
                                          <p:spTgt spid="4"/>
                                        </p:tgtEl>
                                      </p:cBhvr>
                                    </p:cmd>
                                  </p:childTnLst>
                                </p:cTn>
                              </p:par>
                            </p:childTnLst>
                          </p:cTn>
                        </p:par>
                      </p:childTnLst>
                    </p:cTn>
                  </p:par>
                </p:childTnLst>
              </p:cTn>
              <p:nextCondLst>
                <p:cond evt="onClick" delay="0">
                  <p:tgtEl>
                    <p:spTgt spid="4"/>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4284663" y="3213100"/>
            <a:ext cx="4768850" cy="3024188"/>
          </a:xfrm>
        </p:spPr>
      </p:pic>
      <p:pic>
        <p:nvPicPr>
          <p:cNvPr id="819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0"/>
            <a:ext cx="50038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p:cNvSpPr txBox="1">
            <a:spLocks noChangeArrowheads="1"/>
          </p:cNvSpPr>
          <p:nvPr/>
        </p:nvSpPr>
        <p:spPr bwMode="auto">
          <a:xfrm>
            <a:off x="71438" y="865188"/>
            <a:ext cx="40687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0" eaLnBrk="1" hangingPunct="1"/>
            <a:r>
              <a:rPr lang="en-US" altLang="en-US" sz="2400" b="1">
                <a:latin typeface="Times New Roman" panose="02020603050405020304" pitchFamily="18" charset="0"/>
                <a:cs typeface="Times New Roman" panose="02020603050405020304" pitchFamily="18" charset="0"/>
              </a:rPr>
              <a:t>The newly replicated genomic RNA associates with the viral transcriptase and nucleoprotein to form RNP cores in the cytoplasm. </a:t>
            </a:r>
          </a:p>
          <a:p>
            <a:pPr algn="just" rtl="0" eaLnBrk="1" hangingPunct="1"/>
            <a:r>
              <a:rPr lang="en-US" altLang="en-US" sz="2400" b="1">
                <a:latin typeface="Times New Roman" panose="02020603050405020304" pitchFamily="18" charset="0"/>
                <a:cs typeface="Times New Roman" panose="02020603050405020304" pitchFamily="18" charset="0"/>
              </a:rPr>
              <a:t>The particles acquire an envelope by budding through the plasma membrane. </a:t>
            </a:r>
          </a:p>
          <a:p>
            <a:pPr algn="just" rtl="0" eaLnBrk="1" hangingPunct="1"/>
            <a:r>
              <a:rPr lang="en-US" altLang="en-US" sz="2400" b="1">
                <a:latin typeface="Times New Roman" panose="02020603050405020304" pitchFamily="18" charset="0"/>
                <a:cs typeface="Times New Roman" panose="02020603050405020304" pitchFamily="18" charset="0"/>
              </a:rPr>
              <a:t>The viral M matrix protein forms a layer on the inner side of the envelope, whereas the viral G glycoprotein is on the outer layer and forms the spikes</a:t>
            </a:r>
            <a:endParaRPr lang="ar-IQ" altLang="en-US" sz="2400">
              <a:latin typeface="Times New Roman" panose="02020603050405020304" pitchFamily="18" charset="0"/>
              <a:cs typeface="Times New Roman" panose="02020603050405020304" pitchFamily="18" charset="0"/>
            </a:endParaRPr>
          </a:p>
        </p:txBody>
      </p:sp>
      <p:sp>
        <p:nvSpPr>
          <p:cNvPr id="7" name="Left Arrow 6"/>
          <p:cNvSpPr/>
          <p:nvPr/>
        </p:nvSpPr>
        <p:spPr>
          <a:xfrm rot="18149549">
            <a:off x="6905625" y="4864100"/>
            <a:ext cx="1168400" cy="247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IQ"/>
          </a:p>
        </p:txBody>
      </p:sp>
      <p:sp>
        <p:nvSpPr>
          <p:cNvPr id="8" name="Left Arrow 7"/>
          <p:cNvSpPr/>
          <p:nvPr/>
        </p:nvSpPr>
        <p:spPr>
          <a:xfrm rot="2269032">
            <a:off x="6883400" y="6046788"/>
            <a:ext cx="1166813" cy="247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IQ"/>
          </a:p>
        </p:txBody>
      </p:sp>
      <p:pic>
        <p:nvPicPr>
          <p:cNvPr id="9" name="صوت مسجّل">
            <a:hlinkClick r:id="" action="ppaction://media"/>
          </p:cNvPr>
          <p:cNvPicPr>
            <a:picLocks noRot="1" noChangeAspect="1"/>
          </p:cNvPicPr>
          <p:nvPr>
            <a:wavAudioFile r:embed="rId1" name="صوت مسجّل"/>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81382" fill="hold"/>
                                        <p:tgtEl>
                                          <p:spTgt spid="9"/>
                                        </p:tgtEl>
                                      </p:cBhvr>
                                    </p:cmd>
                                  </p:childTnLst>
                                </p:cTn>
                              </p:par>
                            </p:childTnLst>
                          </p:cTn>
                        </p:par>
                      </p:childTnLst>
                    </p:cTn>
                  </p:par>
                </p:childTnLst>
              </p:cTn>
              <p:nextCondLst>
                <p:cond evt="onClick" delay="0">
                  <p:tgtEl>
                    <p:spTgt spid="9"/>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850" y="188913"/>
            <a:ext cx="8496300" cy="1143000"/>
          </a:xfrm>
        </p:spPr>
        <p:txBody>
          <a:bodyPr/>
          <a:lstStyle/>
          <a:p>
            <a:pPr eaLnBrk="1" hangingPunct="1"/>
            <a:r>
              <a:rPr lang="en-US" altLang="en-US" sz="3600" b="1" smtClean="0">
                <a:cs typeface="Times New Roman" panose="02020603050405020304" pitchFamily="18" charset="0"/>
              </a:rPr>
              <a:t>Rabies Pathogenesis &amp; Pathology</a:t>
            </a:r>
            <a:endParaRPr lang="ar-IQ" altLang="en-US" sz="3600" b="1" smtClean="0"/>
          </a:p>
        </p:txBody>
      </p:sp>
      <p:sp>
        <p:nvSpPr>
          <p:cNvPr id="3" name="Content Placeholder 2"/>
          <p:cNvSpPr>
            <a:spLocks noGrp="1"/>
          </p:cNvSpPr>
          <p:nvPr>
            <p:ph idx="4294967295"/>
          </p:nvPr>
        </p:nvSpPr>
        <p:spPr>
          <a:xfrm>
            <a:off x="61913" y="1236663"/>
            <a:ext cx="8902700" cy="5864225"/>
          </a:xfrm>
        </p:spPr>
        <p:txBody>
          <a:bodyPr rtlCol="1">
            <a:normAutofit fontScale="92500" lnSpcReduction="20000"/>
          </a:bodyPr>
          <a:lstStyle/>
          <a:p>
            <a:pPr algn="just" rtl="0" eaLnBrk="1" fontAlgn="auto" hangingPunct="1">
              <a:spcAft>
                <a:spcPts val="0"/>
              </a:spcAft>
              <a:defRPr/>
            </a:pPr>
            <a:r>
              <a:rPr lang="en-US" dirty="0" smtClean="0">
                <a:latin typeface="Times New Roman" pitchFamily="18" charset="0"/>
                <a:cs typeface="Times New Roman" pitchFamily="18" charset="0"/>
              </a:rPr>
              <a:t>Rabies </a:t>
            </a:r>
            <a:r>
              <a:rPr lang="en-US" dirty="0">
                <a:latin typeface="Times New Roman" pitchFamily="18" charset="0"/>
                <a:cs typeface="Times New Roman" pitchFamily="18" charset="0"/>
              </a:rPr>
              <a:t>virus multiplies in muscle or connective tissue at the site of inoculation and then enters peripheral nerves at neuromuscular junctions and spreads up the nerves to the central nervous system. However, it is also possible for rabies virus to enter the nervous system directly without local replication</a:t>
            </a:r>
          </a:p>
          <a:p>
            <a:pPr algn="just" rtl="0" eaLnBrk="1" fontAlgn="auto" hangingPunct="1">
              <a:spcAft>
                <a:spcPts val="0"/>
              </a:spcAft>
              <a:defRPr/>
            </a:pPr>
            <a:r>
              <a:rPr lang="en-US" dirty="0">
                <a:latin typeface="Times New Roman" pitchFamily="18" charset="0"/>
                <a:cs typeface="Times New Roman" pitchFamily="18" charset="0"/>
              </a:rPr>
              <a:t>It multiplies in the central nervous system and progressive encephalitis develops. The virus then spreads through peripheral nerves to the salivary glands and other tissues. </a:t>
            </a:r>
            <a:r>
              <a:rPr lang="en-US" dirty="0">
                <a:solidFill>
                  <a:srgbClr val="FF0000"/>
                </a:solidFill>
                <a:latin typeface="Times New Roman" pitchFamily="18" charset="0"/>
                <a:cs typeface="Times New Roman" pitchFamily="18" charset="0"/>
              </a:rPr>
              <a:t>However, Rabies virus has not been isolated from the blood of infected persons</a:t>
            </a:r>
          </a:p>
          <a:p>
            <a:pPr algn="just" rtl="0" eaLnBrk="1" fontAlgn="auto" hangingPunct="1">
              <a:spcAft>
                <a:spcPts val="0"/>
              </a:spcAft>
              <a:defRPr/>
            </a:pPr>
            <a:r>
              <a:rPr lang="en-US" dirty="0">
                <a:latin typeface="Times New Roman" pitchFamily="18" charset="0"/>
                <a:cs typeface="Times New Roman" pitchFamily="18" charset="0"/>
              </a:rPr>
              <a:t>There is a higher attack rate and shorter incubation period in persons bitten on the face or head; the lowest mortality occurs in those bitten on the legs</a:t>
            </a:r>
            <a:endParaRPr lang="ar-IQ" dirty="0">
              <a:latin typeface="Times New Roman" pitchFamily="18" charset="0"/>
              <a:cs typeface="Times New Roman" pitchFamily="18" charset="0"/>
            </a:endParaRPr>
          </a:p>
        </p:txBody>
      </p:sp>
      <p:pic>
        <p:nvPicPr>
          <p:cNvPr id="4" name="صوت مسجّل">
            <a:hlinkClick r:id="" action="ppaction://media"/>
          </p:cNvPr>
          <p:cNvPicPr>
            <a:picLocks noRot="1" noChangeAspect="1"/>
          </p:cNvPicPr>
          <p:nvPr>
            <a:wavAudioFile r:embed="rId1" name="صوت مسجّل"/>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60264" fill="hold"/>
                                        <p:tgtEl>
                                          <p:spTgt spid="4"/>
                                        </p:tgtEl>
                                      </p:cBhvr>
                                    </p:cmd>
                                  </p:childTnLst>
                                </p:cTn>
                              </p:par>
                            </p:childTnLst>
                          </p:cTn>
                        </p:par>
                      </p:childTnLst>
                    </p:cTn>
                  </p:par>
                </p:childTnLst>
              </p:cTn>
              <p:nextCondLst>
                <p:cond evt="onClick" delay="0">
                  <p:tgtEl>
                    <p:spTgt spid="4"/>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nationalsafety.files.wordpress.com/2012/03/rabies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7738"/>
            <a:ext cx="6143625"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http://1.bp.blogspot.com/-A1ObwHILf0w/T1ToUgbbo7I/AAAAAAAABjU/6NgqEJM-kqc/s1600/vbat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100" y="0"/>
            <a:ext cx="28829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http://badattitudes.com/MT/rabi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2071688"/>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http://manbir-online.com/grafics/rabi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4279900"/>
            <a:ext cx="28575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ت مسجّل">
            <a:hlinkClick r:id="" action="ppaction://media"/>
          </p:cNvPr>
          <p:cNvPicPr>
            <a:picLocks noRot="1" noChangeAspect="1"/>
          </p:cNvPicPr>
          <p:nvPr>
            <a:wavAudioFile r:embed="rId1" name="صوت مسجّل"/>
          </p:nvPr>
        </p:nvPicPr>
        <p:blipFill>
          <a:blip r:embed="rId8">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0"/>
                                        </p:tgtEl>
                                        <p:attrNameLst>
                                          <p:attrName>style.visibility</p:attrName>
                                        </p:attrNameLst>
                                      </p:cBhvr>
                                      <p:to>
                                        <p:strVal val="visible"/>
                                      </p:to>
                                    </p:set>
                                    <p:anim calcmode="lin" valueType="num">
                                      <p:cBhvr additive="base">
                                        <p:cTn id="13" dur="500" fill="hold"/>
                                        <p:tgtEl>
                                          <p:spTgt spid="31750"/>
                                        </p:tgtEl>
                                        <p:attrNameLst>
                                          <p:attrName>ppt_x</p:attrName>
                                        </p:attrNameLst>
                                      </p:cBhvr>
                                      <p:tavLst>
                                        <p:tav tm="0">
                                          <p:val>
                                            <p:strVal val="#ppt_x"/>
                                          </p:val>
                                        </p:tav>
                                        <p:tav tm="100000">
                                          <p:val>
                                            <p:strVal val="#ppt_x"/>
                                          </p:val>
                                        </p:tav>
                                      </p:tavLst>
                                    </p:anim>
                                    <p:anim calcmode="lin" valueType="num">
                                      <p:cBhvr additive="base">
                                        <p:cTn id="14"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anim calcmode="lin" valueType="num">
                                      <p:cBhvr additive="base">
                                        <p:cTn id="19" dur="500" fill="hold"/>
                                        <p:tgtEl>
                                          <p:spTgt spid="31752"/>
                                        </p:tgtEl>
                                        <p:attrNameLst>
                                          <p:attrName>ppt_x</p:attrName>
                                        </p:attrNameLst>
                                      </p:cBhvr>
                                      <p:tavLst>
                                        <p:tav tm="0">
                                          <p:val>
                                            <p:strVal val="#ppt_x"/>
                                          </p:val>
                                        </p:tav>
                                        <p:tav tm="100000">
                                          <p:val>
                                            <p:strVal val="#ppt_x"/>
                                          </p:val>
                                        </p:tav>
                                      </p:tavLst>
                                    </p:anim>
                                    <p:anim calcmode="lin" valueType="num">
                                      <p:cBhvr additive="base">
                                        <p:cTn id="20"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39073" fill="hold"/>
                                        <p:tgtEl>
                                          <p:spTgt spid="6"/>
                                        </p:tgtEl>
                                      </p:cBhvr>
                                    </p:cmd>
                                  </p:childTnLst>
                                </p:cTn>
                              </p:par>
                            </p:childTnLst>
                          </p:cTn>
                        </p:par>
                      </p:childTnLst>
                    </p:cTn>
                  </p:par>
                </p:childTnLst>
              </p:cTn>
              <p:nextCondLst>
                <p:cond evt="onClick" delay="0">
                  <p:tgtEl>
                    <p:spTgt spid="6"/>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1311</Words>
  <Application>Microsoft Office PowerPoint</Application>
  <PresentationFormat>عرض على الشاشة (3:4)‏</PresentationFormat>
  <Paragraphs>90</Paragraphs>
  <Slides>19</Slides>
  <Notes>19</Notes>
  <HiddenSlides>0</HiddenSlides>
  <MMClips>19</MMClips>
  <ScaleCrop>false</ScaleCrop>
  <HeadingPairs>
    <vt:vector size="8" baseType="variant">
      <vt:variant>
        <vt:lpstr>الخطوط المستخدمة</vt:lpstr>
      </vt:variant>
      <vt:variant>
        <vt:i4>3</vt:i4>
      </vt:variant>
      <vt:variant>
        <vt:lpstr>نسق</vt:lpstr>
      </vt:variant>
      <vt:variant>
        <vt:i4>1</vt:i4>
      </vt:variant>
      <vt:variant>
        <vt:lpstr>خوادم OLE مضمنة</vt:lpstr>
      </vt:variant>
      <vt:variant>
        <vt:i4>1</vt:i4>
      </vt:variant>
      <vt:variant>
        <vt:lpstr>عناوين الشرائح</vt:lpstr>
      </vt:variant>
      <vt:variant>
        <vt:i4>19</vt:i4>
      </vt:variant>
    </vt:vector>
  </HeadingPairs>
  <TitlesOfParts>
    <vt:vector size="24" baseType="lpstr">
      <vt:lpstr>Arial</vt:lpstr>
      <vt:lpstr>Calibri</vt:lpstr>
      <vt:lpstr>Times New Roman</vt:lpstr>
      <vt:lpstr>Office Theme</vt:lpstr>
      <vt:lpstr>Presentation</vt:lpstr>
      <vt:lpstr>عرض تقديمي في PowerPoint</vt:lpstr>
      <vt:lpstr>Rabies virus</vt:lpstr>
      <vt:lpstr>Properties of the Rabies Virus</vt:lpstr>
      <vt:lpstr>Electron micrograph of bullet-shaped particle typical of the rhabdovirus family </vt:lpstr>
      <vt:lpstr>عرض تقديمي في PowerPoint</vt:lpstr>
      <vt:lpstr>Rabies Virus Replication  </vt:lpstr>
      <vt:lpstr>عرض تقديمي في PowerPoint</vt:lpstr>
      <vt:lpstr>Rabies Pathogenesis &amp; Pathology</vt:lpstr>
      <vt:lpstr>عرض تقديمي في PowerPoint</vt:lpstr>
      <vt:lpstr>Rabies Pathogenesis &amp; Pathology</vt:lpstr>
      <vt:lpstr>Rabies Pathogenesis &amp; Pathology</vt:lpstr>
      <vt:lpstr>Clinical Findings</vt:lpstr>
      <vt:lpstr>Laboratory Diagnosis</vt:lpstr>
      <vt:lpstr>Prevention, Treatment &amp; Control </vt:lpstr>
      <vt:lpstr>Other Viral CNS infections</vt:lpstr>
      <vt:lpstr>Other Viral CNS infections</vt:lpstr>
      <vt:lpstr>Other Viral CNS infections</vt:lpstr>
      <vt:lpstr>Other Viral CNS infections</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Micro_Dell</dc:creator>
  <cp:lastModifiedBy>حساب Microsoft</cp:lastModifiedBy>
  <cp:revision>57</cp:revision>
  <dcterms:created xsi:type="dcterms:W3CDTF">2011-04-05T15:18:23Z</dcterms:created>
  <dcterms:modified xsi:type="dcterms:W3CDTF">2020-04-17T07:41:09Z</dcterms:modified>
</cp:coreProperties>
</file>