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04" r:id="rId2"/>
    <p:sldId id="300" r:id="rId3"/>
    <p:sldId id="260" r:id="rId4"/>
    <p:sldId id="261" r:id="rId5"/>
    <p:sldId id="257" r:id="rId6"/>
    <p:sldId id="262" r:id="rId7"/>
    <p:sldId id="263" r:id="rId8"/>
    <p:sldId id="264" r:id="rId9"/>
    <p:sldId id="265" r:id="rId10"/>
    <p:sldId id="267" r:id="rId11"/>
    <p:sldId id="270" r:id="rId12"/>
    <p:sldId id="269" r:id="rId13"/>
    <p:sldId id="259" r:id="rId14"/>
    <p:sldId id="271" r:id="rId15"/>
    <p:sldId id="298" r:id="rId16"/>
    <p:sldId id="278" r:id="rId17"/>
    <p:sldId id="279" r:id="rId18"/>
    <p:sldId id="297" r:id="rId19"/>
    <p:sldId id="281" r:id="rId20"/>
    <p:sldId id="282" r:id="rId21"/>
    <p:sldId id="283" r:id="rId22"/>
    <p:sldId id="284" r:id="rId23"/>
    <p:sldId id="285" r:id="rId24"/>
    <p:sldId id="286" r:id="rId25"/>
    <p:sldId id="287" r:id="rId26"/>
    <p:sldId id="303" r:id="rId27"/>
    <p:sldId id="288" r:id="rId28"/>
    <p:sldId id="289" r:id="rId29"/>
    <p:sldId id="290" r:id="rId30"/>
    <p:sldId id="291" r:id="rId31"/>
    <p:sldId id="292" r:id="rId32"/>
    <p:sldId id="293" r:id="rId33"/>
    <p:sldId id="305" r:id="rId34"/>
    <p:sldId id="29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C1A1376-7AE9-9548-981D-7BA862BE7D63}"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1A1376-7AE9-9548-981D-7BA862BE7D63}"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6E5D1-9B4E-394F-9B33-D9012451898B}"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1A1376-7AE9-9548-981D-7BA862BE7D63}"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1A1376-7AE9-9548-981D-7BA862BE7D63}"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1A1376-7AE9-9548-981D-7BA862BE7D63}"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C1A1376-7AE9-9548-981D-7BA862BE7D63}"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6E5D1-9B4E-394F-9B33-D9012451898B}"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1A1376-7AE9-9548-981D-7BA862BE7D63}"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C1A1376-7AE9-9548-981D-7BA862BE7D63}"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9C1A1376-7AE9-9548-981D-7BA862BE7D63}" type="datetimeFigureOut">
              <a:rPr lang="en-US" smtClean="0"/>
              <a:t>3/29/2020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C1A1376-7AE9-9548-981D-7BA862BE7D63}" type="datetimeFigureOut">
              <a:rPr lang="en-US" smtClean="0"/>
              <a:t>3/29/2020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1A1376-7AE9-9548-981D-7BA862BE7D63}" type="datetimeFigureOut">
              <a:rPr lang="en-US" smtClean="0"/>
              <a:t>3/29/2020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1A1376-7AE9-9548-981D-7BA862BE7D63}"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6E5D1-9B4E-394F-9B33-D9012451898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9C1A1376-7AE9-9548-981D-7BA862BE7D63}" type="datetimeFigureOut">
              <a:rPr lang="en-US" smtClean="0"/>
              <a:t>3/29/2020</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C6F6E5D1-9B4E-394F-9B33-D9012451898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v.jpg"/>
          <p:cNvPicPr>
            <a:picLocks noChangeAspect="1"/>
          </p:cNvPicPr>
          <p:nvPr/>
        </p:nvPicPr>
        <p:blipFill rotWithShape="1">
          <a:blip r:embed="rId4">
            <a:extLst>
              <a:ext uri="{28A0092B-C50C-407E-A947-70E740481C1C}">
                <a14:useLocalDpi xmlns:a14="http://schemas.microsoft.com/office/drawing/2010/main" val="0"/>
              </a:ext>
            </a:extLst>
          </a:blip>
          <a:srcRect l="6116" t="35442"/>
          <a:stretch/>
        </p:blipFill>
        <p:spPr>
          <a:xfrm>
            <a:off x="-56552" y="0"/>
            <a:ext cx="9200551" cy="6858000"/>
          </a:xfrm>
          <a:prstGeom prst="rect">
            <a:avLst/>
          </a:prstGeom>
        </p:spPr>
      </p:pic>
      <p:sp>
        <p:nvSpPr>
          <p:cNvPr id="5" name="Rectangle 4"/>
          <p:cNvSpPr/>
          <p:nvPr/>
        </p:nvSpPr>
        <p:spPr>
          <a:xfrm>
            <a:off x="-44823" y="14941"/>
            <a:ext cx="7918824" cy="1200329"/>
          </a:xfrm>
          <a:prstGeom prst="rect">
            <a:avLst/>
          </a:prstGeom>
        </p:spPr>
        <p:txBody>
          <a:bodyPr wrap="square">
            <a:spAutoFit/>
          </a:bodyPr>
          <a:lstStyle/>
          <a:p>
            <a:pPr algn="ctr"/>
            <a:r>
              <a:rPr lang="fr-FR" sz="3600" b="1" dirty="0"/>
              <a:t>Human </a:t>
            </a:r>
            <a:r>
              <a:rPr lang="en-US" sz="3600" b="1" dirty="0"/>
              <a:t>Immunodeficiency Virus</a:t>
            </a:r>
            <a:br>
              <a:rPr lang="en-US" sz="3600" b="1" dirty="0"/>
            </a:br>
            <a:r>
              <a:rPr lang="en-US" sz="3600" b="1" dirty="0"/>
              <a:t>(HIV)</a:t>
            </a:r>
            <a:endParaRPr lang="en-US" sz="3600" dirty="0"/>
          </a:p>
        </p:txBody>
      </p:sp>
      <p:sp>
        <p:nvSpPr>
          <p:cNvPr id="7" name="Rectangle 6"/>
          <p:cNvSpPr/>
          <p:nvPr/>
        </p:nvSpPr>
        <p:spPr>
          <a:xfrm>
            <a:off x="0" y="5750004"/>
            <a:ext cx="4572000" cy="1138773"/>
          </a:xfrm>
          <a:prstGeom prst="rect">
            <a:avLst/>
          </a:prstGeom>
        </p:spPr>
        <p:txBody>
          <a:bodyPr>
            <a:spAutoFit/>
          </a:bodyPr>
          <a:lstStyle/>
          <a:p>
            <a:pPr algn="ctr"/>
            <a:r>
              <a:rPr lang="ar-sa" sz="2000" dirty="0">
                <a:solidFill>
                  <a:schemeClr val="bg1"/>
                </a:solidFill>
              </a:rPr>
              <a:t>د. انتظار علاوي جعفر / فرع </a:t>
            </a:r>
            <a:r>
              <a:rPr lang="ar-sa" sz="2000" dirty="0" smtClean="0">
                <a:solidFill>
                  <a:schemeClr val="bg1"/>
                </a:solidFill>
              </a:rPr>
              <a:t>الاحياء </a:t>
            </a:r>
            <a:r>
              <a:rPr lang="ar-sa" sz="2000" dirty="0">
                <a:solidFill>
                  <a:schemeClr val="bg1"/>
                </a:solidFill>
              </a:rPr>
              <a:t>المجهريه / كليه الطب /</a:t>
            </a:r>
            <a:endParaRPr lang="en-US" sz="2000" dirty="0">
              <a:solidFill>
                <a:schemeClr val="bg1"/>
              </a:solidFill>
            </a:endParaRPr>
          </a:p>
          <a:p>
            <a:pPr algn="ctr"/>
            <a:r>
              <a:rPr lang="ar-sa" sz="1600" dirty="0">
                <a:solidFill>
                  <a:schemeClr val="bg1"/>
                </a:solidFill>
              </a:rPr>
              <a:t> جامعه ذي قار </a:t>
            </a:r>
          </a:p>
          <a:p>
            <a:pPr algn="ctr"/>
            <a:r>
              <a:rPr lang="en-US" sz="1600" dirty="0">
                <a:solidFill>
                  <a:schemeClr val="bg1"/>
                </a:solidFill>
              </a:rPr>
              <a:t>PhD. M.Sc. Microbiology </a:t>
            </a:r>
            <a:endParaRPr lang="ar-sa" sz="1600" dirty="0">
              <a:solidFill>
                <a:schemeClr val="bg1"/>
              </a:solidFill>
            </a:endParaRPr>
          </a:p>
          <a:p>
            <a:pPr algn="ctr"/>
            <a:endParaRPr lang="en-US" sz="1600" dirty="0">
              <a:solidFill>
                <a:schemeClr val="bg1"/>
              </a:solidFill>
            </a:endParaRPr>
          </a:p>
        </p:txBody>
      </p:sp>
      <p:sp>
        <p:nvSpPr>
          <p:cNvPr id="8" name="Rectangle 7"/>
          <p:cNvSpPr/>
          <p:nvPr/>
        </p:nvSpPr>
        <p:spPr>
          <a:xfrm>
            <a:off x="4571999" y="6114383"/>
            <a:ext cx="4572000" cy="738664"/>
          </a:xfrm>
          <a:prstGeom prst="rect">
            <a:avLst/>
          </a:prstGeom>
        </p:spPr>
        <p:txBody>
          <a:bodyPr>
            <a:spAutoFit/>
          </a:bodyPr>
          <a:lstStyle/>
          <a:p>
            <a:r>
              <a:rPr lang="en-US" sz="1400" dirty="0" smtClean="0">
                <a:solidFill>
                  <a:srgbClr val="FFFFFF"/>
                </a:solidFill>
              </a:rPr>
              <a:t>The nature </a:t>
            </a:r>
            <a:r>
              <a:rPr lang="en-US" sz="1400" dirty="0">
                <a:solidFill>
                  <a:srgbClr val="FFFFFF"/>
                </a:solidFill>
              </a:rPr>
              <a:t>of the </a:t>
            </a:r>
            <a:r>
              <a:rPr lang="en-US" sz="1400" dirty="0" smtClean="0">
                <a:solidFill>
                  <a:srgbClr val="FFFFFF"/>
                </a:solidFill>
              </a:rPr>
              <a:t>HIV–</a:t>
            </a:r>
            <a:r>
              <a:rPr lang="en-US" sz="1400" dirty="0">
                <a:solidFill>
                  <a:srgbClr val="FFFFFF"/>
                </a:solidFill>
              </a:rPr>
              <a:t>cell contact and clustering of </a:t>
            </a:r>
            <a:r>
              <a:rPr lang="en-US" sz="1400" dirty="0" err="1">
                <a:solidFill>
                  <a:srgbClr val="FFFFFF"/>
                </a:solidFill>
              </a:rPr>
              <a:t>Env</a:t>
            </a:r>
            <a:r>
              <a:rPr lang="en-US" sz="1400" dirty="0">
                <a:solidFill>
                  <a:srgbClr val="FFFFFF"/>
                </a:solidFill>
              </a:rPr>
              <a:t> spikes on the surface of the </a:t>
            </a:r>
            <a:r>
              <a:rPr lang="en-US" sz="1400" dirty="0" smtClean="0">
                <a:solidFill>
                  <a:srgbClr val="FFFFFF"/>
                </a:solidFill>
              </a:rPr>
              <a:t>virion. </a:t>
            </a:r>
          </a:p>
          <a:p>
            <a:r>
              <a:rPr lang="en-US" sz="1400" dirty="0" smtClean="0">
                <a:solidFill>
                  <a:srgbClr val="FFFFFF"/>
                </a:solidFill>
              </a:rPr>
              <a:t>Source: Earl, L. et al 2013</a:t>
            </a:r>
            <a:endParaRPr lang="en-US" sz="1400" dirty="0">
              <a:solidFill>
                <a:srgbClr val="FFFFF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655916"/>
      </p:ext>
    </p:extLst>
  </p:cSld>
  <p:clrMapOvr>
    <a:masterClrMapping/>
  </p:clrMapOvr>
  <mc:AlternateContent xmlns:mc="http://schemas.openxmlformats.org/markup-compatibility/2006" xmlns:p14="http://schemas.microsoft.com/office/powerpoint/2010/main">
    <mc:Choice Requires="p14">
      <p:transition spd="slow" p14:dur="2000" advTm="40424"/>
    </mc:Choice>
    <mc:Fallback xmlns="">
      <p:transition spd="slow" advTm="4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3294"/>
            <a:ext cx="8229600" cy="5692869"/>
          </a:xfrm>
        </p:spPr>
        <p:txBody>
          <a:bodyPr>
            <a:normAutofit/>
          </a:bodyPr>
          <a:lstStyle/>
          <a:p>
            <a:pPr marL="0" indent="0">
              <a:buNone/>
            </a:pPr>
            <a:r>
              <a:rPr lang="en-US" b="1" dirty="0" smtClean="0">
                <a:solidFill>
                  <a:srgbClr val="FF0000"/>
                </a:solidFill>
              </a:rPr>
              <a:t>Nucleocapsid</a:t>
            </a:r>
            <a:r>
              <a:rPr lang="en-US" b="1" dirty="0">
                <a:solidFill>
                  <a:srgbClr val="FF0000"/>
                </a:solidFill>
              </a:rPr>
              <a:t>: </a:t>
            </a:r>
            <a:r>
              <a:rPr lang="en-US" dirty="0">
                <a:solidFill>
                  <a:srgbClr val="000000"/>
                </a:solidFill>
              </a:rPr>
              <a:t>The viral genome is </a:t>
            </a:r>
            <a:r>
              <a:rPr lang="en-US" dirty="0" smtClean="0">
                <a:solidFill>
                  <a:srgbClr val="000000"/>
                </a:solidFill>
              </a:rPr>
              <a:t>surrounded by </a:t>
            </a:r>
            <a:r>
              <a:rPr lang="en-US" dirty="0">
                <a:solidFill>
                  <a:srgbClr val="000000"/>
                </a:solidFill>
              </a:rPr>
              <a:t>a </a:t>
            </a:r>
            <a:r>
              <a:rPr lang="en-US" dirty="0" smtClean="0">
                <a:solidFill>
                  <a:srgbClr val="000000"/>
                </a:solidFill>
              </a:rPr>
              <a:t>nucleocapsid consisting </a:t>
            </a:r>
            <a:r>
              <a:rPr lang="en-US" dirty="0">
                <a:solidFill>
                  <a:srgbClr val="000000"/>
                </a:solidFill>
              </a:rPr>
              <a:t>of proteins. </a:t>
            </a:r>
            <a:endParaRPr lang="en-US" dirty="0" smtClean="0">
              <a:solidFill>
                <a:srgbClr val="000000"/>
              </a:solidFill>
            </a:endParaRPr>
          </a:p>
          <a:p>
            <a:pPr marL="0" indent="0">
              <a:buNone/>
            </a:pPr>
            <a:r>
              <a:rPr lang="en-US" dirty="0" smtClean="0">
                <a:solidFill>
                  <a:srgbClr val="000000"/>
                </a:solidFill>
              </a:rPr>
              <a:t>Three enzymes are located in the </a:t>
            </a:r>
            <a:r>
              <a:rPr lang="it-IT" dirty="0" smtClean="0">
                <a:solidFill>
                  <a:srgbClr val="000000"/>
                </a:solidFill>
              </a:rPr>
              <a:t>nucleocapsid:</a:t>
            </a:r>
          </a:p>
          <a:p>
            <a:pPr marL="0" indent="0">
              <a:buNone/>
            </a:pPr>
            <a:r>
              <a:rPr lang="en-US" dirty="0" smtClean="0">
                <a:solidFill>
                  <a:srgbClr val="000000"/>
                </a:solidFill>
              </a:rPr>
              <a:t> </a:t>
            </a:r>
            <a:r>
              <a:rPr lang="en-US" dirty="0">
                <a:solidFill>
                  <a:srgbClr val="000000"/>
                </a:solidFill>
              </a:rPr>
              <a:t>(</a:t>
            </a:r>
            <a:r>
              <a:rPr lang="en-US" dirty="0" err="1">
                <a:solidFill>
                  <a:srgbClr val="000000"/>
                </a:solidFill>
              </a:rPr>
              <a:t>i</a:t>
            </a:r>
            <a:r>
              <a:rPr lang="en-US" dirty="0">
                <a:solidFill>
                  <a:srgbClr val="000000"/>
                </a:solidFill>
              </a:rPr>
              <a:t>) R</a:t>
            </a:r>
            <a:r>
              <a:rPr lang="en-US" dirty="0" smtClean="0">
                <a:solidFill>
                  <a:srgbClr val="000000"/>
                </a:solidFill>
              </a:rPr>
              <a:t>everse transcriptase.</a:t>
            </a:r>
          </a:p>
          <a:p>
            <a:pPr marL="0" indent="0">
              <a:buNone/>
            </a:pPr>
            <a:r>
              <a:rPr lang="en-US" dirty="0" smtClean="0">
                <a:solidFill>
                  <a:srgbClr val="000000"/>
                </a:solidFill>
              </a:rPr>
              <a:t> </a:t>
            </a:r>
            <a:r>
              <a:rPr lang="en-US" dirty="0">
                <a:solidFill>
                  <a:srgbClr val="000000"/>
                </a:solidFill>
              </a:rPr>
              <a:t>(ii) </a:t>
            </a:r>
            <a:r>
              <a:rPr lang="en-US" dirty="0" err="1" smtClean="0">
                <a:solidFill>
                  <a:srgbClr val="000000"/>
                </a:solidFill>
              </a:rPr>
              <a:t>Integrase</a:t>
            </a:r>
            <a:r>
              <a:rPr lang="en-US" dirty="0">
                <a:solidFill>
                  <a:srgbClr val="000000"/>
                </a:solidFill>
              </a:rPr>
              <a:t>.</a:t>
            </a:r>
            <a:endParaRPr lang="en-US" dirty="0" smtClean="0">
              <a:solidFill>
                <a:srgbClr val="000000"/>
              </a:solidFill>
            </a:endParaRPr>
          </a:p>
          <a:p>
            <a:pPr marL="0" indent="0">
              <a:buNone/>
            </a:pPr>
            <a:r>
              <a:rPr lang="en-US" dirty="0" smtClean="0">
                <a:solidFill>
                  <a:srgbClr val="000000"/>
                </a:solidFill>
              </a:rPr>
              <a:t>(</a:t>
            </a:r>
            <a:r>
              <a:rPr lang="en-US" dirty="0">
                <a:solidFill>
                  <a:srgbClr val="000000"/>
                </a:solidFill>
              </a:rPr>
              <a:t>iii) P</a:t>
            </a:r>
            <a:r>
              <a:rPr lang="en-US" dirty="0" smtClean="0">
                <a:solidFill>
                  <a:srgbClr val="000000"/>
                </a:solidFill>
              </a:rPr>
              <a:t>rotease.</a:t>
            </a:r>
          </a:p>
          <a:p>
            <a:pPr marL="0" indent="0" algn="just">
              <a:buNone/>
            </a:pPr>
            <a:r>
              <a:rPr lang="en-US" dirty="0" smtClean="0">
                <a:solidFill>
                  <a:srgbClr val="000000"/>
                </a:solidFill>
              </a:rPr>
              <a:t>Reverse </a:t>
            </a:r>
            <a:r>
              <a:rPr lang="en-US" dirty="0">
                <a:solidFill>
                  <a:srgbClr val="000000"/>
                </a:solidFill>
              </a:rPr>
              <a:t>transcriptase </a:t>
            </a:r>
            <a:r>
              <a:rPr lang="en-US" dirty="0" smtClean="0">
                <a:solidFill>
                  <a:srgbClr val="000000"/>
                </a:solidFill>
              </a:rPr>
              <a:t>transcribes </a:t>
            </a:r>
            <a:r>
              <a:rPr lang="en-US" dirty="0">
                <a:solidFill>
                  <a:srgbClr val="000000"/>
                </a:solidFill>
              </a:rPr>
              <a:t>the RNA genome into the </a:t>
            </a:r>
            <a:r>
              <a:rPr lang="en-US" dirty="0" err="1" smtClean="0">
                <a:solidFill>
                  <a:srgbClr val="000000"/>
                </a:solidFill>
              </a:rPr>
              <a:t>proviral</a:t>
            </a:r>
            <a:r>
              <a:rPr lang="en-US" dirty="0" smtClean="0">
                <a:solidFill>
                  <a:srgbClr val="000000"/>
                </a:solidFill>
              </a:rPr>
              <a:t> genome</a:t>
            </a:r>
            <a:r>
              <a:rPr lang="en-US" dirty="0">
                <a:solidFill>
                  <a:srgbClr val="000000"/>
                </a:solidFill>
              </a:rPr>
              <a:t>. </a:t>
            </a:r>
          </a:p>
        </p:txBody>
      </p:sp>
    </p:spTree>
    <p:extLst>
      <p:ext uri="{BB962C8B-B14F-4D97-AF65-F5344CB8AC3E}">
        <p14:creationId xmlns:p14="http://schemas.microsoft.com/office/powerpoint/2010/main" val="1086101652"/>
      </p:ext>
    </p:extLst>
  </p:cSld>
  <p:clrMapOvr>
    <a:masterClrMapping/>
  </p:clrMapOvr>
  <mc:AlternateContent xmlns:mc="http://schemas.openxmlformats.org/markup-compatibility/2006" xmlns:p14="http://schemas.microsoft.com/office/powerpoint/2010/main">
    <mc:Choice Requires="p14">
      <p:transition spd="slow" p14:dur="2000" advTm="2057"/>
    </mc:Choice>
    <mc:Fallback xmlns="">
      <p:transition spd="slow" advTm="205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1-19 at 2.57.29 pm.png"/>
          <p:cNvPicPr>
            <a:picLocks noChangeAspect="1"/>
          </p:cNvPicPr>
          <p:nvPr/>
        </p:nvPicPr>
        <p:blipFill rotWithShape="1">
          <a:blip r:embed="rId5">
            <a:extLst>
              <a:ext uri="{28A0092B-C50C-407E-A947-70E740481C1C}">
                <a14:useLocalDpi xmlns:a14="http://schemas.microsoft.com/office/drawing/2010/main" val="0"/>
              </a:ext>
            </a:extLst>
          </a:blip>
          <a:srcRect r="26961"/>
          <a:stretch/>
        </p:blipFill>
        <p:spPr>
          <a:xfrm>
            <a:off x="0" y="-92425"/>
            <a:ext cx="9144000" cy="6945640"/>
          </a:xfrm>
          <a:prstGeom prst="rect">
            <a:avLst/>
          </a:prstGeom>
        </p:spPr>
      </p:pic>
      <p:sp>
        <p:nvSpPr>
          <p:cNvPr id="2" name="TextBox 1"/>
          <p:cNvSpPr txBox="1"/>
          <p:nvPr/>
        </p:nvSpPr>
        <p:spPr>
          <a:xfrm>
            <a:off x="3824942" y="-5371"/>
            <a:ext cx="2354230" cy="400110"/>
          </a:xfrm>
          <a:prstGeom prst="rect">
            <a:avLst/>
          </a:prstGeom>
          <a:noFill/>
        </p:spPr>
        <p:txBody>
          <a:bodyPr wrap="none" rtlCol="0">
            <a:spAutoFit/>
          </a:bodyPr>
          <a:lstStyle/>
          <a:p>
            <a:r>
              <a:rPr lang="en-US" sz="2000" b="1" dirty="0" smtClean="0"/>
              <a:t>HIV replication cycle</a:t>
            </a:r>
            <a:endParaRPr lang="en-US" sz="2000" b="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6935803"/>
      </p:ext>
    </p:extLst>
  </p:cSld>
  <p:clrMapOvr>
    <a:masterClrMapping/>
  </p:clrMapOvr>
  <mc:AlternateContent xmlns:mc="http://schemas.openxmlformats.org/markup-compatibility/2006">
    <mc:Choice xmlns:p14="http://schemas.microsoft.com/office/powerpoint/2010/main" Requires="p14">
      <p:transition spd="slow" p14:dur="2000" advTm="207957"/>
    </mc:Choice>
    <mc:Fallback>
      <p:transition spd="slow" advTm="20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b="1" dirty="0" smtClean="0">
                <a:solidFill>
                  <a:srgbClr val="FF0000"/>
                </a:solidFill>
              </a:rPr>
              <a:t>Viral </a:t>
            </a:r>
            <a:r>
              <a:rPr lang="it-IT" b="1" dirty="0">
                <a:solidFill>
                  <a:srgbClr val="FF0000"/>
                </a:solidFill>
              </a:rPr>
              <a:t>replication</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lgn="just">
              <a:buNone/>
            </a:pPr>
            <a:r>
              <a:rPr lang="en-US" dirty="0" smtClean="0">
                <a:solidFill>
                  <a:srgbClr val="000000"/>
                </a:solidFill>
              </a:rPr>
              <a:t>The virus </a:t>
            </a:r>
            <a:r>
              <a:rPr lang="en-US" dirty="0">
                <a:solidFill>
                  <a:srgbClr val="000000"/>
                </a:solidFill>
              </a:rPr>
              <a:t>binds to the CD4 proteins on the </a:t>
            </a:r>
            <a:r>
              <a:rPr lang="en-US" dirty="0" smtClean="0">
                <a:solidFill>
                  <a:srgbClr val="000000"/>
                </a:solidFill>
              </a:rPr>
              <a:t>cell </a:t>
            </a:r>
            <a:r>
              <a:rPr lang="en-US" dirty="0" smtClean="0">
                <a:solidFill>
                  <a:srgbClr val="000000"/>
                </a:solidFill>
              </a:rPr>
              <a:t>surface(T lymphocyte and macrophage) </a:t>
            </a:r>
            <a:r>
              <a:rPr lang="en-US" dirty="0">
                <a:solidFill>
                  <a:srgbClr val="000000"/>
                </a:solidFill>
              </a:rPr>
              <a:t>with </a:t>
            </a:r>
            <a:r>
              <a:rPr lang="en-US" dirty="0" smtClean="0">
                <a:solidFill>
                  <a:srgbClr val="000000"/>
                </a:solidFill>
              </a:rPr>
              <a:t>the help </a:t>
            </a:r>
            <a:r>
              <a:rPr lang="en-US" dirty="0">
                <a:solidFill>
                  <a:srgbClr val="000000"/>
                </a:solidFill>
              </a:rPr>
              <a:t>of its gp120 envelope protein </a:t>
            </a:r>
            <a:r>
              <a:rPr lang="en-US" dirty="0" smtClean="0">
                <a:solidFill>
                  <a:srgbClr val="000000"/>
                </a:solidFill>
              </a:rPr>
              <a:t>(See-Fig)</a:t>
            </a:r>
            <a:r>
              <a:rPr lang="en-US" dirty="0">
                <a:solidFill>
                  <a:srgbClr val="000000"/>
                </a:solidFill>
              </a:rPr>
              <a:t>. This protein </a:t>
            </a:r>
            <a:r>
              <a:rPr lang="en-US" dirty="0" smtClean="0">
                <a:solidFill>
                  <a:srgbClr val="000000"/>
                </a:solidFill>
              </a:rPr>
              <a:t>also interacts </a:t>
            </a:r>
            <a:r>
              <a:rPr lang="en-US" dirty="0">
                <a:solidFill>
                  <a:srgbClr val="000000"/>
                </a:solidFill>
              </a:rPr>
              <a:t>with chemokine receptors on the cell surface </a:t>
            </a:r>
            <a:r>
              <a:rPr lang="en-US" dirty="0" smtClean="0">
                <a:solidFill>
                  <a:srgbClr val="000000"/>
                </a:solidFill>
              </a:rPr>
              <a:t>including the </a:t>
            </a:r>
            <a:r>
              <a:rPr lang="en-US" dirty="0" smtClean="0">
                <a:solidFill>
                  <a:srgbClr val="FF0000"/>
                </a:solidFill>
              </a:rPr>
              <a:t>CXCR4</a:t>
            </a:r>
            <a:r>
              <a:rPr lang="en-US" dirty="0" smtClean="0"/>
              <a:t> </a:t>
            </a:r>
            <a:r>
              <a:rPr lang="en-US" dirty="0">
                <a:solidFill>
                  <a:srgbClr val="000000"/>
                </a:solidFill>
              </a:rPr>
              <a:t>and</a:t>
            </a:r>
            <a:r>
              <a:rPr lang="en-US" dirty="0"/>
              <a:t> </a:t>
            </a:r>
            <a:r>
              <a:rPr lang="en-US" dirty="0" smtClean="0">
                <a:solidFill>
                  <a:srgbClr val="FF0000"/>
                </a:solidFill>
              </a:rPr>
              <a:t>CCR5</a:t>
            </a:r>
            <a:r>
              <a:rPr lang="en-US" dirty="0" smtClean="0"/>
              <a:t>, </a:t>
            </a:r>
            <a:r>
              <a:rPr lang="en-US" dirty="0">
                <a:solidFill>
                  <a:srgbClr val="000000"/>
                </a:solidFill>
              </a:rPr>
              <a:t>which are </a:t>
            </a:r>
            <a:r>
              <a:rPr lang="en-US" dirty="0" smtClean="0">
                <a:solidFill>
                  <a:srgbClr val="000000"/>
                </a:solidFill>
              </a:rPr>
              <a:t>essential </a:t>
            </a:r>
            <a:r>
              <a:rPr lang="en-US" dirty="0">
                <a:solidFill>
                  <a:srgbClr val="000000"/>
                </a:solidFill>
              </a:rPr>
              <a:t>for entry of HIV into CD4  cells.</a:t>
            </a:r>
          </a:p>
          <a:p>
            <a:pPr marL="0" indent="0" algn="just">
              <a:buNone/>
            </a:pPr>
            <a:r>
              <a:rPr lang="en-US" dirty="0" smtClean="0">
                <a:solidFill>
                  <a:srgbClr val="000000"/>
                </a:solidFill>
              </a:rPr>
              <a:t>Then gp41 </a:t>
            </a:r>
            <a:r>
              <a:rPr lang="en-US" dirty="0">
                <a:solidFill>
                  <a:srgbClr val="000000"/>
                </a:solidFill>
              </a:rPr>
              <a:t>of the virus mediates fusion of the viral envelope with </a:t>
            </a:r>
            <a:r>
              <a:rPr lang="en-US" dirty="0" smtClean="0">
                <a:solidFill>
                  <a:srgbClr val="000000"/>
                </a:solidFill>
              </a:rPr>
              <a:t>the cell </a:t>
            </a:r>
            <a:r>
              <a:rPr lang="en-US" dirty="0">
                <a:solidFill>
                  <a:srgbClr val="000000"/>
                </a:solidFill>
              </a:rPr>
              <a:t>membrane followed by entry of the virus into the cell.</a:t>
            </a:r>
          </a:p>
        </p:txBody>
      </p:sp>
    </p:spTree>
    <p:extLst>
      <p:ext uri="{BB962C8B-B14F-4D97-AF65-F5344CB8AC3E}">
        <p14:creationId xmlns:p14="http://schemas.microsoft.com/office/powerpoint/2010/main" val="4272880132"/>
      </p:ext>
    </p:extLst>
  </p:cSld>
  <p:clrMapOvr>
    <a:masterClrMapping/>
  </p:clrMapOvr>
  <mc:AlternateContent xmlns:mc="http://schemas.openxmlformats.org/markup-compatibility/2006" xmlns:p14="http://schemas.microsoft.com/office/powerpoint/2010/main">
    <mc:Choice Requires="p14">
      <p:transition spd="slow" p14:dur="2000" advTm="1335"/>
    </mc:Choice>
    <mc:Fallback xmlns="">
      <p:transition spd="slow" advTm="133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08000"/>
            <a:ext cx="8229600" cy="5618163"/>
          </a:xfrm>
        </p:spPr>
        <p:txBody>
          <a:bodyPr>
            <a:normAutofit/>
          </a:bodyPr>
          <a:lstStyle/>
          <a:p>
            <a:pPr marL="0" indent="0" algn="just">
              <a:buNone/>
            </a:pPr>
            <a:r>
              <a:rPr lang="en-US" dirty="0" smtClean="0">
                <a:solidFill>
                  <a:srgbClr val="000000"/>
                </a:solidFill>
              </a:rPr>
              <a:t>Once </a:t>
            </a:r>
            <a:r>
              <a:rPr lang="en-US" dirty="0">
                <a:solidFill>
                  <a:srgbClr val="000000"/>
                </a:solidFill>
              </a:rPr>
              <a:t>inside the cell</a:t>
            </a:r>
            <a:r>
              <a:rPr lang="en-US" dirty="0" smtClean="0">
                <a:solidFill>
                  <a:srgbClr val="000000"/>
                </a:solidFill>
              </a:rPr>
              <a:t>, after </a:t>
            </a:r>
            <a:r>
              <a:rPr lang="en-US" dirty="0">
                <a:solidFill>
                  <a:srgbClr val="000000"/>
                </a:solidFill>
              </a:rPr>
              <a:t>uncoating, the virion RNA-dependent DNA </a:t>
            </a:r>
            <a:r>
              <a:rPr lang="en-US" dirty="0" smtClean="0">
                <a:solidFill>
                  <a:srgbClr val="000000"/>
                </a:solidFill>
              </a:rPr>
              <a:t>polymerase transcribes the genome </a:t>
            </a:r>
            <a:r>
              <a:rPr lang="en-US" dirty="0">
                <a:solidFill>
                  <a:srgbClr val="000000"/>
                </a:solidFill>
              </a:rPr>
              <a:t>RNA into double-stranded DNA, </a:t>
            </a:r>
            <a:r>
              <a:rPr lang="en-US" dirty="0" smtClean="0">
                <a:solidFill>
                  <a:srgbClr val="000000"/>
                </a:solidFill>
              </a:rPr>
              <a:t>which subsequently </a:t>
            </a:r>
            <a:r>
              <a:rPr lang="en-US" dirty="0">
                <a:solidFill>
                  <a:srgbClr val="000000"/>
                </a:solidFill>
              </a:rPr>
              <a:t>integrates with the host cell DNA. Integration </a:t>
            </a:r>
            <a:r>
              <a:rPr lang="en-US" dirty="0" smtClean="0">
                <a:solidFill>
                  <a:srgbClr val="000000"/>
                </a:solidFill>
              </a:rPr>
              <a:t>is mediated </a:t>
            </a:r>
            <a:r>
              <a:rPr lang="en-US" dirty="0">
                <a:solidFill>
                  <a:srgbClr val="000000"/>
                </a:solidFill>
              </a:rPr>
              <a:t>by the viral enzyme </a:t>
            </a:r>
            <a:r>
              <a:rPr lang="en-US" dirty="0" err="1">
                <a:solidFill>
                  <a:srgbClr val="000000"/>
                </a:solidFill>
              </a:rPr>
              <a:t>integrase</a:t>
            </a:r>
            <a:r>
              <a:rPr lang="en-US" dirty="0">
                <a:solidFill>
                  <a:srgbClr val="000000"/>
                </a:solidFill>
              </a:rPr>
              <a:t>. The host cell RNA </a:t>
            </a:r>
            <a:r>
              <a:rPr lang="en-US" dirty="0" smtClean="0">
                <a:solidFill>
                  <a:srgbClr val="000000"/>
                </a:solidFill>
              </a:rPr>
              <a:t>polymerase transcribes </a:t>
            </a:r>
            <a:r>
              <a:rPr lang="en-US" dirty="0">
                <a:solidFill>
                  <a:srgbClr val="000000"/>
                </a:solidFill>
              </a:rPr>
              <a:t>the viral mRNA from the </a:t>
            </a:r>
            <a:r>
              <a:rPr lang="en-US" dirty="0" err="1">
                <a:solidFill>
                  <a:srgbClr val="000000"/>
                </a:solidFill>
              </a:rPr>
              <a:t>proviral</a:t>
            </a:r>
            <a:r>
              <a:rPr lang="en-US" dirty="0">
                <a:solidFill>
                  <a:srgbClr val="000000"/>
                </a:solidFill>
              </a:rPr>
              <a:t> DNA</a:t>
            </a:r>
            <a:r>
              <a:rPr lang="en-US" dirty="0" smtClean="0">
                <a:solidFill>
                  <a:srgbClr val="000000"/>
                </a:solidFill>
              </a:rPr>
              <a:t>.</a:t>
            </a:r>
          </a:p>
          <a:p>
            <a:pPr marL="0" indent="0" algn="just">
              <a:buNone/>
            </a:pPr>
            <a:r>
              <a:rPr lang="en-US" dirty="0">
                <a:solidFill>
                  <a:srgbClr val="000000"/>
                </a:solidFill>
              </a:rPr>
              <a:t>The viral mRNA encodes several proteins, protease to form the main core protein (p24), the matrix protein (p17), and several smaller proteins. Such as reverse transcriptase, </a:t>
            </a:r>
            <a:r>
              <a:rPr lang="en-US" dirty="0" err="1">
                <a:solidFill>
                  <a:srgbClr val="000000"/>
                </a:solidFill>
              </a:rPr>
              <a:t>integrase</a:t>
            </a:r>
            <a:r>
              <a:rPr lang="en-US" dirty="0">
                <a:solidFill>
                  <a:srgbClr val="000000"/>
                </a:solidFill>
              </a:rPr>
              <a:t>, and protease. </a:t>
            </a:r>
          </a:p>
          <a:p>
            <a:pPr marL="0" indent="0" algn="just">
              <a:buNone/>
            </a:pPr>
            <a:endParaRPr lang="en-US" dirty="0">
              <a:solidFill>
                <a:srgbClr val="000000"/>
              </a:solidFill>
            </a:endParaRPr>
          </a:p>
        </p:txBody>
      </p:sp>
    </p:spTree>
    <p:extLst>
      <p:ext uri="{BB962C8B-B14F-4D97-AF65-F5344CB8AC3E}">
        <p14:creationId xmlns:p14="http://schemas.microsoft.com/office/powerpoint/2010/main" val="3572444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06"/>
            <a:ext cx="8229600" cy="5289457"/>
          </a:xfrm>
        </p:spPr>
        <p:txBody>
          <a:bodyPr>
            <a:normAutofit/>
          </a:bodyPr>
          <a:lstStyle/>
          <a:p>
            <a:pPr marL="0" indent="0" algn="just">
              <a:lnSpc>
                <a:spcPct val="110000"/>
              </a:lnSpc>
              <a:buNone/>
            </a:pPr>
            <a:r>
              <a:rPr lang="en-US" dirty="0">
                <a:solidFill>
                  <a:srgbClr val="000000"/>
                </a:solidFill>
              </a:rPr>
              <a:t>The immature virions containing the precursor polyproteins are assembled in the cytoplasm, and cleavage by the viral protease occurs as the immature virion buds from the cell membrane, resulting in the production of mature infectious HIV.</a:t>
            </a:r>
          </a:p>
          <a:p>
            <a:pPr marL="0" indent="0" algn="just">
              <a:lnSpc>
                <a:spcPct val="110000"/>
              </a:lnSpc>
              <a:buNone/>
            </a:pPr>
            <a:endParaRPr lang="en-US" dirty="0">
              <a:solidFill>
                <a:srgbClr val="000000"/>
              </a:solidFill>
            </a:endParaRPr>
          </a:p>
        </p:txBody>
      </p:sp>
      <p:pic>
        <p:nvPicPr>
          <p:cNvPr id="2" name="Picture 1" descr="Electron-microscopy-thin-section-of-293J-cells-expressing-HI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642" y="2980765"/>
            <a:ext cx="6350001" cy="3877235"/>
          </a:xfrm>
          <a:prstGeom prst="rect">
            <a:avLst/>
          </a:prstGeom>
        </p:spPr>
      </p:pic>
      <p:sp>
        <p:nvSpPr>
          <p:cNvPr id="4" name="Rectangle 3"/>
          <p:cNvSpPr/>
          <p:nvPr/>
        </p:nvSpPr>
        <p:spPr>
          <a:xfrm>
            <a:off x="6469529" y="6488668"/>
            <a:ext cx="2674472" cy="338554"/>
          </a:xfrm>
          <a:prstGeom prst="rect">
            <a:avLst/>
          </a:prstGeom>
        </p:spPr>
        <p:txBody>
          <a:bodyPr wrap="square">
            <a:spAutoFit/>
          </a:bodyPr>
          <a:lstStyle/>
          <a:p>
            <a:r>
              <a:rPr lang="fr-FR" sz="1600" dirty="0" smtClean="0"/>
              <a:t>Grigorov, et al. </a:t>
            </a:r>
            <a:r>
              <a:rPr lang="fr-FR" sz="1600" dirty="0"/>
              <a:t>(2005).</a:t>
            </a:r>
            <a:endParaRPr lang="en-US" sz="1600" dirty="0"/>
          </a:p>
        </p:txBody>
      </p:sp>
    </p:spTree>
    <p:extLst>
      <p:ext uri="{BB962C8B-B14F-4D97-AF65-F5344CB8AC3E}">
        <p14:creationId xmlns:p14="http://schemas.microsoft.com/office/powerpoint/2010/main" val="9853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V life_cycle_3.jpg"/>
          <p:cNvPicPr>
            <a:picLocks noChangeAspect="1"/>
          </p:cNvPicPr>
          <p:nvPr/>
        </p:nvPicPr>
        <p:blipFill rotWithShape="1">
          <a:blip r:embed="rId2">
            <a:extLst>
              <a:ext uri="{28A0092B-C50C-407E-A947-70E740481C1C}">
                <a14:useLocalDpi xmlns:a14="http://schemas.microsoft.com/office/drawing/2010/main" val="0"/>
              </a:ext>
            </a:extLst>
          </a:blip>
          <a:srcRect t="2832"/>
          <a:stretch/>
        </p:blipFill>
        <p:spPr>
          <a:xfrm>
            <a:off x="791882" y="0"/>
            <a:ext cx="7351059" cy="6857999"/>
          </a:xfrm>
          <a:prstGeom prst="rect">
            <a:avLst/>
          </a:prstGeom>
        </p:spPr>
      </p:pic>
    </p:spTree>
    <p:extLst>
      <p:ext uri="{BB962C8B-B14F-4D97-AF65-F5344CB8AC3E}">
        <p14:creationId xmlns:p14="http://schemas.microsoft.com/office/powerpoint/2010/main" val="36293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287"/>
            <a:ext cx="8229600" cy="1143000"/>
          </a:xfrm>
        </p:spPr>
        <p:txBody>
          <a:bodyPr>
            <a:normAutofit/>
          </a:bodyPr>
          <a:lstStyle/>
          <a:p>
            <a:r>
              <a:rPr lang="en-US" sz="4000" b="1" dirty="0" smtClean="0">
                <a:solidFill>
                  <a:srgbClr val="FF0000"/>
                </a:solidFill>
              </a:rPr>
              <a:t>HIV inactivation </a:t>
            </a:r>
            <a:endParaRPr lang="en-US" sz="4000" b="1" dirty="0">
              <a:solidFill>
                <a:srgbClr val="FF0000"/>
              </a:solidFill>
            </a:endParaRPr>
          </a:p>
        </p:txBody>
      </p:sp>
      <p:sp>
        <p:nvSpPr>
          <p:cNvPr id="3" name="Content Placeholder 2"/>
          <p:cNvSpPr>
            <a:spLocks noGrp="1"/>
          </p:cNvSpPr>
          <p:nvPr>
            <p:ph idx="1"/>
          </p:nvPr>
        </p:nvSpPr>
        <p:spPr>
          <a:xfrm>
            <a:off x="457200" y="1255056"/>
            <a:ext cx="8229600" cy="5080282"/>
          </a:xfrm>
        </p:spPr>
        <p:txBody>
          <a:bodyPr>
            <a:noAutofit/>
          </a:bodyPr>
          <a:lstStyle/>
          <a:p>
            <a:pPr algn="just"/>
            <a:r>
              <a:rPr lang="en-US" dirty="0" smtClean="0">
                <a:solidFill>
                  <a:srgbClr val="000000"/>
                </a:solidFill>
              </a:rPr>
              <a:t>HIV </a:t>
            </a:r>
            <a:r>
              <a:rPr lang="en-US" dirty="0">
                <a:solidFill>
                  <a:srgbClr val="000000"/>
                </a:solidFill>
              </a:rPr>
              <a:t>is a </a:t>
            </a:r>
            <a:r>
              <a:rPr lang="en-US" dirty="0" err="1">
                <a:solidFill>
                  <a:srgbClr val="000000"/>
                </a:solidFill>
              </a:rPr>
              <a:t>thermolabile</a:t>
            </a:r>
            <a:r>
              <a:rPr lang="en-US" dirty="0">
                <a:solidFill>
                  <a:srgbClr val="000000"/>
                </a:solidFill>
              </a:rPr>
              <a:t> virus. </a:t>
            </a:r>
            <a:endParaRPr lang="en-US" dirty="0" smtClean="0">
              <a:solidFill>
                <a:srgbClr val="000000"/>
              </a:solidFill>
            </a:endParaRPr>
          </a:p>
          <a:p>
            <a:pPr algn="just"/>
            <a:r>
              <a:rPr lang="en-US" dirty="0" smtClean="0">
                <a:solidFill>
                  <a:srgbClr val="000000"/>
                </a:solidFill>
              </a:rPr>
              <a:t>It </a:t>
            </a:r>
            <a:r>
              <a:rPr lang="en-US" dirty="0">
                <a:solidFill>
                  <a:srgbClr val="000000"/>
                </a:solidFill>
              </a:rPr>
              <a:t>is readily inactivated at 60°C </a:t>
            </a:r>
            <a:r>
              <a:rPr lang="en-US" dirty="0" smtClean="0">
                <a:solidFill>
                  <a:srgbClr val="000000"/>
                </a:solidFill>
              </a:rPr>
              <a:t>in 10 </a:t>
            </a:r>
            <a:r>
              <a:rPr lang="en-US" dirty="0">
                <a:solidFill>
                  <a:srgbClr val="000000"/>
                </a:solidFill>
              </a:rPr>
              <a:t>minutes and at 100°C in seconds. </a:t>
            </a:r>
            <a:endParaRPr lang="en-US" dirty="0" smtClean="0">
              <a:solidFill>
                <a:srgbClr val="000000"/>
              </a:solidFill>
            </a:endParaRPr>
          </a:p>
          <a:p>
            <a:pPr algn="just"/>
            <a:r>
              <a:rPr lang="en-US" dirty="0" smtClean="0">
                <a:solidFill>
                  <a:srgbClr val="000000"/>
                </a:solidFill>
              </a:rPr>
              <a:t>HIV </a:t>
            </a:r>
            <a:r>
              <a:rPr lang="en-US" dirty="0">
                <a:solidFill>
                  <a:srgbClr val="000000"/>
                </a:solidFill>
              </a:rPr>
              <a:t>is inactivated by treatment with 50% </a:t>
            </a:r>
            <a:r>
              <a:rPr lang="en-US" dirty="0" smtClean="0">
                <a:solidFill>
                  <a:srgbClr val="000000"/>
                </a:solidFill>
              </a:rPr>
              <a:t>ethanol</a:t>
            </a:r>
            <a:r>
              <a:rPr lang="nb-NO" dirty="0" smtClean="0">
                <a:solidFill>
                  <a:srgbClr val="000000"/>
                </a:solidFill>
              </a:rPr>
              <a:t>, 0.5</a:t>
            </a:r>
            <a:r>
              <a:rPr lang="nb-NO" dirty="0">
                <a:solidFill>
                  <a:srgbClr val="000000"/>
                </a:solidFill>
              </a:rPr>
              <a:t>% </a:t>
            </a:r>
            <a:r>
              <a:rPr lang="nb-NO" dirty="0" err="1">
                <a:solidFill>
                  <a:srgbClr val="000000"/>
                </a:solidFill>
              </a:rPr>
              <a:t>formaldehyde</a:t>
            </a:r>
            <a:r>
              <a:rPr lang="nb-NO" dirty="0">
                <a:solidFill>
                  <a:srgbClr val="000000"/>
                </a:solidFill>
              </a:rPr>
              <a:t>, 0.3% </a:t>
            </a:r>
            <a:r>
              <a:rPr lang="nb-NO" dirty="0" smtClean="0">
                <a:solidFill>
                  <a:srgbClr val="000000"/>
                </a:solidFill>
              </a:rPr>
              <a:t>hydrogen </a:t>
            </a:r>
            <a:r>
              <a:rPr lang="en-US" dirty="0" smtClean="0">
                <a:solidFill>
                  <a:srgbClr val="000000"/>
                </a:solidFill>
              </a:rPr>
              <a:t>peroxide</a:t>
            </a:r>
            <a:r>
              <a:rPr lang="en-US" dirty="0">
                <a:solidFill>
                  <a:srgbClr val="000000"/>
                </a:solidFill>
              </a:rPr>
              <a:t>, and 10% bleaching powder in 10 minutes. </a:t>
            </a:r>
            <a:endParaRPr lang="en-US" dirty="0" smtClean="0">
              <a:solidFill>
                <a:srgbClr val="000000"/>
              </a:solidFill>
            </a:endParaRPr>
          </a:p>
          <a:p>
            <a:pPr algn="just"/>
            <a:r>
              <a:rPr lang="en-US" dirty="0" smtClean="0">
                <a:solidFill>
                  <a:srgbClr val="000000"/>
                </a:solidFill>
              </a:rPr>
              <a:t>A </a:t>
            </a:r>
            <a:r>
              <a:rPr lang="en-US" dirty="0">
                <a:solidFill>
                  <a:srgbClr val="000000"/>
                </a:solidFill>
              </a:rPr>
              <a:t>2% solution of </a:t>
            </a:r>
            <a:r>
              <a:rPr lang="en-US" dirty="0" err="1">
                <a:solidFill>
                  <a:srgbClr val="000000"/>
                </a:solidFill>
              </a:rPr>
              <a:t>glutaraldehyde</a:t>
            </a:r>
            <a:r>
              <a:rPr lang="en-US" dirty="0">
                <a:solidFill>
                  <a:srgbClr val="000000"/>
                </a:solidFill>
              </a:rPr>
              <a:t> is effective </a:t>
            </a:r>
            <a:r>
              <a:rPr lang="en-US" dirty="0" smtClean="0">
                <a:solidFill>
                  <a:srgbClr val="000000"/>
                </a:solidFill>
              </a:rPr>
              <a:t>for disinfection of </a:t>
            </a:r>
            <a:r>
              <a:rPr lang="en-US" dirty="0">
                <a:solidFill>
                  <a:srgbClr val="000000"/>
                </a:solidFill>
              </a:rPr>
              <a:t>medical </a:t>
            </a:r>
            <a:r>
              <a:rPr lang="en-US" dirty="0" smtClean="0">
                <a:solidFill>
                  <a:srgbClr val="000000"/>
                </a:solidFill>
              </a:rPr>
              <a:t>instruments. </a:t>
            </a:r>
          </a:p>
          <a:p>
            <a:pPr algn="just"/>
            <a:r>
              <a:rPr lang="en-US" dirty="0" smtClean="0">
                <a:solidFill>
                  <a:srgbClr val="000000"/>
                </a:solidFill>
              </a:rPr>
              <a:t>It </a:t>
            </a:r>
            <a:r>
              <a:rPr lang="en-US" dirty="0">
                <a:solidFill>
                  <a:srgbClr val="000000"/>
                </a:solidFill>
              </a:rPr>
              <a:t>is also </a:t>
            </a:r>
            <a:r>
              <a:rPr lang="en-US" dirty="0" smtClean="0">
                <a:solidFill>
                  <a:srgbClr val="000000"/>
                </a:solidFill>
              </a:rPr>
              <a:t>inactivated at </a:t>
            </a:r>
            <a:r>
              <a:rPr lang="en-US" dirty="0">
                <a:solidFill>
                  <a:srgbClr val="000000"/>
                </a:solidFill>
              </a:rPr>
              <a:t>a very low pH (1) and high pH (13).</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316781"/>
      </p:ext>
    </p:extLst>
  </p:cSld>
  <p:clrMapOvr>
    <a:masterClrMapping/>
  </p:clrMapOvr>
  <mc:AlternateContent xmlns:mc="http://schemas.openxmlformats.org/markup-compatibility/2006">
    <mc:Choice xmlns:p14="http://schemas.microsoft.com/office/powerpoint/2010/main" Requires="p14">
      <p:transition spd="slow" p14:dur="2000" advTm="90115"/>
    </mc:Choice>
    <mc:Fallback>
      <p:transition spd="slow" advTm="9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3">
                                            <p:txEl>
                                              <p:pRg st="2" end="2"/>
                                            </p:txEl>
                                          </p:spTgt>
                                        </p:tgtEl>
                                      </p:cBhvr>
                                    </p:animEffect>
                                    <p:set>
                                      <p:cBhvr>
                                        <p:cTn id="2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Pathogenesis and Immunity</a:t>
            </a:r>
          </a:p>
        </p:txBody>
      </p:sp>
      <p:sp>
        <p:nvSpPr>
          <p:cNvPr id="3" name="Content Placeholder 2"/>
          <p:cNvSpPr>
            <a:spLocks noGrp="1"/>
          </p:cNvSpPr>
          <p:nvPr>
            <p:ph idx="1"/>
          </p:nvPr>
        </p:nvSpPr>
        <p:spPr>
          <a:xfrm>
            <a:off x="457200" y="1417638"/>
            <a:ext cx="8229600" cy="4708525"/>
          </a:xfrm>
        </p:spPr>
        <p:txBody>
          <a:bodyPr>
            <a:noAutofit/>
          </a:bodyPr>
          <a:lstStyle/>
          <a:p>
            <a:pPr marL="0" indent="0" algn="just">
              <a:lnSpc>
                <a:spcPct val="120000"/>
              </a:lnSpc>
              <a:buNone/>
            </a:pPr>
            <a:r>
              <a:rPr lang="en-US" sz="3200" dirty="0" smtClean="0">
                <a:solidFill>
                  <a:srgbClr val="000000"/>
                </a:solidFill>
              </a:rPr>
              <a:t>HIV </a:t>
            </a:r>
            <a:r>
              <a:rPr lang="en-US" sz="3200" dirty="0">
                <a:solidFill>
                  <a:srgbClr val="000000"/>
                </a:solidFill>
              </a:rPr>
              <a:t>is primarily a sexually transmitted pathogen </a:t>
            </a:r>
            <a:r>
              <a:rPr lang="en-US" sz="3200" dirty="0" smtClean="0">
                <a:solidFill>
                  <a:srgbClr val="000000"/>
                </a:solidFill>
              </a:rPr>
              <a:t>transmitted by </a:t>
            </a:r>
            <a:r>
              <a:rPr lang="en-US" sz="3200" dirty="0">
                <a:solidFill>
                  <a:srgbClr val="000000"/>
                </a:solidFill>
              </a:rPr>
              <a:t>high-risk behaviors, such as unprotected intercourse, </a:t>
            </a:r>
            <a:r>
              <a:rPr lang="en-US" sz="3200" dirty="0" smtClean="0">
                <a:solidFill>
                  <a:srgbClr val="000000"/>
                </a:solidFill>
              </a:rPr>
              <a:t>male homosexual </a:t>
            </a:r>
            <a:r>
              <a:rPr lang="en-US" sz="3200" dirty="0">
                <a:solidFill>
                  <a:srgbClr val="000000"/>
                </a:solidFill>
              </a:rPr>
              <a:t>intercourse, and also by intravenous (IV) </a:t>
            </a:r>
            <a:r>
              <a:rPr lang="en-US" sz="3200" dirty="0" smtClean="0">
                <a:solidFill>
                  <a:srgbClr val="000000"/>
                </a:solidFill>
              </a:rPr>
              <a:t>drug abuse</a:t>
            </a:r>
            <a:r>
              <a:rPr lang="en-US" sz="3200" dirty="0">
                <a:solidFill>
                  <a:srgbClr val="000000"/>
                </a:solidFill>
              </a:rPr>
              <a:t>. </a:t>
            </a:r>
          </a:p>
        </p:txBody>
      </p:sp>
    </p:spTree>
    <p:extLst>
      <p:ext uri="{BB962C8B-B14F-4D97-AF65-F5344CB8AC3E}">
        <p14:creationId xmlns:p14="http://schemas.microsoft.com/office/powerpoint/2010/main" val="3959021620"/>
      </p:ext>
    </p:extLst>
  </p:cSld>
  <p:clrMapOvr>
    <a:masterClrMapping/>
  </p:clrMapOvr>
  <mc:AlternateContent xmlns:mc="http://schemas.openxmlformats.org/markup-compatibility/2006" xmlns:p14="http://schemas.microsoft.com/office/powerpoint/2010/main">
    <mc:Choice Requires="p14">
      <p:transition spd="slow" p14:dur="2000" advTm="1123"/>
    </mc:Choice>
    <mc:Fallback xmlns="">
      <p:transition spd="slow" advTm="112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Pathogenesis and Immunity</a:t>
            </a:r>
            <a:endParaRPr lang="en-US" dirty="0"/>
          </a:p>
        </p:txBody>
      </p:sp>
      <p:sp>
        <p:nvSpPr>
          <p:cNvPr id="3" name="Content Placeholder 2"/>
          <p:cNvSpPr>
            <a:spLocks noGrp="1"/>
          </p:cNvSpPr>
          <p:nvPr>
            <p:ph idx="1"/>
          </p:nvPr>
        </p:nvSpPr>
        <p:spPr/>
        <p:txBody>
          <a:bodyPr>
            <a:normAutofit fontScale="92500" lnSpcReduction="20000"/>
          </a:bodyPr>
          <a:lstStyle/>
          <a:p>
            <a:pPr marL="0" indent="0" algn="just">
              <a:lnSpc>
                <a:spcPct val="120000"/>
              </a:lnSpc>
              <a:buNone/>
            </a:pPr>
            <a:r>
              <a:rPr lang="en-US" dirty="0">
                <a:solidFill>
                  <a:srgbClr val="000000"/>
                </a:solidFill>
              </a:rPr>
              <a:t>The tropism of the HIV for CD4-expressing T-cells and macrophages is the principal determinant of the pathogenicity of HIV. </a:t>
            </a:r>
          </a:p>
          <a:p>
            <a:pPr marL="0" indent="0" algn="just">
              <a:lnSpc>
                <a:spcPct val="120000"/>
              </a:lnSpc>
              <a:buNone/>
            </a:pPr>
            <a:r>
              <a:rPr lang="en-US" dirty="0" smtClean="0">
                <a:solidFill>
                  <a:srgbClr val="000000"/>
                </a:solidFill>
              </a:rPr>
              <a:t>The </a:t>
            </a:r>
            <a:r>
              <a:rPr lang="en-US" dirty="0">
                <a:solidFill>
                  <a:srgbClr val="000000"/>
                </a:solidFill>
              </a:rPr>
              <a:t>CD4 antigens act as receptors for HIV. The virus infects helper T cells and kills them, resulting in HIV-induced immunosuppression, leading to full-</a:t>
            </a:r>
            <a:r>
              <a:rPr lang="en-US" dirty="0" smtClean="0">
                <a:solidFill>
                  <a:srgbClr val="000000"/>
                </a:solidFill>
              </a:rPr>
              <a:t>blown AIDS</a:t>
            </a:r>
            <a:r>
              <a:rPr lang="en-US" dirty="0">
                <a:solidFill>
                  <a:srgbClr val="000000"/>
                </a:solidFill>
              </a:rPr>
              <a:t>—a key feature of the pathogenesis of HIV infection. This makes the patient most susceptible to opportunistic infections and certain cancerous conditions, such as Kaposi’s sarcoma and lymphoma. However, the virus does not directly cause any tumor, because HIV genes are not found in these tumor cells.</a:t>
            </a:r>
          </a:p>
          <a:p>
            <a:pPr>
              <a:lnSpc>
                <a:spcPct val="120000"/>
              </a:lnSpc>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123190"/>
      </p:ext>
    </p:extLst>
  </p:cSld>
  <p:clrMapOvr>
    <a:masterClrMapping/>
  </p:clrMapOvr>
  <mc:AlternateContent xmlns:mc="http://schemas.openxmlformats.org/markup-compatibility/2006" xmlns:p14="http://schemas.microsoft.com/office/powerpoint/2010/main">
    <mc:Choice Requires="p14">
      <p:transition spd="slow" p14:dur="2000" advTm="76941"/>
    </mc:Choice>
    <mc:Fallback xmlns="">
      <p:transition spd="slow" advTm="76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472"/>
            <a:ext cx="8229600" cy="5483692"/>
          </a:xfrm>
        </p:spPr>
        <p:txBody>
          <a:bodyPr/>
          <a:lstStyle/>
          <a:p>
            <a:pPr marL="0" indent="0" algn="just">
              <a:lnSpc>
                <a:spcPct val="120000"/>
              </a:lnSpc>
              <a:buNone/>
            </a:pPr>
            <a:r>
              <a:rPr lang="en-US" dirty="0" smtClean="0">
                <a:solidFill>
                  <a:srgbClr val="000000"/>
                </a:solidFill>
              </a:rPr>
              <a:t>The </a:t>
            </a:r>
            <a:r>
              <a:rPr lang="en-US" dirty="0">
                <a:solidFill>
                  <a:srgbClr val="000000"/>
                </a:solidFill>
              </a:rPr>
              <a:t>virus replicates continuously in the lymph nodes</a:t>
            </a:r>
            <a:r>
              <a:rPr lang="en-US" dirty="0" smtClean="0">
                <a:solidFill>
                  <a:srgbClr val="000000"/>
                </a:solidFill>
              </a:rPr>
              <a:t>, thereby </a:t>
            </a:r>
            <a:r>
              <a:rPr lang="en-US" dirty="0">
                <a:solidFill>
                  <a:srgbClr val="000000"/>
                </a:solidFill>
              </a:rPr>
              <a:t>releasing the virions </a:t>
            </a:r>
            <a:r>
              <a:rPr lang="en-US" dirty="0" smtClean="0">
                <a:solidFill>
                  <a:srgbClr val="000000"/>
                </a:solidFill>
              </a:rPr>
              <a:t>and infected </a:t>
            </a:r>
            <a:r>
              <a:rPr lang="en-US" dirty="0">
                <a:solidFill>
                  <a:srgbClr val="000000"/>
                </a:solidFill>
              </a:rPr>
              <a:t>T cells into the blood</a:t>
            </a:r>
            <a:r>
              <a:rPr lang="en-US" dirty="0" smtClean="0">
                <a:solidFill>
                  <a:srgbClr val="000000"/>
                </a:solidFill>
              </a:rPr>
              <a:t>.</a:t>
            </a:r>
          </a:p>
          <a:p>
            <a:pPr marL="0" indent="0" algn="just">
              <a:lnSpc>
                <a:spcPct val="120000"/>
              </a:lnSpc>
              <a:buNone/>
            </a:pPr>
            <a:r>
              <a:rPr lang="en-US" dirty="0" smtClean="0">
                <a:solidFill>
                  <a:srgbClr val="FF0000"/>
                </a:solidFill>
              </a:rPr>
              <a:t>During </a:t>
            </a:r>
            <a:r>
              <a:rPr lang="en-US" dirty="0">
                <a:solidFill>
                  <a:srgbClr val="FF0000"/>
                </a:solidFill>
              </a:rPr>
              <a:t>the course of infection, the virus causes a drastic </a:t>
            </a:r>
            <a:r>
              <a:rPr lang="en-US" dirty="0" smtClean="0">
                <a:solidFill>
                  <a:srgbClr val="FF0000"/>
                </a:solidFill>
              </a:rPr>
              <a:t>reduction in </a:t>
            </a:r>
            <a:r>
              <a:rPr lang="en-US" dirty="0">
                <a:solidFill>
                  <a:srgbClr val="FF0000"/>
                </a:solidFill>
              </a:rPr>
              <a:t>the number of CD4 T cells, which may occur due </a:t>
            </a:r>
            <a:r>
              <a:rPr lang="en-US" dirty="0" smtClean="0">
                <a:solidFill>
                  <a:srgbClr val="FF0000"/>
                </a:solidFill>
              </a:rPr>
              <a:t>to </a:t>
            </a:r>
            <a:r>
              <a:rPr lang="en-US" b="1" dirty="0" smtClean="0">
                <a:solidFill>
                  <a:schemeClr val="tx1"/>
                </a:solidFill>
              </a:rPr>
              <a:t>direct HIV mediated cytopathic effect</a:t>
            </a:r>
            <a:r>
              <a:rPr lang="en-US" dirty="0" smtClean="0">
                <a:solidFill>
                  <a:schemeClr val="tx1"/>
                </a:solidFill>
              </a:rPr>
              <a:t>, </a:t>
            </a:r>
            <a:r>
              <a:rPr lang="en-US" b="1" dirty="0">
                <a:solidFill>
                  <a:schemeClr val="tx1"/>
                </a:solidFill>
              </a:rPr>
              <a:t>v</a:t>
            </a:r>
            <a:r>
              <a:rPr lang="en-US" b="1" dirty="0" smtClean="0">
                <a:solidFill>
                  <a:schemeClr val="tx1"/>
                </a:solidFill>
              </a:rPr>
              <a:t>irus specific immune response</a:t>
            </a:r>
            <a:r>
              <a:rPr lang="en-US" dirty="0" smtClean="0">
                <a:solidFill>
                  <a:schemeClr val="tx1"/>
                </a:solidFill>
              </a:rPr>
              <a:t>, or </a:t>
            </a:r>
            <a:r>
              <a:rPr lang="en-US" b="1" dirty="0" smtClean="0">
                <a:solidFill>
                  <a:schemeClr val="tx1"/>
                </a:solidFill>
              </a:rPr>
              <a:t>apoptosis induced by viral proteins.</a:t>
            </a:r>
            <a:endParaRPr lang="en-US"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9664851"/>
      </p:ext>
    </p:extLst>
  </p:cSld>
  <p:clrMapOvr>
    <a:masterClrMapping/>
  </p:clrMapOvr>
  <mc:AlternateContent xmlns:mc="http://schemas.openxmlformats.org/markup-compatibility/2006" xmlns:p14="http://schemas.microsoft.com/office/powerpoint/2010/main">
    <mc:Choice Requires="p14">
      <p:transition spd="slow" p14:dur="2000" advTm="141618"/>
    </mc:Choice>
    <mc:Fallback xmlns="">
      <p:transition spd="slow" advTm="14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Introduction</a:t>
            </a:r>
            <a:endParaRPr lang="en-US" b="1" dirty="0">
              <a:solidFill>
                <a:srgbClr val="FF0000"/>
              </a:solidFill>
            </a:endParaRPr>
          </a:p>
        </p:txBody>
      </p:sp>
      <p:sp>
        <p:nvSpPr>
          <p:cNvPr id="4" name="Rectangle 3"/>
          <p:cNvSpPr/>
          <p:nvPr/>
        </p:nvSpPr>
        <p:spPr>
          <a:xfrm>
            <a:off x="457200" y="2567941"/>
            <a:ext cx="8229600" cy="830997"/>
          </a:xfrm>
          <a:prstGeom prst="rect">
            <a:avLst/>
          </a:prstGeom>
        </p:spPr>
        <p:txBody>
          <a:bodyPr wrap="square">
            <a:spAutoFit/>
          </a:bodyPr>
          <a:lstStyle/>
          <a:p>
            <a:r>
              <a:rPr lang="en-US" sz="2400" dirty="0"/>
              <a:t>There were approximately </a:t>
            </a:r>
            <a:r>
              <a:rPr lang="en-US" sz="2400" b="1" dirty="0">
                <a:solidFill>
                  <a:srgbClr val="FF0000"/>
                </a:solidFill>
              </a:rPr>
              <a:t>37.9 million </a:t>
            </a:r>
            <a:r>
              <a:rPr lang="en-US" sz="2400" dirty="0"/>
              <a:t>people living with HIV at the end of 2018.</a:t>
            </a:r>
          </a:p>
        </p:txBody>
      </p:sp>
      <p:sp>
        <p:nvSpPr>
          <p:cNvPr id="6" name="Rectangle 5"/>
          <p:cNvSpPr/>
          <p:nvPr/>
        </p:nvSpPr>
        <p:spPr>
          <a:xfrm>
            <a:off x="457200" y="3493120"/>
            <a:ext cx="8229600" cy="1938992"/>
          </a:xfrm>
          <a:prstGeom prst="rect">
            <a:avLst/>
          </a:prstGeom>
        </p:spPr>
        <p:txBody>
          <a:bodyPr wrap="square">
            <a:spAutoFit/>
          </a:bodyPr>
          <a:lstStyle/>
          <a:p>
            <a:pPr algn="just"/>
            <a:r>
              <a:rPr lang="en-US" sz="2400" dirty="0" smtClean="0">
                <a:solidFill>
                  <a:srgbClr val="000000"/>
                </a:solidFill>
              </a:rPr>
              <a:t>However, with </a:t>
            </a:r>
            <a:r>
              <a:rPr lang="en-US" sz="2400" dirty="0">
                <a:solidFill>
                  <a:srgbClr val="000000"/>
                </a:solidFill>
              </a:rPr>
              <a:t>increasing access to effective HIV prevention, diagnosis, treatment and care, including for opportunistic infections, HIV infection has become a manageable chronic health condition, enabling people living with HIV to lead long and healthy lives.</a:t>
            </a:r>
          </a:p>
        </p:txBody>
      </p:sp>
      <p:sp>
        <p:nvSpPr>
          <p:cNvPr id="7" name="Rectangle 6"/>
          <p:cNvSpPr/>
          <p:nvPr/>
        </p:nvSpPr>
        <p:spPr>
          <a:xfrm>
            <a:off x="457200" y="1417638"/>
            <a:ext cx="8229600" cy="1200328"/>
          </a:xfrm>
          <a:prstGeom prst="rect">
            <a:avLst/>
          </a:prstGeom>
        </p:spPr>
        <p:txBody>
          <a:bodyPr wrap="square">
            <a:spAutoFit/>
          </a:bodyPr>
          <a:lstStyle/>
          <a:p>
            <a:pPr algn="just"/>
            <a:r>
              <a:rPr lang="en-US" sz="2400" dirty="0"/>
              <a:t>Due to gaps in HIV services, </a:t>
            </a:r>
            <a:r>
              <a:rPr lang="en-US" sz="2400" b="1" dirty="0">
                <a:solidFill>
                  <a:srgbClr val="FF0000"/>
                </a:solidFill>
              </a:rPr>
              <a:t>770 000 </a:t>
            </a:r>
            <a:r>
              <a:rPr lang="en-US" sz="2400" dirty="0"/>
              <a:t>people died from HIV-related causes in 2018 and </a:t>
            </a:r>
            <a:r>
              <a:rPr lang="en-US" sz="2400" b="1" dirty="0">
                <a:solidFill>
                  <a:srgbClr val="FF0000"/>
                </a:solidFill>
              </a:rPr>
              <a:t>1.7 million </a:t>
            </a:r>
            <a:r>
              <a:rPr lang="en-US" sz="2400" dirty="0"/>
              <a:t>people were newly </a:t>
            </a:r>
            <a:r>
              <a:rPr lang="en-US" sz="2400" dirty="0" smtClean="0"/>
              <a:t>infected according to WHO.</a:t>
            </a:r>
            <a:endParaRPr lang="en-US"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1679396"/>
      </p:ext>
    </p:extLst>
  </p:cSld>
  <p:clrMapOvr>
    <a:masterClrMapping/>
  </p:clrMapOvr>
  <mc:AlternateContent xmlns:mc="http://schemas.openxmlformats.org/markup-compatibility/2006">
    <mc:Choice xmlns:p14="http://schemas.microsoft.com/office/powerpoint/2010/main" Requires="p14">
      <p:transition spd="slow" p14:dur="2000" advTm="137579"/>
    </mc:Choice>
    <mc:Fallback>
      <p:transition spd="slow" advTm="13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7412"/>
            <a:ext cx="8229600" cy="5468751"/>
          </a:xfrm>
        </p:spPr>
        <p:txBody>
          <a:bodyPr>
            <a:normAutofit/>
          </a:bodyPr>
          <a:lstStyle/>
          <a:p>
            <a:pPr marL="0" indent="0" algn="just">
              <a:buNone/>
            </a:pPr>
            <a:r>
              <a:rPr lang="en-US" sz="2800" dirty="0" smtClean="0">
                <a:solidFill>
                  <a:srgbClr val="000000"/>
                </a:solidFill>
              </a:rPr>
              <a:t>The </a:t>
            </a:r>
            <a:r>
              <a:rPr lang="en-US" sz="2800" dirty="0">
                <a:solidFill>
                  <a:srgbClr val="000000"/>
                </a:solidFill>
              </a:rPr>
              <a:t>deficiency or reduction of CD4 T cells leads to </a:t>
            </a:r>
            <a:r>
              <a:rPr lang="en-US" sz="2800" dirty="0" smtClean="0">
                <a:solidFill>
                  <a:srgbClr val="000000"/>
                </a:solidFill>
              </a:rPr>
              <a:t>depression of </a:t>
            </a:r>
            <a:r>
              <a:rPr lang="en-US" sz="2800" dirty="0">
                <a:solidFill>
                  <a:srgbClr val="000000"/>
                </a:solidFill>
              </a:rPr>
              <a:t>cellular immune response and impairment of </a:t>
            </a:r>
            <a:r>
              <a:rPr lang="en-US" sz="2800" dirty="0" smtClean="0">
                <a:solidFill>
                  <a:srgbClr val="000000"/>
                </a:solidFill>
              </a:rPr>
              <a:t>humeral  </a:t>
            </a:r>
            <a:r>
              <a:rPr lang="en-US" sz="2800" dirty="0">
                <a:solidFill>
                  <a:srgbClr val="000000"/>
                </a:solidFill>
              </a:rPr>
              <a:t>responses. </a:t>
            </a:r>
            <a:r>
              <a:rPr lang="en-US" sz="2800" dirty="0" smtClean="0">
                <a:solidFill>
                  <a:srgbClr val="000000"/>
                </a:solidFill>
              </a:rPr>
              <a:t>The reduction </a:t>
            </a:r>
            <a:r>
              <a:rPr lang="en-US" sz="2800" dirty="0">
                <a:solidFill>
                  <a:srgbClr val="000000"/>
                </a:solidFill>
              </a:rPr>
              <a:t>of CD4 T cells is responsible </a:t>
            </a:r>
            <a:r>
              <a:rPr lang="en-US" sz="2800" dirty="0" smtClean="0">
                <a:solidFill>
                  <a:srgbClr val="000000"/>
                </a:solidFill>
              </a:rPr>
              <a:t>for producing </a:t>
            </a:r>
            <a:r>
              <a:rPr lang="en-US" sz="2800" dirty="0">
                <a:solidFill>
                  <a:srgbClr val="000000"/>
                </a:solidFill>
              </a:rPr>
              <a:t>delayed-type hypersensitivity reaction that leads </a:t>
            </a:r>
            <a:r>
              <a:rPr lang="en-US" sz="2800" dirty="0" smtClean="0">
                <a:solidFill>
                  <a:srgbClr val="000000"/>
                </a:solidFill>
              </a:rPr>
              <a:t>to opportunistic </a:t>
            </a:r>
            <a:r>
              <a:rPr lang="en-US" sz="2800" dirty="0">
                <a:solidFill>
                  <a:srgbClr val="000000"/>
                </a:solidFill>
              </a:rPr>
              <a:t>infections caused by many opportunistic pathogens.</a:t>
            </a:r>
          </a:p>
        </p:txBody>
      </p:sp>
    </p:spTree>
    <p:extLst>
      <p:ext uri="{BB962C8B-B14F-4D97-AF65-F5344CB8AC3E}">
        <p14:creationId xmlns:p14="http://schemas.microsoft.com/office/powerpoint/2010/main" val="1023586518"/>
      </p:ext>
    </p:extLst>
  </p:cSld>
  <p:clrMapOvr>
    <a:masterClrMapping/>
  </p:clrMapOvr>
  <mc:AlternateContent xmlns:mc="http://schemas.openxmlformats.org/markup-compatibility/2006" xmlns:p14="http://schemas.microsoft.com/office/powerpoint/2010/main">
    <mc:Choice Requires="p14">
      <p:transition spd="slow" p14:dur="2000" advTm="456"/>
    </mc:Choice>
    <mc:Fallback xmlns="">
      <p:transition spd="slow" advTm="45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32"/>
            <a:ext cx="8229600" cy="1143000"/>
          </a:xfrm>
        </p:spPr>
        <p:txBody>
          <a:bodyPr>
            <a:normAutofit/>
          </a:bodyPr>
          <a:lstStyle/>
          <a:p>
            <a:r>
              <a:rPr lang="it-IT" sz="4000" b="1" dirty="0">
                <a:solidFill>
                  <a:srgbClr val="FF0000"/>
                </a:solidFill>
              </a:rPr>
              <a:t>Clinical Syndromes</a:t>
            </a:r>
            <a:endParaRPr lang="en-US" sz="4000" b="1" dirty="0">
              <a:solidFill>
                <a:srgbClr val="FF0000"/>
              </a:solidFill>
            </a:endParaRPr>
          </a:p>
        </p:txBody>
      </p:sp>
      <p:sp>
        <p:nvSpPr>
          <p:cNvPr id="3" name="Content Placeholder 2"/>
          <p:cNvSpPr>
            <a:spLocks noGrp="1"/>
          </p:cNvSpPr>
          <p:nvPr>
            <p:ph idx="1"/>
          </p:nvPr>
        </p:nvSpPr>
        <p:spPr>
          <a:xfrm>
            <a:off x="457200" y="1196793"/>
            <a:ext cx="8229600" cy="4525963"/>
          </a:xfrm>
        </p:spPr>
        <p:txBody>
          <a:bodyPr>
            <a:normAutofit fontScale="92500" lnSpcReduction="10000"/>
          </a:bodyPr>
          <a:lstStyle/>
          <a:p>
            <a:pPr marL="0" indent="0">
              <a:buNone/>
            </a:pPr>
            <a:r>
              <a:rPr lang="en-US" sz="2800" dirty="0" smtClean="0">
                <a:solidFill>
                  <a:srgbClr val="000000"/>
                </a:solidFill>
              </a:rPr>
              <a:t>The </a:t>
            </a:r>
            <a:r>
              <a:rPr lang="en-US" sz="2800" dirty="0">
                <a:solidFill>
                  <a:srgbClr val="000000"/>
                </a:solidFill>
              </a:rPr>
              <a:t>course of untreated HIV infection is usually 10 </a:t>
            </a:r>
            <a:r>
              <a:rPr lang="en-US" sz="2800" dirty="0" smtClean="0">
                <a:solidFill>
                  <a:srgbClr val="000000"/>
                </a:solidFill>
              </a:rPr>
              <a:t>years </a:t>
            </a:r>
            <a:r>
              <a:rPr lang="en-US" sz="2800" dirty="0" smtClean="0">
                <a:solidFill>
                  <a:srgbClr val="000000"/>
                </a:solidFill>
              </a:rPr>
              <a:t>or longer</a:t>
            </a:r>
            <a:r>
              <a:rPr lang="en-US" sz="2800" dirty="0">
                <a:solidFill>
                  <a:srgbClr val="000000"/>
                </a:solidFill>
              </a:rPr>
              <a:t>. The disease progresses through the stages of </a:t>
            </a:r>
            <a:endParaRPr lang="en-US" sz="2800" dirty="0" smtClean="0">
              <a:solidFill>
                <a:srgbClr val="000000"/>
              </a:solidFill>
            </a:endParaRPr>
          </a:p>
          <a:p>
            <a:pPr marL="0" indent="0">
              <a:buNone/>
            </a:pPr>
            <a:r>
              <a:rPr lang="en-US" sz="2800" dirty="0" smtClean="0">
                <a:solidFill>
                  <a:srgbClr val="000000"/>
                </a:solidFill>
              </a:rPr>
              <a:t>(</a:t>
            </a:r>
            <a:r>
              <a:rPr lang="en-US" sz="2800" dirty="0">
                <a:solidFill>
                  <a:srgbClr val="000000"/>
                </a:solidFill>
              </a:rPr>
              <a:t>a ) P</a:t>
            </a:r>
            <a:r>
              <a:rPr lang="en-US" sz="2800" dirty="0" smtClean="0">
                <a:solidFill>
                  <a:srgbClr val="000000"/>
                </a:solidFill>
              </a:rPr>
              <a:t>rimary infection (flu like disease).</a:t>
            </a:r>
          </a:p>
          <a:p>
            <a:pPr marL="0" indent="0">
              <a:buNone/>
            </a:pPr>
            <a:r>
              <a:rPr lang="en-US" sz="2800" dirty="0" smtClean="0">
                <a:solidFill>
                  <a:srgbClr val="000000"/>
                </a:solidFill>
              </a:rPr>
              <a:t>(</a:t>
            </a:r>
            <a:r>
              <a:rPr lang="en-US" sz="2800" dirty="0">
                <a:solidFill>
                  <a:srgbClr val="000000"/>
                </a:solidFill>
              </a:rPr>
              <a:t>b ) </a:t>
            </a:r>
            <a:r>
              <a:rPr lang="en-US" sz="2800" dirty="0" smtClean="0">
                <a:solidFill>
                  <a:srgbClr val="000000"/>
                </a:solidFill>
              </a:rPr>
              <a:t>Dissemination </a:t>
            </a:r>
            <a:r>
              <a:rPr lang="en-US" sz="2800" dirty="0">
                <a:solidFill>
                  <a:srgbClr val="000000"/>
                </a:solidFill>
              </a:rPr>
              <a:t>of virus to lymphoid </a:t>
            </a:r>
            <a:r>
              <a:rPr lang="en-US" sz="2800" dirty="0" smtClean="0">
                <a:solidFill>
                  <a:srgbClr val="000000"/>
                </a:solidFill>
              </a:rPr>
              <a:t>organs.</a:t>
            </a:r>
            <a:endParaRPr lang="en-US" sz="2800" dirty="0">
              <a:solidFill>
                <a:srgbClr val="000000"/>
              </a:solidFill>
            </a:endParaRPr>
          </a:p>
          <a:p>
            <a:pPr marL="0" indent="0">
              <a:buNone/>
            </a:pPr>
            <a:r>
              <a:rPr lang="en-US" sz="2800" dirty="0">
                <a:solidFill>
                  <a:srgbClr val="000000"/>
                </a:solidFill>
              </a:rPr>
              <a:t>(c ) </a:t>
            </a:r>
            <a:r>
              <a:rPr lang="en-US" sz="2800" dirty="0" smtClean="0">
                <a:solidFill>
                  <a:srgbClr val="000000"/>
                </a:solidFill>
              </a:rPr>
              <a:t>Clinical latency</a:t>
            </a:r>
            <a:r>
              <a:rPr lang="en-US" sz="2800" dirty="0">
                <a:solidFill>
                  <a:srgbClr val="000000"/>
                </a:solidFill>
              </a:rPr>
              <a:t>.</a:t>
            </a:r>
            <a:endParaRPr lang="en-US" sz="2800" dirty="0" smtClean="0">
              <a:solidFill>
                <a:srgbClr val="000000"/>
              </a:solidFill>
            </a:endParaRPr>
          </a:p>
          <a:p>
            <a:pPr marL="0" indent="0">
              <a:buNone/>
            </a:pPr>
            <a:r>
              <a:rPr lang="en-US" sz="2800" dirty="0" smtClean="0">
                <a:solidFill>
                  <a:srgbClr val="000000"/>
                </a:solidFill>
              </a:rPr>
              <a:t>(</a:t>
            </a:r>
            <a:r>
              <a:rPr lang="en-US" sz="2800" dirty="0">
                <a:solidFill>
                  <a:srgbClr val="000000"/>
                </a:solidFill>
              </a:rPr>
              <a:t>d ) </a:t>
            </a:r>
            <a:r>
              <a:rPr lang="en-US" sz="2800" dirty="0" smtClean="0">
                <a:solidFill>
                  <a:srgbClr val="000000"/>
                </a:solidFill>
              </a:rPr>
              <a:t>A </a:t>
            </a:r>
            <a:r>
              <a:rPr lang="en-US" sz="2800" dirty="0">
                <a:solidFill>
                  <a:srgbClr val="000000"/>
                </a:solidFill>
              </a:rPr>
              <a:t>late stage of profound </a:t>
            </a:r>
            <a:r>
              <a:rPr lang="en-US" sz="2800" dirty="0" smtClean="0">
                <a:solidFill>
                  <a:srgbClr val="000000"/>
                </a:solidFill>
              </a:rPr>
              <a:t>immunosuppression known </a:t>
            </a:r>
            <a:r>
              <a:rPr lang="en-US" sz="2800" dirty="0">
                <a:solidFill>
                  <a:srgbClr val="000000"/>
                </a:solidFill>
              </a:rPr>
              <a:t>as full-blown </a:t>
            </a:r>
            <a:r>
              <a:rPr lang="en-US" sz="2800" dirty="0" smtClean="0">
                <a:solidFill>
                  <a:srgbClr val="000000"/>
                </a:solidFill>
              </a:rPr>
              <a:t>Acquired </a:t>
            </a:r>
            <a:r>
              <a:rPr lang="en-US" sz="2800" dirty="0">
                <a:solidFill>
                  <a:srgbClr val="000000"/>
                </a:solidFill>
              </a:rPr>
              <a:t>Immune Deficiency Syndrome </a:t>
            </a:r>
            <a:r>
              <a:rPr lang="en-US" sz="2800" dirty="0" smtClean="0">
                <a:solidFill>
                  <a:srgbClr val="000000"/>
                </a:solidFill>
              </a:rPr>
              <a:t>(AIDS). </a:t>
            </a:r>
            <a:endParaRPr lang="en-US" sz="2800" dirty="0">
              <a:solidFill>
                <a:srgbClr val="00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6417992"/>
      </p:ext>
    </p:extLst>
  </p:cSld>
  <p:clrMapOvr>
    <a:masterClrMapping/>
  </p:clrMapOvr>
  <mc:AlternateContent xmlns:mc="http://schemas.openxmlformats.org/markup-compatibility/2006">
    <mc:Choice xmlns:p14="http://schemas.microsoft.com/office/powerpoint/2010/main" Requires="p14">
      <p:transition spd="slow" p14:dur="2000" advTm="96136"/>
    </mc:Choice>
    <mc:Fallback>
      <p:transition spd="slow" advTm="9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Acute HIV infection </a:t>
            </a:r>
          </a:p>
        </p:txBody>
      </p:sp>
      <p:sp>
        <p:nvSpPr>
          <p:cNvPr id="3" name="Content Placeholder 2"/>
          <p:cNvSpPr>
            <a:spLocks noGrp="1"/>
          </p:cNvSpPr>
          <p:nvPr>
            <p:ph idx="1"/>
          </p:nvPr>
        </p:nvSpPr>
        <p:spPr/>
        <p:txBody>
          <a:bodyPr>
            <a:normAutofit/>
          </a:bodyPr>
          <a:lstStyle/>
          <a:p>
            <a:pPr marL="0" indent="0" algn="just">
              <a:buNone/>
            </a:pPr>
            <a:r>
              <a:rPr lang="en-US" sz="2800" dirty="0">
                <a:solidFill>
                  <a:srgbClr val="000000"/>
                </a:solidFill>
              </a:rPr>
              <a:t>I</a:t>
            </a:r>
            <a:r>
              <a:rPr lang="en-US" sz="2800" dirty="0" smtClean="0">
                <a:solidFill>
                  <a:srgbClr val="000000"/>
                </a:solidFill>
              </a:rPr>
              <a:t>s </a:t>
            </a:r>
            <a:r>
              <a:rPr lang="en-US" sz="2800" dirty="0">
                <a:solidFill>
                  <a:srgbClr val="000000"/>
                </a:solidFill>
              </a:rPr>
              <a:t>characterized by rapid rise in plasma </a:t>
            </a:r>
            <a:r>
              <a:rPr lang="en-US" sz="2800" dirty="0" err="1" smtClean="0">
                <a:solidFill>
                  <a:srgbClr val="000000"/>
                </a:solidFill>
              </a:rPr>
              <a:t>viremia</a:t>
            </a:r>
            <a:r>
              <a:rPr lang="en-US" sz="2800" dirty="0">
                <a:solidFill>
                  <a:srgbClr val="000000"/>
                </a:solidFill>
              </a:rPr>
              <a:t> </a:t>
            </a:r>
            <a:r>
              <a:rPr lang="en-US" sz="2800" dirty="0" smtClean="0">
                <a:solidFill>
                  <a:srgbClr val="000000"/>
                </a:solidFill>
              </a:rPr>
              <a:t>with </a:t>
            </a:r>
            <a:r>
              <a:rPr lang="en-US" sz="2800" dirty="0">
                <a:solidFill>
                  <a:srgbClr val="000000"/>
                </a:solidFill>
              </a:rPr>
              <a:t>a concomitant drop in CD4 count after an </a:t>
            </a:r>
            <a:r>
              <a:rPr lang="en-US" sz="2800" dirty="0" smtClean="0">
                <a:solidFill>
                  <a:srgbClr val="000000"/>
                </a:solidFill>
              </a:rPr>
              <a:t>incubation period </a:t>
            </a:r>
            <a:r>
              <a:rPr lang="en-US" sz="2800" dirty="0">
                <a:solidFill>
                  <a:srgbClr val="000000"/>
                </a:solidFill>
              </a:rPr>
              <a:t>of 3–6 weeks. The symptoms of HIV </a:t>
            </a:r>
            <a:r>
              <a:rPr lang="en-US" sz="2800" dirty="0" smtClean="0">
                <a:solidFill>
                  <a:srgbClr val="000000"/>
                </a:solidFill>
              </a:rPr>
              <a:t>are nonspecific and include </a:t>
            </a:r>
            <a:r>
              <a:rPr lang="en-US" sz="2800" dirty="0">
                <a:solidFill>
                  <a:srgbClr val="000000"/>
                </a:solidFill>
              </a:rPr>
              <a:t>low-grade fever, fatigue, malaise, rash, headache, </a:t>
            </a:r>
            <a:r>
              <a:rPr lang="en-US" sz="2800" dirty="0" smtClean="0">
                <a:solidFill>
                  <a:srgbClr val="000000"/>
                </a:solidFill>
              </a:rPr>
              <a:t>and lymphadenopathy</a:t>
            </a:r>
            <a:r>
              <a:rPr lang="en-US" sz="2800" dirty="0">
                <a:solidFill>
                  <a:srgbClr val="000000"/>
                </a:solidFill>
              </a:rPr>
              <a:t>; spontaneous resolution may occur </a:t>
            </a:r>
            <a:r>
              <a:rPr lang="en-US" sz="2800" dirty="0" smtClean="0">
                <a:solidFill>
                  <a:srgbClr val="000000"/>
                </a:solidFill>
              </a:rPr>
              <a:t>within weeks</a:t>
            </a:r>
            <a:r>
              <a:rPr lang="en-US" sz="2800" dirty="0">
                <a:solidFill>
                  <a:srgbClr val="000000"/>
                </a:solidFill>
              </a:rPr>
              <a:t>. </a:t>
            </a:r>
          </a:p>
        </p:txBody>
      </p:sp>
    </p:spTree>
    <p:extLst>
      <p:ext uri="{BB962C8B-B14F-4D97-AF65-F5344CB8AC3E}">
        <p14:creationId xmlns:p14="http://schemas.microsoft.com/office/powerpoint/2010/main" val="1107863859"/>
      </p:ext>
    </p:extLst>
  </p:cSld>
  <p:clrMapOvr>
    <a:masterClrMapping/>
  </p:clrMapOvr>
  <mc:AlternateContent xmlns:mc="http://schemas.openxmlformats.org/markup-compatibility/2006" xmlns:p14="http://schemas.microsoft.com/office/powerpoint/2010/main">
    <mc:Choice Requires="p14">
      <p:transition spd="slow" p14:dur="2000" advTm="149"/>
    </mc:Choice>
    <mc:Fallback xmlns="">
      <p:transition spd="slow" advTm="14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Asymptomatic HIV infection</a:t>
            </a:r>
          </a:p>
        </p:txBody>
      </p:sp>
      <p:sp>
        <p:nvSpPr>
          <p:cNvPr id="3" name="Content Placeholder 2"/>
          <p:cNvSpPr>
            <a:spLocks noGrp="1"/>
          </p:cNvSpPr>
          <p:nvPr>
            <p:ph idx="1"/>
          </p:nvPr>
        </p:nvSpPr>
        <p:spPr/>
        <p:txBody>
          <a:bodyPr>
            <a:normAutofit/>
          </a:bodyPr>
          <a:lstStyle/>
          <a:p>
            <a:pPr marL="0" indent="0" algn="just">
              <a:lnSpc>
                <a:spcPct val="110000"/>
              </a:lnSpc>
              <a:buNone/>
            </a:pPr>
            <a:r>
              <a:rPr lang="en-US" dirty="0" smtClean="0">
                <a:solidFill>
                  <a:srgbClr val="000000"/>
                </a:solidFill>
              </a:rPr>
              <a:t>This </a:t>
            </a:r>
            <a:r>
              <a:rPr lang="en-US" dirty="0">
                <a:solidFill>
                  <a:srgbClr val="000000"/>
                </a:solidFill>
              </a:rPr>
              <a:t>period is followed by an asymptomatic or clinically </a:t>
            </a:r>
            <a:r>
              <a:rPr lang="en-US" dirty="0" smtClean="0">
                <a:solidFill>
                  <a:srgbClr val="000000"/>
                </a:solidFill>
              </a:rPr>
              <a:t>latent stage </a:t>
            </a:r>
            <a:r>
              <a:rPr lang="en-US" dirty="0">
                <a:solidFill>
                  <a:srgbClr val="000000"/>
                </a:solidFill>
              </a:rPr>
              <a:t>during which the patient continues to </a:t>
            </a:r>
            <a:r>
              <a:rPr lang="en-US" dirty="0" smtClean="0">
                <a:solidFill>
                  <a:srgbClr val="000000"/>
                </a:solidFill>
              </a:rPr>
              <a:t>remain asymptomatic</a:t>
            </a:r>
            <a:r>
              <a:rPr lang="en-US" dirty="0">
                <a:solidFill>
                  <a:srgbClr val="000000"/>
                </a:solidFill>
              </a:rPr>
              <a:t> </a:t>
            </a:r>
            <a:r>
              <a:rPr lang="en-US" dirty="0" smtClean="0">
                <a:solidFill>
                  <a:srgbClr val="000000"/>
                </a:solidFill>
              </a:rPr>
              <a:t>for </a:t>
            </a:r>
            <a:r>
              <a:rPr lang="en-US" dirty="0">
                <a:solidFill>
                  <a:srgbClr val="000000"/>
                </a:solidFill>
              </a:rPr>
              <a:t>several months to years. This stage is characterized by </a:t>
            </a:r>
            <a:r>
              <a:rPr lang="en-US" dirty="0" smtClean="0">
                <a:solidFill>
                  <a:srgbClr val="000000"/>
                </a:solidFill>
              </a:rPr>
              <a:t>a </a:t>
            </a:r>
            <a:r>
              <a:rPr lang="en-US" dirty="0">
                <a:solidFill>
                  <a:srgbClr val="000000"/>
                </a:solidFill>
              </a:rPr>
              <a:t> low level of viral replication and a gradual fall in CD4 count. </a:t>
            </a:r>
            <a:r>
              <a:rPr lang="en-US" dirty="0" smtClean="0">
                <a:solidFill>
                  <a:srgbClr val="000000"/>
                </a:solidFill>
              </a:rPr>
              <a:t>The serum </a:t>
            </a:r>
            <a:r>
              <a:rPr lang="en-US" dirty="0">
                <a:solidFill>
                  <a:srgbClr val="000000"/>
                </a:solidFill>
              </a:rPr>
              <a:t>is positive for HIV antibodies in these patients. </a:t>
            </a:r>
            <a:r>
              <a:rPr lang="en-US" dirty="0" smtClean="0">
                <a:solidFill>
                  <a:srgbClr val="000000"/>
                </a:solidFill>
              </a:rPr>
              <a:t>Another characteristic </a:t>
            </a:r>
            <a:r>
              <a:rPr lang="en-US" dirty="0">
                <a:solidFill>
                  <a:srgbClr val="000000"/>
                </a:solidFill>
              </a:rPr>
              <a:t>of the stage of latency is persistent </a:t>
            </a:r>
            <a:r>
              <a:rPr lang="en-US" dirty="0" smtClean="0">
                <a:solidFill>
                  <a:srgbClr val="000000"/>
                </a:solidFill>
              </a:rPr>
              <a:t>generalized lymphadenopathy</a:t>
            </a:r>
            <a:r>
              <a:rPr lang="en-US" dirty="0">
                <a:solidFill>
                  <a:srgbClr val="000000"/>
                </a:solidFill>
              </a:rPr>
              <a:t>, which may last for several years or a period </a:t>
            </a:r>
            <a:r>
              <a:rPr lang="en-US" dirty="0" smtClean="0">
                <a:solidFill>
                  <a:srgbClr val="000000"/>
                </a:solidFill>
              </a:rPr>
              <a:t>of asymptomatic </a:t>
            </a:r>
            <a:r>
              <a:rPr lang="en-US" dirty="0">
                <a:solidFill>
                  <a:srgbClr val="000000"/>
                </a:solidFill>
              </a:rPr>
              <a:t>infection. During this stage, virus continues </a:t>
            </a:r>
            <a:r>
              <a:rPr lang="en-US" dirty="0" smtClean="0">
                <a:solidFill>
                  <a:srgbClr val="000000"/>
                </a:solidFill>
              </a:rPr>
              <a:t>to replicate </a:t>
            </a:r>
            <a:r>
              <a:rPr lang="en-US" dirty="0">
                <a:solidFill>
                  <a:srgbClr val="000000"/>
                </a:solidFill>
              </a:rPr>
              <a:t>in the lymph node.</a:t>
            </a:r>
          </a:p>
        </p:txBody>
      </p:sp>
    </p:spTree>
    <p:extLst>
      <p:ext uri="{BB962C8B-B14F-4D97-AF65-F5344CB8AC3E}">
        <p14:creationId xmlns:p14="http://schemas.microsoft.com/office/powerpoint/2010/main" val="1139995139"/>
      </p:ext>
    </p:extLst>
  </p:cSld>
  <p:clrMapOvr>
    <a:masterClrMapping/>
  </p:clrMapOvr>
  <mc:AlternateContent xmlns:mc="http://schemas.openxmlformats.org/markup-compatibility/2006" xmlns:p14="http://schemas.microsoft.com/office/powerpoint/2010/main">
    <mc:Choice Requires="p14">
      <p:transition spd="slow" p14:dur="2000" advTm="214"/>
    </mc:Choice>
    <mc:Fallback xmlns="">
      <p:transition spd="slow" advTm="21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rPr>
              <a:t>Acquired Immune Deficiency Syndrome (AIDS)</a:t>
            </a:r>
            <a:endParaRPr lang="en-US" sz="3600"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lgn="just">
              <a:lnSpc>
                <a:spcPct val="120000"/>
              </a:lnSpc>
              <a:buNone/>
            </a:pPr>
            <a:r>
              <a:rPr lang="en-US" dirty="0">
                <a:solidFill>
                  <a:srgbClr val="000000"/>
                </a:solidFill>
              </a:rPr>
              <a:t>I</a:t>
            </a:r>
            <a:r>
              <a:rPr lang="en-US" dirty="0" smtClean="0">
                <a:solidFill>
                  <a:srgbClr val="000000"/>
                </a:solidFill>
              </a:rPr>
              <a:t>s </a:t>
            </a:r>
            <a:r>
              <a:rPr lang="en-US" dirty="0">
                <a:solidFill>
                  <a:srgbClr val="000000"/>
                </a:solidFill>
              </a:rPr>
              <a:t>characterized by </a:t>
            </a:r>
            <a:r>
              <a:rPr lang="en-US" dirty="0" smtClean="0">
                <a:solidFill>
                  <a:srgbClr val="000000"/>
                </a:solidFill>
              </a:rPr>
              <a:t>lymphadenopathy </a:t>
            </a:r>
            <a:r>
              <a:rPr lang="pt-BR" dirty="0" err="1" smtClean="0">
                <a:solidFill>
                  <a:srgbClr val="000000"/>
                </a:solidFill>
              </a:rPr>
              <a:t>and</a:t>
            </a:r>
            <a:r>
              <a:rPr lang="pt-BR" dirty="0" smtClean="0">
                <a:solidFill>
                  <a:srgbClr val="000000"/>
                </a:solidFill>
              </a:rPr>
              <a:t> </a:t>
            </a:r>
            <a:r>
              <a:rPr lang="pt-BR" dirty="0" err="1" smtClean="0">
                <a:solidFill>
                  <a:srgbClr val="000000"/>
                </a:solidFill>
              </a:rPr>
              <a:t>fever</a:t>
            </a:r>
            <a:r>
              <a:rPr lang="pt-BR" dirty="0" smtClean="0">
                <a:solidFill>
                  <a:srgbClr val="000000"/>
                </a:solidFill>
              </a:rPr>
              <a:t>.</a:t>
            </a:r>
          </a:p>
          <a:p>
            <a:pPr marL="0" indent="0" algn="just">
              <a:lnSpc>
                <a:spcPct val="120000"/>
              </a:lnSpc>
              <a:buNone/>
            </a:pPr>
            <a:r>
              <a:rPr lang="en-US" dirty="0" smtClean="0">
                <a:solidFill>
                  <a:srgbClr val="000000"/>
                </a:solidFill>
              </a:rPr>
              <a:t>AIDS </a:t>
            </a:r>
            <a:r>
              <a:rPr lang="en-US" dirty="0">
                <a:solidFill>
                  <a:srgbClr val="000000"/>
                </a:solidFill>
              </a:rPr>
              <a:t>is the end-stage disease of the </a:t>
            </a:r>
            <a:r>
              <a:rPr lang="en-US" dirty="0" smtClean="0">
                <a:solidFill>
                  <a:srgbClr val="000000"/>
                </a:solidFill>
              </a:rPr>
              <a:t>HIV infection</a:t>
            </a:r>
            <a:r>
              <a:rPr lang="en-US" dirty="0">
                <a:solidFill>
                  <a:srgbClr val="000000"/>
                </a:solidFill>
              </a:rPr>
              <a:t>. It </a:t>
            </a:r>
            <a:r>
              <a:rPr lang="en-US" dirty="0" smtClean="0">
                <a:solidFill>
                  <a:srgbClr val="000000"/>
                </a:solidFill>
              </a:rPr>
              <a:t>denotes the </a:t>
            </a:r>
            <a:r>
              <a:rPr lang="en-US" dirty="0">
                <a:solidFill>
                  <a:srgbClr val="000000"/>
                </a:solidFill>
              </a:rPr>
              <a:t>irreversible breakdown of immune system of the host</a:t>
            </a:r>
            <a:r>
              <a:rPr lang="en-US" dirty="0" smtClean="0">
                <a:solidFill>
                  <a:srgbClr val="000000"/>
                </a:solidFill>
              </a:rPr>
              <a:t>, making the infected </a:t>
            </a:r>
            <a:r>
              <a:rPr lang="en-US" dirty="0">
                <a:solidFill>
                  <a:srgbClr val="000000"/>
                </a:solidFill>
              </a:rPr>
              <a:t>host highly susceptible to a wide range </a:t>
            </a:r>
            <a:r>
              <a:rPr lang="en-US" dirty="0" smtClean="0">
                <a:solidFill>
                  <a:srgbClr val="000000"/>
                </a:solidFill>
              </a:rPr>
              <a:t>of progressive </a:t>
            </a:r>
            <a:r>
              <a:rPr lang="en-US" dirty="0">
                <a:solidFill>
                  <a:srgbClr val="000000"/>
                </a:solidFill>
              </a:rPr>
              <a:t>opportunistic </a:t>
            </a:r>
            <a:r>
              <a:rPr lang="en-US" dirty="0" smtClean="0">
                <a:solidFill>
                  <a:srgbClr val="000000"/>
                </a:solidFill>
              </a:rPr>
              <a:t>infections such as </a:t>
            </a:r>
            <a:r>
              <a:rPr lang="pl-PL" dirty="0">
                <a:solidFill>
                  <a:srgbClr val="000000"/>
                </a:solidFill>
              </a:rPr>
              <a:t> </a:t>
            </a:r>
            <a:r>
              <a:rPr lang="pl-PL" dirty="0" err="1">
                <a:solidFill>
                  <a:srgbClr val="000000"/>
                </a:solidFill>
              </a:rPr>
              <a:t>tuberculosis</a:t>
            </a:r>
            <a:r>
              <a:rPr lang="pl-PL" dirty="0">
                <a:solidFill>
                  <a:srgbClr val="000000"/>
                </a:solidFill>
              </a:rPr>
              <a:t>, </a:t>
            </a:r>
            <a:r>
              <a:rPr lang="pl-PL" i="1" dirty="0" err="1">
                <a:solidFill>
                  <a:srgbClr val="000000"/>
                </a:solidFill>
              </a:rPr>
              <a:t>Pneumocystis</a:t>
            </a:r>
            <a:r>
              <a:rPr lang="pl-PL" i="1" dirty="0">
                <a:solidFill>
                  <a:srgbClr val="000000"/>
                </a:solidFill>
              </a:rPr>
              <a:t> </a:t>
            </a:r>
            <a:r>
              <a:rPr lang="pl-PL" i="1" dirty="0" err="1">
                <a:solidFill>
                  <a:srgbClr val="000000"/>
                </a:solidFill>
              </a:rPr>
              <a:t>carinii</a:t>
            </a:r>
            <a:r>
              <a:rPr lang="pl-PL" i="1" dirty="0">
                <a:solidFill>
                  <a:srgbClr val="000000"/>
                </a:solidFill>
              </a:rPr>
              <a:t>  </a:t>
            </a:r>
            <a:r>
              <a:rPr lang="pl-PL" dirty="0">
                <a:solidFill>
                  <a:srgbClr val="000000"/>
                </a:solidFill>
              </a:rPr>
              <a:t>pneumonia</a:t>
            </a:r>
            <a:r>
              <a:rPr lang="pl-PL" dirty="0" smtClean="0">
                <a:solidFill>
                  <a:srgbClr val="000000"/>
                </a:solidFill>
              </a:rPr>
              <a:t>, </a:t>
            </a:r>
            <a:r>
              <a:rPr lang="it-IT" dirty="0" err="1" smtClean="0">
                <a:solidFill>
                  <a:srgbClr val="000000"/>
                </a:solidFill>
              </a:rPr>
              <a:t>toxoplasmosis</a:t>
            </a:r>
            <a:r>
              <a:rPr lang="it-IT" dirty="0">
                <a:solidFill>
                  <a:srgbClr val="000000"/>
                </a:solidFill>
              </a:rPr>
              <a:t>, </a:t>
            </a:r>
            <a:r>
              <a:rPr lang="it-IT" dirty="0" err="1">
                <a:solidFill>
                  <a:srgbClr val="000000"/>
                </a:solidFill>
              </a:rPr>
              <a:t>cryptococcal</a:t>
            </a:r>
            <a:r>
              <a:rPr lang="it-IT" dirty="0">
                <a:solidFill>
                  <a:srgbClr val="000000"/>
                </a:solidFill>
              </a:rPr>
              <a:t> </a:t>
            </a:r>
            <a:r>
              <a:rPr lang="it-IT" dirty="0" err="1" smtClean="0">
                <a:solidFill>
                  <a:srgbClr val="000000"/>
                </a:solidFill>
              </a:rPr>
              <a:t>meningitis</a:t>
            </a:r>
            <a:r>
              <a:rPr lang="it-IT" dirty="0">
                <a:solidFill>
                  <a:srgbClr val="000000"/>
                </a:solidFill>
              </a:rPr>
              <a:t> </a:t>
            </a:r>
            <a:r>
              <a:rPr lang="en-US" dirty="0">
                <a:solidFill>
                  <a:srgbClr val="000000"/>
                </a:solidFill>
              </a:rPr>
              <a:t> or unusual malignancies</a:t>
            </a:r>
            <a:r>
              <a:rPr lang="en-US" dirty="0" smtClean="0">
                <a:solidFill>
                  <a:srgbClr val="000000"/>
                </a:solidFill>
              </a:rPr>
              <a:t>, such </a:t>
            </a:r>
            <a:r>
              <a:rPr lang="en-US" dirty="0">
                <a:solidFill>
                  <a:srgbClr val="000000"/>
                </a:solidFill>
              </a:rPr>
              <a:t>as Kaposi’s </a:t>
            </a:r>
            <a:r>
              <a:rPr lang="en-US" dirty="0" smtClean="0">
                <a:solidFill>
                  <a:srgbClr val="000000"/>
                </a:solidFill>
              </a:rPr>
              <a:t>sarcoma,</a:t>
            </a:r>
            <a:r>
              <a:rPr lang="fr-FR" dirty="0">
                <a:solidFill>
                  <a:srgbClr val="000000"/>
                </a:solidFill>
              </a:rPr>
              <a:t> non</a:t>
            </a:r>
            <a:r>
              <a:rPr lang="fr-FR" dirty="0" smtClean="0">
                <a:solidFill>
                  <a:srgbClr val="000000"/>
                </a:solidFill>
              </a:rPr>
              <a:t>- </a:t>
            </a:r>
            <a:r>
              <a:rPr lang="en-US" dirty="0" smtClean="0">
                <a:solidFill>
                  <a:srgbClr val="000000"/>
                </a:solidFill>
              </a:rPr>
              <a:t>Hodgkin’s </a:t>
            </a:r>
            <a:r>
              <a:rPr lang="en-US" dirty="0">
                <a:solidFill>
                  <a:srgbClr val="000000"/>
                </a:solidFill>
              </a:rPr>
              <a:t>lymphoma, Hodgkin’s lymphoma, cervical cancer, </a:t>
            </a:r>
            <a:r>
              <a:rPr lang="en-US" dirty="0" smtClean="0">
                <a:solidFill>
                  <a:srgbClr val="000000"/>
                </a:solidFill>
              </a:rPr>
              <a:t>and </a:t>
            </a:r>
            <a:r>
              <a:rPr lang="en-US" dirty="0" err="1" smtClean="0">
                <a:solidFill>
                  <a:srgbClr val="000000"/>
                </a:solidFill>
              </a:rPr>
              <a:t>Burkitt’s</a:t>
            </a:r>
            <a:r>
              <a:rPr lang="en-US" dirty="0" smtClean="0">
                <a:solidFill>
                  <a:srgbClr val="000000"/>
                </a:solidFill>
              </a:rPr>
              <a:t> lymphoma.</a:t>
            </a:r>
            <a:endParaRPr lang="en-US" dirty="0">
              <a:solidFill>
                <a:srgbClr val="000000"/>
              </a:solidFill>
            </a:endParaRPr>
          </a:p>
        </p:txBody>
      </p:sp>
      <p:pic>
        <p:nvPicPr>
          <p:cNvPr id="4" name="Picture 3" descr="Screen Shot 2020-03-25 at 1.17.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0376" y="5195456"/>
            <a:ext cx="2443188" cy="16625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9703499"/>
      </p:ext>
    </p:extLst>
  </p:cSld>
  <p:clrMapOvr>
    <a:masterClrMapping/>
  </p:clrMapOvr>
  <mc:AlternateContent xmlns:mc="http://schemas.openxmlformats.org/markup-compatibility/2006" xmlns:p14="http://schemas.microsoft.com/office/powerpoint/2010/main">
    <mc:Choice Requires="p14">
      <p:transition spd="slow" p14:dur="2000" advTm="67814"/>
    </mc:Choice>
    <mc:Fallback xmlns="">
      <p:transition spd="slow" advTm="6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8472"/>
            <a:ext cx="8229600" cy="5737692"/>
          </a:xfrm>
        </p:spPr>
        <p:txBody>
          <a:bodyPr/>
          <a:lstStyle/>
          <a:p>
            <a:pPr marL="0" indent="0" algn="just">
              <a:buNone/>
            </a:pPr>
            <a:r>
              <a:rPr lang="en-US" dirty="0" smtClean="0">
                <a:solidFill>
                  <a:srgbClr val="000000"/>
                </a:solidFill>
              </a:rPr>
              <a:t>AIDS </a:t>
            </a:r>
            <a:r>
              <a:rPr lang="en-US" dirty="0">
                <a:solidFill>
                  <a:srgbClr val="000000"/>
                </a:solidFill>
              </a:rPr>
              <a:t>is characterized by </a:t>
            </a:r>
            <a:r>
              <a:rPr lang="en-US" dirty="0" smtClean="0">
                <a:solidFill>
                  <a:srgbClr val="000000"/>
                </a:solidFill>
              </a:rPr>
              <a:t>deterioration of </a:t>
            </a:r>
            <a:r>
              <a:rPr lang="en-US" dirty="0">
                <a:solidFill>
                  <a:srgbClr val="000000"/>
                </a:solidFill>
              </a:rPr>
              <a:t>immune response as evidenced by CD4 T cell </a:t>
            </a:r>
            <a:r>
              <a:rPr lang="en-US" dirty="0" smtClean="0">
                <a:solidFill>
                  <a:srgbClr val="000000"/>
                </a:solidFill>
              </a:rPr>
              <a:t>decrease response</a:t>
            </a:r>
            <a:r>
              <a:rPr lang="en-US" dirty="0">
                <a:solidFill>
                  <a:srgbClr val="000000"/>
                </a:solidFill>
              </a:rPr>
              <a:t>. The onset of clinical manifestations correlates with</a:t>
            </a:r>
            <a:r>
              <a:rPr lang="en-US" dirty="0" smtClean="0">
                <a:solidFill>
                  <a:srgbClr val="000000"/>
                </a:solidFill>
              </a:rPr>
              <a:t>:</a:t>
            </a:r>
          </a:p>
          <a:p>
            <a:pPr>
              <a:buFont typeface="Wingdings" charset="2"/>
              <a:buChar char="v"/>
            </a:pPr>
            <a:r>
              <a:rPr lang="en-US" sz="2800" dirty="0" smtClean="0">
                <a:solidFill>
                  <a:srgbClr val="000000"/>
                </a:solidFill>
              </a:rPr>
              <a:t>A reduction in number of CD4 T cells to less than 450/L.</a:t>
            </a:r>
          </a:p>
          <a:p>
            <a:pPr>
              <a:buFont typeface="Wingdings" charset="2"/>
              <a:buChar char="v"/>
            </a:pPr>
            <a:r>
              <a:rPr lang="en-US" sz="2800" dirty="0" smtClean="0">
                <a:solidFill>
                  <a:srgbClr val="000000"/>
                </a:solidFill>
              </a:rPr>
              <a:t>Increased </a:t>
            </a:r>
            <a:r>
              <a:rPr lang="en-US" sz="2800" dirty="0">
                <a:solidFill>
                  <a:srgbClr val="000000"/>
                </a:solidFill>
              </a:rPr>
              <a:t>level of virus in the </a:t>
            </a:r>
            <a:r>
              <a:rPr lang="en-US" sz="2800" dirty="0" smtClean="0">
                <a:solidFill>
                  <a:srgbClr val="000000"/>
                </a:solidFill>
              </a:rPr>
              <a:t>blood</a:t>
            </a:r>
            <a:r>
              <a:rPr lang="en-US" sz="2800" dirty="0">
                <a:solidFill>
                  <a:srgbClr val="000000"/>
                </a:solidFill>
              </a:rPr>
              <a:t>.</a:t>
            </a:r>
          </a:p>
          <a:p>
            <a:pPr>
              <a:buFont typeface="Wingdings" charset="2"/>
              <a:buChar char="v"/>
            </a:pPr>
            <a:r>
              <a:rPr lang="en-US" sz="2800" dirty="0">
                <a:solidFill>
                  <a:srgbClr val="000000"/>
                </a:solidFill>
              </a:rPr>
              <a:t>P</a:t>
            </a:r>
            <a:r>
              <a:rPr lang="en-US" sz="2800" dirty="0" smtClean="0">
                <a:solidFill>
                  <a:srgbClr val="000000"/>
                </a:solidFill>
              </a:rPr>
              <a:t>resence </a:t>
            </a:r>
            <a:r>
              <a:rPr lang="en-US" sz="2800" dirty="0">
                <a:solidFill>
                  <a:srgbClr val="000000"/>
                </a:solidFill>
              </a:rPr>
              <a:t>of p24 antigen in the blood.</a:t>
            </a:r>
            <a:endParaRPr lang="en-US" sz="2800" dirty="0" smtClean="0">
              <a:solidFill>
                <a:srgbClr val="000000"/>
              </a:solidFill>
            </a:endParaRPr>
          </a:p>
          <a:p>
            <a:pPr marL="0" indent="0" algn="just">
              <a:buNone/>
            </a:pPr>
            <a:endParaRPr lang="en-US" dirty="0">
              <a:solidFill>
                <a:srgbClr val="00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0099173"/>
      </p:ext>
    </p:extLst>
  </p:cSld>
  <p:clrMapOvr>
    <a:masterClrMapping/>
  </p:clrMapOvr>
  <mc:AlternateContent xmlns:mc="http://schemas.openxmlformats.org/markup-compatibility/2006" xmlns:p14="http://schemas.microsoft.com/office/powerpoint/2010/main">
    <mc:Choice Requires="p14">
      <p:transition spd="slow" p14:dur="2000" advTm="48328"/>
    </mc:Choice>
    <mc:Fallback xmlns="">
      <p:transition spd="slow" advTm="4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0-03-25 at 1.11.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5000"/>
            <a:ext cx="9144000" cy="5570253"/>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09710" y="6096000"/>
            <a:ext cx="609600" cy="609600"/>
          </a:xfrm>
          <a:prstGeom prst="rect">
            <a:avLst/>
          </a:prstGeom>
        </p:spPr>
      </p:pic>
    </p:spTree>
    <p:custDataLst>
      <p:tags r:id="rId1"/>
    </p:custDataLst>
    <p:extLst>
      <p:ext uri="{BB962C8B-B14F-4D97-AF65-F5344CB8AC3E}">
        <p14:creationId xmlns:p14="http://schemas.microsoft.com/office/powerpoint/2010/main" val="658545640"/>
      </p:ext>
    </p:extLst>
  </p:cSld>
  <p:clrMapOvr>
    <a:masterClrMapping/>
  </p:clrMapOvr>
  <mc:AlternateContent xmlns:mc="http://schemas.openxmlformats.org/markup-compatibility/2006" xmlns:p14="http://schemas.microsoft.com/office/powerpoint/2010/main">
    <mc:Choice Requires="p14">
      <p:transition spd="slow" p14:dur="2000" advTm="167475"/>
    </mc:Choice>
    <mc:Fallback xmlns="">
      <p:transition spd="slow" advTm="167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T</a:t>
            </a:r>
            <a:r>
              <a:rPr lang="en-US" b="1" dirty="0" smtClean="0">
                <a:solidFill>
                  <a:srgbClr val="FF0000"/>
                </a:solidFill>
              </a:rPr>
              <a:t>ransmission </a:t>
            </a:r>
            <a:r>
              <a:rPr lang="en-US" b="1" dirty="0">
                <a:solidFill>
                  <a:srgbClr val="FF0000"/>
                </a:solidFill>
              </a:rPr>
              <a:t>of infection</a:t>
            </a:r>
          </a:p>
        </p:txBody>
      </p:sp>
      <p:sp>
        <p:nvSpPr>
          <p:cNvPr id="3" name="Content Placeholder 2"/>
          <p:cNvSpPr>
            <a:spLocks noGrp="1"/>
          </p:cNvSpPr>
          <p:nvPr>
            <p:ph idx="1"/>
          </p:nvPr>
        </p:nvSpPr>
        <p:spPr/>
        <p:txBody>
          <a:bodyPr>
            <a:normAutofit/>
          </a:bodyPr>
          <a:lstStyle/>
          <a:p>
            <a:pPr algn="just">
              <a:buFont typeface="Wingdings" charset="2"/>
              <a:buChar char="Ø"/>
            </a:pPr>
            <a:r>
              <a:rPr lang="en-US" dirty="0" smtClean="0">
                <a:solidFill>
                  <a:srgbClr val="000000"/>
                </a:solidFill>
              </a:rPr>
              <a:t>HIV </a:t>
            </a:r>
            <a:r>
              <a:rPr lang="en-US" dirty="0">
                <a:solidFill>
                  <a:srgbClr val="000000"/>
                </a:solidFill>
              </a:rPr>
              <a:t>is primarily a human infection. </a:t>
            </a:r>
            <a:r>
              <a:rPr lang="en-US" dirty="0" smtClean="0">
                <a:solidFill>
                  <a:srgbClr val="000000"/>
                </a:solidFill>
              </a:rPr>
              <a:t>Humans infected </a:t>
            </a:r>
            <a:r>
              <a:rPr lang="en-US" dirty="0">
                <a:solidFill>
                  <a:srgbClr val="000000"/>
                </a:solidFill>
              </a:rPr>
              <a:t>with </a:t>
            </a:r>
            <a:r>
              <a:rPr lang="en-US" dirty="0" smtClean="0">
                <a:solidFill>
                  <a:srgbClr val="000000"/>
                </a:solidFill>
              </a:rPr>
              <a:t>HIV and </a:t>
            </a:r>
            <a:r>
              <a:rPr lang="en-US" dirty="0">
                <a:solidFill>
                  <a:srgbClr val="000000"/>
                </a:solidFill>
              </a:rPr>
              <a:t>AIDS are the reservoir of infection. </a:t>
            </a:r>
            <a:endParaRPr lang="en-US" dirty="0" smtClean="0">
              <a:solidFill>
                <a:srgbClr val="000000"/>
              </a:solidFill>
            </a:endParaRPr>
          </a:p>
          <a:p>
            <a:pPr algn="just">
              <a:buFont typeface="Wingdings" charset="2"/>
              <a:buChar char="Ø"/>
            </a:pPr>
            <a:r>
              <a:rPr lang="en-US" dirty="0" smtClean="0">
                <a:solidFill>
                  <a:srgbClr val="000000"/>
                </a:solidFill>
              </a:rPr>
              <a:t>The </a:t>
            </a:r>
            <a:r>
              <a:rPr lang="en-US" dirty="0">
                <a:solidFill>
                  <a:srgbClr val="000000"/>
                </a:solidFill>
              </a:rPr>
              <a:t>high titer of HIV </a:t>
            </a:r>
            <a:r>
              <a:rPr lang="en-US" dirty="0" smtClean="0">
                <a:solidFill>
                  <a:srgbClr val="000000"/>
                </a:solidFill>
              </a:rPr>
              <a:t>is found </a:t>
            </a:r>
            <a:r>
              <a:rPr lang="en-US" dirty="0">
                <a:solidFill>
                  <a:srgbClr val="000000"/>
                </a:solidFill>
              </a:rPr>
              <a:t>in the </a:t>
            </a:r>
            <a:r>
              <a:rPr lang="en-US" dirty="0" smtClean="0">
                <a:solidFill>
                  <a:srgbClr val="000000"/>
                </a:solidFill>
              </a:rPr>
              <a:t>body fluids including blood</a:t>
            </a:r>
            <a:r>
              <a:rPr lang="en-US" dirty="0">
                <a:solidFill>
                  <a:srgbClr val="000000"/>
                </a:solidFill>
              </a:rPr>
              <a:t>, semen, and vaginal secretions of the </a:t>
            </a:r>
            <a:r>
              <a:rPr lang="en-US" dirty="0" smtClean="0">
                <a:solidFill>
                  <a:srgbClr val="000000"/>
                </a:solidFill>
              </a:rPr>
              <a:t>infected people</a:t>
            </a:r>
            <a:r>
              <a:rPr lang="en-US" dirty="0">
                <a:solidFill>
                  <a:srgbClr val="000000"/>
                </a:solidFill>
              </a:rPr>
              <a:t>; hence these are important sources of infection</a:t>
            </a:r>
            <a:r>
              <a:rPr lang="en-US" dirty="0" smtClean="0">
                <a:solidFill>
                  <a:srgbClr val="000000"/>
                </a:solidFill>
              </a:rPr>
              <a:t>.</a:t>
            </a:r>
          </a:p>
          <a:p>
            <a:pPr algn="just">
              <a:buFont typeface="Wingdings" charset="2"/>
              <a:buChar char="Ø"/>
            </a:pPr>
            <a:r>
              <a:rPr lang="en-US" dirty="0" smtClean="0">
                <a:solidFill>
                  <a:srgbClr val="000000"/>
                </a:solidFill>
              </a:rPr>
              <a:t>HIV can also transmitted from a mother to her child during pregnancy and delivery. The virus </a:t>
            </a:r>
            <a:r>
              <a:rPr lang="en-US" dirty="0">
                <a:solidFill>
                  <a:srgbClr val="000000"/>
                </a:solidFill>
              </a:rPr>
              <a:t>is also present in the breast milk of an infected mother.</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4009656"/>
      </p:ext>
    </p:extLst>
  </p:cSld>
  <p:clrMapOvr>
    <a:masterClrMapping/>
  </p:clrMapOvr>
  <mc:AlternateContent xmlns:mc="http://schemas.openxmlformats.org/markup-compatibility/2006">
    <mc:Choice xmlns:p14="http://schemas.microsoft.com/office/powerpoint/2010/main" Requires="p14">
      <p:transition spd="slow" p14:dur="2000" advTm="89498"/>
    </mc:Choice>
    <mc:Fallback>
      <p:transition spd="slow" advTm="8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3">
                                            <p:txEl>
                                              <p:pRg st="0" end="0"/>
                                            </p:txEl>
                                          </p:spTgt>
                                        </p:tgtEl>
                                      </p:cBhvr>
                                    </p:animEffect>
                                    <p:animScale>
                                      <p:cBhvr>
                                        <p:cTn id="11" dur="250" autoRev="1" fill="hold"/>
                                        <p:tgtEl>
                                          <p:spTgt spid="3">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7" presetClass="emph" presetSubtype="0" fill="remove" nodeType="clickEffect">
                                  <p:stCondLst>
                                    <p:cond delay="0"/>
                                  </p:stCondLst>
                                  <p:childTnLst>
                                    <p:animClr clrSpc="rgb" dir="cw">
                                      <p:cBhvr override="childStyle">
                                        <p:cTn id="15" dur="250" autoRev="1" fill="remove"/>
                                        <p:tgtEl>
                                          <p:spTgt spid="3">
                                            <p:txEl>
                                              <p:pRg st="1" end="1"/>
                                            </p:txEl>
                                          </p:spTgt>
                                        </p:tgtEl>
                                        <p:attrNameLst>
                                          <p:attrName>style.color</p:attrName>
                                        </p:attrNameLst>
                                      </p:cBhvr>
                                      <p:to>
                                        <a:schemeClr val="bg1"/>
                                      </p:to>
                                    </p:animClr>
                                    <p:animClr clrSpc="rgb" dir="cw">
                                      <p:cBhvr>
                                        <p:cTn id="16" dur="250" autoRev="1" fill="remove"/>
                                        <p:tgtEl>
                                          <p:spTgt spid="3">
                                            <p:txEl>
                                              <p:pRg st="1" end="1"/>
                                            </p:txEl>
                                          </p:spTgt>
                                        </p:tgtEl>
                                        <p:attrNameLst>
                                          <p:attrName>fillcolor</p:attrName>
                                        </p:attrNameLst>
                                      </p:cBhvr>
                                      <p:to>
                                        <a:schemeClr val="bg1"/>
                                      </p:to>
                                    </p:animClr>
                                    <p:set>
                                      <p:cBhvr>
                                        <p:cTn id="17" dur="250" autoRev="1" fill="remove"/>
                                        <p:tgtEl>
                                          <p:spTgt spid="3">
                                            <p:txEl>
                                              <p:pRg st="1" end="1"/>
                                            </p:txEl>
                                          </p:spTgt>
                                        </p:tgtEl>
                                        <p:attrNameLst>
                                          <p:attrName>fill.type</p:attrName>
                                        </p:attrNameLst>
                                      </p:cBhvr>
                                      <p:to>
                                        <p:strVal val="solid"/>
                                      </p:to>
                                    </p:set>
                                    <p:set>
                                      <p:cBhvr>
                                        <p:cTn id="18" dur="250" autoRev="1" fill="remove"/>
                                        <p:tgtEl>
                                          <p:spTgt spid="3">
                                            <p:txEl>
                                              <p:pRg st="1" end="1"/>
                                            </p:txEl>
                                          </p:spTgt>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3">
                                            <p:txEl>
                                              <p:pRg st="2" end="2"/>
                                            </p:txEl>
                                          </p:spTgt>
                                        </p:tgtEl>
                                      </p:cBhvr>
                                    </p:animEffect>
                                    <p:set>
                                      <p:cBhvr>
                                        <p:cTn id="23"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19529"/>
            <a:ext cx="8042276" cy="1480671"/>
          </a:xfrm>
        </p:spPr>
        <p:txBody>
          <a:bodyPr>
            <a:noAutofit/>
          </a:bodyPr>
          <a:lstStyle/>
          <a:p>
            <a:r>
              <a:rPr lang="en-US" sz="3200" b="1" dirty="0">
                <a:solidFill>
                  <a:srgbClr val="FF0000"/>
                </a:solidFill>
              </a:rPr>
              <a:t>HIV transmission occurs in following ways</a:t>
            </a:r>
            <a:br>
              <a:rPr lang="en-US" sz="3200" b="1" dirty="0">
                <a:solidFill>
                  <a:srgbClr val="FF0000"/>
                </a:solidFill>
              </a:rPr>
            </a:br>
            <a:endParaRPr lang="en-US" sz="3200" b="1" dirty="0">
              <a:solidFill>
                <a:srgbClr val="FF0000"/>
              </a:solidFill>
            </a:endParaRPr>
          </a:p>
        </p:txBody>
      </p:sp>
      <p:sp>
        <p:nvSpPr>
          <p:cNvPr id="3" name="Content Placeholder 2"/>
          <p:cNvSpPr>
            <a:spLocks noGrp="1"/>
          </p:cNvSpPr>
          <p:nvPr>
            <p:ph idx="1"/>
          </p:nvPr>
        </p:nvSpPr>
        <p:spPr>
          <a:xfrm>
            <a:off x="457199" y="1600200"/>
            <a:ext cx="8686801" cy="4525963"/>
          </a:xfrm>
        </p:spPr>
        <p:txBody>
          <a:bodyPr>
            <a:normAutofit/>
          </a:bodyPr>
          <a:lstStyle/>
          <a:p>
            <a:r>
              <a:rPr lang="en-US" dirty="0" smtClean="0">
                <a:solidFill>
                  <a:srgbClr val="000000"/>
                </a:solidFill>
              </a:rPr>
              <a:t>Sexual transmission.</a:t>
            </a:r>
          </a:p>
          <a:p>
            <a:r>
              <a:rPr lang="en-US" dirty="0">
                <a:solidFill>
                  <a:srgbClr val="000000"/>
                </a:solidFill>
              </a:rPr>
              <a:t> Transmission by blood </a:t>
            </a:r>
            <a:r>
              <a:rPr lang="en-US" dirty="0" smtClean="0">
                <a:solidFill>
                  <a:srgbClr val="000000"/>
                </a:solidFill>
              </a:rPr>
              <a:t>transfusion.</a:t>
            </a:r>
          </a:p>
          <a:p>
            <a:r>
              <a:rPr lang="en-US" dirty="0">
                <a:solidFill>
                  <a:srgbClr val="000000"/>
                </a:solidFill>
              </a:rPr>
              <a:t> Parenteral </a:t>
            </a:r>
            <a:r>
              <a:rPr lang="en-US" dirty="0" smtClean="0">
                <a:solidFill>
                  <a:srgbClr val="000000"/>
                </a:solidFill>
              </a:rPr>
              <a:t>transmission occurs largely among </a:t>
            </a:r>
            <a:r>
              <a:rPr lang="en-US" dirty="0">
                <a:solidFill>
                  <a:srgbClr val="000000"/>
                </a:solidFill>
              </a:rPr>
              <a:t>IV drug </a:t>
            </a:r>
            <a:r>
              <a:rPr lang="en-US" dirty="0" smtClean="0">
                <a:solidFill>
                  <a:srgbClr val="000000"/>
                </a:solidFill>
              </a:rPr>
              <a:t>users through </a:t>
            </a:r>
            <a:r>
              <a:rPr lang="en-US" dirty="0">
                <a:solidFill>
                  <a:srgbClr val="000000"/>
                </a:solidFill>
              </a:rPr>
              <a:t>the use </a:t>
            </a:r>
            <a:r>
              <a:rPr lang="en-US" dirty="0" smtClean="0">
                <a:solidFill>
                  <a:srgbClr val="000000"/>
                </a:solidFill>
              </a:rPr>
              <a:t>of contaminated </a:t>
            </a:r>
            <a:r>
              <a:rPr lang="en-US" dirty="0">
                <a:solidFill>
                  <a:srgbClr val="000000"/>
                </a:solidFill>
              </a:rPr>
              <a:t>needles</a:t>
            </a:r>
            <a:r>
              <a:rPr lang="en-US" dirty="0" smtClean="0">
                <a:solidFill>
                  <a:srgbClr val="000000"/>
                </a:solidFill>
              </a:rPr>
              <a:t>.</a:t>
            </a:r>
          </a:p>
          <a:p>
            <a:r>
              <a:rPr lang="en-US" dirty="0">
                <a:solidFill>
                  <a:srgbClr val="000000"/>
                </a:solidFill>
              </a:rPr>
              <a:t> Mother-to-child </a:t>
            </a:r>
            <a:r>
              <a:rPr lang="en-US" dirty="0" smtClean="0">
                <a:solidFill>
                  <a:srgbClr val="000000"/>
                </a:solidFill>
              </a:rPr>
              <a:t>transmission: can </a:t>
            </a:r>
            <a:r>
              <a:rPr lang="en-US" dirty="0">
                <a:solidFill>
                  <a:srgbClr val="000000"/>
                </a:solidFill>
              </a:rPr>
              <a:t>occur by vertical transmission  through the placenta or through the amniotic </a:t>
            </a:r>
            <a:r>
              <a:rPr lang="en-US" dirty="0" smtClean="0">
                <a:solidFill>
                  <a:srgbClr val="000000"/>
                </a:solidFill>
              </a:rPr>
              <a:t>membrane or </a:t>
            </a:r>
            <a:r>
              <a:rPr lang="en-US" dirty="0">
                <a:solidFill>
                  <a:srgbClr val="000000"/>
                </a:solidFill>
              </a:rPr>
              <a:t>by </a:t>
            </a:r>
            <a:r>
              <a:rPr lang="en-US" dirty="0" smtClean="0">
                <a:solidFill>
                  <a:srgbClr val="000000"/>
                </a:solidFill>
              </a:rPr>
              <a:t>perinatal transmission during delivery through infected birth canal.</a:t>
            </a:r>
            <a:endParaRPr lang="en-US" dirty="0">
              <a:solidFill>
                <a:srgbClr val="000000"/>
              </a:solidFill>
            </a:endParaRPr>
          </a:p>
          <a:p>
            <a:r>
              <a:rPr lang="en-US" dirty="0">
                <a:solidFill>
                  <a:srgbClr val="000000"/>
                </a:solidFill>
              </a:rPr>
              <a:t>Breast feeding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936392"/>
      </p:ext>
    </p:extLst>
  </p:cSld>
  <p:clrMapOvr>
    <a:masterClrMapping/>
  </p:clrMapOvr>
  <mc:AlternateContent xmlns:mc="http://schemas.openxmlformats.org/markup-compatibility/2006">
    <mc:Choice xmlns:p14="http://schemas.microsoft.com/office/powerpoint/2010/main" Requires="p14">
      <p:transition spd="slow" p14:dur="2000" advTm="52366"/>
    </mc:Choice>
    <mc:Fallback>
      <p:transition spd="slow" advTm="5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a:solidFill>
                  <a:srgbClr val="FF0000"/>
                </a:solidFill>
              </a:rPr>
              <a:t>Laboratory Diagnosis</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pt-BR" b="1" dirty="0" smtClean="0">
                <a:solidFill>
                  <a:srgbClr val="000000"/>
                </a:solidFill>
              </a:rPr>
              <a:t>Specimens</a:t>
            </a:r>
            <a:r>
              <a:rPr lang="pt-BR" dirty="0" smtClean="0">
                <a:solidFill>
                  <a:srgbClr val="000000"/>
                </a:solidFill>
              </a:rPr>
              <a:t>: </a:t>
            </a:r>
            <a:r>
              <a:rPr lang="en-US" dirty="0">
                <a:solidFill>
                  <a:srgbClr val="000000"/>
                </a:solidFill>
              </a:rPr>
              <a:t>t</a:t>
            </a:r>
            <a:r>
              <a:rPr lang="en-US" dirty="0" smtClean="0">
                <a:solidFill>
                  <a:srgbClr val="000000"/>
                </a:solidFill>
              </a:rPr>
              <a:t>hese </a:t>
            </a:r>
            <a:r>
              <a:rPr lang="en-US" dirty="0">
                <a:solidFill>
                  <a:srgbClr val="000000"/>
                </a:solidFill>
              </a:rPr>
              <a:t>include serum and plasma for HIV serology and </a:t>
            </a:r>
            <a:r>
              <a:rPr lang="en-US" dirty="0" smtClean="0">
                <a:solidFill>
                  <a:srgbClr val="000000"/>
                </a:solidFill>
              </a:rPr>
              <a:t>lymphocytes for </a:t>
            </a:r>
            <a:r>
              <a:rPr lang="en-US" dirty="0">
                <a:solidFill>
                  <a:srgbClr val="000000"/>
                </a:solidFill>
              </a:rPr>
              <a:t>isolation of HIV</a:t>
            </a:r>
            <a:r>
              <a:rPr lang="en-US" dirty="0" smtClean="0">
                <a:solidFill>
                  <a:srgbClr val="000000"/>
                </a:solidFill>
              </a:rPr>
              <a:t>.</a:t>
            </a:r>
          </a:p>
          <a:p>
            <a:pPr marL="0" indent="0" algn="just">
              <a:buNone/>
            </a:pPr>
            <a:r>
              <a:rPr lang="it-IT" b="1" dirty="0" err="1" smtClean="0">
                <a:solidFill>
                  <a:srgbClr val="FF0000"/>
                </a:solidFill>
              </a:rPr>
              <a:t>Serodiagnosis</a:t>
            </a:r>
            <a:r>
              <a:rPr lang="it-IT" b="1" dirty="0" smtClean="0">
                <a:solidFill>
                  <a:srgbClr val="FF0000"/>
                </a:solidFill>
              </a:rPr>
              <a:t>: </a:t>
            </a:r>
            <a:r>
              <a:rPr lang="en-US" b="1" dirty="0">
                <a:solidFill>
                  <a:srgbClr val="FF0000"/>
                </a:solidFill>
              </a:rPr>
              <a:t> </a:t>
            </a:r>
            <a:r>
              <a:rPr lang="en-US" dirty="0">
                <a:solidFill>
                  <a:srgbClr val="000000"/>
                </a:solidFill>
              </a:rPr>
              <a:t>Detection of specific antibodies </a:t>
            </a:r>
            <a:r>
              <a:rPr lang="en-US" dirty="0" smtClean="0">
                <a:solidFill>
                  <a:srgbClr val="000000"/>
                </a:solidFill>
              </a:rPr>
              <a:t>to</a:t>
            </a:r>
            <a:r>
              <a:rPr lang="en-US" dirty="0">
                <a:solidFill>
                  <a:srgbClr val="000000"/>
                </a:solidFill>
              </a:rPr>
              <a:t> envelope glycoproteins </a:t>
            </a:r>
            <a:r>
              <a:rPr lang="en-US" b="1" dirty="0">
                <a:solidFill>
                  <a:srgbClr val="000000"/>
                </a:solidFill>
              </a:rPr>
              <a:t>gp41</a:t>
            </a:r>
            <a:r>
              <a:rPr lang="en-US" dirty="0">
                <a:solidFill>
                  <a:srgbClr val="000000"/>
                </a:solidFill>
              </a:rPr>
              <a:t>, </a:t>
            </a:r>
            <a:r>
              <a:rPr lang="en-US" b="1" dirty="0">
                <a:solidFill>
                  <a:srgbClr val="000000"/>
                </a:solidFill>
              </a:rPr>
              <a:t>gp120</a:t>
            </a:r>
            <a:r>
              <a:rPr lang="en-US" dirty="0" smtClean="0">
                <a:solidFill>
                  <a:srgbClr val="000000"/>
                </a:solidFill>
              </a:rPr>
              <a:t>, and </a:t>
            </a:r>
            <a:r>
              <a:rPr lang="en-US" b="1" dirty="0">
                <a:solidFill>
                  <a:srgbClr val="000000"/>
                </a:solidFill>
              </a:rPr>
              <a:t>gp160</a:t>
            </a:r>
            <a:r>
              <a:rPr lang="en-US" dirty="0">
                <a:solidFill>
                  <a:srgbClr val="000000"/>
                </a:solidFill>
              </a:rPr>
              <a:t> and to viral core </a:t>
            </a:r>
            <a:r>
              <a:rPr lang="en-US" b="1" dirty="0">
                <a:solidFill>
                  <a:srgbClr val="000000"/>
                </a:solidFill>
              </a:rPr>
              <a:t>p24</a:t>
            </a:r>
            <a:r>
              <a:rPr lang="en-US" dirty="0">
                <a:solidFill>
                  <a:srgbClr val="000000"/>
                </a:solidFill>
              </a:rPr>
              <a:t> </a:t>
            </a:r>
            <a:r>
              <a:rPr lang="en-US" dirty="0" smtClean="0">
                <a:solidFill>
                  <a:srgbClr val="000000"/>
                </a:solidFill>
              </a:rPr>
              <a:t>antigens using </a:t>
            </a:r>
            <a:r>
              <a:rPr lang="es-ES_tradnl" dirty="0">
                <a:solidFill>
                  <a:srgbClr val="000000"/>
                </a:solidFill>
              </a:rPr>
              <a:t> </a:t>
            </a:r>
            <a:r>
              <a:rPr lang="es-ES_tradnl" dirty="0" smtClean="0">
                <a:solidFill>
                  <a:srgbClr val="000000"/>
                </a:solidFill>
              </a:rPr>
              <a:t>ELISA </a:t>
            </a:r>
            <a:r>
              <a:rPr lang="es-ES_tradnl" dirty="0" err="1" smtClean="0">
                <a:solidFill>
                  <a:srgbClr val="000000"/>
                </a:solidFill>
              </a:rPr>
              <a:t>assay</a:t>
            </a:r>
            <a:r>
              <a:rPr lang="en-US" dirty="0" smtClean="0">
                <a:solidFill>
                  <a:srgbClr val="000000"/>
                </a:solidFill>
              </a:rPr>
              <a:t>. The level of these antibodies </a:t>
            </a:r>
            <a:r>
              <a:rPr lang="en-US" dirty="0">
                <a:solidFill>
                  <a:srgbClr val="000000"/>
                </a:solidFill>
              </a:rPr>
              <a:t>is demonstrated </a:t>
            </a:r>
            <a:r>
              <a:rPr lang="en-US" dirty="0" smtClean="0">
                <a:solidFill>
                  <a:srgbClr val="000000"/>
                </a:solidFill>
              </a:rPr>
              <a:t>in most </a:t>
            </a:r>
            <a:r>
              <a:rPr lang="en-US" dirty="0">
                <a:solidFill>
                  <a:srgbClr val="000000"/>
                </a:solidFill>
              </a:rPr>
              <a:t>individuals within 6–12 weeks after infection and in </a:t>
            </a:r>
            <a:r>
              <a:rPr lang="en-US" dirty="0" smtClean="0">
                <a:solidFill>
                  <a:srgbClr val="000000"/>
                </a:solidFill>
              </a:rPr>
              <a:t>all the </a:t>
            </a:r>
            <a:r>
              <a:rPr lang="en-US" dirty="0">
                <a:solidFill>
                  <a:srgbClr val="000000"/>
                </a:solidFill>
              </a:rPr>
              <a:t>individuals within 6 months of infection.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768061"/>
      </p:ext>
    </p:extLst>
  </p:cSld>
  <p:clrMapOvr>
    <a:masterClrMapping/>
  </p:clrMapOvr>
  <mc:AlternateContent xmlns:mc="http://schemas.openxmlformats.org/markup-compatibility/2006">
    <mc:Choice xmlns:p14="http://schemas.microsoft.com/office/powerpoint/2010/main" Requires="p14">
      <p:transition spd="slow" p14:dur="2000" advTm="64524"/>
    </mc:Choice>
    <mc:Fallback>
      <p:transition spd="slow" advTm="6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01"/>
            <a:ext cx="8229600" cy="1143000"/>
          </a:xfrm>
        </p:spPr>
        <p:txBody>
          <a:bodyPr/>
          <a:lstStyle/>
          <a:p>
            <a:r>
              <a:rPr lang="it-IT" b="1" dirty="0" err="1">
                <a:solidFill>
                  <a:srgbClr val="FF0000"/>
                </a:solidFill>
              </a:rPr>
              <a:t>Classification</a:t>
            </a:r>
            <a:endParaRPr lang="en-US" b="1" dirty="0">
              <a:solidFill>
                <a:srgbClr val="FF0000"/>
              </a:solidFill>
            </a:endParaRPr>
          </a:p>
        </p:txBody>
      </p:sp>
      <p:sp>
        <p:nvSpPr>
          <p:cNvPr id="3" name="Content Placeholder 2"/>
          <p:cNvSpPr>
            <a:spLocks noGrp="1"/>
          </p:cNvSpPr>
          <p:nvPr>
            <p:ph idx="1"/>
          </p:nvPr>
        </p:nvSpPr>
        <p:spPr>
          <a:xfrm>
            <a:off x="457200" y="1417638"/>
            <a:ext cx="8229600" cy="4708525"/>
          </a:xfrm>
        </p:spPr>
        <p:txBody>
          <a:bodyPr>
            <a:normAutofit/>
          </a:bodyPr>
          <a:lstStyle/>
          <a:p>
            <a:pPr marL="0" indent="0" algn="just">
              <a:buNone/>
            </a:pPr>
            <a:r>
              <a:rPr lang="en-US" b="1" dirty="0" smtClean="0">
                <a:solidFill>
                  <a:schemeClr val="tx1"/>
                </a:solidFill>
              </a:rPr>
              <a:t>Human </a:t>
            </a:r>
            <a:r>
              <a:rPr lang="en-US" b="1" dirty="0">
                <a:solidFill>
                  <a:schemeClr val="tx1"/>
                </a:solidFill>
              </a:rPr>
              <a:t>immunodeficiency virus (HIV)</a:t>
            </a:r>
            <a:r>
              <a:rPr lang="en-US" dirty="0">
                <a:solidFill>
                  <a:schemeClr val="tx1"/>
                </a:solidFill>
              </a:rPr>
              <a:t> is </a:t>
            </a:r>
            <a:r>
              <a:rPr lang="en-US" dirty="0" smtClean="0">
                <a:solidFill>
                  <a:schemeClr val="tx1"/>
                </a:solidFill>
              </a:rPr>
              <a:t> a Lentivirus , a sub family of </a:t>
            </a:r>
            <a:r>
              <a:rPr lang="en-US" dirty="0" err="1" smtClean="0">
                <a:solidFill>
                  <a:schemeClr val="tx1"/>
                </a:solidFill>
              </a:rPr>
              <a:t>Lentiviridae</a:t>
            </a:r>
            <a:r>
              <a:rPr lang="en-US" dirty="0" smtClean="0">
                <a:solidFill>
                  <a:schemeClr val="tx1"/>
                </a:solidFill>
              </a:rPr>
              <a:t> in the family Retrovirus that causes </a:t>
            </a:r>
          </a:p>
          <a:p>
            <a:pPr marL="0" indent="0" algn="just">
              <a:buNone/>
            </a:pPr>
            <a:r>
              <a:rPr lang="en-US" b="1" dirty="0">
                <a:solidFill>
                  <a:schemeClr val="tx1"/>
                </a:solidFill>
              </a:rPr>
              <a:t>A</a:t>
            </a:r>
            <a:r>
              <a:rPr lang="en-US" b="1" dirty="0" smtClean="0">
                <a:solidFill>
                  <a:schemeClr val="tx1"/>
                </a:solidFill>
              </a:rPr>
              <a:t>cquired </a:t>
            </a:r>
            <a:r>
              <a:rPr lang="en-US" b="1" dirty="0">
                <a:solidFill>
                  <a:schemeClr val="tx1"/>
                </a:solidFill>
              </a:rPr>
              <a:t>immunodeficiency syndrome (</a:t>
            </a:r>
            <a:r>
              <a:rPr lang="en-US" b="1" dirty="0" smtClean="0">
                <a:solidFill>
                  <a:schemeClr val="tx1"/>
                </a:solidFill>
              </a:rPr>
              <a:t>AIDS).</a:t>
            </a:r>
          </a:p>
          <a:p>
            <a:pPr marL="0" indent="0" algn="just">
              <a:buNone/>
            </a:pPr>
            <a:r>
              <a:rPr lang="en-US" dirty="0" smtClean="0">
                <a:solidFill>
                  <a:schemeClr val="tx1"/>
                </a:solidFill>
              </a:rPr>
              <a:t>HIV </a:t>
            </a:r>
            <a:r>
              <a:rPr lang="en-US" dirty="0">
                <a:solidFill>
                  <a:schemeClr val="tx1"/>
                </a:solidFill>
              </a:rPr>
              <a:t>is t</a:t>
            </a:r>
            <a:r>
              <a:rPr lang="en-US" dirty="0" smtClean="0">
                <a:solidFill>
                  <a:schemeClr val="tx1"/>
                </a:solidFill>
              </a:rPr>
              <a:t>his </a:t>
            </a:r>
            <a:r>
              <a:rPr lang="en-US" dirty="0">
                <a:solidFill>
                  <a:schemeClr val="tx1"/>
                </a:solidFill>
              </a:rPr>
              <a:t>family includes the viruses known </a:t>
            </a:r>
            <a:r>
              <a:rPr lang="en-US" dirty="0" smtClean="0">
                <a:solidFill>
                  <a:schemeClr val="tx1"/>
                </a:solidFill>
              </a:rPr>
              <a:t>for: </a:t>
            </a:r>
          </a:p>
          <a:p>
            <a:pPr marL="0" indent="0" algn="just">
              <a:buNone/>
            </a:pPr>
            <a:r>
              <a:rPr lang="en-US" dirty="0" smtClean="0">
                <a:solidFill>
                  <a:schemeClr val="tx1"/>
                </a:solidFill>
              </a:rPr>
              <a:t>(</a:t>
            </a:r>
            <a:r>
              <a:rPr lang="en-US" dirty="0" err="1">
                <a:solidFill>
                  <a:schemeClr val="tx1"/>
                </a:solidFill>
              </a:rPr>
              <a:t>i</a:t>
            </a:r>
            <a:r>
              <a:rPr lang="en-US" dirty="0">
                <a:solidFill>
                  <a:schemeClr val="tx1"/>
                </a:solidFill>
              </a:rPr>
              <a:t> ) </a:t>
            </a:r>
            <a:r>
              <a:rPr lang="en-US" dirty="0" smtClean="0">
                <a:solidFill>
                  <a:schemeClr val="tx1"/>
                </a:solidFill>
              </a:rPr>
              <a:t>Poor host </a:t>
            </a:r>
            <a:r>
              <a:rPr lang="en-US" dirty="0">
                <a:solidFill>
                  <a:schemeClr val="tx1"/>
                </a:solidFill>
              </a:rPr>
              <a:t>immune </a:t>
            </a:r>
            <a:r>
              <a:rPr lang="en-US" dirty="0" smtClean="0">
                <a:solidFill>
                  <a:schemeClr val="tx1"/>
                </a:solidFill>
              </a:rPr>
              <a:t>responses, (</a:t>
            </a:r>
            <a:r>
              <a:rPr lang="en-US" dirty="0">
                <a:solidFill>
                  <a:schemeClr val="tx1"/>
                </a:solidFill>
              </a:rPr>
              <a:t>ii ) </a:t>
            </a:r>
            <a:r>
              <a:rPr lang="en-US" dirty="0" smtClean="0">
                <a:solidFill>
                  <a:schemeClr val="tx1"/>
                </a:solidFill>
              </a:rPr>
              <a:t>Latency</a:t>
            </a:r>
            <a:r>
              <a:rPr lang="en-US" dirty="0">
                <a:solidFill>
                  <a:schemeClr val="tx1"/>
                </a:solidFill>
              </a:rPr>
              <a:t>.</a:t>
            </a:r>
            <a:r>
              <a:rPr lang="en-US" dirty="0" smtClean="0">
                <a:solidFill>
                  <a:schemeClr val="tx1"/>
                </a:solidFill>
              </a:rPr>
              <a:t> </a:t>
            </a:r>
          </a:p>
          <a:p>
            <a:pPr marL="0" indent="0" algn="just">
              <a:buNone/>
            </a:pPr>
            <a:r>
              <a:rPr lang="en-US" dirty="0" smtClean="0">
                <a:solidFill>
                  <a:schemeClr val="tx1"/>
                </a:solidFill>
              </a:rPr>
              <a:t>(</a:t>
            </a:r>
            <a:r>
              <a:rPr lang="en-US" dirty="0">
                <a:solidFill>
                  <a:schemeClr val="tx1"/>
                </a:solidFill>
              </a:rPr>
              <a:t>iii ) </a:t>
            </a:r>
            <a:r>
              <a:rPr lang="en-US" dirty="0" smtClean="0">
                <a:solidFill>
                  <a:schemeClr val="tx1"/>
                </a:solidFill>
              </a:rPr>
              <a:t>Persistent </a:t>
            </a:r>
            <a:r>
              <a:rPr lang="en-US" dirty="0" err="1" smtClean="0">
                <a:solidFill>
                  <a:schemeClr val="tx1"/>
                </a:solidFill>
              </a:rPr>
              <a:t>viremia</a:t>
            </a:r>
            <a:r>
              <a:rPr lang="en-US" dirty="0">
                <a:solidFill>
                  <a:schemeClr val="tx1"/>
                </a:solidFill>
              </a:rPr>
              <a:t>.</a:t>
            </a:r>
          </a:p>
          <a:p>
            <a:pPr marL="0" indent="0" algn="just">
              <a:buNone/>
            </a:pPr>
            <a:r>
              <a:rPr lang="en-US" dirty="0">
                <a:solidFill>
                  <a:schemeClr val="tx1"/>
                </a:solidFill>
              </a:rPr>
              <a:t>(iv ) </a:t>
            </a:r>
            <a:r>
              <a:rPr lang="en-US" dirty="0" smtClean="0">
                <a:solidFill>
                  <a:schemeClr val="tx1"/>
                </a:solidFill>
              </a:rPr>
              <a:t>Infection </a:t>
            </a:r>
            <a:r>
              <a:rPr lang="en-US" dirty="0">
                <a:solidFill>
                  <a:schemeClr val="tx1"/>
                </a:solidFill>
              </a:rPr>
              <a:t>of the central nervous system. </a:t>
            </a:r>
            <a:endParaRPr lang="en-US" dirty="0" smtClean="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7943993"/>
      </p:ext>
    </p:extLst>
  </p:cSld>
  <p:clrMapOvr>
    <a:masterClrMapping/>
  </p:clrMapOvr>
  <mc:AlternateContent xmlns:mc="http://schemas.openxmlformats.org/markup-compatibility/2006">
    <mc:Choice xmlns:p14="http://schemas.microsoft.com/office/powerpoint/2010/main" Requires="p14">
      <p:transition spd="slow" p14:dur="2000" advTm="118783"/>
    </mc:Choice>
    <mc:Fallback>
      <p:transition spd="slow" advTm="11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4788"/>
            <a:ext cx="8229600" cy="4525963"/>
          </a:xfrm>
        </p:spPr>
        <p:txBody>
          <a:bodyPr/>
          <a:lstStyle/>
          <a:p>
            <a:r>
              <a:rPr lang="pt-BR" b="1" dirty="0">
                <a:solidFill>
                  <a:srgbClr val="FF0000"/>
                </a:solidFill>
              </a:rPr>
              <a:t>Molecular </a:t>
            </a:r>
            <a:r>
              <a:rPr lang="pt-BR" b="1" dirty="0" smtClean="0">
                <a:solidFill>
                  <a:srgbClr val="FF0000"/>
                </a:solidFill>
              </a:rPr>
              <a:t>Diagnosis</a:t>
            </a:r>
            <a:r>
              <a:rPr lang="pt-BR" dirty="0" smtClean="0"/>
              <a:t>: </a:t>
            </a:r>
          </a:p>
          <a:p>
            <a:r>
              <a:rPr lang="en-US" dirty="0" smtClean="0">
                <a:solidFill>
                  <a:srgbClr val="000000"/>
                </a:solidFill>
              </a:rPr>
              <a:t>The </a:t>
            </a:r>
            <a:r>
              <a:rPr lang="en-US" dirty="0">
                <a:solidFill>
                  <a:srgbClr val="000000"/>
                </a:solidFill>
              </a:rPr>
              <a:t>circulating virus count (viral load) is determined by </a:t>
            </a:r>
            <a:r>
              <a:rPr lang="en-US" dirty="0" smtClean="0">
                <a:solidFill>
                  <a:srgbClr val="000000"/>
                </a:solidFill>
              </a:rPr>
              <a:t>means </a:t>
            </a:r>
            <a:r>
              <a:rPr lang="it-IT" dirty="0" smtClean="0">
                <a:solidFill>
                  <a:srgbClr val="000000"/>
                </a:solidFill>
              </a:rPr>
              <a:t>of </a:t>
            </a:r>
            <a:r>
              <a:rPr lang="it-IT" dirty="0">
                <a:solidFill>
                  <a:srgbClr val="000000"/>
                </a:solidFill>
              </a:rPr>
              <a:t>quantitative RT-PCR</a:t>
            </a:r>
            <a:r>
              <a:rPr lang="it-IT" dirty="0" smtClean="0">
                <a:solidFill>
                  <a:srgbClr val="000000"/>
                </a:solidFill>
              </a:rPr>
              <a:t>.</a:t>
            </a:r>
          </a:p>
          <a:p>
            <a:r>
              <a:rPr lang="en-US" dirty="0">
                <a:solidFill>
                  <a:srgbClr val="000000"/>
                </a:solidFill>
              </a:rPr>
              <a:t>It can also </a:t>
            </a:r>
            <a:r>
              <a:rPr lang="en-US" dirty="0" smtClean="0">
                <a:solidFill>
                  <a:srgbClr val="000000"/>
                </a:solidFill>
              </a:rPr>
              <a:t>be used </a:t>
            </a:r>
            <a:r>
              <a:rPr lang="en-US" dirty="0">
                <a:solidFill>
                  <a:srgbClr val="000000"/>
                </a:solidFill>
              </a:rPr>
              <a:t>to monitor the success of therapy with RT and protease inhibitors.</a:t>
            </a:r>
            <a:endParaRPr lang="pt-BR" dirty="0" smtClean="0">
              <a:solidFill>
                <a:srgbClr val="00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1440893"/>
      </p:ext>
    </p:extLst>
  </p:cSld>
  <p:clrMapOvr>
    <a:masterClrMapping/>
  </p:clrMapOvr>
  <mc:AlternateContent xmlns:mc="http://schemas.openxmlformats.org/markup-compatibility/2006">
    <mc:Choice xmlns:p14="http://schemas.microsoft.com/office/powerpoint/2010/main" Requires="p14">
      <p:transition spd="slow" p14:dur="2000" advTm="56868"/>
    </mc:Choice>
    <mc:Fallback>
      <p:transition spd="slow" advTm="5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94233"/>
            <a:ext cx="8042276" cy="563003"/>
          </a:xfrm>
        </p:spPr>
        <p:txBody>
          <a:bodyPr/>
          <a:lstStyle/>
          <a:p>
            <a:r>
              <a:rPr lang="en-US" sz="3600" b="1" dirty="0">
                <a:solidFill>
                  <a:srgbClr val="FF0000"/>
                </a:solidFill>
              </a:rPr>
              <a:t>Monitoring status of HIV infection</a:t>
            </a:r>
          </a:p>
        </p:txBody>
      </p:sp>
      <p:sp>
        <p:nvSpPr>
          <p:cNvPr id="3" name="Content Placeholder 2"/>
          <p:cNvSpPr>
            <a:spLocks noGrp="1"/>
          </p:cNvSpPr>
          <p:nvPr>
            <p:ph idx="1"/>
          </p:nvPr>
        </p:nvSpPr>
        <p:spPr>
          <a:xfrm>
            <a:off x="549275" y="1092201"/>
            <a:ext cx="8042276" cy="4343400"/>
          </a:xfrm>
        </p:spPr>
        <p:txBody>
          <a:bodyPr>
            <a:noAutofit/>
          </a:bodyPr>
          <a:lstStyle/>
          <a:p>
            <a:pPr marL="0" indent="0" algn="just">
              <a:buNone/>
            </a:pPr>
            <a:r>
              <a:rPr lang="en-US" sz="2800" b="1" dirty="0" smtClean="0">
                <a:solidFill>
                  <a:srgbClr val="FF0000"/>
                </a:solidFill>
              </a:rPr>
              <a:t>CD4  </a:t>
            </a:r>
            <a:r>
              <a:rPr lang="en-US" sz="2800" b="1" dirty="0">
                <a:solidFill>
                  <a:srgbClr val="FF0000"/>
                </a:solidFill>
              </a:rPr>
              <a:t>T cell count: </a:t>
            </a:r>
            <a:r>
              <a:rPr lang="en-US" sz="2800" dirty="0">
                <a:solidFill>
                  <a:srgbClr val="000000"/>
                </a:solidFill>
              </a:rPr>
              <a:t>This is an important indicator for </a:t>
            </a:r>
            <a:r>
              <a:rPr lang="en-US" sz="2800" dirty="0" smtClean="0">
                <a:solidFill>
                  <a:srgbClr val="000000"/>
                </a:solidFill>
              </a:rPr>
              <a:t>monitoring HIV </a:t>
            </a:r>
            <a:r>
              <a:rPr lang="en-US" sz="2800" dirty="0">
                <a:solidFill>
                  <a:srgbClr val="000000"/>
                </a:solidFill>
              </a:rPr>
              <a:t>infection. This count reflects the </a:t>
            </a:r>
            <a:r>
              <a:rPr lang="en-US" sz="2800" dirty="0" smtClean="0">
                <a:solidFill>
                  <a:srgbClr val="000000"/>
                </a:solidFill>
              </a:rPr>
              <a:t>immunological competence </a:t>
            </a:r>
            <a:r>
              <a:rPr lang="en-US" sz="2800" dirty="0">
                <a:solidFill>
                  <a:srgbClr val="000000"/>
                </a:solidFill>
              </a:rPr>
              <a:t>of the patients with HIV or AIDS. A rapid </a:t>
            </a:r>
            <a:r>
              <a:rPr lang="en-US" sz="2800" dirty="0" smtClean="0">
                <a:solidFill>
                  <a:srgbClr val="000000"/>
                </a:solidFill>
              </a:rPr>
              <a:t>decrease in </a:t>
            </a:r>
            <a:r>
              <a:rPr lang="en-US" sz="2800" dirty="0">
                <a:solidFill>
                  <a:srgbClr val="000000"/>
                </a:solidFill>
              </a:rPr>
              <a:t>the CD4 count below 500/</a:t>
            </a:r>
            <a:r>
              <a:rPr lang="en-US" sz="2800" dirty="0" smtClean="0">
                <a:solidFill>
                  <a:srgbClr val="000000"/>
                </a:solidFill>
              </a:rPr>
              <a:t>L in </a:t>
            </a:r>
            <a:r>
              <a:rPr lang="en-US" sz="2800" dirty="0">
                <a:solidFill>
                  <a:srgbClr val="000000"/>
                </a:solidFill>
              </a:rPr>
              <a:t>adults and in infants is </a:t>
            </a:r>
            <a:r>
              <a:rPr lang="en-US" sz="2800" b="1" dirty="0">
                <a:solidFill>
                  <a:srgbClr val="000000"/>
                </a:solidFill>
              </a:rPr>
              <a:t>a poor </a:t>
            </a:r>
            <a:r>
              <a:rPr lang="en-US" sz="2800" b="1" dirty="0" smtClean="0">
                <a:solidFill>
                  <a:srgbClr val="000000"/>
                </a:solidFill>
              </a:rPr>
              <a:t>prognostic sign </a:t>
            </a:r>
            <a:r>
              <a:rPr lang="en-US" sz="2800" dirty="0">
                <a:solidFill>
                  <a:srgbClr val="000000"/>
                </a:solidFill>
              </a:rPr>
              <a:t>and requires the initiation or alteration of antiviral therapy.</a:t>
            </a:r>
          </a:p>
          <a:p>
            <a:pPr marL="0" indent="0" algn="just">
              <a:buNone/>
            </a:pPr>
            <a:r>
              <a:rPr lang="en-US" sz="2800" dirty="0" smtClean="0">
                <a:solidFill>
                  <a:srgbClr val="000000"/>
                </a:solidFill>
              </a:rPr>
              <a:t>When </a:t>
            </a:r>
            <a:r>
              <a:rPr lang="en-US" sz="2800" dirty="0">
                <a:solidFill>
                  <a:srgbClr val="000000"/>
                </a:solidFill>
              </a:rPr>
              <a:t>the count </a:t>
            </a:r>
            <a:r>
              <a:rPr lang="en-US" sz="2800" dirty="0" smtClean="0">
                <a:solidFill>
                  <a:srgbClr val="000000"/>
                </a:solidFill>
              </a:rPr>
              <a:t>falls below </a:t>
            </a:r>
            <a:r>
              <a:rPr lang="en-US" sz="2800" dirty="0">
                <a:solidFill>
                  <a:srgbClr val="000000"/>
                </a:solidFill>
              </a:rPr>
              <a:t>200/L, it indicates a very poor prognosis and </a:t>
            </a:r>
            <a:r>
              <a:rPr lang="en-US" sz="2800" dirty="0" smtClean="0">
                <a:solidFill>
                  <a:srgbClr val="000000"/>
                </a:solidFill>
              </a:rPr>
              <a:t>shows the </a:t>
            </a:r>
            <a:r>
              <a:rPr lang="en-US" sz="2800" dirty="0">
                <a:solidFill>
                  <a:srgbClr val="000000"/>
                </a:solidFill>
              </a:rPr>
              <a:t>increased risk for serious infection of patient, </a:t>
            </a:r>
            <a:r>
              <a:rPr lang="en-US" sz="2800" dirty="0" smtClean="0">
                <a:solidFill>
                  <a:srgbClr val="000000"/>
                </a:solidFill>
              </a:rPr>
              <a:t>particularly opportunistic </a:t>
            </a:r>
            <a:r>
              <a:rPr lang="en-US" sz="2800" dirty="0">
                <a:solidFill>
                  <a:srgbClr val="000000"/>
                </a:solidFill>
              </a:rPr>
              <a:t>infections.</a:t>
            </a:r>
          </a:p>
        </p:txBody>
      </p:sp>
    </p:spTree>
    <p:extLst>
      <p:ext uri="{BB962C8B-B14F-4D97-AF65-F5344CB8AC3E}">
        <p14:creationId xmlns:p14="http://schemas.microsoft.com/office/powerpoint/2010/main" val="1548342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2118"/>
            <a:ext cx="8229600" cy="5394045"/>
          </a:xfrm>
        </p:spPr>
        <p:txBody>
          <a:bodyPr/>
          <a:lstStyle/>
          <a:p>
            <a:pPr marL="0" indent="0" algn="just">
              <a:buNone/>
            </a:pPr>
            <a:r>
              <a:rPr lang="en-US" sz="3200" b="1" dirty="0" smtClean="0">
                <a:solidFill>
                  <a:srgbClr val="FF0000"/>
                </a:solidFill>
              </a:rPr>
              <a:t>Measurement </a:t>
            </a:r>
            <a:r>
              <a:rPr lang="en-US" sz="3200" b="1" dirty="0">
                <a:solidFill>
                  <a:srgbClr val="FF0000"/>
                </a:solidFill>
              </a:rPr>
              <a:t>of HIV RNA</a:t>
            </a:r>
            <a:r>
              <a:rPr lang="en-US" sz="3200" dirty="0"/>
              <a:t>: </a:t>
            </a:r>
            <a:r>
              <a:rPr lang="en-US" sz="3200" dirty="0">
                <a:solidFill>
                  <a:srgbClr val="000000"/>
                </a:solidFill>
              </a:rPr>
              <a:t>HIV RNA level in serum is </a:t>
            </a:r>
            <a:r>
              <a:rPr lang="en-US" sz="3200" dirty="0" smtClean="0">
                <a:solidFill>
                  <a:srgbClr val="000000"/>
                </a:solidFill>
              </a:rPr>
              <a:t>an important </a:t>
            </a:r>
            <a:r>
              <a:rPr lang="en-US" sz="3200" dirty="0">
                <a:solidFill>
                  <a:srgbClr val="000000"/>
                </a:solidFill>
              </a:rPr>
              <a:t>predictive marker of disease progression and </a:t>
            </a:r>
            <a:r>
              <a:rPr lang="en-US" sz="3200" dirty="0" smtClean="0">
                <a:solidFill>
                  <a:srgbClr val="000000"/>
                </a:solidFill>
              </a:rPr>
              <a:t>are used </a:t>
            </a:r>
            <a:r>
              <a:rPr lang="en-US" sz="3200" dirty="0">
                <a:solidFill>
                  <a:srgbClr val="000000"/>
                </a:solidFill>
              </a:rPr>
              <a:t>as prognostic marker to monitor the effectiveness </a:t>
            </a:r>
            <a:r>
              <a:rPr lang="en-US" sz="3200" dirty="0" smtClean="0">
                <a:solidFill>
                  <a:srgbClr val="000000"/>
                </a:solidFill>
              </a:rPr>
              <a:t>of anti</a:t>
            </a:r>
            <a:r>
              <a:rPr lang="en-US" sz="3200" dirty="0">
                <a:solidFill>
                  <a:srgbClr val="000000"/>
                </a:solidFill>
              </a:rPr>
              <a:t>-HIV therapies</a:t>
            </a:r>
            <a:r>
              <a:rPr lang="en-US" dirty="0"/>
              <a:t>.</a:t>
            </a:r>
          </a:p>
        </p:txBody>
      </p:sp>
    </p:spTree>
    <p:extLst>
      <p:ext uri="{BB962C8B-B14F-4D97-AF65-F5344CB8AC3E}">
        <p14:creationId xmlns:p14="http://schemas.microsoft.com/office/powerpoint/2010/main" val="4106528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Treatment</a:t>
            </a:r>
            <a:endParaRPr lang="en-US" b="1" dirty="0">
              <a:solidFill>
                <a:srgbClr val="FF0000"/>
              </a:solidFill>
            </a:endParaRPr>
          </a:p>
        </p:txBody>
      </p:sp>
      <p:sp>
        <p:nvSpPr>
          <p:cNvPr id="3" name="Content Placeholder 2"/>
          <p:cNvSpPr>
            <a:spLocks noGrp="1"/>
          </p:cNvSpPr>
          <p:nvPr>
            <p:ph idx="1"/>
          </p:nvPr>
        </p:nvSpPr>
        <p:spPr>
          <a:xfrm>
            <a:off x="457200" y="2704353"/>
            <a:ext cx="8229600" cy="3838108"/>
          </a:xfrm>
        </p:spPr>
        <p:txBody>
          <a:bodyPr>
            <a:normAutofit lnSpcReduction="10000"/>
          </a:bodyPr>
          <a:lstStyle/>
          <a:p>
            <a:pPr marL="0" indent="0">
              <a:buNone/>
            </a:pPr>
            <a:endParaRPr lang="en-US" sz="2400" dirty="0" smtClean="0"/>
          </a:p>
          <a:p>
            <a:pPr marL="0" indent="0">
              <a:buNone/>
            </a:pPr>
            <a:r>
              <a:rPr lang="en-US" sz="2400" dirty="0" smtClean="0">
                <a:solidFill>
                  <a:srgbClr val="000000"/>
                </a:solidFill>
              </a:rPr>
              <a:t>The </a:t>
            </a:r>
            <a:r>
              <a:rPr lang="en-US" sz="2400" dirty="0">
                <a:solidFill>
                  <a:srgbClr val="000000"/>
                </a:solidFill>
              </a:rPr>
              <a:t>anti-HIV drugs can be broadly classified as: </a:t>
            </a:r>
            <a:endParaRPr lang="en-US" sz="2400" dirty="0" smtClean="0">
              <a:solidFill>
                <a:srgbClr val="000000"/>
              </a:solidFill>
            </a:endParaRPr>
          </a:p>
          <a:p>
            <a:pPr marL="0" indent="0" algn="just">
              <a:buNone/>
            </a:pPr>
            <a:r>
              <a:rPr lang="en-US" sz="2400" dirty="0" smtClean="0">
                <a:solidFill>
                  <a:srgbClr val="000000"/>
                </a:solidFill>
              </a:rPr>
              <a:t>(a) </a:t>
            </a:r>
            <a:r>
              <a:rPr lang="en-US" sz="2400" dirty="0">
                <a:solidFill>
                  <a:srgbClr val="000000"/>
                </a:solidFill>
              </a:rPr>
              <a:t>N</a:t>
            </a:r>
            <a:r>
              <a:rPr lang="en-US" sz="2400" dirty="0" smtClean="0">
                <a:solidFill>
                  <a:srgbClr val="000000"/>
                </a:solidFill>
              </a:rPr>
              <a:t>ucleoside </a:t>
            </a:r>
            <a:r>
              <a:rPr lang="it-IT" sz="2400" dirty="0" err="1" smtClean="0">
                <a:solidFill>
                  <a:srgbClr val="000000"/>
                </a:solidFill>
              </a:rPr>
              <a:t>analoge</a:t>
            </a:r>
            <a:r>
              <a:rPr lang="it-IT" sz="2400" dirty="0" smtClean="0">
                <a:solidFill>
                  <a:srgbClr val="000000"/>
                </a:solidFill>
              </a:rPr>
              <a:t> </a:t>
            </a:r>
            <a:r>
              <a:rPr lang="it-IT" sz="2400" dirty="0">
                <a:solidFill>
                  <a:srgbClr val="000000"/>
                </a:solidFill>
              </a:rPr>
              <a:t>reverse </a:t>
            </a:r>
            <a:r>
              <a:rPr lang="it-IT" sz="2400" dirty="0" err="1">
                <a:solidFill>
                  <a:srgbClr val="000000"/>
                </a:solidFill>
              </a:rPr>
              <a:t>transcriptase</a:t>
            </a:r>
            <a:r>
              <a:rPr lang="it-IT" sz="2400" dirty="0">
                <a:solidFill>
                  <a:srgbClr val="000000"/>
                </a:solidFill>
              </a:rPr>
              <a:t> </a:t>
            </a:r>
            <a:r>
              <a:rPr lang="it-IT" sz="2400" dirty="0" err="1">
                <a:solidFill>
                  <a:srgbClr val="000000"/>
                </a:solidFill>
              </a:rPr>
              <a:t>inhibitors</a:t>
            </a:r>
            <a:r>
              <a:rPr lang="it-IT" sz="2400" dirty="0">
                <a:solidFill>
                  <a:srgbClr val="000000"/>
                </a:solidFill>
              </a:rPr>
              <a:t> (</a:t>
            </a:r>
            <a:r>
              <a:rPr lang="it-IT" sz="2400" dirty="0" err="1">
                <a:solidFill>
                  <a:srgbClr val="000000"/>
                </a:solidFill>
              </a:rPr>
              <a:t>NRTIs</a:t>
            </a:r>
            <a:r>
              <a:rPr lang="it-IT" sz="2400" dirty="0" smtClean="0">
                <a:solidFill>
                  <a:srgbClr val="000000"/>
                </a:solidFill>
              </a:rPr>
              <a:t>) e.g </a:t>
            </a:r>
            <a:r>
              <a:rPr lang="hr-HR" sz="2400" dirty="0" smtClean="0">
                <a:solidFill>
                  <a:srgbClr val="000000"/>
                </a:solidFill>
              </a:rPr>
              <a:t>Zidovudine, Didanosine</a:t>
            </a:r>
            <a:r>
              <a:rPr lang="it-IT" sz="2400" dirty="0" smtClean="0">
                <a:solidFill>
                  <a:srgbClr val="000000"/>
                </a:solidFill>
              </a:rPr>
              <a:t>, </a:t>
            </a:r>
            <a:r>
              <a:rPr lang="it-IT" sz="2400" dirty="0" err="1" smtClean="0">
                <a:solidFill>
                  <a:srgbClr val="000000"/>
                </a:solidFill>
              </a:rPr>
              <a:t>Zalcitabine</a:t>
            </a:r>
            <a:r>
              <a:rPr lang="it-IT" sz="2400" dirty="0" smtClean="0">
                <a:solidFill>
                  <a:srgbClr val="000000"/>
                </a:solidFill>
              </a:rPr>
              <a:t> and </a:t>
            </a:r>
            <a:r>
              <a:rPr lang="hr-HR" sz="2400" dirty="0" smtClean="0">
                <a:solidFill>
                  <a:srgbClr val="000000"/>
                </a:solidFill>
              </a:rPr>
              <a:t>Lamivudine.</a:t>
            </a:r>
            <a:endParaRPr lang="it-IT" sz="2400" dirty="0" smtClean="0">
              <a:solidFill>
                <a:srgbClr val="000000"/>
              </a:solidFill>
            </a:endParaRPr>
          </a:p>
          <a:p>
            <a:pPr marL="0" indent="0" algn="just">
              <a:buNone/>
            </a:pPr>
            <a:r>
              <a:rPr lang="it-IT" sz="2400" dirty="0" smtClean="0">
                <a:solidFill>
                  <a:srgbClr val="000000"/>
                </a:solidFill>
              </a:rPr>
              <a:t>(</a:t>
            </a:r>
            <a:r>
              <a:rPr lang="it-IT" sz="2400" dirty="0" smtClean="0">
                <a:solidFill>
                  <a:srgbClr val="000000"/>
                </a:solidFill>
              </a:rPr>
              <a:t>b) Nonnucleoside </a:t>
            </a:r>
            <a:r>
              <a:rPr lang="en-US" sz="2400" dirty="0" smtClean="0">
                <a:solidFill>
                  <a:srgbClr val="000000"/>
                </a:solidFill>
              </a:rPr>
              <a:t>reverse </a:t>
            </a:r>
            <a:r>
              <a:rPr lang="en-US" sz="2400" dirty="0">
                <a:solidFill>
                  <a:srgbClr val="000000"/>
                </a:solidFill>
              </a:rPr>
              <a:t>transcriptase inhibitors (NNRTIs</a:t>
            </a:r>
            <a:r>
              <a:rPr lang="en-US" sz="2400" dirty="0" smtClean="0">
                <a:solidFill>
                  <a:srgbClr val="000000"/>
                </a:solidFill>
              </a:rPr>
              <a:t>) e.g </a:t>
            </a:r>
            <a:r>
              <a:rPr lang="hr-HR" sz="2400" dirty="0" smtClean="0">
                <a:solidFill>
                  <a:srgbClr val="000000"/>
                </a:solidFill>
              </a:rPr>
              <a:t>Nevirapine,</a:t>
            </a:r>
            <a:r>
              <a:rPr lang="tr-TR" sz="2400" dirty="0" smtClean="0">
                <a:solidFill>
                  <a:srgbClr val="000000"/>
                </a:solidFill>
              </a:rPr>
              <a:t> </a:t>
            </a:r>
            <a:r>
              <a:rPr lang="tr-TR" sz="2400" dirty="0" err="1" smtClean="0">
                <a:solidFill>
                  <a:srgbClr val="000000"/>
                </a:solidFill>
              </a:rPr>
              <a:t>Delaviridine</a:t>
            </a:r>
            <a:r>
              <a:rPr lang="tr-TR" sz="2400" dirty="0" smtClean="0">
                <a:solidFill>
                  <a:srgbClr val="000000"/>
                </a:solidFill>
              </a:rPr>
              <a:t>,</a:t>
            </a:r>
            <a:r>
              <a:rPr lang="it-IT" sz="2400" dirty="0">
                <a:solidFill>
                  <a:srgbClr val="000000"/>
                </a:solidFill>
              </a:rPr>
              <a:t> </a:t>
            </a:r>
            <a:r>
              <a:rPr lang="it-IT" sz="2400" dirty="0" err="1" smtClean="0">
                <a:solidFill>
                  <a:srgbClr val="000000"/>
                </a:solidFill>
              </a:rPr>
              <a:t>Efavirenz</a:t>
            </a:r>
            <a:r>
              <a:rPr lang="it-IT" sz="2400" dirty="0" smtClean="0">
                <a:solidFill>
                  <a:srgbClr val="000000"/>
                </a:solidFill>
              </a:rPr>
              <a:t>.</a:t>
            </a:r>
            <a:endParaRPr lang="en-US" sz="2400" dirty="0">
              <a:solidFill>
                <a:srgbClr val="000000"/>
              </a:solidFill>
            </a:endParaRPr>
          </a:p>
          <a:p>
            <a:pPr marL="0" indent="0" algn="just">
              <a:buNone/>
            </a:pPr>
            <a:r>
              <a:rPr lang="en-US" sz="2400" dirty="0" smtClean="0">
                <a:solidFill>
                  <a:srgbClr val="000000"/>
                </a:solidFill>
              </a:rPr>
              <a:t>(</a:t>
            </a:r>
            <a:r>
              <a:rPr lang="en-US" sz="2400" dirty="0">
                <a:solidFill>
                  <a:srgbClr val="000000"/>
                </a:solidFill>
              </a:rPr>
              <a:t>c ) </a:t>
            </a:r>
            <a:r>
              <a:rPr lang="en-US" sz="2400" dirty="0" smtClean="0">
                <a:solidFill>
                  <a:srgbClr val="000000"/>
                </a:solidFill>
              </a:rPr>
              <a:t>Protease inhibitors e.g </a:t>
            </a:r>
            <a:r>
              <a:rPr lang="fi-FI" sz="2400" dirty="0" err="1" smtClean="0">
                <a:solidFill>
                  <a:srgbClr val="000000"/>
                </a:solidFill>
              </a:rPr>
              <a:t>Ritonavir</a:t>
            </a:r>
            <a:r>
              <a:rPr lang="fi-FI" sz="2400" dirty="0">
                <a:solidFill>
                  <a:srgbClr val="000000"/>
                </a:solidFill>
              </a:rPr>
              <a:t> </a:t>
            </a:r>
            <a:r>
              <a:rPr lang="fi-FI" sz="2400" dirty="0" smtClean="0">
                <a:solidFill>
                  <a:srgbClr val="000000"/>
                </a:solidFill>
              </a:rPr>
              <a:t>and</a:t>
            </a:r>
            <a:r>
              <a:rPr lang="nb-NO" sz="2400" dirty="0" smtClean="0">
                <a:solidFill>
                  <a:srgbClr val="000000"/>
                </a:solidFill>
              </a:rPr>
              <a:t> </a:t>
            </a:r>
            <a:r>
              <a:rPr lang="nb-NO" sz="2400" dirty="0" err="1" smtClean="0">
                <a:solidFill>
                  <a:srgbClr val="000000"/>
                </a:solidFill>
              </a:rPr>
              <a:t>Indinavir</a:t>
            </a:r>
            <a:r>
              <a:rPr lang="nb-NO" sz="2400" dirty="0" smtClean="0"/>
              <a:t>.</a:t>
            </a:r>
            <a:endParaRPr lang="en-US" sz="2400" dirty="0"/>
          </a:p>
        </p:txBody>
      </p:sp>
      <p:sp>
        <p:nvSpPr>
          <p:cNvPr id="4" name="Rectangle 3"/>
          <p:cNvSpPr/>
          <p:nvPr/>
        </p:nvSpPr>
        <p:spPr>
          <a:xfrm>
            <a:off x="457200" y="1628507"/>
            <a:ext cx="8229600" cy="1200328"/>
          </a:xfrm>
          <a:prstGeom prst="rect">
            <a:avLst/>
          </a:prstGeom>
        </p:spPr>
        <p:txBody>
          <a:bodyPr wrap="square">
            <a:spAutoFit/>
          </a:bodyPr>
          <a:lstStyle/>
          <a:p>
            <a:pPr algn="just"/>
            <a:r>
              <a:rPr lang="en-US" sz="2400" dirty="0">
                <a:solidFill>
                  <a:srgbClr val="000000"/>
                </a:solidFill>
              </a:rPr>
              <a:t>There is no cure for HIV infection. However, effective antiretroviral drugs (ARVs) can control the virus and help prevent onward transmission to other people.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2328672"/>
      </p:ext>
    </p:extLst>
  </p:cSld>
  <p:clrMapOvr>
    <a:masterClrMapping/>
  </p:clrMapOvr>
  <mc:AlternateContent xmlns:mc="http://schemas.openxmlformats.org/markup-compatibility/2006" xmlns:p14="http://schemas.microsoft.com/office/powerpoint/2010/main">
    <mc:Choice Requires="p14">
      <p:transition spd="slow" p14:dur="2000" advTm="399209"/>
    </mc:Choice>
    <mc:Fallback xmlns="">
      <p:transition spd="slow" advTm="39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0303"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8236"/>
            <a:ext cx="8229600" cy="5677928"/>
          </a:xfrm>
        </p:spPr>
        <p:txBody>
          <a:bodyPr>
            <a:normAutofit/>
          </a:bodyPr>
          <a:lstStyle/>
          <a:p>
            <a:pPr marL="0" indent="0" algn="just">
              <a:buNone/>
            </a:pPr>
            <a:r>
              <a:rPr lang="en-US" sz="2800" dirty="0">
                <a:solidFill>
                  <a:srgbClr val="000000"/>
                </a:solidFill>
              </a:rPr>
              <a:t>Therapy with combination of Highly active </a:t>
            </a:r>
            <a:r>
              <a:rPr lang="en-US" sz="2800" dirty="0" smtClean="0">
                <a:solidFill>
                  <a:srgbClr val="000000"/>
                </a:solidFill>
              </a:rPr>
              <a:t>antiretroviral therapy, referred to </a:t>
            </a:r>
            <a:r>
              <a:rPr lang="en-US" sz="2800" dirty="0">
                <a:solidFill>
                  <a:srgbClr val="000000"/>
                </a:solidFill>
              </a:rPr>
              <a:t>as </a:t>
            </a:r>
            <a:r>
              <a:rPr lang="en-US" sz="2800" b="1" dirty="0">
                <a:solidFill>
                  <a:srgbClr val="000000"/>
                </a:solidFill>
              </a:rPr>
              <a:t>HAART</a:t>
            </a:r>
            <a:r>
              <a:rPr lang="en-US" sz="2800" dirty="0">
                <a:solidFill>
                  <a:srgbClr val="000000"/>
                </a:solidFill>
              </a:rPr>
              <a:t>, is effective in inhibition of HIV replication.</a:t>
            </a:r>
          </a:p>
          <a:p>
            <a:pPr marL="0" indent="0" algn="just">
              <a:buNone/>
            </a:pPr>
            <a:r>
              <a:rPr lang="en-US" sz="2800" dirty="0" smtClean="0">
                <a:solidFill>
                  <a:srgbClr val="000000"/>
                </a:solidFill>
              </a:rPr>
              <a:t>HAART has </a:t>
            </a:r>
            <a:r>
              <a:rPr lang="en-US" sz="2800" dirty="0">
                <a:solidFill>
                  <a:srgbClr val="000000"/>
                </a:solidFill>
              </a:rPr>
              <a:t>improved efficacy of the therapy, minimized </a:t>
            </a:r>
            <a:r>
              <a:rPr lang="en-US" sz="2800" dirty="0" smtClean="0">
                <a:solidFill>
                  <a:srgbClr val="000000"/>
                </a:solidFill>
              </a:rPr>
              <a:t>toxicity following </a:t>
            </a:r>
            <a:r>
              <a:rPr lang="en-US" sz="2800" dirty="0">
                <a:solidFill>
                  <a:srgbClr val="000000"/>
                </a:solidFill>
              </a:rPr>
              <a:t>therapy, and delayed emergence of drug resistance</a:t>
            </a:r>
          </a:p>
          <a:p>
            <a:pPr marL="0" indent="0" algn="just">
              <a:buNone/>
            </a:pPr>
            <a:r>
              <a:rPr lang="en-US" sz="2800" dirty="0" smtClean="0">
                <a:solidFill>
                  <a:srgbClr val="000000"/>
                </a:solidFill>
              </a:rPr>
              <a:t>It </a:t>
            </a:r>
            <a:r>
              <a:rPr lang="en-US" sz="2800" dirty="0">
                <a:solidFill>
                  <a:srgbClr val="000000"/>
                </a:solidFill>
              </a:rPr>
              <a:t>is usually recommended to initiate double and </a:t>
            </a:r>
            <a:r>
              <a:rPr lang="en-US" sz="2800" dirty="0" smtClean="0">
                <a:solidFill>
                  <a:srgbClr val="000000"/>
                </a:solidFill>
              </a:rPr>
              <a:t>triple drug </a:t>
            </a:r>
            <a:r>
              <a:rPr lang="en-US" sz="2800" dirty="0">
                <a:solidFill>
                  <a:srgbClr val="000000"/>
                </a:solidFill>
              </a:rPr>
              <a:t>therapy with two NRTIs Or two NRTIs  an </a:t>
            </a:r>
            <a:r>
              <a:rPr lang="en-US" sz="2800" dirty="0" smtClean="0">
                <a:solidFill>
                  <a:srgbClr val="000000"/>
                </a:solidFill>
              </a:rPr>
              <a:t>NNRTI or </a:t>
            </a:r>
            <a:r>
              <a:rPr lang="en-US" sz="2800" dirty="0">
                <a:solidFill>
                  <a:srgbClr val="000000"/>
                </a:solidFill>
              </a:rPr>
              <a:t>a protease inhibitor.</a:t>
            </a:r>
          </a:p>
        </p:txBody>
      </p:sp>
    </p:spTree>
    <p:extLst>
      <p:ext uri="{BB962C8B-B14F-4D97-AF65-F5344CB8AC3E}">
        <p14:creationId xmlns:p14="http://schemas.microsoft.com/office/powerpoint/2010/main" val="2498027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rgbClr val="FF0000"/>
                </a:solidFill>
              </a:rPr>
              <a:t>Morphology</a:t>
            </a:r>
          </a:p>
        </p:txBody>
      </p:sp>
      <p:sp>
        <p:nvSpPr>
          <p:cNvPr id="4" name="Content Placeholder 3"/>
          <p:cNvSpPr>
            <a:spLocks noGrp="1"/>
          </p:cNvSpPr>
          <p:nvPr>
            <p:ph sz="half" idx="1"/>
          </p:nvPr>
        </p:nvSpPr>
        <p:spPr>
          <a:xfrm>
            <a:off x="239058" y="1600200"/>
            <a:ext cx="4288117" cy="4824505"/>
          </a:xfrm>
        </p:spPr>
        <p:txBody>
          <a:bodyPr>
            <a:normAutofit fontScale="92500" lnSpcReduction="20000"/>
          </a:bodyPr>
          <a:lstStyle/>
          <a:p>
            <a:pPr marL="0" indent="0" algn="just">
              <a:buNone/>
            </a:pPr>
            <a:r>
              <a:rPr lang="en-US" dirty="0" smtClean="0">
                <a:solidFill>
                  <a:srgbClr val="000000"/>
                </a:solidFill>
              </a:rPr>
              <a:t>HIV </a:t>
            </a:r>
            <a:r>
              <a:rPr lang="en-US" dirty="0">
                <a:solidFill>
                  <a:srgbClr val="000000"/>
                </a:solidFill>
              </a:rPr>
              <a:t>is a spherical, enveloped virus, which measures up to</a:t>
            </a:r>
          </a:p>
          <a:p>
            <a:pPr marL="0" indent="0" algn="just">
              <a:buNone/>
            </a:pPr>
            <a:r>
              <a:rPr lang="en-US" dirty="0">
                <a:solidFill>
                  <a:srgbClr val="000000"/>
                </a:solidFill>
              </a:rPr>
              <a:t>120 nm in diameter </a:t>
            </a:r>
            <a:r>
              <a:rPr lang="en-US" dirty="0" smtClean="0">
                <a:solidFill>
                  <a:srgbClr val="000000"/>
                </a:solidFill>
              </a:rPr>
              <a:t>(See-Fig)</a:t>
            </a:r>
            <a:r>
              <a:rPr lang="en-US" dirty="0">
                <a:solidFill>
                  <a:srgbClr val="000000"/>
                </a:solidFill>
              </a:rPr>
              <a:t>. HIV, </a:t>
            </a:r>
            <a:r>
              <a:rPr lang="en-US" dirty="0" smtClean="0">
                <a:solidFill>
                  <a:srgbClr val="000000"/>
                </a:solidFill>
              </a:rPr>
              <a:t>is an enveloped </a:t>
            </a:r>
            <a:r>
              <a:rPr lang="en-US" dirty="0">
                <a:solidFill>
                  <a:srgbClr val="000000"/>
                </a:solidFill>
              </a:rPr>
              <a:t>RNA viruses, </a:t>
            </a:r>
            <a:r>
              <a:rPr lang="en-US" dirty="0" smtClean="0">
                <a:solidFill>
                  <a:srgbClr val="000000"/>
                </a:solidFill>
              </a:rPr>
              <a:t>possessing </a:t>
            </a:r>
            <a:r>
              <a:rPr lang="en-US" dirty="0">
                <a:solidFill>
                  <a:srgbClr val="000000"/>
                </a:solidFill>
              </a:rPr>
              <a:t>an </a:t>
            </a:r>
            <a:r>
              <a:rPr lang="en-US" b="1" dirty="0">
                <a:solidFill>
                  <a:srgbClr val="000000"/>
                </a:solidFill>
              </a:rPr>
              <a:t>RNA-dependent DNA polymerase </a:t>
            </a:r>
            <a:r>
              <a:rPr lang="en-US" dirty="0">
                <a:solidFill>
                  <a:srgbClr val="000000"/>
                </a:solidFill>
              </a:rPr>
              <a:t>called </a:t>
            </a:r>
            <a:r>
              <a:rPr lang="en-US" dirty="0">
                <a:solidFill>
                  <a:srgbClr val="FF0000"/>
                </a:solidFill>
              </a:rPr>
              <a:t>R</a:t>
            </a:r>
            <a:r>
              <a:rPr lang="en-US" dirty="0" smtClean="0">
                <a:solidFill>
                  <a:srgbClr val="FF0000"/>
                </a:solidFill>
              </a:rPr>
              <a:t>everse </a:t>
            </a:r>
            <a:r>
              <a:rPr lang="ro-RO" dirty="0">
                <a:solidFill>
                  <a:srgbClr val="FF0000"/>
                </a:solidFill>
              </a:rPr>
              <a:t>transcriptase</a:t>
            </a:r>
            <a:r>
              <a:rPr lang="ro-RO" dirty="0" smtClean="0">
                <a:solidFill>
                  <a:srgbClr val="FF0000"/>
                </a:solidFill>
              </a:rPr>
              <a:t>.</a:t>
            </a:r>
            <a:endParaRPr lang="en-US" dirty="0" smtClean="0">
              <a:solidFill>
                <a:srgbClr val="FF0000"/>
              </a:solidFill>
            </a:endParaRPr>
          </a:p>
          <a:p>
            <a:pPr marL="0" indent="0" algn="just">
              <a:buNone/>
            </a:pPr>
            <a:r>
              <a:rPr lang="en-US" dirty="0" smtClean="0">
                <a:solidFill>
                  <a:srgbClr val="000000"/>
                </a:solidFill>
              </a:rPr>
              <a:t>It </a:t>
            </a:r>
            <a:r>
              <a:rPr lang="en-US" dirty="0">
                <a:solidFill>
                  <a:srgbClr val="000000"/>
                </a:solidFill>
              </a:rPr>
              <a:t>has a unique three-</a:t>
            </a:r>
            <a:r>
              <a:rPr lang="en-US" dirty="0" smtClean="0">
                <a:solidFill>
                  <a:srgbClr val="000000"/>
                </a:solidFill>
              </a:rPr>
              <a:t>layered structure</a:t>
            </a:r>
            <a:r>
              <a:rPr lang="en-US" dirty="0">
                <a:solidFill>
                  <a:srgbClr val="000000"/>
                </a:solidFill>
              </a:rPr>
              <a:t>: </a:t>
            </a:r>
            <a:endParaRPr lang="en-US" dirty="0" smtClean="0">
              <a:solidFill>
                <a:srgbClr val="000000"/>
              </a:solidFill>
            </a:endParaRPr>
          </a:p>
          <a:p>
            <a:pPr marL="514350" indent="-514350">
              <a:buAutoNum type="romanLcParenBoth"/>
            </a:pPr>
            <a:r>
              <a:rPr lang="en-US" dirty="0" smtClean="0">
                <a:solidFill>
                  <a:srgbClr val="000000"/>
                </a:solidFill>
              </a:rPr>
              <a:t>The </a:t>
            </a:r>
            <a:r>
              <a:rPr lang="en-US" dirty="0">
                <a:solidFill>
                  <a:srgbClr val="000000"/>
                </a:solidFill>
              </a:rPr>
              <a:t>innermost genome layer</a:t>
            </a:r>
            <a:r>
              <a:rPr lang="en-US" dirty="0" smtClean="0">
                <a:solidFill>
                  <a:srgbClr val="000000"/>
                </a:solidFill>
              </a:rPr>
              <a:t>,</a:t>
            </a:r>
          </a:p>
          <a:p>
            <a:pPr marL="514350" indent="-514350">
              <a:buAutoNum type="romanLcParenBoth"/>
            </a:pPr>
            <a:r>
              <a:rPr lang="en-US" dirty="0" smtClean="0">
                <a:solidFill>
                  <a:srgbClr val="000000"/>
                </a:solidFill>
              </a:rPr>
              <a:t> </a:t>
            </a:r>
            <a:r>
              <a:rPr lang="en-US" dirty="0">
                <a:solidFill>
                  <a:srgbClr val="000000"/>
                </a:solidFill>
              </a:rPr>
              <a:t>M</a:t>
            </a:r>
            <a:r>
              <a:rPr lang="en-US" dirty="0" smtClean="0">
                <a:solidFill>
                  <a:srgbClr val="000000"/>
                </a:solidFill>
              </a:rPr>
              <a:t>iddle cone shaped nucleocapsid</a:t>
            </a:r>
            <a:endParaRPr lang="en-US" dirty="0">
              <a:solidFill>
                <a:srgbClr val="000000"/>
              </a:solidFill>
            </a:endParaRPr>
          </a:p>
          <a:p>
            <a:pPr marL="0" indent="0" algn="just">
              <a:buNone/>
            </a:pPr>
            <a:r>
              <a:rPr lang="en-US" dirty="0" smtClean="0">
                <a:solidFill>
                  <a:srgbClr val="000000"/>
                </a:solidFill>
              </a:rPr>
              <a:t>(iii) </a:t>
            </a:r>
            <a:r>
              <a:rPr lang="en-US" dirty="0">
                <a:solidFill>
                  <a:srgbClr val="000000"/>
                </a:solidFill>
              </a:rPr>
              <a:t>A</a:t>
            </a:r>
            <a:r>
              <a:rPr lang="en-US" dirty="0" smtClean="0">
                <a:solidFill>
                  <a:srgbClr val="000000"/>
                </a:solidFill>
              </a:rPr>
              <a:t>n </a:t>
            </a:r>
            <a:r>
              <a:rPr lang="en-US" dirty="0">
                <a:solidFill>
                  <a:srgbClr val="000000"/>
                </a:solidFill>
              </a:rPr>
              <a:t>outer membrane of </a:t>
            </a:r>
            <a:r>
              <a:rPr lang="en-US" dirty="0" smtClean="0">
                <a:solidFill>
                  <a:srgbClr val="000000"/>
                </a:solidFill>
              </a:rPr>
              <a:t>glycoprotein surrounded </a:t>
            </a:r>
            <a:r>
              <a:rPr lang="en-US" dirty="0">
                <a:solidFill>
                  <a:srgbClr val="000000"/>
                </a:solidFill>
              </a:rPr>
              <a:t>by lipoprotein envelope.</a:t>
            </a:r>
          </a:p>
        </p:txBody>
      </p:sp>
      <p:sp>
        <p:nvSpPr>
          <p:cNvPr id="3" name="Content Placeholder 2"/>
          <p:cNvSpPr>
            <a:spLocks noGrp="1"/>
          </p:cNvSpPr>
          <p:nvPr>
            <p:ph sz="half" idx="2"/>
          </p:nvPr>
        </p:nvSpPr>
        <p:spPr/>
        <p:txBody>
          <a:bodyPr>
            <a:normAutofit fontScale="92500" lnSpcReduction="20000"/>
          </a:bodyPr>
          <a:lstStyle/>
          <a:p>
            <a:endParaRPr lang="en-US"/>
          </a:p>
        </p:txBody>
      </p:sp>
      <p:pic>
        <p:nvPicPr>
          <p:cNvPr id="7" name="Picture 6" descr="howhiv_niaid_go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071" y="1600200"/>
            <a:ext cx="3840480" cy="4343401"/>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12133753"/>
      </p:ext>
    </p:extLst>
  </p:cSld>
  <p:clrMapOvr>
    <a:masterClrMapping/>
  </p:clrMapOvr>
  <mc:AlternateContent xmlns:mc="http://schemas.openxmlformats.org/markup-compatibility/2006">
    <mc:Choice xmlns:p14="http://schemas.microsoft.com/office/powerpoint/2010/main" Requires="p14">
      <p:transition spd="slow" p14:dur="2000" advTm="146187"/>
    </mc:Choice>
    <mc:Fallback>
      <p:transition spd="slow" advTm="14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681318" y="0"/>
            <a:ext cx="8229600" cy="1143000"/>
          </a:xfrm>
        </p:spPr>
        <p:txBody>
          <a:bodyPr/>
          <a:lstStyle/>
          <a:p>
            <a:r>
              <a:rPr lang="de-DE" b="1" dirty="0">
                <a:solidFill>
                  <a:srgbClr val="FF0000"/>
                </a:solidFill>
              </a:rPr>
              <a:t> Viral </a:t>
            </a:r>
            <a:r>
              <a:rPr lang="de-DE" b="1" dirty="0" err="1" smtClean="0">
                <a:solidFill>
                  <a:srgbClr val="FF0000"/>
                </a:solidFill>
              </a:rPr>
              <a:t>genome</a:t>
            </a:r>
            <a:endParaRPr lang="en-US" b="1" dirty="0">
              <a:solidFill>
                <a:srgbClr val="FF0000"/>
              </a:solidFill>
            </a:endParaRPr>
          </a:p>
        </p:txBody>
      </p:sp>
      <p:sp>
        <p:nvSpPr>
          <p:cNvPr id="18" name="Content Placeholder 17"/>
          <p:cNvSpPr>
            <a:spLocks noGrp="1"/>
          </p:cNvSpPr>
          <p:nvPr>
            <p:ph idx="1"/>
          </p:nvPr>
        </p:nvSpPr>
        <p:spPr>
          <a:xfrm>
            <a:off x="457201" y="1166427"/>
            <a:ext cx="8229600" cy="4525963"/>
          </a:xfrm>
        </p:spPr>
        <p:txBody>
          <a:bodyPr>
            <a:normAutofit/>
          </a:bodyPr>
          <a:lstStyle/>
          <a:p>
            <a:pPr marL="0" indent="0" algn="just">
              <a:buNone/>
            </a:pPr>
            <a:r>
              <a:rPr lang="en-US" sz="2800" dirty="0" smtClean="0">
                <a:solidFill>
                  <a:schemeClr val="tx1"/>
                </a:solidFill>
              </a:rPr>
              <a:t>HIV </a:t>
            </a:r>
            <a:r>
              <a:rPr lang="en-US" sz="2800" dirty="0">
                <a:solidFill>
                  <a:schemeClr val="tx1"/>
                </a:solidFill>
              </a:rPr>
              <a:t>genome is most complex of human </a:t>
            </a:r>
            <a:r>
              <a:rPr lang="en-US" sz="2800" dirty="0" smtClean="0">
                <a:solidFill>
                  <a:schemeClr val="tx1"/>
                </a:solidFill>
              </a:rPr>
              <a:t>retroviruses. The genome consists </a:t>
            </a:r>
            <a:r>
              <a:rPr lang="en-US" sz="2800" dirty="0">
                <a:solidFill>
                  <a:schemeClr val="tx1"/>
                </a:solidFill>
              </a:rPr>
              <a:t>of two </a:t>
            </a:r>
            <a:r>
              <a:rPr lang="en-US" sz="2800" dirty="0" smtClean="0">
                <a:solidFill>
                  <a:schemeClr val="tx1"/>
                </a:solidFill>
              </a:rPr>
              <a:t>identical copies </a:t>
            </a:r>
            <a:r>
              <a:rPr lang="en-US" sz="2800" dirty="0">
                <a:solidFill>
                  <a:schemeClr val="tx1"/>
                </a:solidFill>
              </a:rPr>
              <a:t>of single-stranded positive-sense RNA genome. The </a:t>
            </a:r>
            <a:r>
              <a:rPr lang="en-US" sz="2800" dirty="0" smtClean="0">
                <a:solidFill>
                  <a:schemeClr val="tx1"/>
                </a:solidFill>
              </a:rPr>
              <a:t>HIV contains three </a:t>
            </a:r>
            <a:r>
              <a:rPr lang="en-US" sz="2800" dirty="0">
                <a:solidFill>
                  <a:schemeClr val="tx1"/>
                </a:solidFill>
              </a:rPr>
              <a:t>major genes</a:t>
            </a:r>
            <a:r>
              <a:rPr lang="en-US" sz="2800" dirty="0">
                <a:solidFill>
                  <a:srgbClr val="FF0000"/>
                </a:solidFill>
              </a:rPr>
              <a:t> </a:t>
            </a:r>
            <a:r>
              <a:rPr lang="en-US" sz="2800" b="1" dirty="0">
                <a:solidFill>
                  <a:srgbClr val="FF0000"/>
                </a:solidFill>
              </a:rPr>
              <a:t>gag</a:t>
            </a:r>
            <a:r>
              <a:rPr lang="en-US" sz="2800" dirty="0">
                <a:solidFill>
                  <a:srgbClr val="FF0000"/>
                </a:solidFill>
              </a:rPr>
              <a:t> </a:t>
            </a:r>
            <a:r>
              <a:rPr lang="en-US" sz="2800" dirty="0">
                <a:solidFill>
                  <a:schemeClr val="tx1"/>
                </a:solidFill>
              </a:rPr>
              <a:t>, </a:t>
            </a:r>
            <a:r>
              <a:rPr lang="en-US" sz="2800" b="1" dirty="0">
                <a:solidFill>
                  <a:srgbClr val="FF0000"/>
                </a:solidFill>
              </a:rPr>
              <a:t>pol</a:t>
            </a:r>
            <a:r>
              <a:rPr lang="en-US" sz="2800" dirty="0">
                <a:solidFill>
                  <a:schemeClr val="tx1"/>
                </a:solidFill>
              </a:rPr>
              <a:t> , and </a:t>
            </a:r>
            <a:r>
              <a:rPr lang="en-US" sz="2800" b="1" dirty="0" err="1">
                <a:solidFill>
                  <a:srgbClr val="FF0000"/>
                </a:solidFill>
              </a:rPr>
              <a:t>env</a:t>
            </a:r>
            <a:r>
              <a:rPr lang="en-US" sz="2800" b="1" dirty="0">
                <a:solidFill>
                  <a:schemeClr val="tx1"/>
                </a:solidFill>
              </a:rPr>
              <a:t> </a:t>
            </a:r>
            <a:r>
              <a:rPr lang="en-US" sz="2800" dirty="0">
                <a:solidFill>
                  <a:schemeClr val="tx1"/>
                </a:solidFill>
              </a:rPr>
              <a:t>, characteristic of all </a:t>
            </a:r>
            <a:r>
              <a:rPr lang="en-US" sz="2800" dirty="0" smtClean="0">
                <a:solidFill>
                  <a:schemeClr val="tx1"/>
                </a:solidFill>
              </a:rPr>
              <a:t>retroviruses. All </a:t>
            </a:r>
            <a:r>
              <a:rPr lang="en-US" sz="2800" dirty="0">
                <a:solidFill>
                  <a:schemeClr val="tx1"/>
                </a:solidFill>
              </a:rPr>
              <a:t>these genes encode for the structural proteins</a:t>
            </a:r>
            <a:r>
              <a:rPr lang="en-US" sz="2800" dirty="0" smtClean="0">
                <a:solidFill>
                  <a:schemeClr val="tx1"/>
                </a:solidFill>
              </a:rPr>
              <a:t>.</a:t>
            </a:r>
          </a:p>
          <a:p>
            <a:pPr marL="0" indent="0" algn="just">
              <a:buNone/>
            </a:pPr>
            <a:r>
              <a:rPr lang="en-US" sz="2800" dirty="0">
                <a:solidFill>
                  <a:srgbClr val="800000"/>
                </a:solidFill>
              </a:rPr>
              <a:t>HIV shows two distinct antigenic types: HIV-1 and HIV-2. They are based on sequence analysis of either </a:t>
            </a:r>
            <a:r>
              <a:rPr lang="en-US" sz="2800" dirty="0">
                <a:solidFill>
                  <a:srgbClr val="FF0000"/>
                </a:solidFill>
              </a:rPr>
              <a:t>gag</a:t>
            </a:r>
            <a:r>
              <a:rPr lang="en-US" sz="2800" dirty="0">
                <a:solidFill>
                  <a:srgbClr val="800000"/>
                </a:solidFill>
              </a:rPr>
              <a:t>  or </a:t>
            </a:r>
            <a:r>
              <a:rPr lang="en-US" sz="2800" dirty="0" err="1">
                <a:solidFill>
                  <a:srgbClr val="FF0000"/>
                </a:solidFill>
              </a:rPr>
              <a:t>env</a:t>
            </a:r>
            <a:r>
              <a:rPr lang="en-US" sz="2800" dirty="0">
                <a:solidFill>
                  <a:srgbClr val="FF0000"/>
                </a:solidFill>
              </a:rPr>
              <a:t> </a:t>
            </a:r>
            <a:r>
              <a:rPr lang="en-US" sz="2800" dirty="0">
                <a:solidFill>
                  <a:srgbClr val="800000"/>
                </a:solidFill>
              </a:rPr>
              <a:t> genes.</a:t>
            </a:r>
          </a:p>
          <a:p>
            <a:pPr marL="0" indent="0" algn="just">
              <a:buNone/>
            </a:pPr>
            <a:endParaRPr lang="en-US" sz="2800" dirty="0">
              <a:solidFill>
                <a:schemeClr val="tx1"/>
              </a:solidFill>
            </a:endParaRPr>
          </a:p>
        </p:txBody>
      </p:sp>
      <p:pic>
        <p:nvPicPr>
          <p:cNvPr id="2" name="Picture 1" descr="howhiv_niaid_go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493" y="5195232"/>
            <a:ext cx="3017994" cy="1580782"/>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5470210"/>
      </p:ext>
    </p:extLst>
  </p:cSld>
  <p:clrMapOvr>
    <a:masterClrMapping/>
  </p:clrMapOvr>
  <mc:AlternateContent xmlns:mc="http://schemas.openxmlformats.org/markup-compatibility/2006">
    <mc:Choice xmlns:p14="http://schemas.microsoft.com/office/powerpoint/2010/main" Requires="p14">
      <p:transition spd="slow" p14:dur="2000" advTm="63066"/>
    </mc:Choice>
    <mc:Fallback>
      <p:transition spd="slow" advTm="6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12588"/>
            <a:ext cx="8229600" cy="5513575"/>
          </a:xfrm>
        </p:spPr>
        <p:txBody>
          <a:bodyPr>
            <a:normAutofit/>
          </a:bodyPr>
          <a:lstStyle/>
          <a:p>
            <a:pPr marL="0" indent="0" algn="just">
              <a:lnSpc>
                <a:spcPct val="120000"/>
              </a:lnSpc>
              <a:buNone/>
            </a:pPr>
            <a:r>
              <a:rPr lang="en-US" sz="2800" dirty="0" smtClean="0">
                <a:solidFill>
                  <a:schemeClr val="tx1"/>
                </a:solidFill>
              </a:rPr>
              <a:t>The </a:t>
            </a:r>
            <a:r>
              <a:rPr lang="en-US" sz="2800" b="1" dirty="0">
                <a:solidFill>
                  <a:srgbClr val="FF0000"/>
                </a:solidFill>
              </a:rPr>
              <a:t>gag  gene </a:t>
            </a:r>
            <a:r>
              <a:rPr lang="en-US" sz="2800" dirty="0">
                <a:solidFill>
                  <a:schemeClr val="tx1"/>
                </a:solidFill>
              </a:rPr>
              <a:t>encodes for internal capsid and matrix “core</a:t>
            </a:r>
            <a:r>
              <a:rPr lang="en-US" sz="2800" dirty="0" smtClean="0">
                <a:solidFill>
                  <a:schemeClr val="tx1"/>
                </a:solidFill>
              </a:rPr>
              <a:t>” proteins </a:t>
            </a:r>
            <a:r>
              <a:rPr lang="en-US" sz="2800" dirty="0">
                <a:solidFill>
                  <a:schemeClr val="tx1"/>
                </a:solidFill>
              </a:rPr>
              <a:t>(</a:t>
            </a:r>
            <a:r>
              <a:rPr lang="en-US" sz="2800" b="1" dirty="0">
                <a:solidFill>
                  <a:srgbClr val="FF0000"/>
                </a:solidFill>
              </a:rPr>
              <a:t>p15</a:t>
            </a:r>
            <a:r>
              <a:rPr lang="en-US" sz="2800" dirty="0">
                <a:solidFill>
                  <a:srgbClr val="FF0000"/>
                </a:solidFill>
              </a:rPr>
              <a:t>, </a:t>
            </a:r>
            <a:r>
              <a:rPr lang="en-US" sz="2800" b="1" dirty="0">
                <a:solidFill>
                  <a:srgbClr val="FF0000"/>
                </a:solidFill>
              </a:rPr>
              <a:t>p18</a:t>
            </a:r>
            <a:r>
              <a:rPr lang="en-US" sz="2800" dirty="0">
                <a:solidFill>
                  <a:schemeClr val="tx1"/>
                </a:solidFill>
              </a:rPr>
              <a:t>, and </a:t>
            </a:r>
            <a:r>
              <a:rPr lang="en-US" sz="2800" b="1" dirty="0">
                <a:solidFill>
                  <a:srgbClr val="FF0000"/>
                </a:solidFill>
              </a:rPr>
              <a:t>p24</a:t>
            </a:r>
            <a:r>
              <a:rPr lang="en-US" sz="2800" dirty="0">
                <a:solidFill>
                  <a:schemeClr val="tx1"/>
                </a:solidFill>
              </a:rPr>
              <a:t>). </a:t>
            </a:r>
            <a:endParaRPr lang="en-US" sz="2800" dirty="0" smtClean="0">
              <a:solidFill>
                <a:schemeClr val="tx1"/>
              </a:solidFill>
            </a:endParaRPr>
          </a:p>
          <a:p>
            <a:pPr marL="0" indent="0" algn="just">
              <a:lnSpc>
                <a:spcPct val="120000"/>
              </a:lnSpc>
              <a:buNone/>
            </a:pPr>
            <a:r>
              <a:rPr lang="en-US" sz="2800" dirty="0" smtClean="0">
                <a:solidFill>
                  <a:schemeClr val="tx1"/>
                </a:solidFill>
              </a:rPr>
              <a:t>Of </a:t>
            </a:r>
            <a:r>
              <a:rPr lang="en-US" sz="2800" dirty="0">
                <a:solidFill>
                  <a:schemeClr val="tx1"/>
                </a:solidFill>
              </a:rPr>
              <a:t>these three proteins, </a:t>
            </a:r>
            <a:r>
              <a:rPr lang="en-US" sz="2800" b="1" dirty="0">
                <a:solidFill>
                  <a:srgbClr val="FF0000"/>
                </a:solidFill>
              </a:rPr>
              <a:t>p24</a:t>
            </a:r>
            <a:r>
              <a:rPr lang="en-US" sz="2800" dirty="0">
                <a:solidFill>
                  <a:schemeClr val="tx1"/>
                </a:solidFill>
              </a:rPr>
              <a:t> is </a:t>
            </a:r>
            <a:r>
              <a:rPr lang="en-US" sz="2800" dirty="0" smtClean="0">
                <a:solidFill>
                  <a:schemeClr val="tx1"/>
                </a:solidFill>
              </a:rPr>
              <a:t>the major </a:t>
            </a:r>
            <a:r>
              <a:rPr lang="en-US" sz="2800" dirty="0">
                <a:solidFill>
                  <a:schemeClr val="tx1"/>
                </a:solidFill>
              </a:rPr>
              <a:t>antigen, which is demonstrated in serum of HIV </a:t>
            </a:r>
            <a:r>
              <a:rPr lang="en-US" sz="2800" dirty="0" smtClean="0">
                <a:solidFill>
                  <a:schemeClr val="tx1"/>
                </a:solidFill>
              </a:rPr>
              <a:t>patients during </a:t>
            </a:r>
            <a:r>
              <a:rPr lang="en-US" sz="2800" dirty="0">
                <a:solidFill>
                  <a:schemeClr val="tx1"/>
                </a:solidFill>
              </a:rPr>
              <a:t>the early stage of infection and persists till the </a:t>
            </a:r>
            <a:r>
              <a:rPr lang="en-US" sz="2800" dirty="0" smtClean="0">
                <a:solidFill>
                  <a:schemeClr val="tx1"/>
                </a:solidFill>
              </a:rPr>
              <a:t>appearance of </a:t>
            </a:r>
            <a:r>
              <a:rPr lang="en-US" sz="2800" dirty="0">
                <a:solidFill>
                  <a:schemeClr val="tx1"/>
                </a:solidFill>
              </a:rPr>
              <a:t>serum antibodies. Detection of </a:t>
            </a:r>
            <a:r>
              <a:rPr lang="en-US" sz="2800" b="1" dirty="0">
                <a:solidFill>
                  <a:srgbClr val="FF0000"/>
                </a:solidFill>
              </a:rPr>
              <a:t>p24</a:t>
            </a:r>
            <a:r>
              <a:rPr lang="en-US" sz="2800" dirty="0">
                <a:solidFill>
                  <a:schemeClr val="tx1"/>
                </a:solidFill>
              </a:rPr>
              <a:t> antigen in serum</a:t>
            </a:r>
            <a:r>
              <a:rPr lang="en-US" sz="2800" dirty="0" smtClean="0">
                <a:solidFill>
                  <a:schemeClr val="tx1"/>
                </a:solidFill>
              </a:rPr>
              <a:t>, therefore</a:t>
            </a:r>
            <a:r>
              <a:rPr lang="en-US" sz="2800" dirty="0">
                <a:solidFill>
                  <a:schemeClr val="tx1"/>
                </a:solidFill>
              </a:rPr>
              <a:t>, is of diagnostic value.</a:t>
            </a:r>
          </a:p>
        </p:txBody>
      </p:sp>
    </p:spTree>
    <p:extLst>
      <p:ext uri="{BB962C8B-B14F-4D97-AF65-F5344CB8AC3E}">
        <p14:creationId xmlns:p14="http://schemas.microsoft.com/office/powerpoint/2010/main" val="1766453648"/>
      </p:ext>
    </p:extLst>
  </p:cSld>
  <p:clrMapOvr>
    <a:masterClrMapping/>
  </p:clrMapOvr>
  <mc:AlternateContent xmlns:mc="http://schemas.openxmlformats.org/markup-compatibility/2006" xmlns:p14="http://schemas.microsoft.com/office/powerpoint/2010/main">
    <mc:Choice Requires="p14">
      <p:transition spd="slow" p14:dur="2000" advTm="300"/>
    </mc:Choice>
    <mc:Fallback xmlns="">
      <p:transition spd="slow" advTm="3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7882"/>
            <a:ext cx="8229600" cy="5588281"/>
          </a:xfrm>
        </p:spPr>
        <p:txBody>
          <a:bodyPr>
            <a:normAutofit/>
          </a:bodyPr>
          <a:lstStyle/>
          <a:p>
            <a:pPr marL="0" indent="0" algn="just">
              <a:lnSpc>
                <a:spcPct val="110000"/>
              </a:lnSpc>
              <a:buNone/>
            </a:pPr>
            <a:r>
              <a:rPr lang="en-US" sz="3200" dirty="0" smtClean="0">
                <a:solidFill>
                  <a:srgbClr val="000000"/>
                </a:solidFill>
              </a:rPr>
              <a:t>The</a:t>
            </a:r>
            <a:r>
              <a:rPr lang="en-US" sz="3200" dirty="0" smtClean="0"/>
              <a:t> </a:t>
            </a:r>
            <a:r>
              <a:rPr lang="en-US" sz="3200" b="1" dirty="0" smtClean="0">
                <a:solidFill>
                  <a:srgbClr val="FF0000"/>
                </a:solidFill>
              </a:rPr>
              <a:t>pol gene </a:t>
            </a:r>
            <a:r>
              <a:rPr lang="en-US" sz="3200" dirty="0">
                <a:solidFill>
                  <a:schemeClr val="tx1"/>
                </a:solidFill>
              </a:rPr>
              <a:t>encodes for several proteins, including </a:t>
            </a:r>
            <a:r>
              <a:rPr lang="en-US" sz="3200" dirty="0" smtClean="0">
                <a:solidFill>
                  <a:schemeClr val="tx1"/>
                </a:solidFill>
              </a:rPr>
              <a:t>the enzymes </a:t>
            </a:r>
            <a:r>
              <a:rPr lang="en-US" sz="3200" dirty="0">
                <a:solidFill>
                  <a:schemeClr val="tx1"/>
                </a:solidFill>
              </a:rPr>
              <a:t>reverse transcriptase, </a:t>
            </a:r>
            <a:r>
              <a:rPr lang="en-US" sz="3200" dirty="0" err="1">
                <a:solidFill>
                  <a:schemeClr val="tx1"/>
                </a:solidFill>
              </a:rPr>
              <a:t>integrase</a:t>
            </a:r>
            <a:r>
              <a:rPr lang="en-US" sz="3200" dirty="0">
                <a:solidFill>
                  <a:schemeClr val="tx1"/>
                </a:solidFill>
              </a:rPr>
              <a:t>, and protease. </a:t>
            </a:r>
            <a:r>
              <a:rPr lang="en-US" sz="3200" dirty="0" smtClean="0">
                <a:solidFill>
                  <a:schemeClr val="tx1"/>
                </a:solidFill>
              </a:rPr>
              <a:t>The enzyme </a:t>
            </a:r>
            <a:r>
              <a:rPr lang="en-US" sz="3200" dirty="0">
                <a:solidFill>
                  <a:schemeClr val="tx1"/>
                </a:solidFill>
              </a:rPr>
              <a:t>reverse transcriptase synthesizes </a:t>
            </a:r>
            <a:r>
              <a:rPr lang="en-US" sz="3200" b="1" dirty="0">
                <a:solidFill>
                  <a:schemeClr val="tx1"/>
                </a:solidFill>
              </a:rPr>
              <a:t>DNA</a:t>
            </a:r>
            <a:r>
              <a:rPr lang="en-US" sz="3200" dirty="0">
                <a:solidFill>
                  <a:schemeClr val="tx1"/>
                </a:solidFill>
              </a:rPr>
              <a:t> by </a:t>
            </a:r>
            <a:r>
              <a:rPr lang="en-US" sz="3200" dirty="0" smtClean="0">
                <a:solidFill>
                  <a:schemeClr val="tx1"/>
                </a:solidFill>
              </a:rPr>
              <a:t>using the </a:t>
            </a:r>
            <a:r>
              <a:rPr lang="en-US" sz="3200" dirty="0">
                <a:solidFill>
                  <a:schemeClr val="tx1"/>
                </a:solidFill>
              </a:rPr>
              <a:t>genome </a:t>
            </a:r>
            <a:r>
              <a:rPr lang="en-US" sz="3200" b="1" dirty="0">
                <a:solidFill>
                  <a:schemeClr val="tx1"/>
                </a:solidFill>
              </a:rPr>
              <a:t>RNA</a:t>
            </a:r>
            <a:r>
              <a:rPr lang="en-US" sz="3200" dirty="0">
                <a:solidFill>
                  <a:schemeClr val="tx1"/>
                </a:solidFill>
              </a:rPr>
              <a:t> as a template. The enzyme </a:t>
            </a:r>
            <a:r>
              <a:rPr lang="en-US" sz="3200" dirty="0" err="1">
                <a:solidFill>
                  <a:schemeClr val="tx1"/>
                </a:solidFill>
              </a:rPr>
              <a:t>integrase</a:t>
            </a:r>
            <a:r>
              <a:rPr lang="en-US" sz="3200" dirty="0">
                <a:solidFill>
                  <a:schemeClr val="tx1"/>
                </a:solidFill>
              </a:rPr>
              <a:t> </a:t>
            </a:r>
            <a:r>
              <a:rPr lang="en-US" sz="3200" dirty="0" smtClean="0">
                <a:solidFill>
                  <a:schemeClr val="tx1"/>
                </a:solidFill>
              </a:rPr>
              <a:t>integrates the </a:t>
            </a:r>
            <a:r>
              <a:rPr lang="en-US" sz="3200" dirty="0">
                <a:solidFill>
                  <a:schemeClr val="tx1"/>
                </a:solidFill>
              </a:rPr>
              <a:t>viral DNA into the cellular DNA, and the </a:t>
            </a:r>
            <a:r>
              <a:rPr lang="en-US" sz="3200" dirty="0" smtClean="0">
                <a:solidFill>
                  <a:schemeClr val="tx1"/>
                </a:solidFill>
              </a:rPr>
              <a:t>enzyme protease </a:t>
            </a:r>
            <a:r>
              <a:rPr lang="en-US" sz="3200" dirty="0">
                <a:solidFill>
                  <a:schemeClr val="tx1"/>
                </a:solidFill>
              </a:rPr>
              <a:t>cleaves various viral precursor proteins.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768857"/>
      </p:ext>
    </p:extLst>
  </p:cSld>
  <p:clrMapOvr>
    <a:masterClrMapping/>
  </p:clrMapOvr>
  <mc:AlternateContent xmlns:mc="http://schemas.openxmlformats.org/markup-compatibility/2006" xmlns:p14="http://schemas.microsoft.com/office/powerpoint/2010/main">
    <mc:Choice Requires="p14">
      <p:transition spd="slow" p14:dur="2000" advTm="263"/>
    </mc:Choice>
    <mc:Fallback xmlns="">
      <p:transition spd="slow" advTm="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7530"/>
            <a:ext cx="8229600" cy="5498634"/>
          </a:xfrm>
        </p:spPr>
        <p:txBody>
          <a:bodyPr>
            <a:normAutofit/>
          </a:bodyPr>
          <a:lstStyle/>
          <a:p>
            <a:pPr marL="0" indent="0" algn="just">
              <a:buNone/>
            </a:pPr>
            <a:r>
              <a:rPr lang="en-US" sz="2800" dirty="0" smtClean="0">
                <a:solidFill>
                  <a:srgbClr val="000000"/>
                </a:solidFill>
              </a:rPr>
              <a:t>The</a:t>
            </a:r>
            <a:r>
              <a:rPr lang="en-US" sz="2800" dirty="0" smtClean="0"/>
              <a:t> </a:t>
            </a:r>
            <a:r>
              <a:rPr lang="en-US" sz="2800" b="1" dirty="0" err="1">
                <a:solidFill>
                  <a:srgbClr val="FF0000"/>
                </a:solidFill>
              </a:rPr>
              <a:t>env</a:t>
            </a:r>
            <a:r>
              <a:rPr lang="en-US" sz="2800" b="1" dirty="0">
                <a:solidFill>
                  <a:srgbClr val="FF0000"/>
                </a:solidFill>
              </a:rPr>
              <a:t>  gene </a:t>
            </a:r>
            <a:r>
              <a:rPr lang="en-US" sz="2800" dirty="0">
                <a:solidFill>
                  <a:srgbClr val="000000"/>
                </a:solidFill>
              </a:rPr>
              <a:t>codes gp160, a precursor glycoprotein </a:t>
            </a:r>
            <a:r>
              <a:rPr lang="en-US" sz="2800" dirty="0" smtClean="0">
                <a:solidFill>
                  <a:srgbClr val="000000"/>
                </a:solidFill>
              </a:rPr>
              <a:t>that is </a:t>
            </a:r>
            <a:r>
              <a:rPr lang="en-US" sz="2800" dirty="0">
                <a:solidFill>
                  <a:srgbClr val="000000"/>
                </a:solidFill>
              </a:rPr>
              <a:t>split to form two envelope glycoproteins, gp120 and gp41</a:t>
            </a:r>
            <a:r>
              <a:rPr lang="en-US" sz="2800" dirty="0" smtClean="0">
                <a:solidFill>
                  <a:srgbClr val="000000"/>
                </a:solidFill>
              </a:rPr>
              <a:t>, which </a:t>
            </a:r>
            <a:r>
              <a:rPr lang="en-US" sz="2800" dirty="0">
                <a:solidFill>
                  <a:srgbClr val="000000"/>
                </a:solidFill>
              </a:rPr>
              <a:t>form the surface spikes and transmembrane </a:t>
            </a:r>
            <a:r>
              <a:rPr lang="en-US" sz="2800" dirty="0" smtClean="0">
                <a:solidFill>
                  <a:srgbClr val="000000"/>
                </a:solidFill>
              </a:rPr>
              <a:t>tissue proteins</a:t>
            </a:r>
            <a:r>
              <a:rPr lang="en-US" sz="2800" dirty="0">
                <a:solidFill>
                  <a:srgbClr val="000000"/>
                </a:solidFill>
              </a:rPr>
              <a:t>, respectively</a:t>
            </a:r>
            <a:r>
              <a:rPr lang="en-US" sz="2800" dirty="0" smtClean="0">
                <a:solidFill>
                  <a:srgbClr val="000000"/>
                </a:solidFill>
              </a:rPr>
              <a:t>.</a:t>
            </a:r>
          </a:p>
          <a:p>
            <a:pPr marL="0" indent="0" algn="just">
              <a:buNone/>
            </a:pPr>
            <a:r>
              <a:rPr lang="en-US" sz="2800" dirty="0" smtClean="0">
                <a:solidFill>
                  <a:srgbClr val="000000"/>
                </a:solidFill>
              </a:rPr>
              <a:t>HIV </a:t>
            </a:r>
            <a:r>
              <a:rPr lang="en-US" sz="2800" dirty="0">
                <a:solidFill>
                  <a:srgbClr val="000000"/>
                </a:solidFill>
              </a:rPr>
              <a:t>also consists of six other regulatory genes (tat , rev , </a:t>
            </a:r>
            <a:r>
              <a:rPr lang="en-US" sz="2800" dirty="0" err="1">
                <a:solidFill>
                  <a:srgbClr val="000000"/>
                </a:solidFill>
              </a:rPr>
              <a:t>nef</a:t>
            </a:r>
            <a:r>
              <a:rPr lang="en-US" sz="2800" dirty="0">
                <a:solidFill>
                  <a:srgbClr val="000000"/>
                </a:solidFill>
              </a:rPr>
              <a:t> , </a:t>
            </a:r>
            <a:r>
              <a:rPr lang="en-US" sz="2800" dirty="0" err="1">
                <a:solidFill>
                  <a:srgbClr val="000000"/>
                </a:solidFill>
              </a:rPr>
              <a:t>vif</a:t>
            </a:r>
            <a:r>
              <a:rPr lang="en-US" sz="2800" dirty="0">
                <a:solidFill>
                  <a:srgbClr val="000000"/>
                </a:solidFill>
              </a:rPr>
              <a:t> , and </a:t>
            </a:r>
            <a:r>
              <a:rPr lang="en-US" sz="2800" dirty="0" err="1">
                <a:solidFill>
                  <a:srgbClr val="000000"/>
                </a:solidFill>
              </a:rPr>
              <a:t>vpr</a:t>
            </a:r>
            <a:r>
              <a:rPr lang="en-US" sz="2800" dirty="0">
                <a:solidFill>
                  <a:srgbClr val="000000"/>
                </a:solidFill>
              </a:rPr>
              <a:t>)</a:t>
            </a:r>
            <a:r>
              <a:rPr lang="de-DE" sz="2800" dirty="0">
                <a:solidFill>
                  <a:srgbClr val="000000"/>
                </a:solidFill>
              </a:rPr>
              <a:t>.</a:t>
            </a:r>
          </a:p>
          <a:p>
            <a:pPr marL="0" indent="0" algn="just">
              <a:buNone/>
            </a:pPr>
            <a:r>
              <a:rPr lang="en-US" sz="2800" dirty="0" smtClean="0">
                <a:solidFill>
                  <a:srgbClr val="000000"/>
                </a:solidFill>
              </a:rPr>
              <a:t>These genes encode </a:t>
            </a:r>
            <a:r>
              <a:rPr lang="en-US" sz="2800" dirty="0">
                <a:solidFill>
                  <a:srgbClr val="000000"/>
                </a:solidFill>
              </a:rPr>
              <a:t>several proteins, which are essential for transcription and invasion of virion into host cells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6813081"/>
      </p:ext>
    </p:extLst>
  </p:cSld>
  <p:clrMapOvr>
    <a:masterClrMapping/>
  </p:clrMapOvr>
  <mc:AlternateContent xmlns:mc="http://schemas.openxmlformats.org/markup-compatibility/2006" xmlns:p14="http://schemas.microsoft.com/office/powerpoint/2010/main">
    <mc:Choice Requires="p14">
      <p:transition spd="slow" p14:dur="2000" advTm="271"/>
    </mc:Choice>
    <mc:Fallback xmlns="">
      <p:transition spd="slow" advTm="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2236"/>
            <a:ext cx="8229600" cy="5423928"/>
          </a:xfrm>
        </p:spPr>
        <p:txBody>
          <a:bodyPr>
            <a:normAutofit/>
          </a:bodyPr>
          <a:lstStyle/>
          <a:p>
            <a:pPr marL="0" indent="0" algn="just">
              <a:buNone/>
            </a:pPr>
            <a:r>
              <a:rPr lang="en-US" sz="3200" b="1" dirty="0" smtClean="0">
                <a:solidFill>
                  <a:srgbClr val="FF0000"/>
                </a:solidFill>
              </a:rPr>
              <a:t>tat  </a:t>
            </a:r>
            <a:r>
              <a:rPr lang="en-US" sz="3200" b="1" dirty="0">
                <a:solidFill>
                  <a:srgbClr val="FF0000"/>
                </a:solidFill>
              </a:rPr>
              <a:t>gene </a:t>
            </a:r>
            <a:r>
              <a:rPr lang="en-US" sz="3200" dirty="0">
                <a:solidFill>
                  <a:srgbClr val="000000"/>
                </a:solidFill>
              </a:rPr>
              <a:t>is the most important one, which encodes a </a:t>
            </a:r>
            <a:r>
              <a:rPr lang="en-US" sz="3200" dirty="0" smtClean="0">
                <a:solidFill>
                  <a:srgbClr val="000000"/>
                </a:solidFill>
              </a:rPr>
              <a:t>protein called </a:t>
            </a:r>
            <a:r>
              <a:rPr lang="en-US" sz="3200" dirty="0">
                <a:solidFill>
                  <a:srgbClr val="000000"/>
                </a:solidFill>
              </a:rPr>
              <a:t>Tat protein that facilitates viral gene transcription</a:t>
            </a:r>
            <a:r>
              <a:rPr lang="en-US" sz="3200" dirty="0" smtClean="0">
                <a:solidFill>
                  <a:srgbClr val="000000"/>
                </a:solidFill>
              </a:rPr>
              <a:t>.</a:t>
            </a:r>
          </a:p>
          <a:p>
            <a:pPr marL="0" indent="0" algn="just">
              <a:buNone/>
            </a:pPr>
            <a:r>
              <a:rPr lang="en-US" sz="3200" dirty="0">
                <a:solidFill>
                  <a:srgbClr val="000000"/>
                </a:solidFill>
              </a:rPr>
              <a:t>Tat protein along with other HIV-encoded regulatory protein called </a:t>
            </a:r>
            <a:r>
              <a:rPr lang="en-US" sz="3200" dirty="0" err="1">
                <a:solidFill>
                  <a:srgbClr val="000000"/>
                </a:solidFill>
              </a:rPr>
              <a:t>Nef</a:t>
            </a:r>
            <a:r>
              <a:rPr lang="en-US" sz="3200" dirty="0">
                <a:solidFill>
                  <a:srgbClr val="000000"/>
                </a:solidFill>
              </a:rPr>
              <a:t> suppresses the synthesis of class I MHC proteins thereby reducing the ability of cytotoxic T cells to kill the HIV-infected cells.</a:t>
            </a:r>
          </a:p>
          <a:p>
            <a:pPr marL="0" indent="0" algn="just">
              <a:buNone/>
            </a:pPr>
            <a:endParaRPr lang="en-US" sz="32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7148580"/>
      </p:ext>
    </p:extLst>
  </p:cSld>
  <p:clrMapOvr>
    <a:masterClrMapping/>
  </p:clrMapOvr>
  <mc:AlternateContent xmlns:mc="http://schemas.openxmlformats.org/markup-compatibility/2006" xmlns:p14="http://schemas.microsoft.com/office/powerpoint/2010/main">
    <mc:Choice Requires="p14">
      <p:transition spd="slow" p14:dur="2000" advTm="299"/>
    </mc:Choice>
    <mc:Fallback xmlns="">
      <p:transition spd="slow" advTm="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0.7|0.7|2.7|0.8"/>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3739</TotalTime>
  <Words>2082</Words>
  <Application>Microsoft Office PowerPoint</Application>
  <PresentationFormat>On-screen Show (4:3)</PresentationFormat>
  <Paragraphs>110</Paragraphs>
  <Slides>34</Slides>
  <Notes>0</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News Gothic MT</vt:lpstr>
      <vt:lpstr>Wingdings</vt:lpstr>
      <vt:lpstr>Wingdings 2</vt:lpstr>
      <vt:lpstr>Breeze</vt:lpstr>
      <vt:lpstr>PowerPoint Presentation</vt:lpstr>
      <vt:lpstr>Introduction</vt:lpstr>
      <vt:lpstr>Classification</vt:lpstr>
      <vt:lpstr>Morphology</vt:lpstr>
      <vt:lpstr> Viral genome</vt:lpstr>
      <vt:lpstr>PowerPoint Presentation</vt:lpstr>
      <vt:lpstr>PowerPoint Presentation</vt:lpstr>
      <vt:lpstr>PowerPoint Presentation</vt:lpstr>
      <vt:lpstr>PowerPoint Presentation</vt:lpstr>
      <vt:lpstr>PowerPoint Presentation</vt:lpstr>
      <vt:lpstr>PowerPoint Presentation</vt:lpstr>
      <vt:lpstr>Viral replication</vt:lpstr>
      <vt:lpstr>PowerPoint Presentation</vt:lpstr>
      <vt:lpstr>PowerPoint Presentation</vt:lpstr>
      <vt:lpstr>PowerPoint Presentation</vt:lpstr>
      <vt:lpstr>HIV inactivation </vt:lpstr>
      <vt:lpstr>Pathogenesis and Immunity</vt:lpstr>
      <vt:lpstr>Pathogenesis and Immunity</vt:lpstr>
      <vt:lpstr>PowerPoint Presentation</vt:lpstr>
      <vt:lpstr>PowerPoint Presentation</vt:lpstr>
      <vt:lpstr>Clinical Syndromes</vt:lpstr>
      <vt:lpstr>Acute HIV infection </vt:lpstr>
      <vt:lpstr>Asymptomatic HIV infection</vt:lpstr>
      <vt:lpstr>Acquired Immune Deficiency Syndrome (AIDS)</vt:lpstr>
      <vt:lpstr>PowerPoint Presentation</vt:lpstr>
      <vt:lpstr>PowerPoint Presentation</vt:lpstr>
      <vt:lpstr>Transmission of infection</vt:lpstr>
      <vt:lpstr>HIV transmission occurs in following ways </vt:lpstr>
      <vt:lpstr>Laboratory Diagnosis</vt:lpstr>
      <vt:lpstr>PowerPoint Presentation</vt:lpstr>
      <vt:lpstr>Monitoring status of HIV infection</vt:lpstr>
      <vt:lpstr>PowerPoint Presentation</vt:lpstr>
      <vt:lpstr>Treatment</vt:lpstr>
      <vt:lpstr>PowerPoint Presentation</vt:lpstr>
    </vt:vector>
  </TitlesOfParts>
  <Company>UOR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Immunodeficiency Virus</dc:title>
  <dc:creator>ENTEDAR ALSAADI</dc:creator>
  <cp:lastModifiedBy>Ali</cp:lastModifiedBy>
  <cp:revision>324</cp:revision>
  <dcterms:created xsi:type="dcterms:W3CDTF">2019-11-19T07:27:36Z</dcterms:created>
  <dcterms:modified xsi:type="dcterms:W3CDTF">2020-03-29T22:08:37Z</dcterms:modified>
</cp:coreProperties>
</file>