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notesMasterIdLst>
    <p:notesMasterId r:id="rId16"/>
  </p:notesMasterIdLst>
  <p:sldIdLst>
    <p:sldId id="268" r:id="rId3"/>
    <p:sldId id="257" r:id="rId4"/>
    <p:sldId id="259" r:id="rId5"/>
    <p:sldId id="260" r:id="rId6"/>
    <p:sldId id="261" r:id="rId7"/>
    <p:sldId id="273" r:id="rId8"/>
    <p:sldId id="269" r:id="rId9"/>
    <p:sldId id="271" r:id="rId10"/>
    <p:sldId id="262" r:id="rId11"/>
    <p:sldId id="272" r:id="rId12"/>
    <p:sldId id="263" r:id="rId13"/>
    <p:sldId id="264" r:id="rId14"/>
    <p:sldId id="265" r:id="rId1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7" d="100"/>
          <a:sy n="77" d="100"/>
        </p:scale>
        <p:origin x="-6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0C8A669-6A43-4E73-965B-50186CBA3792}" type="datetimeFigureOut">
              <a:rPr lang="ar-IQ" smtClean="0"/>
              <a:t>01/07/1441</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B7CC5D2-54AA-47A8-863E-5E6500ABB5B6}" type="slidenum">
              <a:rPr lang="ar-IQ" smtClean="0"/>
              <a:t>‹#›</a:t>
            </a:fld>
            <a:endParaRPr lang="ar-IQ"/>
          </a:p>
        </p:txBody>
      </p:sp>
    </p:spTree>
    <p:extLst>
      <p:ext uri="{BB962C8B-B14F-4D97-AF65-F5344CB8AC3E}">
        <p14:creationId xmlns:p14="http://schemas.microsoft.com/office/powerpoint/2010/main" val="26984242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Gene"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en.wikipedia.org/wiki/Cystic_fibrosis#cite_note-O2009-1" TargetMode="External"/><Relationship Id="rId4" Type="http://schemas.openxmlformats.org/officeDocument/2006/relationships/hyperlink" Target="https://en.wikipedia.org/wiki/Cystic_fibrosis_transmembrane_conductance_regulato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smtClean="0"/>
              <a:t>It is caused by the presence of mutations in both copies of the </a:t>
            </a:r>
            <a:r>
              <a:rPr lang="en-US" dirty="0" smtClean="0">
                <a:hlinkClick r:id="rId3" tooltip="Gene"/>
              </a:rPr>
              <a:t>gene</a:t>
            </a:r>
            <a:r>
              <a:rPr lang="en-US" dirty="0" smtClean="0"/>
              <a:t> for the </a:t>
            </a:r>
            <a:r>
              <a:rPr lang="en-US" dirty="0" smtClean="0">
                <a:hlinkClick r:id="rId4" tooltip="Cystic fibrosis transmembrane conductance regulator"/>
              </a:rPr>
              <a:t>cystic fibrosis </a:t>
            </a:r>
            <a:r>
              <a:rPr lang="en-US" dirty="0" err="1" smtClean="0">
                <a:hlinkClick r:id="rId4" tooltip="Cystic fibrosis transmembrane conductance regulator"/>
              </a:rPr>
              <a:t>transmembrane</a:t>
            </a:r>
            <a:r>
              <a:rPr lang="en-US" dirty="0" smtClean="0">
                <a:hlinkClick r:id="rId4" tooltip="Cystic fibrosis transmembrane conductance regulator"/>
              </a:rPr>
              <a:t> conductance regulator</a:t>
            </a:r>
            <a:r>
              <a:rPr lang="en-US" dirty="0" smtClean="0"/>
              <a:t> (CFTR) protein.</a:t>
            </a:r>
            <a:r>
              <a:rPr lang="en-US" baseline="30000" dirty="0" smtClean="0">
                <a:hlinkClick r:id="rId5"/>
              </a:rPr>
              <a:t>[</a:t>
            </a:r>
            <a:endParaRPr lang="ar-IQ" dirty="0"/>
          </a:p>
        </p:txBody>
      </p:sp>
      <p:sp>
        <p:nvSpPr>
          <p:cNvPr id="4" name="عنصر نائب لرقم الشريحة 3"/>
          <p:cNvSpPr>
            <a:spLocks noGrp="1"/>
          </p:cNvSpPr>
          <p:nvPr>
            <p:ph type="sldNum" sz="quarter" idx="10"/>
          </p:nvPr>
        </p:nvSpPr>
        <p:spPr/>
        <p:txBody>
          <a:bodyPr/>
          <a:lstStyle/>
          <a:p>
            <a:fld id="{8B7CC5D2-54AA-47A8-863E-5E6500ABB5B6}" type="slidenum">
              <a:rPr lang="ar-IQ" smtClean="0"/>
              <a:t>12</a:t>
            </a:fld>
            <a:endParaRPr lang="ar-IQ"/>
          </a:p>
        </p:txBody>
      </p:sp>
    </p:spTree>
    <p:extLst>
      <p:ext uri="{BB962C8B-B14F-4D97-AF65-F5344CB8AC3E}">
        <p14:creationId xmlns:p14="http://schemas.microsoft.com/office/powerpoint/2010/main" val="2838726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8E1196DD-CC11-4C33-A080-E05D7D512EA9}" type="datetimeFigureOut">
              <a:rPr lang="ar-IQ" smtClean="0"/>
              <a:t>01/07/1441</a:t>
            </a:fld>
            <a:endParaRPr lang="ar-IQ"/>
          </a:p>
        </p:txBody>
      </p:sp>
      <p:sp>
        <p:nvSpPr>
          <p:cNvPr id="20" name="عنصر نائب للتذييل 19"/>
          <p:cNvSpPr>
            <a:spLocks noGrp="1"/>
          </p:cNvSpPr>
          <p:nvPr>
            <p:ph type="ftr" sz="quarter" idx="11"/>
          </p:nvPr>
        </p:nvSpPr>
        <p:spPr/>
        <p:txBody>
          <a:bodyPr/>
          <a:lstStyle>
            <a:extLst/>
          </a:lstStyle>
          <a:p>
            <a:endParaRPr lang="ar-IQ"/>
          </a:p>
        </p:txBody>
      </p:sp>
      <p:sp>
        <p:nvSpPr>
          <p:cNvPr id="10" name="عنصر نائب لرقم الشريحة 9"/>
          <p:cNvSpPr>
            <a:spLocks noGrp="1"/>
          </p:cNvSpPr>
          <p:nvPr>
            <p:ph type="sldNum" sz="quarter" idx="12"/>
          </p:nvPr>
        </p:nvSpPr>
        <p:spPr/>
        <p:txBody>
          <a:bodyPr/>
          <a:lstStyle>
            <a:extLst/>
          </a:lstStyle>
          <a:p>
            <a:fld id="{E4443031-EA0C-4F12-9F88-A4A1C3087359}" type="slidenum">
              <a:rPr lang="ar-IQ" smtClean="0"/>
              <a:t>‹#›</a:t>
            </a:fld>
            <a:endParaRPr lang="ar-IQ"/>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8E1196DD-CC11-4C33-A080-E05D7D512EA9}" type="datetimeFigureOut">
              <a:rPr lang="ar-IQ" smtClean="0"/>
              <a:t>01/07/1441</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E4443031-EA0C-4F12-9F88-A4A1C3087359}"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8E1196DD-CC11-4C33-A080-E05D7D512EA9}" type="datetimeFigureOut">
              <a:rPr lang="ar-IQ" smtClean="0"/>
              <a:t>01/07/1441</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E4443031-EA0C-4F12-9F88-A4A1C3087359}" type="slidenum">
              <a:rPr lang="ar-IQ" smtClean="0"/>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01/07/1441</a:t>
            </a:fld>
            <a:endParaRPr lang="ar-SA">
              <a:solidFill>
                <a:srgbClr val="E7DEC9">
                  <a:shade val="50000"/>
                  <a:satMod val="200000"/>
                </a:srgbClr>
              </a:solidFill>
            </a:endParaRPr>
          </a:p>
        </p:txBody>
      </p:sp>
      <p:sp>
        <p:nvSpPr>
          <p:cNvPr id="20" name="عنصر نائب للتذييل 19"/>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1779750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01/07/1441</a:t>
            </a:fld>
            <a:endParaRPr lang="ar-SA">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3842063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01/07/1441</a:t>
            </a:fld>
            <a:endParaRPr lang="ar-SA">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2938214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01/07/1441</a:t>
            </a:fld>
            <a:endParaRPr lang="ar-SA">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155754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01/07/1441</a:t>
            </a:fld>
            <a:endParaRPr lang="ar-SA">
              <a:solidFill>
                <a:srgbClr val="E7DEC9">
                  <a:shade val="50000"/>
                  <a:satMod val="200000"/>
                </a:srgbClr>
              </a:solidFill>
            </a:endParaRPr>
          </a:p>
        </p:txBody>
      </p:sp>
      <p:sp>
        <p:nvSpPr>
          <p:cNvPr id="8" name="عنصر نائب للتذييل 7"/>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2282122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01/07/1441</a:t>
            </a:fld>
            <a:endParaRPr lang="ar-SA">
              <a:solidFill>
                <a:srgbClr val="E7DEC9">
                  <a:shade val="50000"/>
                  <a:satMod val="200000"/>
                </a:srgbClr>
              </a:solidFill>
            </a:endParaRPr>
          </a:p>
        </p:txBody>
      </p:sp>
      <p:sp>
        <p:nvSpPr>
          <p:cNvPr id="4" name="عنصر نائب للتذييل 3"/>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675005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01/07/1441</a:t>
            </a:fld>
            <a:endParaRPr lang="ar-SA">
              <a:solidFill>
                <a:srgbClr val="E7DEC9">
                  <a:shade val="50000"/>
                  <a:satMod val="200000"/>
                </a:srgbClr>
              </a:solidFill>
            </a:endParaRPr>
          </a:p>
        </p:txBody>
      </p:sp>
      <p:sp>
        <p:nvSpPr>
          <p:cNvPr id="3" name="عنصر نائب للتذييل 2"/>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478829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01/07/1441</a:t>
            </a:fld>
            <a:endParaRPr lang="ar-SA">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832037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8E1196DD-CC11-4C33-A080-E05D7D512EA9}" type="datetimeFigureOut">
              <a:rPr lang="ar-IQ" smtClean="0"/>
              <a:t>01/07/1441</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E4443031-EA0C-4F12-9F88-A4A1C3087359}" type="slidenum">
              <a:rPr lang="ar-IQ" smtClean="0"/>
              <a:t>‹#›</a:t>
            </a:fld>
            <a:endParaRPr lang="ar-IQ"/>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01/07/1441</a:t>
            </a:fld>
            <a:endParaRPr lang="ar-SA">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gn="l" rtl="0">
              <a:lnSpc>
                <a:spcPts val="3000"/>
              </a:lnSpc>
              <a:spcBef>
                <a:spcPts val="600"/>
              </a:spcBef>
              <a:buClr>
                <a:srgbClr val="3891A7"/>
              </a:buClr>
              <a:buSzPct val="80000"/>
              <a:buFont typeface="Wingdings 2"/>
              <a:buNone/>
            </a:pPr>
            <a:endParaRPr lang="en-US" sz="3200">
              <a:solidFill>
                <a:prstClr val="black"/>
              </a:solidFill>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extLst>
      <p:ext uri="{BB962C8B-B14F-4D97-AF65-F5344CB8AC3E}">
        <p14:creationId xmlns:p14="http://schemas.microsoft.com/office/powerpoint/2010/main" val="3392861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01/07/1441</a:t>
            </a:fld>
            <a:endParaRPr lang="ar-SA">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3923689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solidFill>
                  <a:srgbClr val="E7DEC9">
                    <a:shade val="50000"/>
                    <a:satMod val="200000"/>
                  </a:srgbClr>
                </a:solidFill>
              </a:rPr>
              <a:pPr/>
              <a:t>01/07/1441</a:t>
            </a:fld>
            <a:endParaRPr lang="ar-SA">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1796425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8E1196DD-CC11-4C33-A080-E05D7D512EA9}" type="datetimeFigureOut">
              <a:rPr lang="ar-IQ" smtClean="0"/>
              <a:t>01/07/1441</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E4443031-EA0C-4F12-9F88-A4A1C3087359}" type="slidenum">
              <a:rPr lang="ar-IQ" smtClean="0"/>
              <a:t>‹#›</a:t>
            </a:fld>
            <a:endParaRPr lang="ar-IQ"/>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8E1196DD-CC11-4C33-A080-E05D7D512EA9}" type="datetimeFigureOut">
              <a:rPr lang="ar-IQ" smtClean="0"/>
              <a:t>01/07/1441</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E4443031-EA0C-4F12-9F88-A4A1C3087359}"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8E1196DD-CC11-4C33-A080-E05D7D512EA9}" type="datetimeFigureOut">
              <a:rPr lang="ar-IQ" smtClean="0"/>
              <a:t>01/07/1441</a:t>
            </a:fld>
            <a:endParaRPr lang="ar-IQ"/>
          </a:p>
        </p:txBody>
      </p:sp>
      <p:sp>
        <p:nvSpPr>
          <p:cNvPr id="8" name="عنصر نائب للتذييل 7"/>
          <p:cNvSpPr>
            <a:spLocks noGrp="1"/>
          </p:cNvSpPr>
          <p:nvPr>
            <p:ph type="ftr" sz="quarter" idx="11"/>
          </p:nvPr>
        </p:nvSpPr>
        <p:spPr/>
        <p:txBody>
          <a:bodyPr/>
          <a:lstStyle>
            <a:extLst/>
          </a:lstStyle>
          <a:p>
            <a:endParaRPr lang="ar-IQ"/>
          </a:p>
        </p:txBody>
      </p:sp>
      <p:sp>
        <p:nvSpPr>
          <p:cNvPr id="9" name="عنصر نائب لرقم الشريحة 8"/>
          <p:cNvSpPr>
            <a:spLocks noGrp="1"/>
          </p:cNvSpPr>
          <p:nvPr>
            <p:ph type="sldNum" sz="quarter" idx="12"/>
          </p:nvPr>
        </p:nvSpPr>
        <p:spPr/>
        <p:txBody>
          <a:bodyPr/>
          <a:lstStyle>
            <a:extLst/>
          </a:lstStyle>
          <a:p>
            <a:fld id="{E4443031-EA0C-4F12-9F88-A4A1C3087359}"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8E1196DD-CC11-4C33-A080-E05D7D512EA9}" type="datetimeFigureOut">
              <a:rPr lang="ar-IQ" smtClean="0"/>
              <a:t>01/07/1441</a:t>
            </a:fld>
            <a:endParaRPr lang="ar-IQ"/>
          </a:p>
        </p:txBody>
      </p:sp>
      <p:sp>
        <p:nvSpPr>
          <p:cNvPr id="4" name="عنصر نائب للتذييل 3"/>
          <p:cNvSpPr>
            <a:spLocks noGrp="1"/>
          </p:cNvSpPr>
          <p:nvPr>
            <p:ph type="ftr" sz="quarter" idx="11"/>
          </p:nvPr>
        </p:nvSpPr>
        <p:spPr/>
        <p:txBody>
          <a:bodyPr/>
          <a:lstStyle>
            <a:extLst/>
          </a:lstStyle>
          <a:p>
            <a:endParaRPr lang="ar-IQ"/>
          </a:p>
        </p:txBody>
      </p:sp>
      <p:sp>
        <p:nvSpPr>
          <p:cNvPr id="5" name="عنصر نائب لرقم الشريحة 4"/>
          <p:cNvSpPr>
            <a:spLocks noGrp="1"/>
          </p:cNvSpPr>
          <p:nvPr>
            <p:ph type="sldNum" sz="quarter" idx="12"/>
          </p:nvPr>
        </p:nvSpPr>
        <p:spPr/>
        <p:txBody>
          <a:bodyPr/>
          <a:lstStyle>
            <a:extLst/>
          </a:lstStyle>
          <a:p>
            <a:fld id="{E4443031-EA0C-4F12-9F88-A4A1C3087359}"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8E1196DD-CC11-4C33-A080-E05D7D512EA9}" type="datetimeFigureOut">
              <a:rPr lang="ar-IQ" smtClean="0"/>
              <a:t>01/07/1441</a:t>
            </a:fld>
            <a:endParaRPr lang="ar-IQ"/>
          </a:p>
        </p:txBody>
      </p:sp>
      <p:sp>
        <p:nvSpPr>
          <p:cNvPr id="3" name="عنصر نائب للتذييل 2"/>
          <p:cNvSpPr>
            <a:spLocks noGrp="1"/>
          </p:cNvSpPr>
          <p:nvPr>
            <p:ph type="ftr" sz="quarter" idx="11"/>
          </p:nvPr>
        </p:nvSpPr>
        <p:spPr/>
        <p:txBody>
          <a:bodyPr/>
          <a:lstStyle>
            <a:extLst/>
          </a:lstStyle>
          <a:p>
            <a:endParaRPr lang="ar-IQ"/>
          </a:p>
        </p:txBody>
      </p:sp>
      <p:sp>
        <p:nvSpPr>
          <p:cNvPr id="4" name="عنصر نائب لرقم الشريحة 3"/>
          <p:cNvSpPr>
            <a:spLocks noGrp="1"/>
          </p:cNvSpPr>
          <p:nvPr>
            <p:ph type="sldNum" sz="quarter" idx="12"/>
          </p:nvPr>
        </p:nvSpPr>
        <p:spPr/>
        <p:txBody>
          <a:bodyPr/>
          <a:lstStyle>
            <a:extLst/>
          </a:lstStyle>
          <a:p>
            <a:fld id="{E4443031-EA0C-4F12-9F88-A4A1C3087359}" type="slidenum">
              <a:rPr lang="ar-IQ" smtClean="0"/>
              <a:t>‹#›</a:t>
            </a:fld>
            <a:endParaRPr lang="ar-IQ"/>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8E1196DD-CC11-4C33-A080-E05D7D512EA9}" type="datetimeFigureOut">
              <a:rPr lang="ar-IQ" smtClean="0"/>
              <a:t>01/07/1441</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E4443031-EA0C-4F12-9F88-A4A1C3087359}"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8E1196DD-CC11-4C33-A080-E05D7D512EA9}" type="datetimeFigureOut">
              <a:rPr lang="ar-IQ" smtClean="0"/>
              <a:t>01/07/1441</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E4443031-EA0C-4F12-9F88-A4A1C3087359}" type="slidenum">
              <a:rPr lang="ar-IQ" smtClean="0"/>
              <a:t>‹#›</a:t>
            </a:fld>
            <a:endParaRPr lang="ar-IQ"/>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E1196DD-CC11-4C33-A080-E05D7D512EA9}" type="datetimeFigureOut">
              <a:rPr lang="ar-IQ" smtClean="0"/>
              <a:t>01/07/1441</a:t>
            </a:fld>
            <a:endParaRPr lang="ar-IQ"/>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IQ"/>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4443031-EA0C-4F12-9F88-A4A1C3087359}" type="slidenum">
              <a:rPr lang="ar-IQ" smtClean="0"/>
              <a:t>‹#›</a:t>
            </a:fld>
            <a:endParaRPr lang="ar-IQ"/>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solidFill>
                  <a:srgbClr val="E7DEC9">
                    <a:shade val="50000"/>
                    <a:satMod val="200000"/>
                  </a:srgbClr>
                </a:solidFill>
              </a:rPr>
              <a:pPr/>
              <a:t>01/07/1441</a:t>
            </a:fld>
            <a:endParaRPr lang="ar-SA">
              <a:solidFill>
                <a:srgbClr val="E7DEC9">
                  <a:shade val="50000"/>
                  <a:satMod val="200000"/>
                </a:srgbClr>
              </a:solidFill>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solidFill>
                <a:srgbClr val="E7DEC9">
                  <a:shade val="50000"/>
                  <a:satMod val="200000"/>
                </a:srgbClr>
              </a:solidFill>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solidFill>
                  <a:srgbClr val="E7DEC9">
                    <a:shade val="50000"/>
                    <a:satMod val="200000"/>
                  </a:srgbClr>
                </a:solidFill>
              </a:rPr>
              <a:pPr/>
              <a:t>‹#›</a:t>
            </a:fld>
            <a:endParaRPr lang="ar-SA">
              <a:solidFill>
                <a:srgbClr val="E7DEC9">
                  <a:shade val="50000"/>
                  <a:satMod val="200000"/>
                </a:srgbClr>
              </a:solidFill>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6522062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edge/>
  </p:transition>
  <p:timing>
    <p:tnLst>
      <p:par>
        <p:cTn id="1" dur="indefinite" restart="never" nodeType="tmRoot"/>
      </p:par>
    </p:tnLst>
  </p:timing>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ctrTitle"/>
          </p:nvPr>
        </p:nvSpPr>
        <p:spPr>
          <a:xfrm>
            <a:off x="755576" y="1628800"/>
            <a:ext cx="7772400" cy="1470025"/>
          </a:xfrm>
        </p:spPr>
        <p:txBody>
          <a:bodyPr>
            <a:normAutofit/>
          </a:bodyPr>
          <a:lstStyle/>
          <a:p>
            <a:pPr algn="ctr"/>
            <a:r>
              <a:rPr lang="ar-IQ" sz="6000" dirty="0" smtClean="0"/>
              <a:t>بسم الله الرحمن الرحيم</a:t>
            </a:r>
            <a:endParaRPr lang="ar-IQ" sz="6000" dirty="0"/>
          </a:p>
        </p:txBody>
      </p:sp>
    </p:spTree>
    <p:extLst>
      <p:ext uri="{BB962C8B-B14F-4D97-AF65-F5344CB8AC3E}">
        <p14:creationId xmlns:p14="http://schemas.microsoft.com/office/powerpoint/2010/main" val="182524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thumb/3/3a/Cell_membrane_detailed_diagram_4.svg/1024px-Cell_membrane_detailed_diagram_4.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124825" cy="614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909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43608" y="44624"/>
            <a:ext cx="7632848" cy="1704249"/>
          </a:xfrm>
          <a:prstGeom prst="rect">
            <a:avLst/>
          </a:prstGeom>
        </p:spPr>
        <p:txBody>
          <a:bodyPr wrap="square">
            <a:spAutoFit/>
          </a:bodyPr>
          <a:lstStyle/>
          <a:p>
            <a:pPr algn="l">
              <a:lnSpc>
                <a:spcPct val="150000"/>
              </a:lnSpc>
            </a:pPr>
            <a:r>
              <a:rPr lang="en-US" dirty="0" smtClean="0">
                <a:effectLst/>
                <a:latin typeface="Times New Roman"/>
                <a:ea typeface="Times New Roman"/>
                <a:cs typeface="Arial"/>
              </a:rPr>
              <a:t> The carbohydrate chains of Glycolipids and glycoprotein serve as the finger prints of the cell. </a:t>
            </a:r>
            <a:r>
              <a:rPr lang="en-US" dirty="0">
                <a:solidFill>
                  <a:prstClr val="black"/>
                </a:solidFill>
                <a:latin typeface="Times New Roman"/>
                <a:ea typeface="Times New Roman"/>
                <a:cs typeface="Arial"/>
              </a:rPr>
              <a:t>The carbohydrate chains of the Glycolipids and glycoproteins form a carbohydrate coat that envelope the outer surface of the plasma membrane</a:t>
            </a:r>
            <a:r>
              <a:rPr lang="en-US" dirty="0" smtClean="0">
                <a:effectLst/>
                <a:latin typeface="Times New Roman"/>
                <a:ea typeface="Times New Roman"/>
                <a:cs typeface="Arial"/>
              </a:rPr>
              <a:t>                                                                                                          </a:t>
            </a:r>
            <a:endParaRPr lang="ar-IQ" dirty="0"/>
          </a:p>
        </p:txBody>
      </p:sp>
      <p:sp>
        <p:nvSpPr>
          <p:cNvPr id="3" name="مستطيل 2"/>
          <p:cNvSpPr/>
          <p:nvPr/>
        </p:nvSpPr>
        <p:spPr>
          <a:xfrm>
            <a:off x="1047831" y="1724751"/>
            <a:ext cx="7560840" cy="1704249"/>
          </a:xfrm>
          <a:prstGeom prst="rect">
            <a:avLst/>
          </a:prstGeom>
        </p:spPr>
        <p:txBody>
          <a:bodyPr wrap="square">
            <a:spAutoFit/>
          </a:bodyPr>
          <a:lstStyle/>
          <a:p>
            <a:pPr algn="justLow">
              <a:lnSpc>
                <a:spcPct val="150000"/>
              </a:lnSpc>
            </a:pPr>
            <a:r>
              <a:rPr lang="en-US" dirty="0" smtClean="0">
                <a:effectLst/>
                <a:latin typeface="Times New Roman"/>
                <a:ea typeface="Times New Roman"/>
                <a:cs typeface="Arial"/>
              </a:rPr>
              <a:t> The lipid and protein composition of the inside half differs from the outside half., on the inside some protein serve as links to the cytoskeletal filament and on the outside some serve as links to an extracellular matrix.                                           </a:t>
            </a:r>
            <a:endParaRPr lang="ar-IQ" dirty="0"/>
          </a:p>
        </p:txBody>
      </p:sp>
      <p:pic>
        <p:nvPicPr>
          <p:cNvPr id="2050" name="Picture 2" descr="نتيجة بحث الصور عن ‪pictures of membrane lipid of animal c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251" y="3182043"/>
            <a:ext cx="6858000" cy="3703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337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43608" y="404664"/>
            <a:ext cx="3040256" cy="507831"/>
          </a:xfrm>
          <a:prstGeom prst="rect">
            <a:avLst/>
          </a:prstGeom>
        </p:spPr>
        <p:txBody>
          <a:bodyPr wrap="none">
            <a:spAutoFit/>
          </a:bodyPr>
          <a:lstStyle/>
          <a:p>
            <a:pPr algn="justLow" rtl="0">
              <a:lnSpc>
                <a:spcPct val="150000"/>
              </a:lnSpc>
              <a:spcAft>
                <a:spcPts val="1000"/>
              </a:spcAft>
            </a:pPr>
            <a:r>
              <a:rPr lang="en-US" b="1" dirty="0" smtClean="0">
                <a:effectLst/>
                <a:latin typeface="Times New Roman"/>
                <a:ea typeface="Times New Roman"/>
                <a:cs typeface="Arial"/>
              </a:rPr>
              <a:t>Membrane protein diversity:</a:t>
            </a:r>
            <a:endParaRPr lang="en-US" sz="1400" dirty="0">
              <a:effectLst/>
              <a:latin typeface="Calibri"/>
              <a:ea typeface="Calibri"/>
              <a:cs typeface="Arial"/>
            </a:endParaRPr>
          </a:p>
        </p:txBody>
      </p:sp>
      <p:sp>
        <p:nvSpPr>
          <p:cNvPr id="3" name="مستطيل 2"/>
          <p:cNvSpPr/>
          <p:nvPr/>
        </p:nvSpPr>
        <p:spPr>
          <a:xfrm>
            <a:off x="1049536" y="1052736"/>
            <a:ext cx="7698927" cy="923330"/>
          </a:xfrm>
          <a:prstGeom prst="rect">
            <a:avLst/>
          </a:prstGeom>
        </p:spPr>
        <p:txBody>
          <a:bodyPr wrap="square">
            <a:spAutoFit/>
          </a:bodyPr>
          <a:lstStyle/>
          <a:p>
            <a:pPr algn="justLow" rtl="0">
              <a:lnSpc>
                <a:spcPct val="150000"/>
              </a:lnSpc>
              <a:spcAft>
                <a:spcPts val="1000"/>
              </a:spcAft>
            </a:pPr>
            <a:r>
              <a:rPr lang="en-US" dirty="0" smtClean="0">
                <a:effectLst/>
                <a:latin typeface="Times New Roman"/>
                <a:ea typeface="Times New Roman"/>
                <a:cs typeface="Arial"/>
              </a:rPr>
              <a:t>These are some of the functions performed by proteins found in the plasma membrane :</a:t>
            </a:r>
            <a:endParaRPr lang="en-US" sz="1400" dirty="0">
              <a:effectLst/>
              <a:latin typeface="Calibri"/>
              <a:ea typeface="Calibri"/>
              <a:cs typeface="Arial"/>
            </a:endParaRPr>
          </a:p>
        </p:txBody>
      </p:sp>
      <p:sp>
        <p:nvSpPr>
          <p:cNvPr id="4" name="مستطيل 3"/>
          <p:cNvSpPr/>
          <p:nvPr/>
        </p:nvSpPr>
        <p:spPr>
          <a:xfrm>
            <a:off x="1043608" y="1916832"/>
            <a:ext cx="7560840" cy="1754326"/>
          </a:xfrm>
          <a:prstGeom prst="rect">
            <a:avLst/>
          </a:prstGeom>
        </p:spPr>
        <p:txBody>
          <a:bodyPr wrap="square">
            <a:spAutoFit/>
          </a:bodyPr>
          <a:lstStyle/>
          <a:p>
            <a:pPr algn="justLow" rtl="0">
              <a:lnSpc>
                <a:spcPct val="150000"/>
              </a:lnSpc>
              <a:spcAft>
                <a:spcPts val="1000"/>
              </a:spcAft>
            </a:pPr>
            <a:r>
              <a:rPr lang="en-US" b="1" dirty="0" smtClean="0">
                <a:effectLst/>
                <a:latin typeface="Times New Roman"/>
                <a:ea typeface="Times New Roman"/>
                <a:cs typeface="Arial"/>
              </a:rPr>
              <a:t>1-channel protein</a:t>
            </a:r>
            <a:r>
              <a:rPr lang="en-US" dirty="0" smtClean="0">
                <a:effectLst/>
                <a:latin typeface="Times New Roman"/>
                <a:ea typeface="Times New Roman"/>
                <a:cs typeface="Arial"/>
              </a:rPr>
              <a:t>: allows a particular molecules or ion to cross the plasma membrane freely . cystic fibrosis</a:t>
            </a:r>
            <a:r>
              <a:rPr lang="en-US" dirty="0" smtClean="0">
                <a:solidFill>
                  <a:srgbClr val="FF0000"/>
                </a:solidFill>
                <a:effectLst/>
                <a:latin typeface="Times New Roman"/>
                <a:ea typeface="Times New Roman"/>
                <a:cs typeface="Arial"/>
              </a:rPr>
              <a:t>**</a:t>
            </a:r>
            <a:r>
              <a:rPr lang="en-US" dirty="0" smtClean="0">
                <a:effectLst/>
                <a:latin typeface="Times New Roman"/>
                <a:ea typeface="Times New Roman"/>
                <a:cs typeface="Arial"/>
              </a:rPr>
              <a:t> an inherited disorder , is caused by faulty chloride (</a:t>
            </a:r>
            <a:r>
              <a:rPr lang="en-US" dirty="0" err="1" smtClean="0">
                <a:effectLst/>
                <a:latin typeface="Times New Roman"/>
                <a:ea typeface="Times New Roman"/>
                <a:cs typeface="Arial"/>
              </a:rPr>
              <a:t>Cl</a:t>
            </a:r>
            <a:r>
              <a:rPr lang="en-US" dirty="0" smtClean="0">
                <a:effectLst/>
                <a:latin typeface="Times New Roman"/>
                <a:ea typeface="Times New Roman"/>
                <a:cs typeface="Arial"/>
              </a:rPr>
              <a:t>-) channel ; a thick mucus collects in airways and in pancreatic and liver ducts .</a:t>
            </a:r>
            <a:endParaRPr lang="en-US" sz="1400" dirty="0">
              <a:effectLst/>
              <a:latin typeface="Calibri"/>
              <a:ea typeface="Calibri"/>
              <a:cs typeface="Arial"/>
            </a:endParaRPr>
          </a:p>
        </p:txBody>
      </p:sp>
      <p:sp>
        <p:nvSpPr>
          <p:cNvPr id="5" name="مستطيل 4"/>
          <p:cNvSpPr/>
          <p:nvPr/>
        </p:nvSpPr>
        <p:spPr>
          <a:xfrm>
            <a:off x="1043608" y="3682118"/>
            <a:ext cx="7488832" cy="1754326"/>
          </a:xfrm>
          <a:prstGeom prst="rect">
            <a:avLst/>
          </a:prstGeom>
        </p:spPr>
        <p:txBody>
          <a:bodyPr wrap="square">
            <a:spAutoFit/>
          </a:bodyPr>
          <a:lstStyle/>
          <a:p>
            <a:pPr algn="justLow" rtl="0">
              <a:lnSpc>
                <a:spcPct val="150000"/>
              </a:lnSpc>
              <a:spcAft>
                <a:spcPts val="1000"/>
              </a:spcAft>
            </a:pPr>
            <a:r>
              <a:rPr lang="en-US" b="1" dirty="0" smtClean="0">
                <a:effectLst/>
                <a:latin typeface="Times New Roman"/>
                <a:ea typeface="Times New Roman"/>
                <a:cs typeface="Arial"/>
              </a:rPr>
              <a:t>2-carrier protein</a:t>
            </a:r>
            <a:r>
              <a:rPr lang="en-US" dirty="0" smtClean="0">
                <a:effectLst/>
                <a:latin typeface="Times New Roman"/>
                <a:ea typeface="Times New Roman"/>
                <a:cs typeface="Arial"/>
              </a:rPr>
              <a:t>:  selectively interacts with a specific molecules or ion so that it can cross the plasma membrane . the inability of some person to use energy to sodium – potassium( Na+ , K+ ) transport has been suggested as the caused of their obesity . </a:t>
            </a:r>
            <a:endParaRPr lang="en-US" sz="1400" dirty="0">
              <a:effectLst/>
              <a:latin typeface="Calibri"/>
              <a:ea typeface="Calibri"/>
              <a:cs typeface="Arial"/>
            </a:endParaRPr>
          </a:p>
        </p:txBody>
      </p:sp>
    </p:spTree>
    <p:extLst>
      <p:ext uri="{BB962C8B-B14F-4D97-AF65-F5344CB8AC3E}">
        <p14:creationId xmlns:p14="http://schemas.microsoft.com/office/powerpoint/2010/main" val="2138560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43608" y="476672"/>
            <a:ext cx="7632848" cy="1754326"/>
          </a:xfrm>
          <a:prstGeom prst="rect">
            <a:avLst/>
          </a:prstGeom>
        </p:spPr>
        <p:txBody>
          <a:bodyPr wrap="square">
            <a:spAutoFit/>
          </a:bodyPr>
          <a:lstStyle/>
          <a:p>
            <a:pPr algn="justLow" rtl="0">
              <a:lnSpc>
                <a:spcPct val="150000"/>
              </a:lnSpc>
              <a:spcAft>
                <a:spcPts val="1000"/>
              </a:spcAft>
            </a:pPr>
            <a:r>
              <a:rPr lang="en-US" b="1" dirty="0" smtClean="0">
                <a:effectLst/>
                <a:latin typeface="Times New Roman"/>
                <a:ea typeface="Times New Roman"/>
                <a:cs typeface="Arial"/>
              </a:rPr>
              <a:t>3-cell recognition protein</a:t>
            </a:r>
            <a:r>
              <a:rPr lang="en-US" dirty="0" smtClean="0">
                <a:effectLst/>
                <a:latin typeface="Times New Roman"/>
                <a:ea typeface="Times New Roman"/>
                <a:cs typeface="Arial"/>
              </a:rPr>
              <a:t>: the MHC (major histocompatibility complex). </a:t>
            </a:r>
            <a:r>
              <a:rPr lang="en-US" dirty="0" err="1" smtClean="0">
                <a:effectLst/>
                <a:latin typeface="Times New Roman"/>
                <a:ea typeface="Times New Roman"/>
                <a:cs typeface="Arial"/>
              </a:rPr>
              <a:t>glycoprotien</a:t>
            </a:r>
            <a:r>
              <a:rPr lang="en-US" dirty="0" smtClean="0">
                <a:effectLst/>
                <a:latin typeface="Times New Roman"/>
                <a:ea typeface="Times New Roman"/>
                <a:cs typeface="Arial"/>
              </a:rPr>
              <a:t> are different for each person , so organ transplant are difficult to achieve. cells with foreign MHC glycoproteins are attacked by blood cell responsible for immunity.</a:t>
            </a:r>
            <a:endParaRPr lang="en-US" sz="1400" dirty="0">
              <a:effectLst/>
              <a:latin typeface="Calibri"/>
              <a:ea typeface="Calibri"/>
              <a:cs typeface="Arial"/>
            </a:endParaRPr>
          </a:p>
        </p:txBody>
      </p:sp>
      <p:sp>
        <p:nvSpPr>
          <p:cNvPr id="3" name="مستطيل 2"/>
          <p:cNvSpPr/>
          <p:nvPr/>
        </p:nvSpPr>
        <p:spPr>
          <a:xfrm>
            <a:off x="1043608" y="2276872"/>
            <a:ext cx="7560840" cy="1754326"/>
          </a:xfrm>
          <a:prstGeom prst="rect">
            <a:avLst/>
          </a:prstGeom>
        </p:spPr>
        <p:txBody>
          <a:bodyPr wrap="square">
            <a:spAutoFit/>
          </a:bodyPr>
          <a:lstStyle/>
          <a:p>
            <a:pPr algn="justLow" rtl="0">
              <a:lnSpc>
                <a:spcPct val="150000"/>
              </a:lnSpc>
              <a:spcAft>
                <a:spcPts val="1000"/>
              </a:spcAft>
            </a:pPr>
            <a:r>
              <a:rPr lang="en-US" b="1" dirty="0" smtClean="0">
                <a:effectLst/>
                <a:latin typeface="Times New Roman"/>
                <a:ea typeface="Times New Roman"/>
                <a:cs typeface="Arial"/>
              </a:rPr>
              <a:t>4-receptor protein</a:t>
            </a:r>
            <a:r>
              <a:rPr lang="en-US" dirty="0" smtClean="0">
                <a:effectLst/>
                <a:latin typeface="Times New Roman"/>
                <a:ea typeface="Times New Roman"/>
                <a:cs typeface="Arial"/>
              </a:rPr>
              <a:t>: is a specific molecules can bind to it.  Pygmies are shorts not because they do not produce enough growth hormone, but because their plasma membrane growth hormone receptors are faulty and cannot interact with the growth hormone.   </a:t>
            </a:r>
            <a:endParaRPr lang="en-US" sz="1400" dirty="0">
              <a:effectLst/>
              <a:latin typeface="Calibri"/>
              <a:ea typeface="Calibri"/>
              <a:cs typeface="Arial"/>
            </a:endParaRPr>
          </a:p>
        </p:txBody>
      </p:sp>
      <p:sp>
        <p:nvSpPr>
          <p:cNvPr id="4" name="مستطيل 3"/>
          <p:cNvSpPr/>
          <p:nvPr/>
        </p:nvSpPr>
        <p:spPr>
          <a:xfrm>
            <a:off x="1073404" y="4098414"/>
            <a:ext cx="7459036" cy="923330"/>
          </a:xfrm>
          <a:prstGeom prst="rect">
            <a:avLst/>
          </a:prstGeom>
        </p:spPr>
        <p:txBody>
          <a:bodyPr wrap="square">
            <a:spAutoFit/>
          </a:bodyPr>
          <a:lstStyle/>
          <a:p>
            <a:pPr algn="justLow" rtl="0">
              <a:lnSpc>
                <a:spcPct val="150000"/>
              </a:lnSpc>
              <a:spcAft>
                <a:spcPts val="1000"/>
              </a:spcAft>
            </a:pPr>
            <a:r>
              <a:rPr lang="en-US" b="1" dirty="0" smtClean="0">
                <a:effectLst/>
                <a:latin typeface="Times New Roman"/>
                <a:ea typeface="Times New Roman"/>
                <a:cs typeface="Arial"/>
              </a:rPr>
              <a:t>5-enzymatic protein</a:t>
            </a:r>
            <a:r>
              <a:rPr lang="en-US" dirty="0" smtClean="0">
                <a:effectLst/>
                <a:latin typeface="Times New Roman"/>
                <a:ea typeface="Times New Roman"/>
                <a:cs typeface="Arial"/>
              </a:rPr>
              <a:t>: catalyzes a specific reaction, the membrane protein, </a:t>
            </a:r>
            <a:r>
              <a:rPr lang="en-US" dirty="0" err="1" smtClean="0">
                <a:effectLst/>
                <a:latin typeface="Times New Roman"/>
                <a:ea typeface="Times New Roman"/>
                <a:cs typeface="Arial"/>
              </a:rPr>
              <a:t>Adenylate</a:t>
            </a:r>
            <a:r>
              <a:rPr lang="en-US" dirty="0" smtClean="0">
                <a:effectLst/>
                <a:latin typeface="Times New Roman"/>
                <a:ea typeface="Times New Roman"/>
                <a:cs typeface="Arial"/>
              </a:rPr>
              <a:t> </a:t>
            </a:r>
            <a:r>
              <a:rPr lang="en-US" dirty="0" err="1" smtClean="0">
                <a:effectLst/>
                <a:latin typeface="Times New Roman"/>
                <a:ea typeface="Times New Roman"/>
                <a:cs typeface="Arial"/>
              </a:rPr>
              <a:t>cyclase</a:t>
            </a:r>
            <a:r>
              <a:rPr lang="en-US" dirty="0" smtClean="0">
                <a:effectLst/>
                <a:latin typeface="Times New Roman"/>
                <a:ea typeface="Times New Roman"/>
                <a:cs typeface="Arial"/>
              </a:rPr>
              <a:t> , is involved in ATP metabolism .</a:t>
            </a:r>
            <a:endParaRPr lang="en-US" sz="1400" dirty="0">
              <a:effectLst/>
              <a:latin typeface="Calibri"/>
              <a:ea typeface="Calibri"/>
              <a:cs typeface="Arial"/>
            </a:endParaRPr>
          </a:p>
        </p:txBody>
      </p:sp>
    </p:spTree>
    <p:extLst>
      <p:ext uri="{BB962C8B-B14F-4D97-AF65-F5344CB8AC3E}">
        <p14:creationId xmlns:p14="http://schemas.microsoft.com/office/powerpoint/2010/main" val="53622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48307" y="408806"/>
            <a:ext cx="3047629" cy="738664"/>
          </a:xfrm>
          <a:prstGeom prst="rect">
            <a:avLst/>
          </a:prstGeom>
        </p:spPr>
        <p:txBody>
          <a:bodyPr wrap="none">
            <a:spAutoFit/>
          </a:bodyPr>
          <a:lstStyle/>
          <a:p>
            <a:pPr algn="justLow" rtl="0">
              <a:lnSpc>
                <a:spcPct val="150000"/>
              </a:lnSpc>
              <a:spcAft>
                <a:spcPts val="1000"/>
              </a:spcAft>
            </a:pPr>
            <a:r>
              <a:rPr lang="en-US" sz="2800" b="1" dirty="0" smtClean="0">
                <a:effectLst/>
                <a:latin typeface="Times New Roman"/>
                <a:ea typeface="Times New Roman"/>
                <a:cs typeface="Arial"/>
              </a:rPr>
              <a:t>Plasma membrane</a:t>
            </a:r>
            <a:endParaRPr lang="en-US" sz="2800" dirty="0">
              <a:ea typeface="Calibri"/>
              <a:cs typeface="Arial"/>
            </a:endParaRPr>
          </a:p>
        </p:txBody>
      </p:sp>
      <p:sp>
        <p:nvSpPr>
          <p:cNvPr id="3" name="مستطيل 2"/>
          <p:cNvSpPr/>
          <p:nvPr/>
        </p:nvSpPr>
        <p:spPr>
          <a:xfrm>
            <a:off x="1043608" y="1268760"/>
            <a:ext cx="7560840" cy="1884555"/>
          </a:xfrm>
          <a:prstGeom prst="rect">
            <a:avLst/>
          </a:prstGeom>
        </p:spPr>
        <p:txBody>
          <a:bodyPr wrap="square">
            <a:spAutoFit/>
          </a:bodyPr>
          <a:lstStyle/>
          <a:p>
            <a:pPr algn="justLow" rtl="0">
              <a:lnSpc>
                <a:spcPct val="150000"/>
              </a:lnSpc>
              <a:spcAft>
                <a:spcPts val="1000"/>
              </a:spcAft>
            </a:pPr>
            <a:r>
              <a:rPr lang="en-US" sz="2000" dirty="0" smtClean="0">
                <a:effectLst/>
                <a:latin typeface="Times New Roman"/>
                <a:ea typeface="Times New Roman"/>
                <a:cs typeface="Arial"/>
              </a:rPr>
              <a:t>The structure and function of cells are critically dependent on membranes, which not only separate the interior of the cell from its environment but also define the internal compartment of eukaryotic cells, including the nucleus and cytoplasmic organelles .</a:t>
            </a:r>
            <a:endParaRPr lang="en-US" sz="2000" dirty="0">
              <a:ea typeface="Calibri"/>
              <a:cs typeface="Arial"/>
            </a:endParaRPr>
          </a:p>
        </p:txBody>
      </p:sp>
      <p:sp>
        <p:nvSpPr>
          <p:cNvPr id="4" name="مستطيل 3"/>
          <p:cNvSpPr/>
          <p:nvPr/>
        </p:nvSpPr>
        <p:spPr>
          <a:xfrm>
            <a:off x="1043608" y="3297189"/>
            <a:ext cx="7560840" cy="1427955"/>
          </a:xfrm>
          <a:prstGeom prst="rect">
            <a:avLst/>
          </a:prstGeom>
        </p:spPr>
        <p:txBody>
          <a:bodyPr wrap="square">
            <a:spAutoFit/>
          </a:bodyPr>
          <a:lstStyle/>
          <a:p>
            <a:pPr algn="justLow" rtl="0">
              <a:lnSpc>
                <a:spcPct val="150000"/>
              </a:lnSpc>
              <a:spcAft>
                <a:spcPts val="1000"/>
              </a:spcAft>
            </a:pPr>
            <a:r>
              <a:rPr lang="en-US" sz="2000" dirty="0" smtClean="0">
                <a:effectLst/>
                <a:latin typeface="Times New Roman"/>
                <a:ea typeface="Times New Roman"/>
                <a:cs typeface="Arial"/>
              </a:rPr>
              <a:t> Generally, a plasma membrane protects a cells by acting as a barrier between its living contents and the surrounding environment. It regulates what goes being unique to the organisms. </a:t>
            </a:r>
            <a:endParaRPr lang="en-US" sz="2000" dirty="0">
              <a:effectLst/>
              <a:latin typeface="Calibri"/>
              <a:ea typeface="Calibri"/>
              <a:cs typeface="Arial"/>
            </a:endParaRPr>
          </a:p>
        </p:txBody>
      </p:sp>
    </p:spTree>
    <p:extLst>
      <p:ext uri="{BB962C8B-B14F-4D97-AF65-F5344CB8AC3E}">
        <p14:creationId xmlns:p14="http://schemas.microsoft.com/office/powerpoint/2010/main" val="4254072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نتيجة بحث الصور عن ‪picture of plasma membrane of eukaryotic cell‬‏"/>
          <p:cNvSpPr>
            <a:spLocks noChangeAspect="1" noChangeArrowheads="1"/>
          </p:cNvSpPr>
          <p:nvPr/>
        </p:nvSpPr>
        <p:spPr bwMode="auto">
          <a:xfrm>
            <a:off x="8355013" y="-13716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4" name="AutoShape 4" descr="نتيجة بحث الصور عن ‪picture of plasma membrane of eukaryotic cell‬‏"/>
          <p:cNvSpPr>
            <a:spLocks noChangeAspect="1" noChangeArrowheads="1"/>
          </p:cNvSpPr>
          <p:nvPr/>
        </p:nvSpPr>
        <p:spPr bwMode="auto">
          <a:xfrm>
            <a:off x="8507413" y="-12192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5" name="AutoShape 7" descr="نتيجة بحث الصور عن ‪picture of plasma membrane of eukaryotic cell‬‏"/>
          <p:cNvSpPr>
            <a:spLocks noChangeAspect="1" noChangeArrowheads="1"/>
          </p:cNvSpPr>
          <p:nvPr/>
        </p:nvSpPr>
        <p:spPr bwMode="auto">
          <a:xfrm>
            <a:off x="8659813" y="-10668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1033" name="Picture 9" descr="نتيجة بحث الصور عن ‪picture of plasma membrane of eukaryotic 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863" y="116632"/>
            <a:ext cx="6953250" cy="43924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صورة ذات صل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549" y="4447702"/>
            <a:ext cx="3800475" cy="2293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436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43608" y="620688"/>
            <a:ext cx="7488832" cy="1754326"/>
          </a:xfrm>
          <a:prstGeom prst="rect">
            <a:avLst/>
          </a:prstGeom>
        </p:spPr>
        <p:txBody>
          <a:bodyPr wrap="square">
            <a:spAutoFit/>
          </a:bodyPr>
          <a:lstStyle/>
          <a:p>
            <a:pPr algn="justLow" rtl="0">
              <a:lnSpc>
                <a:spcPct val="150000"/>
              </a:lnSpc>
              <a:spcAft>
                <a:spcPts val="1000"/>
              </a:spcAft>
            </a:pPr>
            <a:r>
              <a:rPr lang="en-US" dirty="0" smtClean="0">
                <a:effectLst/>
                <a:latin typeface="Times New Roman"/>
                <a:ea typeface="Times New Roman"/>
                <a:cs typeface="Arial"/>
              </a:rPr>
              <a:t>In multicellular organisms, cell junctions requiring specialized features of the plasma membrane connect cell together in specific ways and pass on information to neighboring cells so that the activities of tissues and organs are coordinated.</a:t>
            </a:r>
            <a:endParaRPr lang="en-US" sz="1400" dirty="0">
              <a:effectLst/>
              <a:latin typeface="Calibri"/>
              <a:ea typeface="Calibri"/>
              <a:cs typeface="Arial"/>
            </a:endParaRPr>
          </a:p>
        </p:txBody>
      </p:sp>
      <p:sp>
        <p:nvSpPr>
          <p:cNvPr id="3" name="مستطيل 2"/>
          <p:cNvSpPr/>
          <p:nvPr/>
        </p:nvSpPr>
        <p:spPr>
          <a:xfrm>
            <a:off x="1043608" y="2348880"/>
            <a:ext cx="7632848" cy="1338828"/>
          </a:xfrm>
          <a:prstGeom prst="rect">
            <a:avLst/>
          </a:prstGeom>
        </p:spPr>
        <p:txBody>
          <a:bodyPr wrap="square">
            <a:spAutoFit/>
          </a:bodyPr>
          <a:lstStyle/>
          <a:p>
            <a:pPr algn="l">
              <a:lnSpc>
                <a:spcPct val="150000"/>
              </a:lnSpc>
            </a:pPr>
            <a:r>
              <a:rPr lang="en-US" dirty="0" smtClean="0">
                <a:effectLst/>
                <a:latin typeface="Times New Roman"/>
                <a:ea typeface="Times New Roman"/>
                <a:cs typeface="Arial"/>
              </a:rPr>
              <a:t> At the turn of century, investigators noted that lipid soluble molecules entered cells more rapidly than water soluble molecules this promoted then to suggest that lipids are a component of the plasma membrane.                                        </a:t>
            </a:r>
            <a:endParaRPr lang="ar-IQ" dirty="0"/>
          </a:p>
        </p:txBody>
      </p:sp>
      <p:sp>
        <p:nvSpPr>
          <p:cNvPr id="4" name="مستطيل 3"/>
          <p:cNvSpPr/>
          <p:nvPr/>
        </p:nvSpPr>
        <p:spPr>
          <a:xfrm>
            <a:off x="1064980" y="3861048"/>
            <a:ext cx="7467459" cy="1422634"/>
          </a:xfrm>
          <a:prstGeom prst="rect">
            <a:avLst/>
          </a:prstGeom>
        </p:spPr>
        <p:txBody>
          <a:bodyPr wrap="square">
            <a:spAutoFit/>
          </a:bodyPr>
          <a:lstStyle/>
          <a:p>
            <a:pPr algn="justLow" rtl="0">
              <a:lnSpc>
                <a:spcPct val="150000"/>
              </a:lnSpc>
              <a:spcAft>
                <a:spcPts val="1000"/>
              </a:spcAft>
            </a:pPr>
            <a:r>
              <a:rPr lang="en-US" dirty="0" smtClean="0">
                <a:effectLst/>
                <a:latin typeface="Times New Roman"/>
                <a:ea typeface="Times New Roman"/>
                <a:cs typeface="Arial"/>
              </a:rPr>
              <a:t> The formation of biological membrane is based on the properties of lipid and all cell membrane share a common structural organization: </a:t>
            </a:r>
          </a:p>
          <a:p>
            <a:pPr algn="justLow" rtl="0">
              <a:lnSpc>
                <a:spcPct val="150000"/>
              </a:lnSpc>
              <a:spcAft>
                <a:spcPts val="1000"/>
              </a:spcAft>
            </a:pPr>
            <a:r>
              <a:rPr lang="en-US" b="1" dirty="0" smtClean="0">
                <a:effectLst/>
                <a:latin typeface="Times New Roman"/>
                <a:ea typeface="Times New Roman"/>
                <a:cs typeface="Arial"/>
              </a:rPr>
              <a:t>Bilayer of phospholipids with associated proteins. </a:t>
            </a:r>
            <a:endParaRPr lang="en-US" sz="1400" b="1" dirty="0">
              <a:effectLst/>
              <a:latin typeface="Calibri"/>
              <a:ea typeface="Calibri"/>
              <a:cs typeface="Arial"/>
            </a:endParaRPr>
          </a:p>
        </p:txBody>
      </p:sp>
    </p:spTree>
    <p:extLst>
      <p:ext uri="{BB962C8B-B14F-4D97-AF65-F5344CB8AC3E}">
        <p14:creationId xmlns:p14="http://schemas.microsoft.com/office/powerpoint/2010/main" val="3409500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78251" y="116632"/>
            <a:ext cx="2534668" cy="587148"/>
          </a:xfrm>
          <a:prstGeom prst="rect">
            <a:avLst/>
          </a:prstGeom>
        </p:spPr>
        <p:txBody>
          <a:bodyPr wrap="none">
            <a:spAutoFit/>
          </a:bodyPr>
          <a:lstStyle/>
          <a:p>
            <a:pPr algn="justLow" rtl="0">
              <a:lnSpc>
                <a:spcPct val="150000"/>
              </a:lnSpc>
              <a:spcAft>
                <a:spcPts val="1000"/>
              </a:spcAft>
            </a:pPr>
            <a:r>
              <a:rPr lang="en-US" sz="2400" b="1" dirty="0" smtClean="0">
                <a:effectLst/>
                <a:latin typeface="Times New Roman"/>
                <a:ea typeface="Times New Roman"/>
                <a:cs typeface="Arial"/>
              </a:rPr>
              <a:t>Membrane lipids:</a:t>
            </a:r>
            <a:endParaRPr lang="en-US" sz="2400" dirty="0">
              <a:effectLst/>
              <a:latin typeface="Calibri"/>
              <a:ea typeface="Calibri"/>
              <a:cs typeface="Arial"/>
            </a:endParaRPr>
          </a:p>
        </p:txBody>
      </p:sp>
      <p:sp>
        <p:nvSpPr>
          <p:cNvPr id="3" name="مستطيل 2"/>
          <p:cNvSpPr/>
          <p:nvPr/>
        </p:nvSpPr>
        <p:spPr>
          <a:xfrm>
            <a:off x="1043608" y="764704"/>
            <a:ext cx="7632848" cy="923330"/>
          </a:xfrm>
          <a:prstGeom prst="rect">
            <a:avLst/>
          </a:prstGeom>
        </p:spPr>
        <p:txBody>
          <a:bodyPr wrap="square">
            <a:spAutoFit/>
          </a:bodyPr>
          <a:lstStyle/>
          <a:p>
            <a:pPr algn="justLow" rtl="0">
              <a:lnSpc>
                <a:spcPct val="150000"/>
              </a:lnSpc>
              <a:spcAft>
                <a:spcPts val="1000"/>
              </a:spcAft>
            </a:pPr>
            <a:r>
              <a:rPr lang="en-US" dirty="0" smtClean="0">
                <a:effectLst/>
                <a:latin typeface="Times New Roman"/>
                <a:ea typeface="Times New Roman"/>
                <a:cs typeface="Arial"/>
              </a:rPr>
              <a:t>    Lipids constitute approximately 50% of the mass of most cell membrane, although this </a:t>
            </a:r>
            <a:r>
              <a:rPr lang="en-US" dirty="0" smtClean="0">
                <a:effectLst/>
                <a:latin typeface="Times New Roman"/>
                <a:ea typeface="Times New Roman"/>
                <a:cs typeface="Arial"/>
              </a:rPr>
              <a:t>amount differs </a:t>
            </a:r>
            <a:r>
              <a:rPr lang="en-US" dirty="0" smtClean="0">
                <a:effectLst/>
                <a:latin typeface="Times New Roman"/>
                <a:ea typeface="Times New Roman"/>
                <a:cs typeface="Arial"/>
              </a:rPr>
              <a:t>depending on the type of membrane . </a:t>
            </a:r>
            <a:endParaRPr lang="en-US" sz="1400" dirty="0">
              <a:effectLst/>
              <a:latin typeface="Calibri"/>
              <a:ea typeface="Calibri"/>
              <a:cs typeface="Arial"/>
            </a:endParaRPr>
          </a:p>
        </p:txBody>
      </p:sp>
      <p:sp>
        <p:nvSpPr>
          <p:cNvPr id="4" name="مستطيل 3"/>
          <p:cNvSpPr/>
          <p:nvPr/>
        </p:nvSpPr>
        <p:spPr>
          <a:xfrm>
            <a:off x="1115616" y="1720840"/>
            <a:ext cx="7560840" cy="1838132"/>
          </a:xfrm>
          <a:prstGeom prst="rect">
            <a:avLst/>
          </a:prstGeom>
        </p:spPr>
        <p:txBody>
          <a:bodyPr wrap="square">
            <a:spAutoFit/>
          </a:bodyPr>
          <a:lstStyle/>
          <a:p>
            <a:pPr algn="justLow" rtl="0">
              <a:lnSpc>
                <a:spcPct val="150000"/>
              </a:lnSpc>
              <a:spcAft>
                <a:spcPts val="1000"/>
              </a:spcAft>
            </a:pPr>
            <a:r>
              <a:rPr lang="en-US" dirty="0" smtClean="0">
                <a:effectLst/>
                <a:latin typeface="Times New Roman"/>
                <a:ea typeface="Times New Roman"/>
                <a:cs typeface="Arial"/>
              </a:rPr>
              <a:t>   The fundamental building blocks of all cell membranes are phospholipids, which are amphipathic molecules consisting of two hydrophobic fatty acid chains linked to phosphate containing hydrophilic head group. </a:t>
            </a:r>
          </a:p>
          <a:p>
            <a:pPr algn="justLow" rtl="0">
              <a:lnSpc>
                <a:spcPct val="150000"/>
              </a:lnSpc>
              <a:spcAft>
                <a:spcPts val="1000"/>
              </a:spcAft>
            </a:pPr>
            <a:r>
              <a:rPr lang="en-US" dirty="0">
                <a:latin typeface="Times New Roman"/>
                <a:ea typeface="Times New Roman"/>
                <a:cs typeface="Arial"/>
              </a:rPr>
              <a:t>T</a:t>
            </a:r>
            <a:r>
              <a:rPr lang="en-US" dirty="0" smtClean="0">
                <a:effectLst/>
                <a:latin typeface="Times New Roman"/>
                <a:ea typeface="Times New Roman"/>
                <a:cs typeface="Arial"/>
              </a:rPr>
              <a:t>here are two other types of lipids in the plasma membrane.</a:t>
            </a:r>
            <a:endParaRPr lang="en-US" sz="1400" dirty="0">
              <a:effectLst/>
              <a:latin typeface="Calibri"/>
              <a:ea typeface="Calibri"/>
              <a:cs typeface="Arial"/>
            </a:endParaRPr>
          </a:p>
        </p:txBody>
      </p:sp>
      <p:sp>
        <p:nvSpPr>
          <p:cNvPr id="5" name="مستطيل 4"/>
          <p:cNvSpPr/>
          <p:nvPr/>
        </p:nvSpPr>
        <p:spPr>
          <a:xfrm>
            <a:off x="1080858" y="4005064"/>
            <a:ext cx="7451581" cy="1338828"/>
          </a:xfrm>
          <a:prstGeom prst="rect">
            <a:avLst/>
          </a:prstGeom>
        </p:spPr>
        <p:txBody>
          <a:bodyPr wrap="square">
            <a:spAutoFit/>
          </a:bodyPr>
          <a:lstStyle/>
          <a:p>
            <a:pPr algn="justLow" rtl="0">
              <a:lnSpc>
                <a:spcPct val="150000"/>
              </a:lnSpc>
              <a:spcAft>
                <a:spcPts val="1000"/>
              </a:spcAft>
            </a:pPr>
            <a:r>
              <a:rPr lang="en-US" dirty="0" smtClean="0">
                <a:effectLst/>
                <a:latin typeface="Times New Roman"/>
                <a:ea typeface="Times New Roman"/>
                <a:cs typeface="Arial"/>
              </a:rPr>
              <a:t>1- </a:t>
            </a:r>
            <a:r>
              <a:rPr lang="en-US" b="1" dirty="0" smtClean="0">
                <a:effectLst/>
                <a:latin typeface="Times New Roman"/>
                <a:ea typeface="Times New Roman"/>
                <a:cs typeface="Arial"/>
              </a:rPr>
              <a:t>Glycolipids:</a:t>
            </a:r>
            <a:r>
              <a:rPr lang="en-US" dirty="0" smtClean="0">
                <a:effectLst/>
                <a:latin typeface="Times New Roman"/>
                <a:ea typeface="Times New Roman"/>
                <a:cs typeface="Arial"/>
              </a:rPr>
              <a:t> have a structure similar to phospholipids except that the hydrophilic head is a </a:t>
            </a:r>
            <a:r>
              <a:rPr lang="en-US" dirty="0" smtClean="0">
                <a:effectLst/>
                <a:latin typeface="Times New Roman"/>
                <a:ea typeface="Times New Roman"/>
                <a:cs typeface="Arial"/>
              </a:rPr>
              <a:t>diversity </a:t>
            </a:r>
            <a:r>
              <a:rPr lang="en-US" dirty="0" smtClean="0">
                <a:effectLst/>
                <a:latin typeface="Times New Roman"/>
                <a:ea typeface="Times New Roman"/>
                <a:cs typeface="Arial"/>
              </a:rPr>
              <a:t>of sugars joined to form a straight or branching carbohydrate chain , Glycolipids have a protective functions. </a:t>
            </a:r>
            <a:endParaRPr lang="en-US" sz="1400" dirty="0">
              <a:effectLst/>
              <a:latin typeface="Calibri"/>
              <a:ea typeface="Calibri"/>
              <a:cs typeface="Arial"/>
            </a:endParaRPr>
          </a:p>
        </p:txBody>
      </p:sp>
      <p:sp>
        <p:nvSpPr>
          <p:cNvPr id="6" name="مستطيل 5"/>
          <p:cNvSpPr/>
          <p:nvPr/>
        </p:nvSpPr>
        <p:spPr>
          <a:xfrm>
            <a:off x="971600" y="5330532"/>
            <a:ext cx="7704856" cy="1338828"/>
          </a:xfrm>
          <a:prstGeom prst="rect">
            <a:avLst/>
          </a:prstGeom>
        </p:spPr>
        <p:txBody>
          <a:bodyPr wrap="square">
            <a:spAutoFit/>
          </a:bodyPr>
          <a:lstStyle/>
          <a:p>
            <a:pPr algn="l">
              <a:lnSpc>
                <a:spcPct val="150000"/>
              </a:lnSpc>
            </a:pPr>
            <a:r>
              <a:rPr lang="en-US" dirty="0" smtClean="0">
                <a:effectLst/>
                <a:latin typeface="Times New Roman"/>
                <a:ea typeface="Times New Roman"/>
              </a:rPr>
              <a:t>2- </a:t>
            </a:r>
            <a:r>
              <a:rPr lang="en-US" b="1" dirty="0" smtClean="0">
                <a:effectLst/>
                <a:latin typeface="Times New Roman"/>
                <a:ea typeface="Times New Roman"/>
              </a:rPr>
              <a:t>Cholesterol</a:t>
            </a:r>
            <a:r>
              <a:rPr lang="en-US" dirty="0" smtClean="0">
                <a:effectLst/>
                <a:latin typeface="Times New Roman"/>
                <a:ea typeface="Times New Roman"/>
              </a:rPr>
              <a:t>: is a lipid that is found in animal plasma membranes, cholesterol reduced the permeability of the membrane to the most biological molecules. </a:t>
            </a:r>
            <a:br>
              <a:rPr lang="en-US" dirty="0" smtClean="0">
                <a:effectLst/>
                <a:latin typeface="Times New Roman"/>
                <a:ea typeface="Times New Roman"/>
              </a:rPr>
            </a:br>
            <a:endParaRPr lang="ar-IQ" dirty="0"/>
          </a:p>
        </p:txBody>
      </p:sp>
    </p:spTree>
    <p:extLst>
      <p:ext uri="{BB962C8B-B14F-4D97-AF65-F5344CB8AC3E}">
        <p14:creationId xmlns:p14="http://schemas.microsoft.com/office/powerpoint/2010/main" val="690987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87624" y="116632"/>
            <a:ext cx="7272808" cy="3323987"/>
          </a:xfrm>
          <a:prstGeom prst="rect">
            <a:avLst/>
          </a:prstGeom>
        </p:spPr>
        <p:txBody>
          <a:bodyPr wrap="square">
            <a:spAutoFit/>
          </a:bodyPr>
          <a:lstStyle/>
          <a:p>
            <a:pPr algn="justLow" rtl="0">
              <a:lnSpc>
                <a:spcPct val="150000"/>
              </a:lnSpc>
              <a:spcAft>
                <a:spcPts val="1000"/>
              </a:spcAft>
            </a:pPr>
            <a:r>
              <a:rPr lang="en-US" sz="2000" dirty="0" smtClean="0">
                <a:latin typeface="Times New Roman"/>
                <a:ea typeface="Times New Roman"/>
                <a:cs typeface="Arial"/>
              </a:rPr>
              <a:t>The membranes of many eukaryotic cells contain sterols, which provide strength to the then fluid structure. Recall that </a:t>
            </a:r>
            <a:r>
              <a:rPr lang="en-US" sz="2000" i="1" dirty="0" smtClean="0">
                <a:latin typeface="Times New Roman"/>
                <a:ea typeface="Times New Roman"/>
                <a:cs typeface="Arial"/>
              </a:rPr>
              <a:t>Mycoplasma, </a:t>
            </a:r>
            <a:r>
              <a:rPr lang="en-US" sz="2000" dirty="0" smtClean="0">
                <a:latin typeface="Times New Roman"/>
                <a:ea typeface="Times New Roman"/>
                <a:cs typeface="Arial"/>
              </a:rPr>
              <a:t>a group of bacteria lacking a cell wall, also have sterols in their membranes. The sterol found in animal cell membranes is cholesterol, whereas fungal membranes contain </a:t>
            </a:r>
            <a:r>
              <a:rPr lang="en-US" sz="2000" dirty="0" err="1" smtClean="0">
                <a:latin typeface="Times New Roman"/>
                <a:ea typeface="Times New Roman"/>
                <a:cs typeface="Arial"/>
              </a:rPr>
              <a:t>ergosterol</a:t>
            </a:r>
            <a:r>
              <a:rPr lang="en-US" sz="2000" dirty="0" smtClean="0">
                <a:latin typeface="Times New Roman"/>
                <a:ea typeface="Times New Roman"/>
                <a:cs typeface="Arial"/>
              </a:rPr>
              <a:t>. This difference is exploited by antifungal medications that act by interfering with </a:t>
            </a:r>
            <a:r>
              <a:rPr lang="en-US" sz="2000" dirty="0" err="1" smtClean="0">
                <a:latin typeface="Times New Roman"/>
                <a:ea typeface="Times New Roman"/>
                <a:cs typeface="Arial"/>
              </a:rPr>
              <a:t>ergosterol</a:t>
            </a:r>
            <a:r>
              <a:rPr lang="en-US" sz="2000" dirty="0" smtClean="0">
                <a:latin typeface="Times New Roman"/>
                <a:ea typeface="Times New Roman"/>
                <a:cs typeface="Arial"/>
              </a:rPr>
              <a:t> synthesis or function. </a:t>
            </a:r>
            <a:endParaRPr lang="en-US" sz="2000" dirty="0">
              <a:effectLst/>
              <a:latin typeface="Calibri"/>
              <a:ea typeface="Calibri"/>
              <a:cs typeface="Arial"/>
            </a:endParaRPr>
          </a:p>
        </p:txBody>
      </p:sp>
    </p:spTree>
    <p:extLst>
      <p:ext uri="{BB962C8B-B14F-4D97-AF65-F5344CB8AC3E}">
        <p14:creationId xmlns:p14="http://schemas.microsoft.com/office/powerpoint/2010/main" val="1139095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تيجة بحث الصور عن ‪pictures of membrane lipid of animal c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8640"/>
            <a:ext cx="7848872" cy="582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624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نتيجة بحث الصور عن ‪pictures of membrane lipid of animal c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414" y="1700808"/>
            <a:ext cx="5687938"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819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1600" y="404664"/>
            <a:ext cx="2270813" cy="369332"/>
          </a:xfrm>
          <a:prstGeom prst="rect">
            <a:avLst/>
          </a:prstGeom>
        </p:spPr>
        <p:txBody>
          <a:bodyPr wrap="none">
            <a:spAutoFit/>
          </a:bodyPr>
          <a:lstStyle/>
          <a:p>
            <a:r>
              <a:rPr lang="en-US" b="1" dirty="0" smtClean="0">
                <a:effectLst/>
                <a:latin typeface="Times New Roman"/>
                <a:ea typeface="Times New Roman"/>
              </a:rPr>
              <a:t>Membrane proteins: </a:t>
            </a:r>
            <a:endParaRPr lang="ar-IQ" dirty="0"/>
          </a:p>
        </p:txBody>
      </p:sp>
      <p:sp>
        <p:nvSpPr>
          <p:cNvPr id="3" name="مستطيل 2"/>
          <p:cNvSpPr/>
          <p:nvPr/>
        </p:nvSpPr>
        <p:spPr>
          <a:xfrm>
            <a:off x="971702" y="980728"/>
            <a:ext cx="7704754" cy="1754326"/>
          </a:xfrm>
          <a:prstGeom prst="rect">
            <a:avLst/>
          </a:prstGeom>
        </p:spPr>
        <p:txBody>
          <a:bodyPr wrap="square">
            <a:spAutoFit/>
          </a:bodyPr>
          <a:lstStyle/>
          <a:p>
            <a:pPr algn="justLow" rtl="0">
              <a:lnSpc>
                <a:spcPct val="150000"/>
              </a:lnSpc>
              <a:spcAft>
                <a:spcPts val="1000"/>
              </a:spcAft>
            </a:pPr>
            <a:r>
              <a:rPr lang="en-US" b="1" dirty="0" smtClean="0">
                <a:effectLst/>
                <a:latin typeface="Times New Roman"/>
                <a:ea typeface="Times New Roman"/>
                <a:cs typeface="Arial"/>
              </a:rPr>
              <a:t> </a:t>
            </a:r>
            <a:r>
              <a:rPr lang="en-US" dirty="0" smtClean="0">
                <a:effectLst/>
                <a:latin typeface="Times New Roman"/>
                <a:ea typeface="Times New Roman"/>
                <a:cs typeface="Arial"/>
              </a:rPr>
              <a:t>    Proteins are the other major structure of cell membrane, constituting 25 - 75% of the mass various membrane of the cell. While phospholipids provide the basic structural organization of membrane.  These protein are divided into two general classes, based on the nature of their association with the membrane: </a:t>
            </a:r>
            <a:endParaRPr lang="en-US" sz="1400" dirty="0">
              <a:effectLst/>
              <a:latin typeface="Calibri"/>
              <a:ea typeface="Calibri"/>
              <a:cs typeface="Arial"/>
            </a:endParaRPr>
          </a:p>
        </p:txBody>
      </p:sp>
      <p:sp>
        <p:nvSpPr>
          <p:cNvPr id="4" name="مستطيل 3"/>
          <p:cNvSpPr/>
          <p:nvPr/>
        </p:nvSpPr>
        <p:spPr>
          <a:xfrm>
            <a:off x="1043608" y="2967335"/>
            <a:ext cx="7632848" cy="463397"/>
          </a:xfrm>
          <a:prstGeom prst="rect">
            <a:avLst/>
          </a:prstGeom>
        </p:spPr>
        <p:txBody>
          <a:bodyPr wrap="square">
            <a:spAutoFit/>
          </a:bodyPr>
          <a:lstStyle/>
          <a:p>
            <a:pPr algn="justLow" rtl="0">
              <a:lnSpc>
                <a:spcPct val="150000"/>
              </a:lnSpc>
              <a:spcAft>
                <a:spcPts val="1000"/>
              </a:spcAft>
            </a:pPr>
            <a:r>
              <a:rPr lang="en-US" dirty="0" smtClean="0">
                <a:effectLst/>
                <a:latin typeface="Times New Roman"/>
                <a:ea typeface="Times New Roman"/>
                <a:cs typeface="Arial"/>
              </a:rPr>
              <a:t>*</a:t>
            </a:r>
            <a:r>
              <a:rPr lang="en-US" b="1" dirty="0" smtClean="0">
                <a:effectLst/>
                <a:latin typeface="Times New Roman"/>
                <a:ea typeface="Times New Roman"/>
                <a:cs typeface="Arial"/>
              </a:rPr>
              <a:t>Integral membrane protein</a:t>
            </a:r>
            <a:r>
              <a:rPr lang="en-US" dirty="0" smtClean="0">
                <a:effectLst/>
                <a:latin typeface="Times New Roman"/>
                <a:ea typeface="Times New Roman"/>
                <a:cs typeface="Arial"/>
              </a:rPr>
              <a:t>: are embedded directly within the lipid Bilayer .</a:t>
            </a:r>
            <a:endParaRPr lang="en-US" sz="1400" dirty="0">
              <a:effectLst/>
              <a:latin typeface="Calibri"/>
              <a:ea typeface="Calibri"/>
              <a:cs typeface="Arial"/>
            </a:endParaRPr>
          </a:p>
        </p:txBody>
      </p:sp>
      <p:sp>
        <p:nvSpPr>
          <p:cNvPr id="5" name="مستطيل 4"/>
          <p:cNvSpPr/>
          <p:nvPr/>
        </p:nvSpPr>
        <p:spPr>
          <a:xfrm>
            <a:off x="1070058" y="3501240"/>
            <a:ext cx="7750414" cy="1754326"/>
          </a:xfrm>
          <a:prstGeom prst="rect">
            <a:avLst/>
          </a:prstGeom>
        </p:spPr>
        <p:txBody>
          <a:bodyPr wrap="square">
            <a:spAutoFit/>
          </a:bodyPr>
          <a:lstStyle/>
          <a:p>
            <a:pPr algn="justLow" rtl="0">
              <a:lnSpc>
                <a:spcPct val="150000"/>
              </a:lnSpc>
              <a:spcAft>
                <a:spcPts val="1000"/>
              </a:spcAft>
            </a:pPr>
            <a:r>
              <a:rPr lang="en-US" dirty="0" smtClean="0">
                <a:effectLst/>
                <a:latin typeface="Times New Roman"/>
                <a:ea typeface="Times New Roman"/>
                <a:cs typeface="Arial"/>
              </a:rPr>
              <a:t>*</a:t>
            </a:r>
            <a:r>
              <a:rPr lang="en-US" b="1" dirty="0" smtClean="0">
                <a:effectLst/>
                <a:latin typeface="Times New Roman"/>
                <a:ea typeface="Times New Roman"/>
                <a:cs typeface="Arial"/>
              </a:rPr>
              <a:t>peripheral membrane proteins</a:t>
            </a:r>
            <a:r>
              <a:rPr lang="en-US" dirty="0" smtClean="0">
                <a:effectLst/>
                <a:latin typeface="Times New Roman"/>
                <a:ea typeface="Times New Roman"/>
                <a:cs typeface="Arial"/>
              </a:rPr>
              <a:t>: are not inserted into the lipid Bilayer but are a associated with the membrane indirectly, generally by interaction  with integral membrane proteins (called </a:t>
            </a:r>
            <a:r>
              <a:rPr lang="en-US" dirty="0" err="1" smtClean="0">
                <a:effectLst/>
                <a:latin typeface="Times New Roman"/>
                <a:ea typeface="Times New Roman"/>
                <a:cs typeface="Arial"/>
              </a:rPr>
              <a:t>transmembrane</a:t>
            </a:r>
            <a:r>
              <a:rPr lang="en-US" dirty="0" smtClean="0">
                <a:effectLst/>
                <a:latin typeface="Times New Roman"/>
                <a:ea typeface="Times New Roman"/>
                <a:cs typeface="Arial"/>
              </a:rPr>
              <a:t> proteins ) span the lipid Bilayer , with proteins exposed on both sided of the membrane.</a:t>
            </a:r>
            <a:endParaRPr lang="en-US" sz="1400" dirty="0">
              <a:effectLst/>
              <a:latin typeface="Calibri"/>
              <a:ea typeface="Calibri"/>
              <a:cs typeface="Arial"/>
            </a:endParaRPr>
          </a:p>
        </p:txBody>
      </p:sp>
    </p:spTree>
    <p:extLst>
      <p:ext uri="{BB962C8B-B14F-4D97-AF65-F5344CB8AC3E}">
        <p14:creationId xmlns:p14="http://schemas.microsoft.com/office/powerpoint/2010/main" val="10771709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1898</TotalTime>
  <Words>733</Words>
  <Application>Microsoft Office PowerPoint</Application>
  <PresentationFormat>عرض على الشاشة (3:4)‏</PresentationFormat>
  <Paragraphs>30</Paragraphs>
  <Slides>13</Slides>
  <Notes>1</Notes>
  <HiddenSlides>0</HiddenSlides>
  <MMClips>0</MMClips>
  <ScaleCrop>false</ScaleCrop>
  <HeadingPairs>
    <vt:vector size="4" baseType="variant">
      <vt:variant>
        <vt:lpstr>نسق</vt:lpstr>
      </vt:variant>
      <vt:variant>
        <vt:i4>2</vt:i4>
      </vt:variant>
      <vt:variant>
        <vt:lpstr>عناوين الشرائح</vt:lpstr>
      </vt:variant>
      <vt:variant>
        <vt:i4>13</vt:i4>
      </vt:variant>
    </vt:vector>
  </HeadingPairs>
  <TitlesOfParts>
    <vt:vector size="15" baseType="lpstr">
      <vt:lpstr>انقلاب</vt:lpstr>
      <vt:lpstr>1_انقلاب</vt:lpstr>
      <vt:lpstr>بسم الله الرحمن الرحيم</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2O11</dc:creator>
  <cp:lastModifiedBy>DR.Ahmed Saker 2O11</cp:lastModifiedBy>
  <cp:revision>39</cp:revision>
  <dcterms:created xsi:type="dcterms:W3CDTF">2018-11-04T16:59:27Z</dcterms:created>
  <dcterms:modified xsi:type="dcterms:W3CDTF">2020-02-25T06:58:12Z</dcterms:modified>
</cp:coreProperties>
</file>