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 id="2147483696" r:id="rId2"/>
  </p:sldMasterIdLst>
  <p:notesMasterIdLst>
    <p:notesMasterId r:id="rId64"/>
  </p:notesMasterIdLst>
  <p:sldIdLst>
    <p:sldId id="256" r:id="rId3"/>
    <p:sldId id="311" r:id="rId4"/>
    <p:sldId id="257" r:id="rId5"/>
    <p:sldId id="303" r:id="rId6"/>
    <p:sldId id="304" r:id="rId7"/>
    <p:sldId id="325" r:id="rId8"/>
    <p:sldId id="313" r:id="rId9"/>
    <p:sldId id="327" r:id="rId10"/>
    <p:sldId id="314" r:id="rId11"/>
    <p:sldId id="316" r:id="rId12"/>
    <p:sldId id="317" r:id="rId13"/>
    <p:sldId id="318" r:id="rId14"/>
    <p:sldId id="307" r:id="rId15"/>
    <p:sldId id="258" r:id="rId16"/>
    <p:sldId id="259" r:id="rId17"/>
    <p:sldId id="320" r:id="rId18"/>
    <p:sldId id="321" r:id="rId19"/>
    <p:sldId id="323" r:id="rId20"/>
    <p:sldId id="299" r:id="rId21"/>
    <p:sldId id="262" r:id="rId22"/>
    <p:sldId id="263" r:id="rId23"/>
    <p:sldId id="264" r:id="rId24"/>
    <p:sldId id="266" r:id="rId25"/>
    <p:sldId id="267" r:id="rId26"/>
    <p:sldId id="268" r:id="rId27"/>
    <p:sldId id="269" r:id="rId28"/>
    <p:sldId id="270" r:id="rId29"/>
    <p:sldId id="271" r:id="rId30"/>
    <p:sldId id="330" r:id="rId31"/>
    <p:sldId id="331" r:id="rId32"/>
    <p:sldId id="332" r:id="rId33"/>
    <p:sldId id="335" r:id="rId34"/>
    <p:sldId id="333" r:id="rId35"/>
    <p:sldId id="336" r:id="rId36"/>
    <p:sldId id="337"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302" r:id="rId58"/>
    <p:sldId id="293" r:id="rId59"/>
    <p:sldId id="294" r:id="rId60"/>
    <p:sldId id="309" r:id="rId61"/>
    <p:sldId id="295" r:id="rId62"/>
    <p:sldId id="296" r:id="rId6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D3D094-D66B-49B5-A292-B62109192F84}" type="datetimeFigureOut">
              <a:rPr lang="ar-IQ" smtClean="0"/>
              <a:t>14/06/1439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297E64-36D5-4061-9B07-274421DD59A7}" type="slidenum">
              <a:rPr lang="ar-IQ" smtClean="0"/>
              <a:t>‹#›</a:t>
            </a:fld>
            <a:endParaRPr lang="ar-IQ"/>
          </a:p>
        </p:txBody>
      </p:sp>
    </p:spTree>
    <p:extLst>
      <p:ext uri="{BB962C8B-B14F-4D97-AF65-F5344CB8AC3E}">
        <p14:creationId xmlns:p14="http://schemas.microsoft.com/office/powerpoint/2010/main" val="3667180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8297E64-36D5-4061-9B07-274421DD59A7}" type="slidenum">
              <a:rPr lang="ar-IQ" smtClean="0"/>
              <a:t>1</a:t>
            </a:fld>
            <a:endParaRPr lang="ar-IQ"/>
          </a:p>
        </p:txBody>
      </p:sp>
    </p:spTree>
    <p:extLst>
      <p:ext uri="{BB962C8B-B14F-4D97-AF65-F5344CB8AC3E}">
        <p14:creationId xmlns:p14="http://schemas.microsoft.com/office/powerpoint/2010/main" val="232176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19" name="Footer Placeholder 18"/>
          <p:cNvSpPr>
            <a:spLocks noGrp="1"/>
          </p:cNvSpPr>
          <p:nvPr>
            <p:ph type="ftr" sz="quarter" idx="11"/>
          </p:nvPr>
        </p:nvSpPr>
        <p:spPr/>
        <p:txBody>
          <a:bodyPr/>
          <a:lstStyle/>
          <a:p>
            <a:endParaRPr lang="ar-IQ" dirty="0"/>
          </a:p>
        </p:txBody>
      </p:sp>
      <p:sp>
        <p:nvSpPr>
          <p:cNvPr id="27" name="Slide Number Placeholder 26"/>
          <p:cNvSpPr>
            <a:spLocks noGrp="1"/>
          </p:cNvSpPr>
          <p:nvPr>
            <p:ph type="sldNum" sz="quarter" idx="12"/>
          </p:nvPr>
        </p:nvSpPr>
        <p:spPr/>
        <p:txBody>
          <a:bodyPr/>
          <a:lstStyle/>
          <a:p>
            <a:fld id="{6531DB6A-49A0-4A69-9530-4913C4723AA7}"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dirty="0"/>
          </a:p>
        </p:txBody>
      </p:sp>
      <p:sp>
        <p:nvSpPr>
          <p:cNvPr id="7"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0"/>
          <p:cNvSpPr>
            <a:spLocks noGrp="1" noChangeArrowheads="1"/>
          </p:cNvSpPr>
          <p:nvPr>
            <p:ph type="sldNum" sz="quarter" idx="12"/>
          </p:nvPr>
        </p:nvSpPr>
        <p:spPr>
          <a:ln/>
        </p:spPr>
        <p:txBody>
          <a:bodyPr/>
          <a:lstStyle>
            <a:lvl1pPr>
              <a:defRPr/>
            </a:lvl1pPr>
          </a:lstStyle>
          <a:p>
            <a:fld id="{890C0734-7A90-4E7C-99C4-AE2B706E4432}" type="slidenum">
              <a:rPr lang="ar-SA" altLang="ar-IQ"/>
              <a:pPr/>
              <a:t>‹#›</a:t>
            </a:fld>
            <a:endParaRPr lang="en-US" altLang="ar-IQ" dirty="0"/>
          </a:p>
        </p:txBody>
      </p:sp>
    </p:spTree>
    <p:extLst>
      <p:ext uri="{BB962C8B-B14F-4D97-AF65-F5344CB8AC3E}">
        <p14:creationId xmlns:p14="http://schemas.microsoft.com/office/powerpoint/2010/main" val="313565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658960-F5F5-490F-9B3A-600B55499FB3}" type="datetimeFigureOut">
              <a:rPr lang="en-US" smtClean="0">
                <a:solidFill>
                  <a:srgbClr val="D7DAE1"/>
                </a:solidFill>
              </a:rPr>
              <a:pPr/>
              <a:t>3/1/2018</a:t>
            </a:fld>
            <a:endParaRPr lang="en-US" dirty="0">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rtl="0"/>
            <a:r>
              <a:rPr lang="en-US" sz="3200" spc="150" dirty="0" smtClean="0">
                <a:solidFill>
                  <a:srgbClr val="F4680B"/>
                </a:solidFill>
                <a:sym typeface="Wingdings"/>
              </a:rPr>
              <a:t></a:t>
            </a:r>
            <a:endParaRPr lang="en-US" sz="3200" spc="150" dirty="0">
              <a:solidFill>
                <a:srgbClr val="F4680B"/>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E7746A89-1AAD-41A5-81DB-33CD3CBC6D4D}" type="slidenum">
              <a:rPr lang="en-US" smtClean="0">
                <a:solidFill>
                  <a:srgbClr val="D7DAE1"/>
                </a:solidFill>
              </a:rPr>
              <a:pPr/>
              <a:t>‹#›</a:t>
            </a:fld>
            <a:endParaRPr lang="en-US" dirty="0">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pPr algn="l" rtl="0"/>
            <a:r>
              <a:rPr lang="en-US" sz="3200" spc="150" dirty="0" smtClean="0">
                <a:solidFill>
                  <a:srgbClr val="F4680B"/>
                </a:solidFill>
                <a:sym typeface="Wingdings"/>
              </a:rPr>
              <a:t></a:t>
            </a:r>
            <a:endParaRPr lang="en-US" sz="3200" spc="150" dirty="0">
              <a:solidFill>
                <a:srgbClr val="F4680B"/>
              </a:solidFill>
            </a:endParaRPr>
          </a:p>
        </p:txBody>
      </p:sp>
    </p:spTree>
    <p:extLst>
      <p:ext uri="{BB962C8B-B14F-4D97-AF65-F5344CB8AC3E}">
        <p14:creationId xmlns:p14="http://schemas.microsoft.com/office/powerpoint/2010/main" val="187005632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Tree>
    <p:extLst>
      <p:ext uri="{BB962C8B-B14F-4D97-AF65-F5344CB8AC3E}">
        <p14:creationId xmlns:p14="http://schemas.microsoft.com/office/powerpoint/2010/main" val="1718721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E7746A89-1AAD-41A5-81DB-33CD3CBC6D4D}" type="slidenum">
              <a:rPr lang="en-US" smtClean="0"/>
              <a:pPr/>
              <a:t>‹#›</a:t>
            </a:fld>
            <a:endParaRPr lang="en-US" dirty="0"/>
          </a:p>
        </p:txBody>
      </p:sp>
      <p:sp>
        <p:nvSpPr>
          <p:cNvPr id="11" name="TextBox 10"/>
          <p:cNvSpPr txBox="1"/>
          <p:nvPr/>
        </p:nvSpPr>
        <p:spPr>
          <a:xfrm>
            <a:off x="4818888" y="4261104"/>
            <a:ext cx="1219200" cy="584775"/>
          </a:xfrm>
          <a:prstGeom prst="rect">
            <a:avLst/>
          </a:prstGeom>
          <a:noFill/>
        </p:spPr>
        <p:txBody>
          <a:bodyPr wrap="square" rtlCol="0">
            <a:spAutoFit/>
          </a:bodyPr>
          <a:lstStyle/>
          <a:p>
            <a:pPr algn="l" rtl="0"/>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rtl="0"/>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15636535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Tree>
    <p:extLst>
      <p:ext uri="{BB962C8B-B14F-4D97-AF65-F5344CB8AC3E}">
        <p14:creationId xmlns:p14="http://schemas.microsoft.com/office/powerpoint/2010/main" val="900186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8" name="Footer Placeholder 7"/>
          <p:cNvSpPr>
            <a:spLocks noGrp="1"/>
          </p:cNvSpPr>
          <p:nvPr>
            <p:ph type="ftr" sz="quarter" idx="11"/>
          </p:nvPr>
        </p:nvSpPr>
        <p:spPr/>
        <p:txBody>
          <a:bodyPr/>
          <a:lstStyle/>
          <a:p>
            <a:endParaRPr lang="en-US" dirty="0">
              <a:solidFill>
                <a:srgbClr val="55554A"/>
              </a:solidFill>
            </a:endParaRPr>
          </a:p>
        </p:txBody>
      </p:sp>
      <p:sp>
        <p:nvSpPr>
          <p:cNvPr id="9" name="Slide Number Placeholder 8"/>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Tree>
    <p:extLst>
      <p:ext uri="{BB962C8B-B14F-4D97-AF65-F5344CB8AC3E}">
        <p14:creationId xmlns:p14="http://schemas.microsoft.com/office/powerpoint/2010/main" val="296215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4" name="Footer Placeholder 3"/>
          <p:cNvSpPr>
            <a:spLocks noGrp="1"/>
          </p:cNvSpPr>
          <p:nvPr>
            <p:ph type="ftr" sz="quarter" idx="11"/>
          </p:nvPr>
        </p:nvSpPr>
        <p:spPr/>
        <p:txBody>
          <a:bodyPr/>
          <a:lstStyle/>
          <a:p>
            <a:endParaRPr lang="en-US" dirty="0">
              <a:solidFill>
                <a:srgbClr val="55554A"/>
              </a:solidFill>
            </a:endParaRPr>
          </a:p>
        </p:txBody>
      </p:sp>
      <p:sp>
        <p:nvSpPr>
          <p:cNvPr id="5" name="Slide Number Placeholder 4"/>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Tree>
    <p:extLst>
      <p:ext uri="{BB962C8B-B14F-4D97-AF65-F5344CB8AC3E}">
        <p14:creationId xmlns:p14="http://schemas.microsoft.com/office/powerpoint/2010/main" val="949253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3" name="Footer Placeholder 2"/>
          <p:cNvSpPr>
            <a:spLocks noGrp="1"/>
          </p:cNvSpPr>
          <p:nvPr>
            <p:ph type="ftr" sz="quarter" idx="11"/>
          </p:nvPr>
        </p:nvSpPr>
        <p:spPr/>
        <p:txBody>
          <a:bodyPr/>
          <a:lstStyle/>
          <a:p>
            <a:endParaRPr lang="en-US" dirty="0">
              <a:solidFill>
                <a:srgbClr val="55554A"/>
              </a:solidFill>
            </a:endParaRPr>
          </a:p>
        </p:txBody>
      </p:sp>
      <p:sp>
        <p:nvSpPr>
          <p:cNvPr id="4" name="Slide Number Placeholder 3"/>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Tree>
    <p:extLst>
      <p:ext uri="{BB962C8B-B14F-4D97-AF65-F5344CB8AC3E}">
        <p14:creationId xmlns:p14="http://schemas.microsoft.com/office/powerpoint/2010/main" val="160947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Tree>
    <p:extLst>
      <p:ext uri="{BB962C8B-B14F-4D97-AF65-F5344CB8AC3E}">
        <p14:creationId xmlns:p14="http://schemas.microsoft.com/office/powerpoint/2010/main" val="1741950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Tree>
    <p:extLst>
      <p:ext uri="{BB962C8B-B14F-4D97-AF65-F5344CB8AC3E}">
        <p14:creationId xmlns:p14="http://schemas.microsoft.com/office/powerpoint/2010/main" val="1550420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fld id="{E7746A89-1AAD-41A5-81DB-33CD3CBC6D4D}" type="slidenum">
              <a:rPr lang="en-US" smtClean="0">
                <a:solidFill>
                  <a:srgbClr val="55554A"/>
                </a:solidFill>
              </a:rPr>
              <a:pPr/>
              <a:t>‹#›</a:t>
            </a:fld>
            <a:endParaRPr lang="en-US" dirty="0">
              <a:solidFill>
                <a:srgbClr val="55554A"/>
              </a:solidFill>
            </a:endParaRPr>
          </a:p>
        </p:txBody>
      </p:sp>
    </p:spTree>
    <p:extLst>
      <p:ext uri="{BB962C8B-B14F-4D97-AF65-F5344CB8AC3E}">
        <p14:creationId xmlns:p14="http://schemas.microsoft.com/office/powerpoint/2010/main" val="47293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58960-F5F5-490F-9B3A-600B55499FB3}" type="datetimeFigureOut">
              <a:rPr lang="en-US" smtClean="0">
                <a:solidFill>
                  <a:srgbClr val="55554A"/>
                </a:solidFill>
              </a:rPr>
              <a:pPr/>
              <a:t>3/1/2018</a:t>
            </a:fld>
            <a:endParaRPr lang="en-US" dirty="0">
              <a:solidFill>
                <a:srgbClr val="55554A"/>
              </a:solidFill>
            </a:endParaRPr>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E7746A89-1AAD-41A5-81DB-33CD3CBC6D4D}" type="slidenum">
              <a:rPr lang="en-US" smtClean="0">
                <a:solidFill>
                  <a:srgbClr val="55554A"/>
                </a:solidFill>
              </a:rPr>
              <a:pPr/>
              <a:t>‹#›</a:t>
            </a:fld>
            <a:endParaRPr lang="en-US" dirty="0">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Tree>
    <p:extLst>
      <p:ext uri="{BB962C8B-B14F-4D97-AF65-F5344CB8AC3E}">
        <p14:creationId xmlns:p14="http://schemas.microsoft.com/office/powerpoint/2010/main" val="17335418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6531DB6A-49A0-4A69-9530-4913C4723AA7}"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8" name="Footer Placeholder 7"/>
          <p:cNvSpPr>
            <a:spLocks noGrp="1"/>
          </p:cNvSpPr>
          <p:nvPr>
            <p:ph type="ftr" sz="quarter" idx="11"/>
          </p:nvPr>
        </p:nvSpPr>
        <p:spPr/>
        <p:txBody>
          <a:bodyPr/>
          <a:lstStyle/>
          <a:p>
            <a:endParaRPr lang="ar-IQ" dirty="0"/>
          </a:p>
        </p:txBody>
      </p:sp>
      <p:sp>
        <p:nvSpPr>
          <p:cNvPr id="9" name="Slide Number Placeholder 8"/>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4" name="Footer Placeholder 3"/>
          <p:cNvSpPr>
            <a:spLocks noGrp="1"/>
          </p:cNvSpPr>
          <p:nvPr>
            <p:ph type="ftr" sz="quarter" idx="11"/>
          </p:nvPr>
        </p:nvSpPr>
        <p:spPr/>
        <p:txBody>
          <a:bodyPr/>
          <a:lstStyle/>
          <a:p>
            <a:endParaRPr lang="ar-IQ" dirty="0"/>
          </a:p>
        </p:txBody>
      </p:sp>
      <p:sp>
        <p:nvSpPr>
          <p:cNvPr id="5" name="Slide Number Placeholder 4"/>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3" name="Footer Placeholder 2"/>
          <p:cNvSpPr>
            <a:spLocks noGrp="1"/>
          </p:cNvSpPr>
          <p:nvPr>
            <p:ph type="ftr" sz="quarter" idx="11"/>
          </p:nvPr>
        </p:nvSpPr>
        <p:spPr/>
        <p:txBody>
          <a:bodyPr/>
          <a:lstStyle/>
          <a:p>
            <a:endParaRPr lang="ar-IQ" dirty="0"/>
          </a:p>
        </p:txBody>
      </p:sp>
      <p:sp>
        <p:nvSpPr>
          <p:cNvPr id="4" name="Slide Number Placeholder 3"/>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6531DB6A-49A0-4A69-9530-4913C4723AA7}"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429F0815-B579-4F90-951E-4460C2BC57C1}" type="datetimeFigureOut">
              <a:rPr lang="ar-IQ" smtClean="0"/>
              <a:t>14/06/1439</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a:xfrm>
            <a:off x="8077200" y="6356350"/>
            <a:ext cx="609600" cy="365125"/>
          </a:xfrm>
        </p:spPr>
        <p:txBody>
          <a:bodyPr/>
          <a:lstStyle/>
          <a:p>
            <a:fld id="{6531DB6A-49A0-4A69-9530-4913C4723AA7}" type="slidenum">
              <a:rPr lang="ar-IQ" smtClean="0"/>
              <a:t>‹#›</a:t>
            </a:fld>
            <a:endParaRPr lang="ar-IQ"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9F0815-B579-4F90-951E-4460C2BC57C1}" type="datetimeFigureOut">
              <a:rPr lang="ar-IQ" smtClean="0"/>
              <a:t>14/06/1439</a:t>
            </a:fld>
            <a:endParaRPr lang="ar-IQ"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531DB6A-49A0-4A69-9530-4913C4723AA7}" type="slidenum">
              <a:rPr lang="ar-IQ" smtClean="0"/>
              <a:t>‹#›</a:t>
            </a:fld>
            <a:endParaRPr lang="ar-IQ"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rtl="0"/>
            <a:fld id="{53658960-F5F5-490F-9B3A-600B55499FB3}" type="datetimeFigureOut">
              <a:rPr lang="en-US" smtClean="0">
                <a:solidFill>
                  <a:srgbClr val="55554A"/>
                </a:solidFill>
              </a:rPr>
              <a:pPr rtl="0"/>
              <a:t>3/1/2018</a:t>
            </a:fld>
            <a:endParaRPr lang="en-US" dirty="0">
              <a:solidFill>
                <a:srgbClr val="55554A"/>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a:endParaRPr lang="en-US" dirty="0">
              <a:solidFill>
                <a:srgbClr val="55554A"/>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rtl="0"/>
            <a:fld id="{E7746A89-1AAD-41A5-81DB-33CD3CBC6D4D}" type="slidenum">
              <a:rPr lang="en-US" smtClean="0">
                <a:solidFill>
                  <a:srgbClr val="55554A"/>
                </a:solidFill>
              </a:rPr>
              <a:pPr rtl="0"/>
              <a:t>‹#›</a:t>
            </a:fld>
            <a:endParaRPr lang="en-US" dirty="0">
              <a:solidFill>
                <a:srgbClr val="55554A"/>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Tree>
    <p:extLst>
      <p:ext uri="{BB962C8B-B14F-4D97-AF65-F5344CB8AC3E}">
        <p14:creationId xmlns:p14="http://schemas.microsoft.com/office/powerpoint/2010/main" val="38126600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Rheumatology L-2 </a:t>
            </a:r>
            <a:br>
              <a:rPr lang="en-US" dirty="0"/>
            </a:br>
            <a:endParaRPr lang="ar-IQ" dirty="0"/>
          </a:p>
        </p:txBody>
      </p:sp>
      <p:sp>
        <p:nvSpPr>
          <p:cNvPr id="3" name="عنوان فرعي 2"/>
          <p:cNvSpPr>
            <a:spLocks noGrp="1"/>
          </p:cNvSpPr>
          <p:nvPr>
            <p:ph type="subTitle" idx="1"/>
          </p:nvPr>
        </p:nvSpPr>
        <p:spPr/>
        <p:txBody>
          <a:bodyPr/>
          <a:lstStyle/>
          <a:p>
            <a:endParaRPr lang="en-US" dirty="0"/>
          </a:p>
          <a:p>
            <a:endParaRPr lang="ar-IQ"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788" y="3151188"/>
            <a:ext cx="44164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5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discoid lupus 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771800" y="4005064"/>
            <a:ext cx="4464496" cy="259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عنصر نائب للنص 1"/>
          <p:cNvSpPr>
            <a:spLocks noGrp="1"/>
          </p:cNvSpPr>
          <p:nvPr>
            <p:ph type="body" sz="half" idx="1"/>
          </p:nvPr>
        </p:nvSpPr>
        <p:spPr/>
        <p:txBody>
          <a:bodyPr/>
          <a:lstStyle/>
          <a:p>
            <a:endParaRPr lang="ar-IQ" dirty="0"/>
          </a:p>
        </p:txBody>
      </p:sp>
      <p:pic>
        <p:nvPicPr>
          <p:cNvPr id="24581" name="Picture 5" descr="discoid lupus 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843808" y="260648"/>
            <a:ext cx="5616624" cy="3744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عنوان 2"/>
          <p:cNvSpPr>
            <a:spLocks noGrp="1"/>
          </p:cNvSpPr>
          <p:nvPr>
            <p:ph type="title"/>
          </p:nvPr>
        </p:nvSpPr>
        <p:spPr/>
        <p:txBody>
          <a:bodyPr/>
          <a:lstStyle/>
          <a:p>
            <a:endParaRPr lang="ar-IQ" dirty="0"/>
          </a:p>
        </p:txBody>
      </p:sp>
    </p:spTree>
    <p:extLst>
      <p:ext uri="{BB962C8B-B14F-4D97-AF65-F5344CB8AC3E}">
        <p14:creationId xmlns:p14="http://schemas.microsoft.com/office/powerpoint/2010/main" val="19855756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6" name="Picture 6" descr="8-C-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23664"/>
            <a:ext cx="8683625" cy="6834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243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6" name="Picture 3" descr="0304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6408712"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5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096"/>
            <a:ext cx="8229600" cy="1111664"/>
          </a:xfrm>
        </p:spPr>
        <p:txBody>
          <a:bodyPr/>
          <a:lstStyle/>
          <a:p>
            <a:r>
              <a:rPr lang="en-US" dirty="0" smtClean="0"/>
              <a:t>SLE Around the World</a:t>
            </a:r>
            <a:endParaRPr lang="en-US" dirty="0"/>
          </a:p>
        </p:txBody>
      </p:sp>
      <p:sp>
        <p:nvSpPr>
          <p:cNvPr id="3" name="Content Placeholder 2"/>
          <p:cNvSpPr>
            <a:spLocks noGrp="1"/>
          </p:cNvSpPr>
          <p:nvPr>
            <p:ph idx="1"/>
          </p:nvPr>
        </p:nvSpPr>
        <p:spPr>
          <a:xfrm>
            <a:off x="457200" y="1664732"/>
            <a:ext cx="8229600" cy="5029200"/>
          </a:xfrm>
        </p:spPr>
        <p:txBody>
          <a:bodyPr>
            <a:normAutofit fontScale="92500" lnSpcReduction="20000"/>
          </a:bodyPr>
          <a:lstStyle/>
          <a:p>
            <a:r>
              <a:rPr lang="en-US" b="1" dirty="0" smtClean="0">
                <a:solidFill>
                  <a:schemeClr val="tx1"/>
                </a:solidFill>
              </a:rPr>
              <a:t>5 million people with SLE  </a:t>
            </a:r>
          </a:p>
          <a:p>
            <a:pPr lvl="1"/>
            <a:r>
              <a:rPr lang="en-US" b="1" dirty="0" smtClean="0">
                <a:solidFill>
                  <a:schemeClr val="tx1"/>
                </a:solidFill>
              </a:rPr>
              <a:t>40-80 of every 100,000 </a:t>
            </a:r>
          </a:p>
          <a:p>
            <a:pPr lvl="1"/>
            <a:r>
              <a:rPr lang="en-US" b="1" dirty="0" smtClean="0">
                <a:solidFill>
                  <a:schemeClr val="tx1"/>
                </a:solidFill>
              </a:rPr>
              <a:t>1.5 million Americans </a:t>
            </a:r>
          </a:p>
          <a:p>
            <a:pPr lvl="1"/>
            <a:r>
              <a:rPr lang="en-US" b="1" dirty="0" smtClean="0">
                <a:solidFill>
                  <a:schemeClr val="tx1"/>
                </a:solidFill>
              </a:rPr>
              <a:t>16,000 new US cases annually</a:t>
            </a:r>
          </a:p>
          <a:p>
            <a:pPr lvl="1"/>
            <a:endParaRPr lang="en-US" sz="1100" b="1" dirty="0" smtClean="0">
              <a:solidFill>
                <a:schemeClr val="tx1"/>
              </a:solidFill>
            </a:endParaRPr>
          </a:p>
          <a:p>
            <a:r>
              <a:rPr lang="en-US" b="1" dirty="0" smtClean="0">
                <a:solidFill>
                  <a:schemeClr val="tx1"/>
                </a:solidFill>
              </a:rPr>
              <a:t>90% of cases occur in </a:t>
            </a:r>
            <a:r>
              <a:rPr lang="en-US" b="1" dirty="0">
                <a:solidFill>
                  <a:schemeClr val="tx1"/>
                </a:solidFill>
              </a:rPr>
              <a:t>w</a:t>
            </a:r>
            <a:r>
              <a:rPr lang="en-US" b="1" dirty="0" smtClean="0">
                <a:solidFill>
                  <a:schemeClr val="tx1"/>
                </a:solidFill>
              </a:rPr>
              <a:t>omen</a:t>
            </a:r>
          </a:p>
          <a:p>
            <a:pPr lvl="1"/>
            <a:r>
              <a:rPr lang="en-US" b="1" dirty="0" smtClean="0">
                <a:solidFill>
                  <a:schemeClr val="tx1"/>
                </a:solidFill>
              </a:rPr>
              <a:t>10X more susceptible</a:t>
            </a:r>
          </a:p>
          <a:p>
            <a:endParaRPr lang="en-US" sz="1100" b="1" dirty="0" smtClean="0">
              <a:solidFill>
                <a:schemeClr val="tx1"/>
              </a:solidFill>
            </a:endParaRPr>
          </a:p>
          <a:p>
            <a:r>
              <a:rPr lang="en-US" b="1" dirty="0" smtClean="0">
                <a:solidFill>
                  <a:schemeClr val="tx1"/>
                </a:solidFill>
              </a:rPr>
              <a:t>Contributions from ethnicity </a:t>
            </a:r>
          </a:p>
          <a:p>
            <a:pPr lvl="1"/>
            <a:r>
              <a:rPr lang="en-US" b="1" dirty="0" smtClean="0">
                <a:solidFill>
                  <a:schemeClr val="tx1"/>
                </a:solidFill>
              </a:rPr>
              <a:t>Incidence compared to Caucasians</a:t>
            </a:r>
          </a:p>
          <a:p>
            <a:pPr lvl="2"/>
            <a:r>
              <a:rPr lang="en-US" b="1" dirty="0" smtClean="0">
                <a:solidFill>
                  <a:schemeClr val="tx1"/>
                </a:solidFill>
              </a:rPr>
              <a:t>3X higher for Asians</a:t>
            </a:r>
          </a:p>
          <a:p>
            <a:pPr lvl="2"/>
            <a:r>
              <a:rPr lang="en-US" b="1" dirty="0" smtClean="0">
                <a:solidFill>
                  <a:schemeClr val="tx1"/>
                </a:solidFill>
              </a:rPr>
              <a:t>4X higher for African Americans (women) </a:t>
            </a:r>
          </a:p>
          <a:p>
            <a:pPr lvl="1"/>
            <a:r>
              <a:rPr lang="en-US" b="1" dirty="0" smtClean="0">
                <a:solidFill>
                  <a:schemeClr val="tx1"/>
                </a:solidFill>
              </a:rPr>
              <a:t>Mortality compared to Caucasians</a:t>
            </a:r>
          </a:p>
          <a:p>
            <a:pPr lvl="2"/>
            <a:r>
              <a:rPr lang="en-US" b="1" dirty="0" smtClean="0">
                <a:solidFill>
                  <a:schemeClr val="tx1"/>
                </a:solidFill>
              </a:rPr>
              <a:t>2X higher for Asians </a:t>
            </a:r>
          </a:p>
          <a:p>
            <a:pPr lvl="2"/>
            <a:r>
              <a:rPr lang="en-US" b="1" dirty="0" smtClean="0">
                <a:solidFill>
                  <a:schemeClr val="tx1"/>
                </a:solidFill>
              </a:rPr>
              <a:t>3X higher for African Americans (women) </a:t>
            </a:r>
          </a:p>
          <a:p>
            <a:pPr marL="0" indent="0">
              <a:buNone/>
            </a:pPr>
            <a:endParaRPr lang="en-US" sz="1100" b="1" dirty="0" smtClean="0">
              <a:solidFill>
                <a:schemeClr val="tx1"/>
              </a:solidFill>
            </a:endParaRPr>
          </a:p>
          <a:p>
            <a:r>
              <a:rPr lang="en-US" b="1" dirty="0" smtClean="0">
                <a:solidFill>
                  <a:schemeClr val="tx1"/>
                </a:solidFill>
              </a:rPr>
              <a:t>Survival Rates</a:t>
            </a:r>
          </a:p>
          <a:p>
            <a:pPr lvl="1"/>
            <a:r>
              <a:rPr lang="en-US" b="1" dirty="0" smtClean="0">
                <a:solidFill>
                  <a:schemeClr val="tx1"/>
                </a:solidFill>
              </a:rPr>
              <a:t>~90-95% in Western world </a:t>
            </a:r>
            <a:endParaRPr lang="en-US" b="1" dirty="0">
              <a:solidFill>
                <a:schemeClr val="tx1"/>
              </a:solidFill>
            </a:endParaRPr>
          </a:p>
        </p:txBody>
      </p:sp>
    </p:spTree>
    <p:extLst>
      <p:ext uri="{BB962C8B-B14F-4D97-AF65-F5344CB8AC3E}">
        <p14:creationId xmlns:p14="http://schemas.microsoft.com/office/powerpoint/2010/main" val="367791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980728"/>
            <a:ext cx="8229600" cy="4389120"/>
          </a:xfrm>
        </p:spPr>
        <p:txBody>
          <a:bodyPr>
            <a:normAutofit fontScale="92500" lnSpcReduction="10000"/>
          </a:bodyPr>
          <a:lstStyle/>
          <a:p>
            <a:pPr marL="0" indent="0" algn="l">
              <a:buNone/>
            </a:pPr>
            <a:endParaRPr lang="en-US" sz="4000" b="1" dirty="0" smtClean="0"/>
          </a:p>
          <a:p>
            <a:pPr marL="0" indent="0" algn="l">
              <a:buNone/>
            </a:pPr>
            <a:endParaRPr lang="en-US" sz="4000" b="1" dirty="0"/>
          </a:p>
          <a:p>
            <a:pPr marL="0" indent="0" algn="l">
              <a:buNone/>
            </a:pPr>
            <a:r>
              <a:rPr lang="en-US" sz="4000" b="1" dirty="0" smtClean="0"/>
              <a:t>The age of presentation is usually in the second &amp; third decades of life. About </a:t>
            </a:r>
            <a:r>
              <a:rPr lang="en-US" sz="4000" b="1" dirty="0"/>
              <a:t>10% of cases may first occur in patients over 60 years of age&amp; such patients may less often present with malar rash, arthritis &amp; nephritis. </a:t>
            </a:r>
            <a:endParaRPr lang="ar-IQ" sz="4000" b="1" dirty="0"/>
          </a:p>
        </p:txBody>
      </p:sp>
      <p:sp>
        <p:nvSpPr>
          <p:cNvPr id="5" name="مستطيل 4"/>
          <p:cNvSpPr/>
          <p:nvPr/>
        </p:nvSpPr>
        <p:spPr>
          <a:xfrm>
            <a:off x="539552" y="188640"/>
            <a:ext cx="7860069" cy="1938992"/>
          </a:xfrm>
          <a:prstGeom prst="rect">
            <a:avLst/>
          </a:prstGeom>
        </p:spPr>
        <p:txBody>
          <a:bodyPr wrap="square">
            <a:spAutoFit/>
          </a:bodyPr>
          <a:lstStyle/>
          <a:p>
            <a:pPr algn="l"/>
            <a:r>
              <a:rPr lang="en-US" sz="4000" b="1" dirty="0" smtClean="0"/>
              <a:t>In such disease, the type of reaction is one of  type 111 hypersensitivity reactions. </a:t>
            </a:r>
            <a:endParaRPr lang="ar-IQ" sz="4000" b="1" dirty="0"/>
          </a:p>
        </p:txBody>
      </p:sp>
    </p:spTree>
    <p:extLst>
      <p:ext uri="{BB962C8B-B14F-4D97-AF65-F5344CB8AC3E}">
        <p14:creationId xmlns:p14="http://schemas.microsoft.com/office/powerpoint/2010/main" val="212176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dirty="0" smtClean="0">
                <a:effectLst/>
                <a:latin typeface="Times New Roman"/>
                <a:ea typeface="Times New Roman"/>
              </a:rPr>
              <a:t/>
            </a:r>
            <a:br>
              <a:rPr lang="en-US" dirty="0" smtClean="0">
                <a:effectLst/>
                <a:latin typeface="Times New Roman"/>
                <a:ea typeface="Times New Roman"/>
              </a:rPr>
            </a:br>
            <a:endParaRPr lang="en-US" dirty="0"/>
          </a:p>
        </p:txBody>
      </p:sp>
      <p:sp>
        <p:nvSpPr>
          <p:cNvPr id="3" name="عنصر نائب للمحتوى 2"/>
          <p:cNvSpPr>
            <a:spLocks noGrp="1"/>
          </p:cNvSpPr>
          <p:nvPr>
            <p:ph idx="1"/>
          </p:nvPr>
        </p:nvSpPr>
        <p:spPr/>
        <p:txBody>
          <a:bodyPr>
            <a:normAutofit/>
          </a:bodyPr>
          <a:lstStyle/>
          <a:p>
            <a:pPr algn="ctr"/>
            <a:r>
              <a:rPr lang="en-US" sz="6000" b="1" i="1" dirty="0" smtClean="0"/>
              <a:t>Etiology&amp; pathogenesis</a:t>
            </a:r>
            <a:endParaRPr lang="ar-IQ" sz="6000" b="1" i="1" dirty="0"/>
          </a:p>
        </p:txBody>
      </p:sp>
    </p:spTree>
    <p:extLst>
      <p:ext uri="{BB962C8B-B14F-4D97-AF65-F5344CB8AC3E}">
        <p14:creationId xmlns:p14="http://schemas.microsoft.com/office/powerpoint/2010/main" val="2036183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71400"/>
            <a:ext cx="8229600" cy="1143000"/>
          </a:xfrm>
        </p:spPr>
        <p:txBody>
          <a:bodyPr/>
          <a:lstStyle/>
          <a:p>
            <a:pPr algn="ctr"/>
            <a:r>
              <a:rPr lang="en-US" altLang="ar-IQ" dirty="0" smtClean="0"/>
              <a:t>Etiology</a:t>
            </a:r>
          </a:p>
        </p:txBody>
      </p:sp>
      <p:sp>
        <p:nvSpPr>
          <p:cNvPr id="6147" name="Content Placeholder 2"/>
          <p:cNvSpPr>
            <a:spLocks noGrp="1"/>
          </p:cNvSpPr>
          <p:nvPr>
            <p:ph idx="1"/>
          </p:nvPr>
        </p:nvSpPr>
        <p:spPr>
          <a:xfrm>
            <a:off x="457200" y="1268760"/>
            <a:ext cx="8229600" cy="4389120"/>
          </a:xfrm>
        </p:spPr>
        <p:txBody>
          <a:bodyPr>
            <a:noAutofit/>
          </a:bodyPr>
          <a:lstStyle/>
          <a:p>
            <a:pPr algn="l" rtl="0">
              <a:defRPr/>
            </a:pPr>
            <a:r>
              <a:rPr lang="en-US" sz="2000" b="1" dirty="0" smtClean="0"/>
              <a:t>Etiology is unknown</a:t>
            </a:r>
          </a:p>
          <a:p>
            <a:pPr marL="0" indent="0" algn="l" rtl="0">
              <a:buFont typeface="Wingdings" pitchFamily="2" charset="2"/>
              <a:buNone/>
              <a:defRPr/>
            </a:pPr>
            <a:r>
              <a:rPr lang="en-US" sz="2000" b="1" dirty="0" smtClean="0"/>
              <a:t>   Most probable causes</a:t>
            </a:r>
          </a:p>
          <a:p>
            <a:pPr algn="l" rtl="0">
              <a:defRPr/>
            </a:pPr>
            <a:r>
              <a:rPr lang="en-US" sz="2000" b="1" dirty="0" smtClean="0">
                <a:solidFill>
                  <a:srgbClr val="0070C0"/>
                </a:solidFill>
              </a:rPr>
              <a:t>Genetic influence</a:t>
            </a:r>
          </a:p>
          <a:p>
            <a:pPr algn="l" rtl="0">
              <a:defRPr/>
            </a:pPr>
            <a:r>
              <a:rPr lang="en-US" sz="2000" b="1" dirty="0" smtClean="0"/>
              <a:t>At </a:t>
            </a:r>
            <a:r>
              <a:rPr lang="en-US" sz="2000" b="1" dirty="0"/>
              <a:t>least 35 genes are known to increase the risk of </a:t>
            </a:r>
            <a:r>
              <a:rPr lang="en-US" sz="2000" b="1" dirty="0" smtClean="0"/>
              <a:t>SLE.</a:t>
            </a:r>
          </a:p>
          <a:p>
            <a:pPr algn="l" rtl="0">
              <a:defRPr/>
            </a:pPr>
            <a:r>
              <a:rPr lang="en-US" sz="2000" b="1" dirty="0" smtClean="0"/>
              <a:t>A </a:t>
            </a:r>
            <a:r>
              <a:rPr lang="en-US" sz="2000" b="1" dirty="0"/>
              <a:t>genetic predisposition is supported by 40% concordance in monozygotic twins; if a mother has SLE, her daughter's risk of developing the disease has been estimated to be 1:40, and her son's risk, 1:250</a:t>
            </a:r>
            <a:r>
              <a:rPr lang="en-US" sz="2000" b="1" dirty="0" smtClean="0"/>
              <a:t>.</a:t>
            </a:r>
          </a:p>
          <a:p>
            <a:pPr algn="l" rtl="0">
              <a:defRPr/>
            </a:pPr>
            <a:r>
              <a:rPr lang="en-US" sz="2000" b="1" dirty="0" smtClean="0">
                <a:solidFill>
                  <a:srgbClr val="0070C0"/>
                </a:solidFill>
              </a:rPr>
              <a:t>Immunological factors </a:t>
            </a:r>
            <a:r>
              <a:rPr lang="en-US" sz="2000" b="1" dirty="0"/>
              <a:t>Many immune disturbances, both innate and acquired, occur in </a:t>
            </a:r>
            <a:r>
              <a:rPr lang="en-US" sz="2000" b="1" dirty="0" smtClean="0"/>
              <a:t>SLE</a:t>
            </a:r>
          </a:p>
          <a:p>
            <a:pPr algn="l" rtl="0">
              <a:defRPr/>
            </a:pPr>
            <a:r>
              <a:rPr lang="en-US" sz="2000" b="1" dirty="0" smtClean="0"/>
              <a:t> </a:t>
            </a:r>
            <a:r>
              <a:rPr lang="en-US" sz="2000" b="1" dirty="0"/>
              <a:t>Studies of human leukocyte antigens (HLAs) reveal that HLA-A1, HLA-B8, and HLA-DR3 are more common in persons with SLE than in the general population. The presence of the null complement alleles and congenital deficiencies of complement (especially C4, C2, and other early components) are also associated with an increased risk of SLE</a:t>
            </a:r>
            <a:endParaRPr lang="en-US" sz="2000" b="1" dirty="0" smtClean="0"/>
          </a:p>
          <a:p>
            <a:pPr marL="0" indent="0" algn="l" rtl="0">
              <a:buFont typeface="Wingdings" pitchFamily="2" charset="2"/>
              <a:buNone/>
              <a:defRPr/>
            </a:pPr>
            <a:endParaRPr lang="en-US" sz="2000" b="1" dirty="0" smtClean="0"/>
          </a:p>
          <a:p>
            <a:pPr marL="0" indent="0" algn="l" rtl="0">
              <a:buFont typeface="Wingdings" pitchFamily="2" charset="2"/>
              <a:buNone/>
              <a:defRPr/>
            </a:pPr>
            <a:endParaRPr lang="en-US" sz="2000" b="1" dirty="0" smtClean="0"/>
          </a:p>
          <a:p>
            <a:pPr marL="0" indent="0" algn="l" rtl="0">
              <a:buFont typeface="Wingdings" pitchFamily="2" charset="2"/>
              <a:buNone/>
              <a:defRPr/>
            </a:pPr>
            <a:endParaRPr lang="en-US" sz="2000" b="1" dirty="0" smtClean="0">
              <a:solidFill>
                <a:srgbClr val="FF0000"/>
              </a:solidFill>
            </a:endParaRPr>
          </a:p>
        </p:txBody>
      </p:sp>
    </p:spTree>
    <p:extLst>
      <p:ext uri="{BB962C8B-B14F-4D97-AF65-F5344CB8AC3E}">
        <p14:creationId xmlns:p14="http://schemas.microsoft.com/office/powerpoint/2010/main" val="904652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4" name="Content Placeholder 2"/>
          <p:cNvSpPr>
            <a:spLocks noGrp="1"/>
          </p:cNvSpPr>
          <p:nvPr>
            <p:ph idx="1"/>
          </p:nvPr>
        </p:nvSpPr>
        <p:spPr>
          <a:xfrm>
            <a:off x="457200" y="408032"/>
            <a:ext cx="8229600" cy="4389120"/>
          </a:xfrm>
        </p:spPr>
        <p:txBody>
          <a:bodyPr>
            <a:noAutofit/>
          </a:bodyPr>
          <a:lstStyle/>
          <a:p>
            <a:pPr algn="l" rtl="0"/>
            <a:r>
              <a:rPr lang="en-US" altLang="ar-IQ" sz="2400" b="1" dirty="0" smtClean="0">
                <a:solidFill>
                  <a:srgbClr val="0070C0"/>
                </a:solidFill>
              </a:rPr>
              <a:t>Environmental and exposure-related causes </a:t>
            </a:r>
            <a:r>
              <a:rPr lang="en-US" altLang="ar-IQ" sz="2400" b="1" dirty="0" smtClean="0"/>
              <a:t>of SLE are</a:t>
            </a:r>
          </a:p>
          <a:p>
            <a:pPr algn="l" rtl="0"/>
            <a:r>
              <a:rPr lang="en-US" altLang="ar-IQ" sz="2400" b="1" dirty="0" smtClean="0"/>
              <a:t>Silica dust and cigarette smoking </a:t>
            </a:r>
          </a:p>
          <a:p>
            <a:pPr algn="l" rtl="0"/>
            <a:r>
              <a:rPr lang="en-US" altLang="ar-IQ" sz="2400" b="1" dirty="0" smtClean="0"/>
              <a:t> Administration of estrogen to postmenopausal women</a:t>
            </a:r>
          </a:p>
          <a:p>
            <a:pPr algn="l" rtl="0"/>
            <a:r>
              <a:rPr lang="en-US" altLang="ar-IQ" sz="2400" b="1" dirty="0" smtClean="0"/>
              <a:t> Photosensitivity is clearly a precipitant of skin disease Ultraviolet light stimulates keratinocytes, which leads not only to overexpression of nuclear ribonucleoproteins </a:t>
            </a:r>
          </a:p>
          <a:p>
            <a:pPr algn="l" rtl="0"/>
            <a:r>
              <a:rPr lang="en-US" altLang="ar-IQ" sz="2400" b="1" dirty="0" smtClean="0"/>
              <a:t>Vitamin D deficiency</a:t>
            </a:r>
          </a:p>
          <a:p>
            <a:pPr algn="l" rtl="0"/>
            <a:r>
              <a:rPr lang="en-US" altLang="ar-IQ" sz="2400" b="1" dirty="0" smtClean="0"/>
              <a:t>Drugs</a:t>
            </a:r>
          </a:p>
          <a:p>
            <a:pPr algn="l" rtl="0"/>
            <a:r>
              <a:rPr lang="en-US" altLang="ar-IQ" sz="2400" b="1" dirty="0" smtClean="0"/>
              <a:t>Numerous studies have investigated the role  of infectious etiologies that may also perpetuate autoimmunity. Patients with SLE have higher titers of antibodies to Epstein-Barr virus (EBV), have increased circulating EBV viral loads, and make antibodies to retroviruses</a:t>
            </a:r>
          </a:p>
          <a:p>
            <a:pPr algn="l" rtl="0"/>
            <a:endParaRPr lang="en-US" altLang="ar-IQ" sz="2400" b="1" dirty="0" smtClean="0"/>
          </a:p>
          <a:p>
            <a:pPr algn="l" rtl="0"/>
            <a:endParaRPr lang="en-US" altLang="ar-IQ" sz="2400" b="1" dirty="0" smtClean="0"/>
          </a:p>
        </p:txBody>
      </p:sp>
    </p:spTree>
    <p:extLst>
      <p:ext uri="{BB962C8B-B14F-4D97-AF65-F5344CB8AC3E}">
        <p14:creationId xmlns:p14="http://schemas.microsoft.com/office/powerpoint/2010/main" val="2729092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035496"/>
            <a:ext cx="8147248" cy="6984776"/>
          </a:xfrm>
        </p:spPr>
        <p:txBody>
          <a:bodyPr>
            <a:normAutofit/>
          </a:bodyPr>
          <a:lstStyle/>
          <a:p>
            <a:r>
              <a:rPr lang="en-US" sz="3200" b="1" dirty="0" smtClean="0">
                <a:solidFill>
                  <a:schemeClr val="tx1"/>
                </a:solidFill>
                <a:latin typeface="+mn-lt"/>
              </a:rPr>
              <a:t>When the body cells die by apoptosis, the cellular remnants appear on the cell surface as small blebs which carry self-antigens. These antigens include nuclear constituents(eg. DNA and histones) which are normally hidden from the immune system.in patients with SLE, removal of these blebs by phagocytes in inefficient so that they are transferred to lymphoid tissues where they can be taken up by antigen-presenting cells.</a:t>
            </a:r>
            <a:r>
              <a:rPr lang="en-US" b="1" dirty="0" smtClean="0">
                <a:solidFill>
                  <a:schemeClr val="tx1"/>
                </a:solidFill>
                <a:latin typeface="+mn-lt"/>
              </a:rPr>
              <a:t>     </a:t>
            </a:r>
            <a:endParaRPr lang="ar-IQ" b="1" dirty="0">
              <a:solidFill>
                <a:schemeClr val="tx1"/>
              </a:solidFill>
              <a:latin typeface="+mn-lt"/>
            </a:endParaRPr>
          </a:p>
        </p:txBody>
      </p:sp>
      <p:sp>
        <p:nvSpPr>
          <p:cNvPr id="3" name="عنصر نائب للمحتوى 2"/>
          <p:cNvSpPr>
            <a:spLocks noGrp="1"/>
          </p:cNvSpPr>
          <p:nvPr>
            <p:ph idx="1"/>
          </p:nvPr>
        </p:nvSpPr>
        <p:spPr>
          <a:xfrm flipV="1">
            <a:off x="-900608" y="6574536"/>
            <a:ext cx="9649072" cy="598880"/>
          </a:xfrm>
        </p:spPr>
        <p:txBody>
          <a:bodyPr>
            <a:normAutofit/>
          </a:bodyPr>
          <a:lstStyle/>
          <a:p>
            <a:pPr marL="109728" indent="0" algn="l">
              <a:buNone/>
            </a:pPr>
            <a:endParaRPr lang="ar-IQ" dirty="0"/>
          </a:p>
        </p:txBody>
      </p:sp>
    </p:spTree>
    <p:extLst>
      <p:ext uri="{BB962C8B-B14F-4D97-AF65-F5344CB8AC3E}">
        <p14:creationId xmlns:p14="http://schemas.microsoft.com/office/powerpoint/2010/main" val="153329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548680"/>
            <a:ext cx="8229600" cy="4389120"/>
          </a:xfrm>
        </p:spPr>
        <p:txBody>
          <a:bodyPr>
            <a:noAutofit/>
          </a:bodyPr>
          <a:lstStyle/>
          <a:p>
            <a:pPr algn="l"/>
            <a:r>
              <a:rPr lang="en-US" sz="5400" b="1" dirty="0" smtClean="0"/>
              <a:t>The self antigens from these blebs can then be presented to T-cells which in turn stimulate B- cells to produce auto-antibodies directed against these antigens.</a:t>
            </a:r>
            <a:endParaRPr lang="ar-IQ" sz="5400" b="1" dirty="0"/>
          </a:p>
        </p:txBody>
      </p:sp>
    </p:spTree>
    <p:extLst>
      <p:ext uri="{BB962C8B-B14F-4D97-AF65-F5344CB8AC3E}">
        <p14:creationId xmlns:p14="http://schemas.microsoft.com/office/powerpoint/2010/main" val="199528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ar-IQ" altLang="ar-IQ" dirty="0" smtClean="0"/>
          </a:p>
        </p:txBody>
      </p:sp>
      <p:sp>
        <p:nvSpPr>
          <p:cNvPr id="6147" name="Content Placeholder 2"/>
          <p:cNvSpPr>
            <a:spLocks noGrp="1"/>
          </p:cNvSpPr>
          <p:nvPr>
            <p:ph idx="1"/>
          </p:nvPr>
        </p:nvSpPr>
        <p:spPr>
          <a:xfrm>
            <a:off x="457200" y="552048"/>
            <a:ext cx="8229600" cy="4389120"/>
          </a:xfrm>
        </p:spPr>
        <p:txBody>
          <a:bodyPr>
            <a:noAutofit/>
          </a:bodyPr>
          <a:lstStyle/>
          <a:p>
            <a:pPr marL="0" indent="0" algn="l" rtl="0">
              <a:buFont typeface="Wingdings" pitchFamily="2" charset="2"/>
              <a:buNone/>
            </a:pPr>
            <a:r>
              <a:rPr lang="en-US" altLang="ar-IQ" sz="5400" b="1" i="1" dirty="0" smtClean="0"/>
              <a:t>The classic presentation of a triad of fever, joint pain, and rash in a woman of childbearing age should prompt investigation into the diagnosis of SLE</a:t>
            </a:r>
          </a:p>
        </p:txBody>
      </p:sp>
    </p:spTree>
    <p:extLst>
      <p:ext uri="{BB962C8B-B14F-4D97-AF65-F5344CB8AC3E}">
        <p14:creationId xmlns:p14="http://schemas.microsoft.com/office/powerpoint/2010/main" val="1227978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 </a:t>
            </a:r>
            <a:endParaRPr lang="ar-IQ" dirty="0"/>
          </a:p>
        </p:txBody>
      </p:sp>
      <p:sp>
        <p:nvSpPr>
          <p:cNvPr id="3" name="عنصر نائب للمحتوى 2"/>
          <p:cNvSpPr>
            <a:spLocks noGrp="1"/>
          </p:cNvSpPr>
          <p:nvPr>
            <p:ph idx="1"/>
          </p:nvPr>
        </p:nvSpPr>
        <p:spPr>
          <a:xfrm>
            <a:off x="-324544" y="1935480"/>
            <a:ext cx="8229600" cy="4389120"/>
          </a:xfrm>
        </p:spPr>
        <p:txBody>
          <a:bodyPr>
            <a:noAutofit/>
          </a:bodyPr>
          <a:lstStyle/>
          <a:p>
            <a:r>
              <a:rPr lang="en-US" sz="7200" b="1" dirty="0" smtClean="0"/>
              <a:t>diagnosis</a:t>
            </a:r>
            <a:endParaRPr lang="ar-IQ" sz="7200" dirty="0"/>
          </a:p>
        </p:txBody>
      </p:sp>
    </p:spTree>
    <p:extLst>
      <p:ext uri="{BB962C8B-B14F-4D97-AF65-F5344CB8AC3E}">
        <p14:creationId xmlns:p14="http://schemas.microsoft.com/office/powerpoint/2010/main" val="35258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624056"/>
            <a:ext cx="8229600" cy="4389120"/>
          </a:xfrm>
        </p:spPr>
        <p:txBody>
          <a:bodyPr>
            <a:noAutofit/>
          </a:bodyPr>
          <a:lstStyle/>
          <a:p>
            <a:pPr algn="l"/>
            <a:r>
              <a:rPr lang="en-US" sz="3600" b="1" dirty="0"/>
              <a:t>Dx depends on the recognition of specific symptoms &amp; identification of auto antibodies. Antinuclear antibodies(ANA) are the best  screening test. A positive ANA test is not specific for SLE ,since it can occur in normal individuals &amp; some patients with other connective tissue diseases &amp; viral infections.</a:t>
            </a:r>
            <a:endParaRPr lang="ar-IQ" sz="3600" dirty="0"/>
          </a:p>
        </p:txBody>
      </p:sp>
    </p:spTree>
    <p:extLst>
      <p:ext uri="{BB962C8B-B14F-4D97-AF65-F5344CB8AC3E}">
        <p14:creationId xmlns:p14="http://schemas.microsoft.com/office/powerpoint/2010/main" val="207702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980728"/>
            <a:ext cx="8229600" cy="4389120"/>
          </a:xfrm>
        </p:spPr>
        <p:txBody>
          <a:bodyPr>
            <a:noAutofit/>
          </a:bodyPr>
          <a:lstStyle/>
          <a:p>
            <a:pPr algn="l"/>
            <a:r>
              <a:rPr lang="en-US" sz="4400" b="1" dirty="0"/>
              <a:t>A negative ANA makes SLE very unlikely but not impossible. Antibodies to double stranded DNA (dsDNA) &amp; to Sm are relatively specific for SLE. Anti-dsDNA occurs in only 30-50 % of patients.</a:t>
            </a:r>
            <a:endParaRPr lang="en-US" sz="4400" dirty="0"/>
          </a:p>
          <a:p>
            <a:endParaRPr lang="ar-IQ" sz="4400" dirty="0"/>
          </a:p>
        </p:txBody>
      </p:sp>
    </p:spTree>
    <p:extLst>
      <p:ext uri="{BB962C8B-B14F-4D97-AF65-F5344CB8AC3E}">
        <p14:creationId xmlns:p14="http://schemas.microsoft.com/office/powerpoint/2010/main" val="359417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34061" y="3645024"/>
            <a:ext cx="5208562" cy="98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72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340768"/>
            <a:ext cx="8229600" cy="4389120"/>
          </a:xfrm>
        </p:spPr>
        <p:txBody>
          <a:bodyPr>
            <a:normAutofit/>
          </a:bodyPr>
          <a:lstStyle/>
          <a:p>
            <a:pPr marL="0" indent="0" algn="l">
              <a:buNone/>
            </a:pPr>
            <a:r>
              <a:rPr lang="en-US" sz="2800" b="1" dirty="0" smtClean="0"/>
              <a:t>                             </a:t>
            </a:r>
            <a:r>
              <a:rPr lang="en-US" sz="2800" b="1" dirty="0"/>
              <a:t>1-MALAR RASH: fixed erythema sparing the nasolabial folds, flat or raised over the malar eminence.</a:t>
            </a:r>
            <a:endParaRPr lang="en-US" sz="2800" dirty="0"/>
          </a:p>
          <a:p>
            <a:pPr algn="l"/>
            <a:r>
              <a:rPr lang="en-US" sz="2800" b="1" dirty="0"/>
              <a:t>   2-DISCOID RASH: erythematous raised  patches with adherent keratotic</a:t>
            </a:r>
            <a:endParaRPr lang="en-US" sz="2800" dirty="0"/>
          </a:p>
          <a:p>
            <a:pPr algn="l"/>
            <a:r>
              <a:rPr lang="en-US" sz="2800" b="1" dirty="0"/>
              <a:t>  scaling &amp; follicular plugging, atrophic scarring may occur.</a:t>
            </a:r>
            <a:endParaRPr lang="en-US" sz="2800" dirty="0"/>
          </a:p>
          <a:p>
            <a:pPr algn="l"/>
            <a:r>
              <a:rPr lang="en-US" sz="2800" b="1" dirty="0"/>
              <a:t>   3-PHOTOSENSITIVITY: rash as a result of unusual reaction to sun light</a:t>
            </a:r>
            <a:endParaRPr lang="ar-IQ" sz="2800" dirty="0"/>
          </a:p>
        </p:txBody>
      </p:sp>
    </p:spTree>
    <p:extLst>
      <p:ext uri="{BB962C8B-B14F-4D97-AF65-F5344CB8AC3E}">
        <p14:creationId xmlns:p14="http://schemas.microsoft.com/office/powerpoint/2010/main" val="411241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124744"/>
            <a:ext cx="8229600" cy="4389120"/>
          </a:xfrm>
        </p:spPr>
        <p:txBody>
          <a:bodyPr>
            <a:noAutofit/>
          </a:bodyPr>
          <a:lstStyle/>
          <a:p>
            <a:pPr algn="l"/>
            <a:r>
              <a:rPr lang="en-US" sz="3200" b="1" dirty="0"/>
              <a:t> 4-ORAL ULCERS: include oral &amp; nasopharyngeal, observed by physician. It may be painless</a:t>
            </a:r>
          </a:p>
          <a:p>
            <a:pPr algn="l"/>
            <a:r>
              <a:rPr lang="en-US" sz="3200" b="1" dirty="0"/>
              <a:t>   5-ARTHRITIS: nonerosive arthritis  involving two or more peripheral joints, characterized by tenderness, swelling, or effusion.</a:t>
            </a:r>
          </a:p>
          <a:p>
            <a:pPr algn="l"/>
            <a:r>
              <a:rPr lang="en-US" sz="3200" b="1" dirty="0"/>
              <a:t>   6-SEROSITIS: pleuritis or pericarditis documented by ECG or rub or evidence of pericardial effusion.</a:t>
            </a:r>
            <a:endParaRPr lang="ar-IQ" sz="3200" b="1" dirty="0"/>
          </a:p>
        </p:txBody>
      </p:sp>
    </p:spTree>
    <p:extLst>
      <p:ext uri="{BB962C8B-B14F-4D97-AF65-F5344CB8AC3E}">
        <p14:creationId xmlns:p14="http://schemas.microsoft.com/office/powerpoint/2010/main" val="1549286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620688"/>
            <a:ext cx="8229600" cy="4389120"/>
          </a:xfrm>
        </p:spPr>
        <p:txBody>
          <a:bodyPr>
            <a:noAutofit/>
          </a:bodyPr>
          <a:lstStyle/>
          <a:p>
            <a:pPr algn="l"/>
            <a:r>
              <a:rPr lang="en-US" sz="2800" b="1" dirty="0"/>
              <a:t> 7-RENAL DISORDERS: proteinuria greater than 0.5 g\d or greater than 3+ albumin, or cellular casts(RBC, granular or tubular) </a:t>
            </a:r>
            <a:endParaRPr lang="en-US" sz="2800" dirty="0"/>
          </a:p>
          <a:p>
            <a:pPr algn="l"/>
            <a:r>
              <a:rPr lang="en-US" sz="2800" b="1" dirty="0"/>
              <a:t>   8-NEUROLOGIC DISORDERS: seizures without other cause or psychosis without other cause.</a:t>
            </a:r>
            <a:endParaRPr lang="en-US" sz="2800" dirty="0"/>
          </a:p>
          <a:p>
            <a:pPr algn="l"/>
            <a:r>
              <a:rPr lang="en-US" sz="2800" b="1" dirty="0"/>
              <a:t>   9-HEMATOLOGIC DISORDERS: hemolytic anemia or leucopenia (less than 4000cell/ ml) or lymphopenia (less than  1000cell/ml) or thrombocytopenia(less than 100000 ) on two separate occasions in the absence of offending drugs</a:t>
            </a:r>
            <a:endParaRPr lang="ar-IQ" sz="2800" dirty="0"/>
          </a:p>
        </p:txBody>
      </p:sp>
    </p:spTree>
    <p:extLst>
      <p:ext uri="{BB962C8B-B14F-4D97-AF65-F5344CB8AC3E}">
        <p14:creationId xmlns:p14="http://schemas.microsoft.com/office/powerpoint/2010/main" val="1698534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548680"/>
            <a:ext cx="8229600" cy="4389120"/>
          </a:xfrm>
        </p:spPr>
        <p:txBody>
          <a:bodyPr>
            <a:noAutofit/>
          </a:bodyPr>
          <a:lstStyle/>
          <a:p>
            <a:pPr algn="l"/>
            <a:r>
              <a:rPr lang="en-US" sz="4000" b="1" dirty="0"/>
              <a:t>10- Immunologic disorders:  anti-dsDNA in abnormal titer, or anti-Sm antibodies or positive anti-phospholipid antibodies or false positive VDRL.</a:t>
            </a:r>
            <a:endParaRPr lang="en-US" sz="4000" dirty="0"/>
          </a:p>
          <a:p>
            <a:pPr algn="l"/>
            <a:r>
              <a:rPr lang="en-US" sz="4000" b="1" dirty="0"/>
              <a:t>11- ANTINUCLEAR ANTIBODIES: an abnormal titer of ANA s  by immunofluorescence in the absence of any offending drug.</a:t>
            </a:r>
            <a:endParaRPr lang="en-US" sz="4000" dirty="0"/>
          </a:p>
          <a:p>
            <a:pPr algn="l"/>
            <a:endParaRPr lang="ar-IQ" sz="4000" dirty="0"/>
          </a:p>
        </p:txBody>
      </p:sp>
    </p:spTree>
    <p:extLst>
      <p:ext uri="{BB962C8B-B14F-4D97-AF65-F5344CB8AC3E}">
        <p14:creationId xmlns:p14="http://schemas.microsoft.com/office/powerpoint/2010/main" val="4237355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16632"/>
            <a:ext cx="8229600" cy="4389120"/>
          </a:xfrm>
        </p:spPr>
        <p:txBody>
          <a:bodyPr>
            <a:noAutofit/>
          </a:bodyPr>
          <a:lstStyle/>
          <a:p>
            <a:r>
              <a:rPr lang="en-US" sz="4400" b="1" dirty="0"/>
              <a:t> </a:t>
            </a:r>
            <a:endParaRPr lang="en-US" sz="4400" dirty="0"/>
          </a:p>
          <a:p>
            <a:pPr algn="l"/>
            <a:r>
              <a:rPr lang="en-US" sz="4400" b="1" i="1" u="sng" dirty="0"/>
              <a:t>If four of these criteria are present at any time during the course of the disease serially or simultaneously, a diagnosis of SLE can be made with 98% specificity &amp;97% sensitivity</a:t>
            </a:r>
            <a:endParaRPr lang="en-US" sz="4400" dirty="0"/>
          </a:p>
        </p:txBody>
      </p:sp>
    </p:spTree>
    <p:extLst>
      <p:ext uri="{BB962C8B-B14F-4D97-AF65-F5344CB8AC3E}">
        <p14:creationId xmlns:p14="http://schemas.microsoft.com/office/powerpoint/2010/main" val="842050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480040"/>
            <a:ext cx="8229600" cy="4389120"/>
          </a:xfrm>
        </p:spPr>
        <p:txBody>
          <a:bodyPr>
            <a:noAutofit/>
          </a:bodyPr>
          <a:lstStyle/>
          <a:p>
            <a:pPr marL="0" lvl="0" indent="0" algn="l">
              <a:buClr>
                <a:srgbClr val="0BD0D9"/>
              </a:buClr>
              <a:buNone/>
            </a:pPr>
            <a:r>
              <a:rPr lang="en-US" sz="4400" b="1" i="1" u="sng" dirty="0">
                <a:solidFill>
                  <a:srgbClr val="000000"/>
                </a:solidFill>
                <a:latin typeface="ff3"/>
              </a:rPr>
              <a:t>2015 ACR/SLICC </a:t>
            </a:r>
            <a:r>
              <a:rPr lang="en-US" sz="4800" b="1" i="1" u="sng" dirty="0">
                <a:solidFill>
                  <a:srgbClr val="000000"/>
                </a:solidFill>
                <a:latin typeface="ff3"/>
              </a:rPr>
              <a:t>revised criteria for </a:t>
            </a:r>
            <a:r>
              <a:rPr lang="en-US" sz="4400" b="1" i="1" u="sng" dirty="0">
                <a:solidFill>
                  <a:srgbClr val="000000"/>
                </a:solidFill>
                <a:latin typeface="ff3"/>
              </a:rPr>
              <a:t>diagnosis of SLE </a:t>
            </a:r>
            <a:r>
              <a:rPr lang="en-US" sz="4000" b="1" i="1" u="sng" dirty="0" smtClean="0">
                <a:solidFill>
                  <a:srgbClr val="000000"/>
                </a:solidFill>
                <a:latin typeface="ff3"/>
              </a:rPr>
              <a:t> </a:t>
            </a:r>
            <a:endParaRPr lang="en-US" sz="3200" b="1" i="1" u="sng" dirty="0">
              <a:solidFill>
                <a:srgbClr val="000000"/>
              </a:solidFill>
              <a:latin typeface="ff1"/>
            </a:endParaRPr>
          </a:p>
          <a:p>
            <a:pPr lvl="0" algn="l">
              <a:buClr>
                <a:srgbClr val="0BD0D9"/>
              </a:buClr>
            </a:pPr>
            <a:r>
              <a:rPr lang="en-US" sz="3200" b="1" dirty="0">
                <a:solidFill>
                  <a:srgbClr val="000000"/>
                </a:solidFill>
                <a:latin typeface="ff3"/>
              </a:rPr>
              <a:t>Acute/subacute cutaneous lupus rash </a:t>
            </a:r>
          </a:p>
          <a:p>
            <a:pPr lvl="0" algn="l">
              <a:buClr>
                <a:srgbClr val="0BD0D9"/>
              </a:buClr>
            </a:pPr>
            <a:r>
              <a:rPr lang="en-US" sz="3200" b="1" dirty="0">
                <a:solidFill>
                  <a:srgbClr val="000000"/>
                </a:solidFill>
                <a:latin typeface="ff3"/>
              </a:rPr>
              <a:t>Up to 2 points </a:t>
            </a:r>
          </a:p>
          <a:p>
            <a:pPr lvl="0" algn="l">
              <a:buClr>
                <a:srgbClr val="0BD0D9"/>
              </a:buClr>
            </a:pPr>
            <a:r>
              <a:rPr lang="en-US" sz="3200" b="1" dirty="0">
                <a:solidFill>
                  <a:srgbClr val="000000"/>
                </a:solidFill>
                <a:latin typeface="ff9"/>
              </a:rPr>
              <a:t>•</a:t>
            </a:r>
            <a:r>
              <a:rPr lang="en-US" sz="3200" b="1" dirty="0">
                <a:solidFill>
                  <a:srgbClr val="000000"/>
                </a:solidFill>
                <a:latin typeface="ffa"/>
              </a:rPr>
              <a:t> </a:t>
            </a:r>
            <a:r>
              <a:rPr lang="en-US" sz="3200" b="1" dirty="0">
                <a:solidFill>
                  <a:srgbClr val="000000"/>
                </a:solidFill>
                <a:latin typeface="ff3"/>
              </a:rPr>
              <a:t>Malar rash </a:t>
            </a:r>
            <a:r>
              <a:rPr lang="en-US" sz="3200" b="1" dirty="0" smtClean="0">
                <a:solidFill>
                  <a:srgbClr val="000000"/>
                </a:solidFill>
                <a:latin typeface="ff9"/>
              </a:rPr>
              <a:t> </a:t>
            </a:r>
            <a:r>
              <a:rPr lang="en-US" sz="3200" b="1" dirty="0" smtClean="0">
                <a:solidFill>
                  <a:srgbClr val="000000"/>
                </a:solidFill>
                <a:latin typeface="ff3"/>
              </a:rPr>
              <a:t>2.p </a:t>
            </a:r>
            <a:endParaRPr lang="en-US" sz="3200" b="1" dirty="0">
              <a:solidFill>
                <a:srgbClr val="000000"/>
              </a:solidFill>
              <a:latin typeface="ff3"/>
            </a:endParaRPr>
          </a:p>
          <a:p>
            <a:pPr lvl="0" algn="l">
              <a:buClr>
                <a:srgbClr val="0BD0D9"/>
              </a:buClr>
            </a:pPr>
            <a:r>
              <a:rPr lang="en-US" sz="3200" b="1" dirty="0">
                <a:solidFill>
                  <a:srgbClr val="000000"/>
                </a:solidFill>
                <a:latin typeface="ff9"/>
              </a:rPr>
              <a:t>•</a:t>
            </a:r>
            <a:r>
              <a:rPr lang="en-US" sz="3200" b="1" dirty="0">
                <a:solidFill>
                  <a:srgbClr val="000000"/>
                </a:solidFill>
                <a:latin typeface="ffa"/>
              </a:rPr>
              <a:t> </a:t>
            </a:r>
            <a:r>
              <a:rPr lang="en-US" sz="3200" b="1" dirty="0">
                <a:solidFill>
                  <a:srgbClr val="000000"/>
                </a:solidFill>
                <a:latin typeface="ff3"/>
              </a:rPr>
              <a:t>Subacute cutaneous Lupus erythematosus (SCLE) </a:t>
            </a:r>
            <a:r>
              <a:rPr lang="en-US" sz="3200" b="1" dirty="0" smtClean="0">
                <a:solidFill>
                  <a:srgbClr val="000000"/>
                </a:solidFill>
                <a:latin typeface="ff3"/>
              </a:rPr>
              <a:t>rash</a:t>
            </a:r>
          </a:p>
          <a:p>
            <a:pPr lvl="0" algn="l">
              <a:buClr>
                <a:srgbClr val="0BD0D9"/>
              </a:buClr>
            </a:pPr>
            <a:r>
              <a:rPr lang="en-US" sz="3200" b="1" dirty="0">
                <a:solidFill>
                  <a:srgbClr val="000000"/>
                </a:solidFill>
                <a:latin typeface="ff3"/>
              </a:rPr>
              <a:t>1.p</a:t>
            </a:r>
            <a:r>
              <a:rPr lang="en-US" sz="3200" b="1" dirty="0" smtClean="0">
                <a:solidFill>
                  <a:srgbClr val="000000"/>
                </a:solidFill>
                <a:latin typeface="ff3"/>
              </a:rPr>
              <a:t> </a:t>
            </a:r>
            <a:endParaRPr lang="en-US" sz="3200" b="1" dirty="0">
              <a:solidFill>
                <a:srgbClr val="000000"/>
              </a:solidFill>
              <a:latin typeface="ff9"/>
            </a:endParaRPr>
          </a:p>
          <a:p>
            <a:pPr lvl="0" algn="l">
              <a:buClr>
                <a:srgbClr val="0BD0D9"/>
              </a:buClr>
            </a:pPr>
            <a:r>
              <a:rPr lang="en-US" sz="3200" b="1" dirty="0">
                <a:solidFill>
                  <a:srgbClr val="000000"/>
                </a:solidFill>
                <a:latin typeface="ff9"/>
              </a:rPr>
              <a:t>•</a:t>
            </a:r>
            <a:r>
              <a:rPr lang="en-US" sz="3200" b="1" dirty="0">
                <a:solidFill>
                  <a:srgbClr val="000000"/>
                </a:solidFill>
                <a:latin typeface="ffa"/>
              </a:rPr>
              <a:t> </a:t>
            </a:r>
            <a:r>
              <a:rPr lang="en-US" sz="3200" b="1" dirty="0">
                <a:solidFill>
                  <a:srgbClr val="000000"/>
                </a:solidFill>
                <a:latin typeface="ff3"/>
              </a:rPr>
              <a:t>Palpable purpura or urticarial vasculitis </a:t>
            </a:r>
            <a:r>
              <a:rPr lang="en-US" sz="3200" b="1" dirty="0" smtClean="0">
                <a:solidFill>
                  <a:srgbClr val="000000"/>
                </a:solidFill>
                <a:latin typeface="ff9"/>
              </a:rPr>
              <a:t> </a:t>
            </a:r>
            <a:r>
              <a:rPr lang="en-US" sz="3200" b="1" dirty="0" smtClean="0">
                <a:solidFill>
                  <a:srgbClr val="000000"/>
                </a:solidFill>
                <a:latin typeface="ff3"/>
              </a:rPr>
              <a:t>1.p </a:t>
            </a:r>
            <a:endParaRPr lang="en-US" sz="3200" b="1" dirty="0">
              <a:solidFill>
                <a:srgbClr val="000000"/>
              </a:solidFill>
              <a:latin typeface="ff3"/>
            </a:endParaRPr>
          </a:p>
          <a:p>
            <a:endParaRPr lang="ar-IQ" sz="3600" b="1" dirty="0"/>
          </a:p>
        </p:txBody>
      </p:sp>
    </p:spTree>
    <p:extLst>
      <p:ext uri="{BB962C8B-B14F-4D97-AF65-F5344CB8AC3E}">
        <p14:creationId xmlns:p14="http://schemas.microsoft.com/office/powerpoint/2010/main" val="1651357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323528" y="332656"/>
            <a:ext cx="8229600" cy="4325112"/>
          </a:xfrm>
        </p:spPr>
        <p:txBody>
          <a:bodyPr>
            <a:noAutofit/>
          </a:bodyPr>
          <a:lstStyle/>
          <a:p>
            <a:pPr algn="l"/>
            <a:r>
              <a:rPr lang="en-US" sz="4400" b="1" dirty="0"/>
              <a:t>SLE is </a:t>
            </a:r>
            <a:r>
              <a:rPr lang="en-US" sz="4400" b="1" dirty="0" smtClean="0"/>
              <a:t>an autoimmune </a:t>
            </a:r>
            <a:r>
              <a:rPr lang="en-US" sz="4400" b="1" dirty="0"/>
              <a:t>disease of unknown </a:t>
            </a:r>
            <a:r>
              <a:rPr lang="en-US" sz="4400" b="1" dirty="0" smtClean="0"/>
              <a:t>etiology, characterized by acute&amp; chronic inflammation of various tissues of the body.</a:t>
            </a:r>
          </a:p>
          <a:p>
            <a:pPr algn="l"/>
            <a:r>
              <a:rPr lang="en-US" sz="4400" b="1" dirty="0" smtClean="0"/>
              <a:t>Autoimmune diseases are illnesses that occur when the body’s tissues are attacked by its own immune system.</a:t>
            </a:r>
          </a:p>
          <a:p>
            <a:pPr algn="l"/>
            <a:endParaRPr lang="en-US" sz="4400" b="1" dirty="0" smtClean="0"/>
          </a:p>
        </p:txBody>
      </p:sp>
    </p:spTree>
    <p:extLst>
      <p:ext uri="{BB962C8B-B14F-4D97-AF65-F5344CB8AC3E}">
        <p14:creationId xmlns:p14="http://schemas.microsoft.com/office/powerpoint/2010/main" val="2055753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480040"/>
            <a:ext cx="8229600" cy="4389120"/>
          </a:xfrm>
        </p:spPr>
        <p:txBody>
          <a:bodyPr>
            <a:noAutofit/>
          </a:bodyPr>
          <a:lstStyle/>
          <a:p>
            <a:pPr lvl="0" algn="l">
              <a:buClr>
                <a:srgbClr val="0BD0D9"/>
              </a:buClr>
            </a:pPr>
            <a:r>
              <a:rPr lang="en-US" sz="3200" b="1" dirty="0">
                <a:solidFill>
                  <a:srgbClr val="000000"/>
                </a:solidFill>
                <a:latin typeface="ff3"/>
              </a:rPr>
              <a:t>Photosensitivity </a:t>
            </a:r>
            <a:r>
              <a:rPr lang="en-US" sz="3200" b="1" dirty="0" smtClean="0">
                <a:solidFill>
                  <a:srgbClr val="000000"/>
                </a:solidFill>
                <a:latin typeface="ff3"/>
              </a:rPr>
              <a:t>1.p </a:t>
            </a:r>
            <a:endParaRPr lang="en-US" sz="3200" b="1" dirty="0">
              <a:solidFill>
                <a:srgbClr val="000000"/>
              </a:solidFill>
              <a:latin typeface="ff3"/>
            </a:endParaRPr>
          </a:p>
          <a:p>
            <a:pPr lvl="0" algn="l">
              <a:buClr>
                <a:srgbClr val="0BD0D9"/>
              </a:buClr>
            </a:pPr>
            <a:r>
              <a:rPr lang="en-US" sz="3200" b="1" dirty="0">
                <a:solidFill>
                  <a:srgbClr val="000000"/>
                </a:solidFill>
                <a:latin typeface="ff3"/>
              </a:rPr>
              <a:t>Discoid lupus erythematosus (DLE) rash or hypertrophic Lupus rash </a:t>
            </a:r>
            <a:r>
              <a:rPr lang="en-US" sz="3200" b="1" dirty="0" smtClean="0">
                <a:solidFill>
                  <a:srgbClr val="000000"/>
                </a:solidFill>
                <a:latin typeface="ff3"/>
              </a:rPr>
              <a:t>1.p </a:t>
            </a:r>
            <a:endParaRPr lang="en-US" sz="3200" b="1" dirty="0">
              <a:solidFill>
                <a:srgbClr val="000000"/>
              </a:solidFill>
              <a:latin typeface="ff3"/>
            </a:endParaRPr>
          </a:p>
          <a:p>
            <a:pPr lvl="0" algn="l">
              <a:buClr>
                <a:srgbClr val="0BD0D9"/>
              </a:buClr>
            </a:pPr>
            <a:r>
              <a:rPr lang="en-US" sz="3200" b="1" dirty="0">
                <a:solidFill>
                  <a:srgbClr val="000000"/>
                </a:solidFill>
                <a:latin typeface="ff3"/>
              </a:rPr>
              <a:t>Non-scarring frank alopecia </a:t>
            </a:r>
            <a:r>
              <a:rPr lang="en-US" sz="3200" b="1" dirty="0" smtClean="0">
                <a:solidFill>
                  <a:srgbClr val="000000"/>
                </a:solidFill>
                <a:latin typeface="ff3"/>
              </a:rPr>
              <a:t> 1.p </a:t>
            </a:r>
            <a:endParaRPr lang="en-US" sz="3200" b="1" dirty="0">
              <a:solidFill>
                <a:srgbClr val="000000"/>
              </a:solidFill>
              <a:latin typeface="ff3"/>
            </a:endParaRPr>
          </a:p>
          <a:p>
            <a:pPr lvl="0" algn="l">
              <a:buClr>
                <a:srgbClr val="0BD0D9"/>
              </a:buClr>
            </a:pPr>
            <a:r>
              <a:rPr lang="en-US" sz="3200" b="1" dirty="0">
                <a:solidFill>
                  <a:srgbClr val="000000"/>
                </a:solidFill>
                <a:latin typeface="ff3"/>
              </a:rPr>
              <a:t>Oral/nasal ulcers </a:t>
            </a:r>
            <a:r>
              <a:rPr lang="en-US" sz="3200" b="1" dirty="0" smtClean="0">
                <a:solidFill>
                  <a:srgbClr val="000000"/>
                </a:solidFill>
                <a:latin typeface="ff3"/>
              </a:rPr>
              <a:t>1.p </a:t>
            </a:r>
            <a:endParaRPr lang="en-US" sz="3200" b="1" dirty="0">
              <a:solidFill>
                <a:srgbClr val="000000"/>
              </a:solidFill>
              <a:latin typeface="ff3"/>
            </a:endParaRPr>
          </a:p>
          <a:p>
            <a:pPr lvl="0" algn="l">
              <a:buClr>
                <a:srgbClr val="0BD0D9"/>
              </a:buClr>
            </a:pPr>
            <a:r>
              <a:rPr lang="en-US" sz="3200" b="1" dirty="0">
                <a:solidFill>
                  <a:srgbClr val="000000"/>
                </a:solidFill>
                <a:latin typeface="ff3"/>
              </a:rPr>
              <a:t>Joint disease </a:t>
            </a:r>
            <a:r>
              <a:rPr lang="en-US" sz="3200" b="1" dirty="0" smtClean="0">
                <a:solidFill>
                  <a:srgbClr val="000000"/>
                </a:solidFill>
                <a:latin typeface="ff3"/>
              </a:rPr>
              <a:t>1.p</a:t>
            </a:r>
            <a:endParaRPr lang="en-US" sz="3200" b="1" dirty="0">
              <a:solidFill>
                <a:srgbClr val="000000"/>
              </a:solidFill>
              <a:latin typeface="ff3"/>
            </a:endParaRPr>
          </a:p>
          <a:p>
            <a:pPr lvl="0" algn="l">
              <a:buClr>
                <a:srgbClr val="0BD0D9"/>
              </a:buClr>
            </a:pPr>
            <a:r>
              <a:rPr lang="en-US" sz="3200" b="1" dirty="0">
                <a:solidFill>
                  <a:srgbClr val="000000"/>
                </a:solidFill>
                <a:latin typeface="ff3"/>
              </a:rPr>
              <a:t>Pleurisy and/or pericarditis </a:t>
            </a:r>
            <a:r>
              <a:rPr lang="en-US" sz="3200" b="1" dirty="0" smtClean="0">
                <a:solidFill>
                  <a:srgbClr val="000000"/>
                </a:solidFill>
                <a:latin typeface="ff3"/>
              </a:rPr>
              <a:t>1.p</a:t>
            </a:r>
            <a:endParaRPr lang="en-US" sz="3200" b="1" dirty="0">
              <a:solidFill>
                <a:srgbClr val="000000"/>
              </a:solidFill>
              <a:latin typeface="ff3"/>
            </a:endParaRPr>
          </a:p>
          <a:p>
            <a:pPr lvl="0" algn="l">
              <a:buClr>
                <a:srgbClr val="0BD0D9"/>
              </a:buClr>
            </a:pPr>
            <a:r>
              <a:rPr lang="en-US" sz="3200" b="1" dirty="0">
                <a:solidFill>
                  <a:srgbClr val="000000"/>
                </a:solidFill>
                <a:latin typeface="ff3"/>
              </a:rPr>
              <a:t>Psychosis and/or seizure and/or acute confusion </a:t>
            </a:r>
          </a:p>
          <a:p>
            <a:pPr lvl="0" algn="l">
              <a:buClr>
                <a:srgbClr val="0BD0D9"/>
              </a:buClr>
            </a:pPr>
            <a:r>
              <a:rPr lang="en-US" sz="3200" b="1" dirty="0" smtClean="0">
                <a:solidFill>
                  <a:srgbClr val="000000"/>
                </a:solidFill>
                <a:latin typeface="ff3"/>
              </a:rPr>
              <a:t>1.p</a:t>
            </a:r>
          </a:p>
          <a:p>
            <a:pPr lvl="0" algn="l">
              <a:buClr>
                <a:srgbClr val="0BD0D9"/>
              </a:buClr>
            </a:pPr>
            <a:r>
              <a:rPr lang="en-US" sz="3200" b="1" dirty="0" smtClean="0">
                <a:solidFill>
                  <a:srgbClr val="000000"/>
                </a:solidFill>
                <a:latin typeface="ff3"/>
              </a:rPr>
              <a:t> </a:t>
            </a:r>
            <a:endParaRPr lang="en-US" sz="3200" b="1" dirty="0">
              <a:solidFill>
                <a:srgbClr val="000000"/>
              </a:solidFill>
              <a:latin typeface="ff3"/>
            </a:endParaRPr>
          </a:p>
          <a:p>
            <a:endParaRPr lang="ar-IQ" sz="4000" b="1" dirty="0"/>
          </a:p>
        </p:txBody>
      </p:sp>
    </p:spTree>
    <p:extLst>
      <p:ext uri="{BB962C8B-B14F-4D97-AF65-F5344CB8AC3E}">
        <p14:creationId xmlns:p14="http://schemas.microsoft.com/office/powerpoint/2010/main" val="3463307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2043608"/>
            <a:ext cx="8229600" cy="4389120"/>
          </a:xfrm>
        </p:spPr>
        <p:txBody>
          <a:bodyPr>
            <a:noAutofit/>
          </a:bodyPr>
          <a:lstStyle/>
          <a:p>
            <a:pPr lvl="0" algn="l">
              <a:buClr>
                <a:srgbClr val="0BD0D9"/>
              </a:buClr>
            </a:pPr>
            <a:endParaRPr lang="en-US" sz="2800" b="1" dirty="0">
              <a:solidFill>
                <a:srgbClr val="000000"/>
              </a:solidFill>
              <a:latin typeface="ff9"/>
            </a:endParaRPr>
          </a:p>
          <a:p>
            <a:pPr lvl="0" algn="l">
              <a:buClr>
                <a:srgbClr val="0BD0D9"/>
              </a:buClr>
            </a:pPr>
            <a:endParaRPr lang="en-US" sz="2800" b="1" dirty="0">
              <a:solidFill>
                <a:srgbClr val="000000"/>
              </a:solidFill>
              <a:latin typeface="ff9"/>
            </a:endParaRPr>
          </a:p>
          <a:p>
            <a:pPr lvl="0" algn="l">
              <a:buClr>
                <a:srgbClr val="0BD0D9"/>
              </a:buClr>
            </a:pPr>
            <a:r>
              <a:rPr lang="en-US" sz="2800" b="1" dirty="0">
                <a:solidFill>
                  <a:srgbClr val="000000"/>
                </a:solidFill>
                <a:latin typeface="ff9"/>
              </a:rPr>
              <a:t>•</a:t>
            </a:r>
            <a:endParaRPr lang="en-US" sz="2800" b="1" dirty="0">
              <a:solidFill>
                <a:srgbClr val="000000"/>
              </a:solidFill>
              <a:latin typeface="ff3"/>
            </a:endParaRPr>
          </a:p>
          <a:p>
            <a:pPr lvl="0" algn="l">
              <a:buClr>
                <a:srgbClr val="0BD0D9"/>
              </a:buClr>
            </a:pPr>
            <a:r>
              <a:rPr lang="en-US" sz="2800" b="1" dirty="0">
                <a:solidFill>
                  <a:srgbClr val="000000"/>
                </a:solidFill>
                <a:latin typeface="ff3"/>
              </a:rPr>
              <a:t> </a:t>
            </a:r>
          </a:p>
          <a:p>
            <a:pPr lvl="0" algn="l">
              <a:buClr>
                <a:srgbClr val="0BD0D9"/>
              </a:buClr>
            </a:pPr>
            <a:r>
              <a:rPr lang="en-US" sz="2800" b="1" dirty="0" smtClean="0">
                <a:solidFill>
                  <a:srgbClr val="000000"/>
                </a:solidFill>
                <a:latin typeface="ff3"/>
              </a:rPr>
              <a:t>Kidney involvement Up </a:t>
            </a:r>
            <a:r>
              <a:rPr lang="en-US" sz="2800" b="1" dirty="0">
                <a:solidFill>
                  <a:srgbClr val="000000"/>
                </a:solidFill>
                <a:latin typeface="ff3"/>
              </a:rPr>
              <a:t>t</a:t>
            </a:r>
            <a:r>
              <a:rPr lang="en-US" sz="2800" b="1" dirty="0" smtClean="0">
                <a:solidFill>
                  <a:srgbClr val="000000"/>
                </a:solidFill>
                <a:latin typeface="ff3"/>
              </a:rPr>
              <a:t>o 2 points </a:t>
            </a:r>
            <a:endParaRPr lang="en-US" sz="2800" b="1" dirty="0">
              <a:solidFill>
                <a:srgbClr val="000000"/>
              </a:solidFill>
              <a:latin typeface="ff3"/>
            </a:endParaRPr>
          </a:p>
          <a:p>
            <a:pPr lvl="0" algn="l">
              <a:buClr>
                <a:srgbClr val="0BD0D9"/>
              </a:buClr>
            </a:pPr>
            <a:r>
              <a:rPr lang="en-US" sz="2800" b="1" dirty="0" smtClean="0">
                <a:solidFill>
                  <a:srgbClr val="000000"/>
                </a:solidFill>
                <a:latin typeface="ffa"/>
              </a:rPr>
              <a:t> </a:t>
            </a:r>
            <a:r>
              <a:rPr lang="en-US" sz="2800" b="1" dirty="0" smtClean="0">
                <a:solidFill>
                  <a:srgbClr val="000000"/>
                </a:solidFill>
                <a:latin typeface="ffb"/>
              </a:rPr>
              <a:t>proteinuria</a:t>
            </a:r>
            <a:r>
              <a:rPr lang="en-US" sz="2800" b="1" dirty="0">
                <a:solidFill>
                  <a:srgbClr val="000000"/>
                </a:solidFill>
                <a:latin typeface="ffb"/>
              </a:rPr>
              <a:t>≥ 3+ or ≥ 500 mg/day or urinary </a:t>
            </a:r>
            <a:r>
              <a:rPr lang="en-US" sz="2800" b="1" dirty="0" smtClean="0">
                <a:solidFill>
                  <a:srgbClr val="000000"/>
                </a:solidFill>
                <a:latin typeface="ffb"/>
              </a:rPr>
              <a:t>casts  </a:t>
            </a:r>
            <a:r>
              <a:rPr lang="en-US" sz="2800" b="1" dirty="0" smtClean="0">
                <a:solidFill>
                  <a:srgbClr val="000000"/>
                </a:solidFill>
                <a:latin typeface="ff3"/>
              </a:rPr>
              <a:t>1.p </a:t>
            </a:r>
            <a:endParaRPr lang="en-US" sz="2800" b="1" dirty="0">
              <a:solidFill>
                <a:srgbClr val="000000"/>
              </a:solidFill>
              <a:latin typeface="ff3"/>
            </a:endParaRPr>
          </a:p>
          <a:p>
            <a:pPr lvl="0" algn="l">
              <a:buClr>
                <a:srgbClr val="0BD0D9"/>
              </a:buClr>
            </a:pPr>
            <a:r>
              <a:rPr lang="en-US" sz="2800" b="1" dirty="0">
                <a:solidFill>
                  <a:srgbClr val="000000"/>
                </a:solidFill>
                <a:latin typeface="ff9"/>
              </a:rPr>
              <a:t>•</a:t>
            </a:r>
            <a:r>
              <a:rPr lang="en-US" sz="2800" b="1" dirty="0">
                <a:solidFill>
                  <a:srgbClr val="000000"/>
                </a:solidFill>
                <a:latin typeface="ffa"/>
              </a:rPr>
              <a:t> </a:t>
            </a:r>
            <a:r>
              <a:rPr lang="en-US" sz="2800" b="1" dirty="0">
                <a:solidFill>
                  <a:srgbClr val="000000"/>
                </a:solidFill>
                <a:latin typeface="ff3"/>
              </a:rPr>
              <a:t>Biopsy-proven nephritis compatible with </a:t>
            </a:r>
            <a:r>
              <a:rPr lang="en-US" sz="2800" b="1" dirty="0" smtClean="0">
                <a:solidFill>
                  <a:srgbClr val="000000"/>
                </a:solidFill>
                <a:latin typeface="ff3"/>
              </a:rPr>
              <a:t>SLE   2.p </a:t>
            </a:r>
            <a:endParaRPr lang="en-US" sz="2800" b="1" dirty="0">
              <a:solidFill>
                <a:srgbClr val="000000"/>
              </a:solidFill>
              <a:latin typeface="ff3"/>
            </a:endParaRPr>
          </a:p>
          <a:p>
            <a:pPr lvl="0" algn="l">
              <a:buClr>
                <a:srgbClr val="0BD0D9"/>
              </a:buClr>
            </a:pPr>
            <a:r>
              <a:rPr lang="en-US" sz="2800" b="1" dirty="0">
                <a:solidFill>
                  <a:srgbClr val="000000"/>
                </a:solidFill>
                <a:latin typeface="ff3"/>
              </a:rPr>
              <a:t>Hematologic </a:t>
            </a:r>
          </a:p>
          <a:p>
            <a:pPr lvl="0" algn="l">
              <a:buClr>
                <a:srgbClr val="0BD0D9"/>
              </a:buClr>
            </a:pPr>
            <a:r>
              <a:rPr lang="en-US" sz="2800" b="1" dirty="0">
                <a:solidFill>
                  <a:srgbClr val="000000"/>
                </a:solidFill>
                <a:latin typeface="ff3"/>
              </a:rPr>
              <a:t>Up to 3 points </a:t>
            </a:r>
          </a:p>
          <a:p>
            <a:pPr lvl="0" algn="l">
              <a:buClr>
                <a:srgbClr val="0BD0D9"/>
              </a:buClr>
            </a:pPr>
            <a:r>
              <a:rPr lang="en-US" sz="2800" b="1" dirty="0">
                <a:solidFill>
                  <a:srgbClr val="000000"/>
                </a:solidFill>
                <a:latin typeface="ff9"/>
              </a:rPr>
              <a:t>•</a:t>
            </a:r>
            <a:r>
              <a:rPr lang="en-US" sz="2800" b="1" dirty="0">
                <a:solidFill>
                  <a:srgbClr val="000000"/>
                </a:solidFill>
                <a:latin typeface="ffa"/>
              </a:rPr>
              <a:t> </a:t>
            </a:r>
            <a:r>
              <a:rPr lang="en-US" sz="2800" b="1" dirty="0">
                <a:solidFill>
                  <a:srgbClr val="000000"/>
                </a:solidFill>
                <a:latin typeface="ff3"/>
              </a:rPr>
              <a:t>WBC count &lt; 4000/mm3 or lymphocyte count &lt; 1500/mm3 </a:t>
            </a:r>
            <a:r>
              <a:rPr lang="en-US" sz="2800" b="1" dirty="0">
                <a:solidFill>
                  <a:srgbClr val="000000"/>
                </a:solidFill>
                <a:latin typeface="ffb"/>
              </a:rPr>
              <a:t>on ≥ 2 occasions </a:t>
            </a:r>
            <a:endParaRPr lang="en-US" sz="2800" b="1" dirty="0">
              <a:solidFill>
                <a:srgbClr val="000000"/>
              </a:solidFill>
              <a:latin typeface="ff9"/>
            </a:endParaRPr>
          </a:p>
          <a:p>
            <a:pPr lvl="0" algn="l">
              <a:buClr>
                <a:srgbClr val="0BD0D9"/>
              </a:buClr>
            </a:pPr>
            <a:r>
              <a:rPr lang="en-US" sz="2800" b="1" dirty="0">
                <a:solidFill>
                  <a:srgbClr val="000000"/>
                </a:solidFill>
                <a:latin typeface="ff3"/>
              </a:rPr>
              <a:t>or WBC count &lt; 4000/mm3 along with lymphocyte count &lt; 1500/mm3 in </a:t>
            </a:r>
          </a:p>
          <a:p>
            <a:pPr lvl="0" algn="l">
              <a:buClr>
                <a:srgbClr val="0BD0D9"/>
              </a:buClr>
            </a:pPr>
            <a:r>
              <a:rPr lang="en-US" sz="2800" b="1" dirty="0">
                <a:solidFill>
                  <a:srgbClr val="000000"/>
                </a:solidFill>
                <a:latin typeface="ff3"/>
              </a:rPr>
              <a:t>one occasion </a:t>
            </a:r>
            <a:r>
              <a:rPr lang="en-US" sz="2800" b="1" dirty="0" smtClean="0">
                <a:solidFill>
                  <a:srgbClr val="000000"/>
                </a:solidFill>
                <a:latin typeface="ff3"/>
              </a:rPr>
              <a:t>1.p </a:t>
            </a:r>
            <a:endParaRPr lang="en-US" sz="2800" b="1" dirty="0">
              <a:solidFill>
                <a:srgbClr val="000000"/>
              </a:solidFill>
              <a:latin typeface="ff3"/>
            </a:endParaRPr>
          </a:p>
          <a:p>
            <a:pPr lvl="0" algn="l">
              <a:buClr>
                <a:srgbClr val="0BD0D9"/>
              </a:buClr>
            </a:pPr>
            <a:r>
              <a:rPr lang="en-US" sz="2800" b="1" dirty="0">
                <a:solidFill>
                  <a:srgbClr val="000000"/>
                </a:solidFill>
                <a:latin typeface="ff9"/>
              </a:rPr>
              <a:t>•</a:t>
            </a:r>
            <a:r>
              <a:rPr lang="en-US" sz="2800" b="1" dirty="0">
                <a:solidFill>
                  <a:srgbClr val="000000"/>
                </a:solidFill>
                <a:latin typeface="ffa"/>
              </a:rPr>
              <a:t> </a:t>
            </a:r>
            <a:r>
              <a:rPr lang="en-US" sz="2800" b="1" dirty="0">
                <a:solidFill>
                  <a:srgbClr val="000000"/>
                </a:solidFill>
                <a:latin typeface="ff3"/>
              </a:rPr>
              <a:t>Thrombocytopenia &lt; 100,000/mm3 </a:t>
            </a:r>
            <a:r>
              <a:rPr lang="en-US" sz="2800" b="1" dirty="0" smtClean="0">
                <a:solidFill>
                  <a:srgbClr val="000000"/>
                </a:solidFill>
                <a:latin typeface="ff3"/>
              </a:rPr>
              <a:t>1.p </a:t>
            </a:r>
            <a:endParaRPr lang="en-US" sz="2800" b="1" dirty="0">
              <a:solidFill>
                <a:srgbClr val="000000"/>
              </a:solidFill>
              <a:latin typeface="ff3"/>
            </a:endParaRPr>
          </a:p>
          <a:p>
            <a:pPr lvl="0" algn="l">
              <a:buClr>
                <a:srgbClr val="0BD0D9"/>
              </a:buClr>
            </a:pPr>
            <a:r>
              <a:rPr lang="en-US" sz="2800" b="1" dirty="0">
                <a:solidFill>
                  <a:srgbClr val="000000"/>
                </a:solidFill>
                <a:latin typeface="ff9"/>
              </a:rPr>
              <a:t>•</a:t>
            </a:r>
            <a:r>
              <a:rPr lang="en-US" sz="2800" b="1" dirty="0">
                <a:solidFill>
                  <a:srgbClr val="000000"/>
                </a:solidFill>
                <a:latin typeface="ffa"/>
              </a:rPr>
              <a:t> </a:t>
            </a:r>
            <a:r>
              <a:rPr lang="en-US" sz="2800" b="1" dirty="0">
                <a:solidFill>
                  <a:srgbClr val="000000"/>
                </a:solidFill>
                <a:latin typeface="ff3"/>
              </a:rPr>
              <a:t>Hemolytic Anemia </a:t>
            </a:r>
            <a:r>
              <a:rPr lang="en-US" sz="2800" b="1" dirty="0" smtClean="0">
                <a:solidFill>
                  <a:srgbClr val="000000"/>
                </a:solidFill>
                <a:latin typeface="ff3"/>
              </a:rPr>
              <a:t>1.p</a:t>
            </a:r>
            <a:endParaRPr lang="en-US" sz="2800" b="1" dirty="0">
              <a:solidFill>
                <a:srgbClr val="000000"/>
              </a:solidFill>
              <a:latin typeface="ff3"/>
            </a:endParaRPr>
          </a:p>
          <a:p>
            <a:endParaRPr lang="ar-IQ" sz="3600" b="1" dirty="0"/>
          </a:p>
        </p:txBody>
      </p:sp>
    </p:spTree>
    <p:extLst>
      <p:ext uri="{BB962C8B-B14F-4D97-AF65-F5344CB8AC3E}">
        <p14:creationId xmlns:p14="http://schemas.microsoft.com/office/powerpoint/2010/main" val="1395300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683568"/>
            <a:ext cx="8229600" cy="4389120"/>
          </a:xfrm>
        </p:spPr>
        <p:txBody>
          <a:bodyPr>
            <a:noAutofit/>
          </a:bodyPr>
          <a:lstStyle/>
          <a:p>
            <a:pPr algn="l"/>
            <a:endParaRPr lang="en-US" sz="4400" b="1" dirty="0">
              <a:solidFill>
                <a:srgbClr val="000000"/>
              </a:solidFill>
              <a:latin typeface="ff3"/>
            </a:endParaRPr>
          </a:p>
          <a:p>
            <a:pPr algn="l"/>
            <a:r>
              <a:rPr lang="en-US" sz="4400" b="1" dirty="0" smtClean="0">
                <a:solidFill>
                  <a:srgbClr val="000000"/>
                </a:solidFill>
                <a:latin typeface="ff3"/>
              </a:rPr>
              <a:t> </a:t>
            </a:r>
            <a:endParaRPr lang="en-US" sz="4400" b="1" dirty="0">
              <a:solidFill>
                <a:srgbClr val="000000"/>
              </a:solidFill>
              <a:latin typeface="ff3"/>
            </a:endParaRPr>
          </a:p>
          <a:p>
            <a:pPr algn="l"/>
            <a:r>
              <a:rPr lang="en-US" sz="4400" b="1" dirty="0" smtClean="0">
                <a:solidFill>
                  <a:srgbClr val="000000"/>
                </a:solidFill>
                <a:latin typeface="ff3"/>
              </a:rPr>
              <a:t> </a:t>
            </a:r>
          </a:p>
          <a:p>
            <a:pPr algn="l"/>
            <a:r>
              <a:rPr lang="en-US" sz="4400" b="1" dirty="0" smtClean="0">
                <a:solidFill>
                  <a:srgbClr val="000000"/>
                </a:solidFill>
                <a:latin typeface="ff9"/>
              </a:rPr>
              <a:t>•</a:t>
            </a:r>
            <a:r>
              <a:rPr lang="en-US" sz="4400" b="1" dirty="0" smtClean="0">
                <a:solidFill>
                  <a:srgbClr val="000000"/>
                </a:solidFill>
                <a:latin typeface="ffa"/>
              </a:rPr>
              <a:t> </a:t>
            </a:r>
            <a:r>
              <a:rPr lang="en-US" sz="4400" b="1" dirty="0" smtClean="0">
                <a:solidFill>
                  <a:srgbClr val="000000"/>
                </a:solidFill>
                <a:latin typeface="ff3"/>
              </a:rPr>
              <a:t>Positive anti-Sm </a:t>
            </a:r>
            <a:r>
              <a:rPr lang="en-US" sz="4400" b="1" dirty="0">
                <a:solidFill>
                  <a:srgbClr val="000000"/>
                </a:solidFill>
                <a:latin typeface="ff9"/>
              </a:rPr>
              <a:t> </a:t>
            </a:r>
            <a:r>
              <a:rPr lang="en-US" sz="4400" b="1" dirty="0" smtClean="0">
                <a:solidFill>
                  <a:srgbClr val="000000"/>
                </a:solidFill>
                <a:latin typeface="ff3"/>
              </a:rPr>
              <a:t>2.p </a:t>
            </a:r>
          </a:p>
          <a:p>
            <a:pPr algn="l"/>
            <a:r>
              <a:rPr lang="en-US" sz="4400" b="1" dirty="0" smtClean="0">
                <a:solidFill>
                  <a:srgbClr val="000000"/>
                </a:solidFill>
                <a:latin typeface="ff9"/>
              </a:rPr>
              <a:t>•</a:t>
            </a:r>
            <a:r>
              <a:rPr lang="en-US" sz="4400" b="1" dirty="0" smtClean="0">
                <a:solidFill>
                  <a:srgbClr val="000000"/>
                </a:solidFill>
                <a:latin typeface="ffa"/>
              </a:rPr>
              <a:t> </a:t>
            </a:r>
            <a:r>
              <a:rPr lang="en-US" sz="4400" b="1" dirty="0" smtClean="0">
                <a:solidFill>
                  <a:srgbClr val="000000"/>
                </a:solidFill>
                <a:latin typeface="ff3"/>
              </a:rPr>
              <a:t>Anti-phospholipid antibodies (</a:t>
            </a:r>
            <a:r>
              <a:rPr lang="en-US" sz="4400" b="1" dirty="0" err="1" smtClean="0">
                <a:solidFill>
                  <a:srgbClr val="000000"/>
                </a:solidFill>
                <a:latin typeface="ff3"/>
              </a:rPr>
              <a:t>aPLs</a:t>
            </a:r>
            <a:r>
              <a:rPr lang="en-US" sz="4400" b="1" dirty="0" smtClean="0">
                <a:solidFill>
                  <a:srgbClr val="000000"/>
                </a:solidFill>
                <a:latin typeface="ff3"/>
              </a:rPr>
              <a:t>) 1.p </a:t>
            </a:r>
          </a:p>
          <a:p>
            <a:pPr algn="l"/>
            <a:r>
              <a:rPr lang="en-US" sz="4400" b="1" dirty="0" smtClean="0">
                <a:solidFill>
                  <a:srgbClr val="000000"/>
                </a:solidFill>
                <a:latin typeface="ff9"/>
              </a:rPr>
              <a:t>•</a:t>
            </a:r>
            <a:r>
              <a:rPr lang="en-US" sz="4400" b="1" dirty="0" smtClean="0">
                <a:solidFill>
                  <a:srgbClr val="000000"/>
                </a:solidFill>
                <a:latin typeface="ffa"/>
              </a:rPr>
              <a:t> </a:t>
            </a:r>
            <a:r>
              <a:rPr lang="en-US" sz="4400" b="1" dirty="0" smtClean="0">
                <a:solidFill>
                  <a:srgbClr val="000000"/>
                </a:solidFill>
                <a:latin typeface="ff3"/>
              </a:rPr>
              <a:t>Low serum complement (C3</a:t>
            </a:r>
          </a:p>
          <a:p>
            <a:pPr algn="l"/>
            <a:r>
              <a:rPr lang="en-US" sz="4400" b="1" dirty="0" smtClean="0">
                <a:solidFill>
                  <a:srgbClr val="000000"/>
                </a:solidFill>
                <a:latin typeface="ff3"/>
              </a:rPr>
              <a:t>and/or C4 and/or CH50) </a:t>
            </a:r>
          </a:p>
          <a:p>
            <a:pPr algn="l"/>
            <a:r>
              <a:rPr lang="en-US" sz="4400" b="1" dirty="0" smtClean="0">
                <a:solidFill>
                  <a:srgbClr val="000000"/>
                </a:solidFill>
                <a:latin typeface="ff3"/>
              </a:rPr>
              <a:t>1 p.</a:t>
            </a:r>
          </a:p>
          <a:p>
            <a:endParaRPr lang="ar-IQ" sz="4400" b="1" dirty="0"/>
          </a:p>
        </p:txBody>
      </p:sp>
    </p:spTree>
    <p:extLst>
      <p:ext uri="{BB962C8B-B14F-4D97-AF65-F5344CB8AC3E}">
        <p14:creationId xmlns:p14="http://schemas.microsoft.com/office/powerpoint/2010/main" val="586612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88640"/>
            <a:ext cx="8229600" cy="4389120"/>
          </a:xfrm>
        </p:spPr>
        <p:txBody>
          <a:bodyPr>
            <a:noAutofit/>
          </a:bodyPr>
          <a:lstStyle/>
          <a:p>
            <a:pPr lvl="0" algn="l">
              <a:buClr>
                <a:srgbClr val="0BD0D9"/>
              </a:buClr>
            </a:pPr>
            <a:r>
              <a:rPr lang="en-US" sz="4000" b="1" dirty="0" smtClean="0">
                <a:solidFill>
                  <a:srgbClr val="000000"/>
                </a:solidFill>
                <a:latin typeface="ff3"/>
              </a:rPr>
              <a:t>serologic </a:t>
            </a:r>
            <a:r>
              <a:rPr lang="en-US" sz="4000" b="1" dirty="0">
                <a:solidFill>
                  <a:srgbClr val="000000"/>
                </a:solidFill>
                <a:latin typeface="ff3"/>
              </a:rPr>
              <a:t>tests </a:t>
            </a:r>
          </a:p>
          <a:p>
            <a:pPr lvl="0" algn="l">
              <a:buClr>
                <a:srgbClr val="0BD0D9"/>
              </a:buClr>
            </a:pPr>
            <a:r>
              <a:rPr lang="en-US" sz="4000" b="1" dirty="0">
                <a:solidFill>
                  <a:srgbClr val="000000"/>
                </a:solidFill>
                <a:latin typeface="ff3"/>
              </a:rPr>
              <a:t>Up to 3 points </a:t>
            </a:r>
          </a:p>
          <a:p>
            <a:pPr lvl="0" algn="l">
              <a:buClr>
                <a:srgbClr val="0BD0D9"/>
              </a:buClr>
            </a:pPr>
            <a:r>
              <a:rPr lang="en-US" sz="4000" b="1" dirty="0">
                <a:solidFill>
                  <a:srgbClr val="000000"/>
                </a:solidFill>
                <a:latin typeface="ff9"/>
              </a:rPr>
              <a:t>•</a:t>
            </a:r>
            <a:r>
              <a:rPr lang="en-US" sz="4000" b="1" dirty="0">
                <a:solidFill>
                  <a:srgbClr val="000000"/>
                </a:solidFill>
                <a:latin typeface="ffa"/>
              </a:rPr>
              <a:t> </a:t>
            </a:r>
            <a:r>
              <a:rPr lang="en-US" sz="4000" b="1" dirty="0">
                <a:solidFill>
                  <a:srgbClr val="000000"/>
                </a:solidFill>
                <a:latin typeface="ff3"/>
              </a:rPr>
              <a:t>Low titer positive ANA </a:t>
            </a:r>
            <a:endParaRPr lang="en-US" sz="4000" b="1" dirty="0">
              <a:solidFill>
                <a:srgbClr val="000000"/>
              </a:solidFill>
              <a:latin typeface="ff9"/>
            </a:endParaRPr>
          </a:p>
          <a:p>
            <a:pPr lvl="0" algn="l">
              <a:buClr>
                <a:srgbClr val="0BD0D9"/>
              </a:buClr>
            </a:pPr>
            <a:r>
              <a:rPr lang="en-US" sz="4000" b="1" dirty="0">
                <a:solidFill>
                  <a:srgbClr val="000000"/>
                </a:solidFill>
                <a:latin typeface="ff3"/>
              </a:rPr>
              <a:t>1.p </a:t>
            </a:r>
          </a:p>
          <a:p>
            <a:pPr lvl="0" algn="l">
              <a:buClr>
                <a:srgbClr val="0BD0D9"/>
              </a:buClr>
            </a:pPr>
            <a:r>
              <a:rPr lang="en-US" sz="4000" b="1" dirty="0">
                <a:solidFill>
                  <a:srgbClr val="000000"/>
                </a:solidFill>
                <a:latin typeface="ff9"/>
              </a:rPr>
              <a:t>•</a:t>
            </a:r>
            <a:r>
              <a:rPr lang="en-US" sz="4000" b="1" dirty="0">
                <a:solidFill>
                  <a:srgbClr val="000000"/>
                </a:solidFill>
                <a:latin typeface="ffa"/>
              </a:rPr>
              <a:t> </a:t>
            </a:r>
            <a:r>
              <a:rPr lang="en-US" sz="4000" b="1" dirty="0">
                <a:solidFill>
                  <a:srgbClr val="000000"/>
                </a:solidFill>
                <a:latin typeface="ff3"/>
              </a:rPr>
              <a:t>High titer </a:t>
            </a:r>
            <a:r>
              <a:rPr lang="en-US" sz="4000" b="1" dirty="0" smtClean="0">
                <a:solidFill>
                  <a:srgbClr val="000000"/>
                </a:solidFill>
                <a:latin typeface="ff3"/>
              </a:rPr>
              <a:t>positive ANA </a:t>
            </a:r>
            <a:r>
              <a:rPr lang="en-US" sz="4000" b="1" dirty="0">
                <a:solidFill>
                  <a:srgbClr val="000000"/>
                </a:solidFill>
                <a:latin typeface="ff3"/>
              </a:rPr>
              <a:t>with homogenous or rim pattern </a:t>
            </a:r>
            <a:endParaRPr lang="en-US" sz="4000" b="1" dirty="0">
              <a:solidFill>
                <a:srgbClr val="000000"/>
              </a:solidFill>
              <a:latin typeface="ff9"/>
            </a:endParaRPr>
          </a:p>
          <a:p>
            <a:pPr lvl="0" algn="l">
              <a:buClr>
                <a:srgbClr val="0BD0D9"/>
              </a:buClr>
            </a:pPr>
            <a:r>
              <a:rPr lang="en-US" sz="4000" b="1" dirty="0">
                <a:solidFill>
                  <a:srgbClr val="000000"/>
                </a:solidFill>
                <a:latin typeface="ff3"/>
              </a:rPr>
              <a:t>2.p </a:t>
            </a:r>
          </a:p>
          <a:p>
            <a:pPr lvl="0" algn="l">
              <a:buClr>
                <a:srgbClr val="0BD0D9"/>
              </a:buClr>
            </a:pPr>
            <a:r>
              <a:rPr lang="en-US" sz="4000" b="1" dirty="0">
                <a:solidFill>
                  <a:srgbClr val="000000"/>
                </a:solidFill>
                <a:latin typeface="ff9"/>
              </a:rPr>
              <a:t>•</a:t>
            </a:r>
            <a:r>
              <a:rPr lang="en-US" sz="4000" b="1" dirty="0">
                <a:solidFill>
                  <a:srgbClr val="000000"/>
                </a:solidFill>
                <a:latin typeface="ffa"/>
              </a:rPr>
              <a:t> </a:t>
            </a:r>
            <a:r>
              <a:rPr lang="en-US" sz="4000" b="1" dirty="0">
                <a:solidFill>
                  <a:srgbClr val="000000"/>
                </a:solidFill>
                <a:latin typeface="ff3"/>
              </a:rPr>
              <a:t>Positive anti-ds DNA </a:t>
            </a:r>
            <a:endParaRPr lang="en-US" sz="4000" b="1" dirty="0">
              <a:solidFill>
                <a:srgbClr val="000000"/>
              </a:solidFill>
              <a:latin typeface="ff9"/>
            </a:endParaRPr>
          </a:p>
          <a:p>
            <a:pPr lvl="0" algn="l">
              <a:buClr>
                <a:srgbClr val="0BD0D9"/>
              </a:buClr>
            </a:pPr>
            <a:r>
              <a:rPr lang="en-US" sz="4000" b="1" dirty="0">
                <a:solidFill>
                  <a:srgbClr val="000000"/>
                </a:solidFill>
                <a:latin typeface="ff3"/>
              </a:rPr>
              <a:t>2.p</a:t>
            </a:r>
          </a:p>
          <a:p>
            <a:endParaRPr lang="ar-IQ" sz="4400" dirty="0"/>
          </a:p>
        </p:txBody>
      </p:sp>
    </p:spTree>
    <p:extLst>
      <p:ext uri="{BB962C8B-B14F-4D97-AF65-F5344CB8AC3E}">
        <p14:creationId xmlns:p14="http://schemas.microsoft.com/office/powerpoint/2010/main" val="2116794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260648"/>
            <a:ext cx="8229600" cy="4389120"/>
          </a:xfrm>
        </p:spPr>
        <p:txBody>
          <a:bodyPr>
            <a:noAutofit/>
          </a:bodyPr>
          <a:lstStyle/>
          <a:p>
            <a:pPr algn="l"/>
            <a:r>
              <a:rPr lang="en-US" sz="4400" b="1" dirty="0">
                <a:solidFill>
                  <a:srgbClr val="000000"/>
                </a:solidFill>
                <a:latin typeface="ff3"/>
              </a:rPr>
              <a:t>The patients with 4 points out of 16, have definite </a:t>
            </a:r>
            <a:r>
              <a:rPr lang="en-US" sz="4400" b="1" dirty="0" smtClean="0">
                <a:solidFill>
                  <a:srgbClr val="000000"/>
                </a:solidFill>
                <a:latin typeface="ff3"/>
              </a:rPr>
              <a:t>diagnosis of </a:t>
            </a:r>
            <a:r>
              <a:rPr lang="en-US" sz="4400" b="1" dirty="0">
                <a:solidFill>
                  <a:srgbClr val="000000"/>
                </a:solidFill>
                <a:latin typeface="ff3"/>
              </a:rPr>
              <a:t>SLE. With 3 points highly suggestive SLE, with 2 points </a:t>
            </a:r>
          </a:p>
          <a:p>
            <a:pPr algn="l"/>
            <a:r>
              <a:rPr lang="en-US" sz="4400" b="1" dirty="0">
                <a:solidFill>
                  <a:srgbClr val="000000"/>
                </a:solidFill>
                <a:latin typeface="ff3"/>
              </a:rPr>
              <a:t>probable SLE and with one point possible SLE are </a:t>
            </a:r>
            <a:r>
              <a:rPr lang="ar-IQ" sz="4400" b="1" dirty="0" smtClean="0">
                <a:solidFill>
                  <a:srgbClr val="000000"/>
                </a:solidFill>
                <a:latin typeface="ff3"/>
              </a:rPr>
              <a:t> </a:t>
            </a:r>
            <a:r>
              <a:rPr lang="en-US" sz="4400" b="1" dirty="0" smtClean="0">
                <a:solidFill>
                  <a:srgbClr val="000000"/>
                </a:solidFill>
                <a:latin typeface="ff3"/>
              </a:rPr>
              <a:t>the diagnosis</a:t>
            </a:r>
            <a:endParaRPr lang="en-US" sz="4400" b="1" dirty="0">
              <a:solidFill>
                <a:srgbClr val="000000"/>
              </a:solidFill>
              <a:latin typeface="ff3"/>
            </a:endParaRPr>
          </a:p>
          <a:p>
            <a:endParaRPr lang="ar-IQ" sz="4400" b="1" dirty="0"/>
          </a:p>
        </p:txBody>
      </p:sp>
    </p:spTree>
    <p:extLst>
      <p:ext uri="{BB962C8B-B14F-4D97-AF65-F5344CB8AC3E}">
        <p14:creationId xmlns:p14="http://schemas.microsoft.com/office/powerpoint/2010/main" val="2964014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16632"/>
            <a:ext cx="8229600" cy="4389120"/>
          </a:xfrm>
        </p:spPr>
        <p:txBody>
          <a:bodyPr>
            <a:noAutofit/>
          </a:bodyPr>
          <a:lstStyle/>
          <a:p>
            <a:pPr algn="l"/>
            <a:r>
              <a:rPr lang="en-US" sz="6000" b="1" dirty="0" smtClean="0"/>
              <a:t>ACR/SLICC: American College of </a:t>
            </a:r>
            <a:r>
              <a:rPr lang="en-US" sz="6000" b="1" smtClean="0"/>
              <a:t>Rheumatology/ Systemic </a:t>
            </a:r>
            <a:r>
              <a:rPr lang="en-US" sz="6000" b="1" dirty="0" smtClean="0"/>
              <a:t>Lupus International Collaborating Clinics  </a:t>
            </a:r>
            <a:endParaRPr lang="ar-IQ" sz="6000" b="1" dirty="0"/>
          </a:p>
        </p:txBody>
      </p:sp>
    </p:spTree>
    <p:extLst>
      <p:ext uri="{BB962C8B-B14F-4D97-AF65-F5344CB8AC3E}">
        <p14:creationId xmlns:p14="http://schemas.microsoft.com/office/powerpoint/2010/main" val="1196143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780928"/>
            <a:ext cx="7932873" cy="97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55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556792"/>
            <a:ext cx="8229600" cy="4389120"/>
          </a:xfrm>
        </p:spPr>
        <p:txBody>
          <a:bodyPr>
            <a:noAutofit/>
          </a:bodyPr>
          <a:lstStyle/>
          <a:p>
            <a:pPr algn="l"/>
            <a:r>
              <a:rPr lang="en-US" sz="3600" b="1" u="sng" dirty="0"/>
              <a:t>Raynaud's phenomenon</a:t>
            </a:r>
            <a:r>
              <a:rPr lang="en-US" sz="3600" b="1" dirty="0"/>
              <a:t>: common in SLE ,more than other arthropathies.</a:t>
            </a:r>
            <a:endParaRPr lang="en-US" sz="3600" dirty="0"/>
          </a:p>
          <a:p>
            <a:pPr algn="l"/>
            <a:r>
              <a:rPr lang="en-US" sz="3600" b="1" u="sng" dirty="0"/>
              <a:t>MSK features</a:t>
            </a:r>
            <a:r>
              <a:rPr lang="en-US" sz="3600" b="1" dirty="0"/>
              <a:t>: joint deformities are rare. Deformity that occur result from tendon inflammation &amp; damage rather than from bone erosion(jaccoud's </a:t>
            </a:r>
            <a:r>
              <a:rPr lang="en-US" sz="3600" b="1" dirty="0" smtClean="0"/>
              <a:t>arthropathy). </a:t>
            </a:r>
            <a:endParaRPr lang="ar-IQ" sz="3600" dirty="0"/>
          </a:p>
        </p:txBody>
      </p:sp>
    </p:spTree>
    <p:extLst>
      <p:ext uri="{BB962C8B-B14F-4D97-AF65-F5344CB8AC3E}">
        <p14:creationId xmlns:p14="http://schemas.microsoft.com/office/powerpoint/2010/main" val="464294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340768"/>
            <a:ext cx="8229600" cy="4389120"/>
          </a:xfrm>
        </p:spPr>
        <p:txBody>
          <a:bodyPr>
            <a:noAutofit/>
          </a:bodyPr>
          <a:lstStyle/>
          <a:p>
            <a:pPr algn="l"/>
            <a:r>
              <a:rPr lang="en-US" sz="4800" b="1" u="sng" dirty="0"/>
              <a:t>Mucocutaneous features</a:t>
            </a:r>
            <a:r>
              <a:rPr lang="en-US" sz="4800" b="1" dirty="0"/>
              <a:t>: painful oral ulcers are common in SLE. Diffuse non-scarring alopecia is common, &amp; indicate active disease.</a:t>
            </a:r>
            <a:endParaRPr lang="ar-IQ" sz="4800" dirty="0"/>
          </a:p>
        </p:txBody>
      </p:sp>
    </p:spTree>
    <p:extLst>
      <p:ext uri="{BB962C8B-B14F-4D97-AF65-F5344CB8AC3E}">
        <p14:creationId xmlns:p14="http://schemas.microsoft.com/office/powerpoint/2010/main" val="424838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15416"/>
            <a:ext cx="8229600" cy="1143000"/>
          </a:xfrm>
        </p:spPr>
        <p:txBody>
          <a:bodyPr/>
          <a:lstStyle/>
          <a:p>
            <a:r>
              <a:rPr lang="en-US" b="1" dirty="0"/>
              <a:t>3 main types of rash in SLE:</a:t>
            </a:r>
            <a:endParaRPr lang="en-US" dirty="0"/>
          </a:p>
        </p:txBody>
      </p:sp>
      <p:sp>
        <p:nvSpPr>
          <p:cNvPr id="3" name="عنصر نائب للمحتوى 2"/>
          <p:cNvSpPr>
            <a:spLocks noGrp="1"/>
          </p:cNvSpPr>
          <p:nvPr>
            <p:ph idx="1"/>
          </p:nvPr>
        </p:nvSpPr>
        <p:spPr>
          <a:xfrm>
            <a:off x="457200" y="692696"/>
            <a:ext cx="8229600" cy="4389120"/>
          </a:xfrm>
        </p:spPr>
        <p:txBody>
          <a:bodyPr>
            <a:noAutofit/>
          </a:bodyPr>
          <a:lstStyle/>
          <a:p>
            <a:pPr algn="l"/>
            <a:r>
              <a:rPr lang="en-US" sz="2800" b="1" dirty="0"/>
              <a:t>1- classic butterfly facial rash( 20-30% of patients</a:t>
            </a:r>
            <a:r>
              <a:rPr lang="en-US" sz="2800" b="1" dirty="0" smtClean="0"/>
              <a:t>)</a:t>
            </a:r>
            <a:endParaRPr lang="en-US" sz="2800" dirty="0"/>
          </a:p>
          <a:p>
            <a:pPr algn="l"/>
            <a:r>
              <a:rPr lang="en-US" sz="2800" b="1" dirty="0"/>
              <a:t>2- sub acute cutaneous lupus erythematosus rash (SCLE):</a:t>
            </a:r>
            <a:endParaRPr lang="en-US" sz="2800" dirty="0"/>
          </a:p>
          <a:p>
            <a:pPr algn="l"/>
            <a:r>
              <a:rPr lang="en-US" sz="2800" b="1" dirty="0"/>
              <a:t>Migratory, nonscarring papulosquamous(psoriaform) or annular</a:t>
            </a:r>
            <a:endParaRPr lang="en-US" sz="2800" dirty="0"/>
          </a:p>
          <a:p>
            <a:pPr algn="l"/>
            <a:r>
              <a:rPr lang="en-US" sz="2800" b="1" dirty="0"/>
              <a:t>3-discoid lupus:</a:t>
            </a:r>
            <a:endParaRPr lang="en-US" sz="2800" dirty="0"/>
          </a:p>
          <a:p>
            <a:pPr algn="l"/>
            <a:r>
              <a:rPr lang="en-US" sz="2800" b="1" dirty="0"/>
              <a:t> hyperkeratosis&amp; follicular plugging&amp; may cause scarring alopecia if present on the scalp.</a:t>
            </a:r>
            <a:endParaRPr lang="en-US" sz="2800" dirty="0"/>
          </a:p>
          <a:p>
            <a:pPr algn="l"/>
            <a:r>
              <a:rPr lang="en-US" sz="2800" b="1" dirty="0"/>
              <a:t>Other lesions include vacsulitis &amp; livedoreticularis.</a:t>
            </a:r>
            <a:endParaRPr lang="en-US" sz="2800" dirty="0"/>
          </a:p>
        </p:txBody>
      </p:sp>
    </p:spTree>
    <p:extLst>
      <p:ext uri="{BB962C8B-B14F-4D97-AF65-F5344CB8AC3E}">
        <p14:creationId xmlns:p14="http://schemas.microsoft.com/office/powerpoint/2010/main" val="281450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Picture 6" descr="065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1" y="188640"/>
            <a:ext cx="7416824"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876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332656"/>
            <a:ext cx="8229600" cy="4389120"/>
          </a:xfrm>
        </p:spPr>
        <p:txBody>
          <a:bodyPr>
            <a:noAutofit/>
          </a:bodyPr>
          <a:lstStyle/>
          <a:p>
            <a:pPr algn="l"/>
            <a:r>
              <a:rPr lang="en-US" sz="3600" b="1" u="sng" dirty="0"/>
              <a:t>Renal features </a:t>
            </a:r>
            <a:r>
              <a:rPr lang="en-US" sz="3600" b="1" dirty="0"/>
              <a:t>: one of the determinants of prognosis. </a:t>
            </a:r>
            <a:endParaRPr lang="en-US" sz="3600" dirty="0"/>
          </a:p>
          <a:p>
            <a:pPr algn="l"/>
            <a:r>
              <a:rPr lang="en-US" sz="3600" b="1" dirty="0"/>
              <a:t>SLE accounts for 5-10% of patients with nephrotic syndrome &amp; could be the presenting feature without other systemic manifestations. It should be suspected in young female with protein urea &amp; hematuria with low complement. </a:t>
            </a:r>
            <a:endParaRPr lang="en-US" sz="3600" dirty="0"/>
          </a:p>
          <a:p>
            <a:pPr algn="l"/>
            <a:r>
              <a:rPr lang="en-US" sz="3600" b="1" dirty="0"/>
              <a:t>Virtually all SLE patients have renal injury on renal biopsy . </a:t>
            </a:r>
            <a:endParaRPr lang="ar-IQ" sz="3600" dirty="0"/>
          </a:p>
        </p:txBody>
      </p:sp>
    </p:spTree>
    <p:extLst>
      <p:ext uri="{BB962C8B-B14F-4D97-AF65-F5344CB8AC3E}">
        <p14:creationId xmlns:p14="http://schemas.microsoft.com/office/powerpoint/2010/main" val="2991391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404664"/>
            <a:ext cx="8229600" cy="4389120"/>
          </a:xfrm>
        </p:spPr>
        <p:txBody>
          <a:bodyPr>
            <a:noAutofit/>
          </a:bodyPr>
          <a:lstStyle/>
          <a:p>
            <a:pPr algn="l"/>
            <a:r>
              <a:rPr lang="en-US" sz="5400" b="1" dirty="0"/>
              <a:t>Nephrotic syndrome with nephritic sediments is the most common&amp; 10-15% of patients have azotemia, with numerous </a:t>
            </a:r>
            <a:r>
              <a:rPr lang="en-US" sz="5400" b="1" dirty="0" smtClean="0"/>
              <a:t>crescents </a:t>
            </a:r>
            <a:r>
              <a:rPr lang="en-US" sz="5400" b="1" dirty="0"/>
              <a:t>seen on renal biopsy</a:t>
            </a:r>
            <a:endParaRPr lang="ar-IQ" sz="5400" dirty="0"/>
          </a:p>
        </p:txBody>
      </p:sp>
    </p:spTree>
    <p:extLst>
      <p:ext uri="{BB962C8B-B14F-4D97-AF65-F5344CB8AC3E}">
        <p14:creationId xmlns:p14="http://schemas.microsoft.com/office/powerpoint/2010/main" val="4165887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980728"/>
            <a:ext cx="8229600" cy="4389120"/>
          </a:xfrm>
        </p:spPr>
        <p:txBody>
          <a:bodyPr>
            <a:noAutofit/>
          </a:bodyPr>
          <a:lstStyle/>
          <a:p>
            <a:pPr algn="l"/>
            <a:r>
              <a:rPr lang="en-US" sz="4800" b="1" dirty="0"/>
              <a:t> WHO had classified lupus nephritis into 5 categories(classes) according to histopathology &amp; clinical presentation:</a:t>
            </a:r>
            <a:endParaRPr lang="en-US" sz="4800" dirty="0"/>
          </a:p>
        </p:txBody>
      </p:sp>
    </p:spTree>
    <p:extLst>
      <p:ext uri="{BB962C8B-B14F-4D97-AF65-F5344CB8AC3E}">
        <p14:creationId xmlns:p14="http://schemas.microsoft.com/office/powerpoint/2010/main" val="4048095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92008"/>
            <a:ext cx="8229600" cy="4389120"/>
          </a:xfrm>
        </p:spPr>
        <p:txBody>
          <a:bodyPr>
            <a:noAutofit/>
          </a:bodyPr>
          <a:lstStyle/>
          <a:p>
            <a:pPr algn="l"/>
            <a:r>
              <a:rPr lang="en-US" sz="2800" b="1" dirty="0"/>
              <a:t>Class 1- normal</a:t>
            </a:r>
            <a:endParaRPr lang="en-US" sz="2800" dirty="0"/>
          </a:p>
          <a:p>
            <a:pPr algn="l"/>
            <a:r>
              <a:rPr lang="en-US" sz="2800" b="1" dirty="0"/>
              <a:t>   accounts for  &lt; 5% of SLE patients.</a:t>
            </a:r>
            <a:endParaRPr lang="en-US" sz="2800" dirty="0"/>
          </a:p>
          <a:p>
            <a:pPr algn="l"/>
            <a:r>
              <a:rPr lang="en-US" sz="2800" b="1" dirty="0"/>
              <a:t>Class2- mesangial</a:t>
            </a:r>
            <a:endParaRPr lang="en-US" sz="2800" dirty="0"/>
          </a:p>
          <a:p>
            <a:pPr algn="l"/>
            <a:r>
              <a:rPr lang="en-US" sz="2800" b="1" dirty="0"/>
              <a:t>     </a:t>
            </a:r>
            <a:r>
              <a:rPr lang="en-US" sz="2800" b="1" dirty="0" smtClean="0"/>
              <a:t> </a:t>
            </a:r>
            <a:r>
              <a:rPr lang="en-US" sz="2800" b="1" dirty="0"/>
              <a:t>10% azotemia</a:t>
            </a:r>
            <a:endParaRPr lang="en-US" sz="2800" dirty="0"/>
          </a:p>
          <a:p>
            <a:pPr algn="l"/>
            <a:r>
              <a:rPr lang="en-US" sz="2800" b="1" dirty="0"/>
              <a:t>Class3- focal proliferative </a:t>
            </a:r>
            <a:endParaRPr lang="en-US" sz="2800" b="1" dirty="0" smtClean="0"/>
          </a:p>
          <a:p>
            <a:pPr algn="l"/>
            <a:r>
              <a:rPr lang="en-US" sz="2800" b="1" dirty="0" smtClean="0"/>
              <a:t>20</a:t>
            </a:r>
            <a:r>
              <a:rPr lang="en-US" sz="2800" b="1" dirty="0"/>
              <a:t>% azotemia, 15% nephrotic syndrome </a:t>
            </a:r>
            <a:endParaRPr lang="en-US" sz="2800" dirty="0"/>
          </a:p>
          <a:p>
            <a:pPr algn="l"/>
            <a:r>
              <a:rPr lang="en-US" sz="2800" b="1" dirty="0"/>
              <a:t>Class4- diffuse proliferative </a:t>
            </a:r>
            <a:endParaRPr lang="en-US" sz="2800" dirty="0"/>
          </a:p>
          <a:p>
            <a:pPr algn="l"/>
            <a:r>
              <a:rPr lang="en-US" sz="2800" b="1" dirty="0"/>
              <a:t>  50% frequency </a:t>
            </a:r>
            <a:r>
              <a:rPr lang="en-US" sz="2800" b="1" dirty="0" smtClean="0"/>
              <a:t>, </a:t>
            </a:r>
            <a:r>
              <a:rPr lang="en-US" sz="2800" b="1" dirty="0"/>
              <a:t>75% azotemia, 90% nephrotic syndrome</a:t>
            </a:r>
            <a:endParaRPr lang="en-US" sz="2800" dirty="0"/>
          </a:p>
          <a:p>
            <a:pPr algn="l"/>
            <a:r>
              <a:rPr lang="en-US" sz="2800" b="1" dirty="0"/>
              <a:t>Class 5- membranous  </a:t>
            </a:r>
            <a:endParaRPr lang="en-US" sz="2800" dirty="0"/>
          </a:p>
          <a:p>
            <a:pPr algn="l"/>
            <a:r>
              <a:rPr lang="en-US" sz="2800" b="1" dirty="0"/>
              <a:t> 100% protein urea, 20% azotemia, 90% nephrotic syndrome</a:t>
            </a:r>
            <a:endParaRPr lang="ar-IQ" sz="2800" dirty="0"/>
          </a:p>
        </p:txBody>
      </p:sp>
    </p:spTree>
    <p:extLst>
      <p:ext uri="{BB962C8B-B14F-4D97-AF65-F5344CB8AC3E}">
        <p14:creationId xmlns:p14="http://schemas.microsoft.com/office/powerpoint/2010/main" val="95080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620688"/>
            <a:ext cx="8229600" cy="4389120"/>
          </a:xfrm>
        </p:spPr>
        <p:txBody>
          <a:bodyPr>
            <a:noAutofit/>
          </a:bodyPr>
          <a:lstStyle/>
          <a:p>
            <a:pPr algn="l"/>
            <a:r>
              <a:rPr lang="en-US" sz="3600" b="1" dirty="0"/>
              <a:t>Patients with renal SLE tolerate DIALYSIS &amp; for reasons that are not yet understood patients placed on chronic dialysis often note dramatic amelioration of other manifestations of SLE.</a:t>
            </a:r>
            <a:endParaRPr lang="en-US" sz="3600" dirty="0"/>
          </a:p>
          <a:p>
            <a:pPr algn="l"/>
            <a:r>
              <a:rPr lang="en-US" sz="3600" b="1" dirty="0"/>
              <a:t>Renal transplantation is also well tolerated with recurrence after transplantation being relatively rare.</a:t>
            </a:r>
            <a:endParaRPr lang="ar-IQ" sz="3600" dirty="0"/>
          </a:p>
        </p:txBody>
      </p:sp>
    </p:spTree>
    <p:extLst>
      <p:ext uri="{BB962C8B-B14F-4D97-AF65-F5344CB8AC3E}">
        <p14:creationId xmlns:p14="http://schemas.microsoft.com/office/powerpoint/2010/main" val="691120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5400" b="1" u="sng" dirty="0"/>
              <a:t>Cardiopulmonary features</a:t>
            </a:r>
            <a:r>
              <a:rPr lang="en-US" sz="5400" b="1" dirty="0"/>
              <a:t>:</a:t>
            </a:r>
            <a:endParaRPr lang="ar-IQ" sz="5400" dirty="0"/>
          </a:p>
        </p:txBody>
      </p:sp>
      <p:sp>
        <p:nvSpPr>
          <p:cNvPr id="3" name="عنصر نائب للمحتوى 2"/>
          <p:cNvSpPr>
            <a:spLocks noGrp="1"/>
          </p:cNvSpPr>
          <p:nvPr>
            <p:ph idx="1"/>
          </p:nvPr>
        </p:nvSpPr>
        <p:spPr>
          <a:xfrm>
            <a:off x="457200" y="764704"/>
            <a:ext cx="8229600" cy="4389120"/>
          </a:xfrm>
        </p:spPr>
        <p:txBody>
          <a:bodyPr>
            <a:noAutofit/>
          </a:bodyPr>
          <a:lstStyle/>
          <a:p>
            <a:pPr algn="l"/>
            <a:r>
              <a:rPr lang="en-US" sz="3200" b="1" dirty="0"/>
              <a:t>: the main feature is chest pain from pleurisy or pericarditis, myocarditis, &amp; libman-sacks endocarditis may also occur. The latter is due to non-infectious vegetations, usually seen in patients with positive antiphospholipid antibodies. Such patients may also have increased risk of venous thrombosis .</a:t>
            </a:r>
            <a:endParaRPr lang="en-US" sz="3200" dirty="0"/>
          </a:p>
          <a:p>
            <a:pPr algn="l"/>
            <a:r>
              <a:rPr lang="en-US" sz="3200" b="1" dirty="0"/>
              <a:t>Alveolitis &amp; lung fibrosis occur especially in patients with overlap syndrome.</a:t>
            </a:r>
            <a:endParaRPr lang="en-US" sz="3200" dirty="0"/>
          </a:p>
        </p:txBody>
      </p:sp>
    </p:spTree>
    <p:extLst>
      <p:ext uri="{BB962C8B-B14F-4D97-AF65-F5344CB8AC3E}">
        <p14:creationId xmlns:p14="http://schemas.microsoft.com/office/powerpoint/2010/main" val="4266010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15416"/>
            <a:ext cx="8229600" cy="1143000"/>
          </a:xfrm>
        </p:spPr>
        <p:txBody>
          <a:bodyPr/>
          <a:lstStyle/>
          <a:p>
            <a:r>
              <a:rPr lang="en-US" b="1" u="sng" dirty="0"/>
              <a:t>CNS features</a:t>
            </a:r>
            <a:r>
              <a:rPr lang="en-US" b="1" dirty="0"/>
              <a:t>:</a:t>
            </a:r>
            <a:endParaRPr lang="ar-IQ" dirty="0"/>
          </a:p>
        </p:txBody>
      </p:sp>
      <p:sp>
        <p:nvSpPr>
          <p:cNvPr id="3" name="عنصر نائب للمحتوى 2"/>
          <p:cNvSpPr>
            <a:spLocks noGrp="1"/>
          </p:cNvSpPr>
          <p:nvPr>
            <p:ph idx="1"/>
          </p:nvPr>
        </p:nvSpPr>
        <p:spPr>
          <a:xfrm>
            <a:off x="457200" y="836712"/>
            <a:ext cx="8229600" cy="4389120"/>
          </a:xfrm>
        </p:spPr>
        <p:txBody>
          <a:bodyPr>
            <a:noAutofit/>
          </a:bodyPr>
          <a:lstStyle/>
          <a:p>
            <a:pPr algn="l"/>
            <a:r>
              <a:rPr lang="en-US" sz="4000" b="1" dirty="0"/>
              <a:t>: specific features of cerebral lupus include visual hallucinations, chorea,  also associated with antiphospholipid syndrome, organic psychosis, transverse myelitis&amp; lymphocytic meningitis.</a:t>
            </a:r>
            <a:endParaRPr lang="ar-IQ" sz="4000" dirty="0"/>
          </a:p>
        </p:txBody>
      </p:sp>
    </p:spTree>
    <p:extLst>
      <p:ext uri="{BB962C8B-B14F-4D97-AF65-F5344CB8AC3E}">
        <p14:creationId xmlns:p14="http://schemas.microsoft.com/office/powerpoint/2010/main" val="2576220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15416"/>
            <a:ext cx="8229600" cy="1143000"/>
          </a:xfrm>
        </p:spPr>
        <p:txBody>
          <a:bodyPr/>
          <a:lstStyle/>
          <a:p>
            <a:r>
              <a:rPr lang="en-US" b="1" u="sng" dirty="0"/>
              <a:t>Hematological features</a:t>
            </a:r>
            <a:r>
              <a:rPr lang="en-US" b="1" dirty="0"/>
              <a:t>:</a:t>
            </a:r>
            <a:endParaRPr lang="ar-IQ" dirty="0"/>
          </a:p>
        </p:txBody>
      </p:sp>
      <p:sp>
        <p:nvSpPr>
          <p:cNvPr id="3" name="عنصر نائب للمحتوى 2"/>
          <p:cNvSpPr>
            <a:spLocks noGrp="1"/>
          </p:cNvSpPr>
          <p:nvPr>
            <p:ph idx="1"/>
          </p:nvPr>
        </p:nvSpPr>
        <p:spPr>
          <a:xfrm>
            <a:off x="457200" y="836712"/>
            <a:ext cx="8229600" cy="4389120"/>
          </a:xfrm>
        </p:spPr>
        <p:txBody>
          <a:bodyPr>
            <a:noAutofit/>
          </a:bodyPr>
          <a:lstStyle/>
          <a:p>
            <a:pPr algn="l"/>
            <a:r>
              <a:rPr lang="en-US" sz="3600" b="1" dirty="0"/>
              <a:t>: antibody- mediated destruction of peripheral blood cells may cause neutropenia, lymphopenia, thrombocytopenia or hemolytic anemia. The degree of leucopenia often with lymphopenia is a good guide to disease activity. ESR is increased but CRP is normal unless there is serositis or infection. .</a:t>
            </a:r>
            <a:endParaRPr lang="ar-IQ" sz="3600" dirty="0"/>
          </a:p>
        </p:txBody>
      </p:sp>
    </p:spTree>
    <p:extLst>
      <p:ext uri="{BB962C8B-B14F-4D97-AF65-F5344CB8AC3E}">
        <p14:creationId xmlns:p14="http://schemas.microsoft.com/office/powerpoint/2010/main" val="1734074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260648"/>
            <a:ext cx="8229600" cy="4389120"/>
          </a:xfrm>
        </p:spPr>
        <p:txBody>
          <a:bodyPr>
            <a:noAutofit/>
          </a:bodyPr>
          <a:lstStyle/>
          <a:p>
            <a:pPr algn="l"/>
            <a:r>
              <a:rPr lang="en-US" sz="3600" b="1" dirty="0"/>
              <a:t> Other manifestations of SLE like  fever, Wt loss &amp; lymphadenopathy  commonly accompany active disease. GIT involvement is rare. Chronic fatigue &amp;other features of fibromayalgia affect up to 80% of patients. These features are unresponsive to steroids but can be managed with low dose amitriptyline&amp; graded exercise therapy. </a:t>
            </a:r>
            <a:endParaRPr lang="ar-IQ" sz="3600" dirty="0"/>
          </a:p>
        </p:txBody>
      </p:sp>
    </p:spTree>
    <p:extLst>
      <p:ext uri="{BB962C8B-B14F-4D97-AF65-F5344CB8AC3E}">
        <p14:creationId xmlns:p14="http://schemas.microsoft.com/office/powerpoint/2010/main" val="1674051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408032"/>
            <a:ext cx="8229600" cy="4389120"/>
          </a:xfrm>
        </p:spPr>
        <p:txBody>
          <a:bodyPr>
            <a:noAutofit/>
          </a:bodyPr>
          <a:lstStyle/>
          <a:p>
            <a:pPr algn="l"/>
            <a:r>
              <a:rPr lang="en-US" sz="2800" b="1" dirty="0"/>
              <a:t> Note: drug- induced lupus erythematosus is encountered in clinical practice,&amp; procainamide, isoniazid&amp; hydralazine are responsible for the majority of the cases. Although multiple organs are affected, nephritis&amp; central nervous system are not ordinarily present. Antihistone antibodies are characteristic for drug induced lupus , but are not specific for this syndrome.</a:t>
            </a:r>
            <a:endParaRPr lang="en-US" sz="2800" dirty="0"/>
          </a:p>
          <a:p>
            <a:pPr algn="l"/>
            <a:r>
              <a:rPr lang="en-US" sz="2800" b="1" dirty="0"/>
              <a:t>Clinical manifestations &amp; many laboratory features return to normal after the offending drug is with drown. </a:t>
            </a:r>
            <a:endParaRPr lang="en-US" sz="2800" dirty="0"/>
          </a:p>
          <a:p>
            <a:pPr algn="l"/>
            <a:r>
              <a:rPr lang="en-US" sz="2800" b="1" dirty="0"/>
              <a:t/>
            </a:r>
            <a:br>
              <a:rPr lang="en-US" sz="2800" b="1" dirty="0"/>
            </a:br>
            <a:endParaRPr lang="ar-IQ" sz="2800" dirty="0"/>
          </a:p>
        </p:txBody>
      </p:sp>
    </p:spTree>
    <p:extLst>
      <p:ext uri="{BB962C8B-B14F-4D97-AF65-F5344CB8AC3E}">
        <p14:creationId xmlns:p14="http://schemas.microsoft.com/office/powerpoint/2010/main" val="1351127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Picture 6" descr="065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69240"/>
            <a:ext cx="7056784" cy="702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293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3" y="2708921"/>
            <a:ext cx="8208912" cy="68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095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264016"/>
            <a:ext cx="8229600" cy="4389120"/>
          </a:xfrm>
        </p:spPr>
        <p:txBody>
          <a:bodyPr>
            <a:noAutofit/>
          </a:bodyPr>
          <a:lstStyle/>
          <a:p>
            <a:pPr algn="l"/>
            <a:r>
              <a:rPr lang="en-US" sz="3200" b="1" dirty="0"/>
              <a:t>1- all patients should be educated to avoid sun light &amp; ultraviolet light &amp; use of high factor sun blocks(sun protection factors) .</a:t>
            </a:r>
            <a:endParaRPr lang="en-US" sz="3200" dirty="0"/>
          </a:p>
          <a:p>
            <a:pPr algn="l"/>
            <a:r>
              <a:rPr lang="en-US" sz="3200" b="1" dirty="0"/>
              <a:t>2- patients with mild disease need NSAISs &amp; analgesia.</a:t>
            </a:r>
            <a:endParaRPr lang="en-US" sz="3200" dirty="0"/>
          </a:p>
          <a:p>
            <a:pPr algn="l"/>
            <a:r>
              <a:rPr lang="en-US" sz="3200" b="1" dirty="0"/>
              <a:t>3- patients with more troublesome cutaneous&amp; joint symptoms require hydroxychloroquine 200-400 mg/ day</a:t>
            </a:r>
            <a:endParaRPr lang="en-US" sz="3200" dirty="0"/>
          </a:p>
          <a:p>
            <a:pPr algn="l"/>
            <a:r>
              <a:rPr lang="en-US" sz="3200" b="1" dirty="0"/>
              <a:t>4- short courses of oral steroid for mild-moderate disease activity( rash, synovitis, pleuropericarditis)</a:t>
            </a:r>
            <a:endParaRPr lang="ar-IQ" sz="3200" dirty="0"/>
          </a:p>
        </p:txBody>
      </p:sp>
    </p:spTree>
    <p:extLst>
      <p:ext uri="{BB962C8B-B14F-4D97-AF65-F5344CB8AC3E}">
        <p14:creationId xmlns:p14="http://schemas.microsoft.com/office/powerpoint/2010/main" val="3953730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908720"/>
            <a:ext cx="8229600" cy="4389120"/>
          </a:xfrm>
        </p:spPr>
        <p:txBody>
          <a:bodyPr>
            <a:noAutofit/>
          </a:bodyPr>
          <a:lstStyle/>
          <a:p>
            <a:pPr algn="l"/>
            <a:r>
              <a:rPr lang="en-US" sz="2800" b="1" dirty="0"/>
              <a:t>5- acute or life threatening disease ( renal , cerebral) require high dose steroids e.g. oral prednisolone 40-60 mg daily or IV </a:t>
            </a:r>
            <a:r>
              <a:rPr lang="en-US" sz="2800" b="1" dirty="0" smtClean="0"/>
              <a:t>methylprednisolone </a:t>
            </a:r>
            <a:r>
              <a:rPr lang="en-US" sz="2800" b="1" dirty="0"/>
              <a:t>500mg-1 gm in combination with IV cyclophosphamide.</a:t>
            </a:r>
            <a:endParaRPr lang="en-US" sz="2800" dirty="0"/>
          </a:p>
          <a:p>
            <a:pPr algn="l"/>
            <a:r>
              <a:rPr lang="en-US" sz="2800" b="1" dirty="0"/>
              <a:t>In SLE nephritis, pulse IV cyclophosphamide is more effective than pulse IV </a:t>
            </a:r>
            <a:r>
              <a:rPr lang="en-US" sz="2800" b="1" dirty="0" smtClean="0"/>
              <a:t>methylprednisolone </a:t>
            </a:r>
            <a:r>
              <a:rPr lang="en-US" sz="2800" b="1" dirty="0"/>
              <a:t>alone, &amp; combination therapy is more effective.</a:t>
            </a:r>
            <a:endParaRPr lang="en-US" sz="2800" dirty="0"/>
          </a:p>
          <a:p>
            <a:pPr algn="l"/>
            <a:r>
              <a:rPr lang="en-US" sz="2800" b="1" dirty="0"/>
              <a:t>Continuous quarterly IV treatment for one year after renal remission decrease the risk of renal flares. </a:t>
            </a:r>
            <a:endParaRPr lang="ar-IQ" sz="2800" dirty="0"/>
          </a:p>
        </p:txBody>
      </p:sp>
    </p:spTree>
    <p:extLst>
      <p:ext uri="{BB962C8B-B14F-4D97-AF65-F5344CB8AC3E}">
        <p14:creationId xmlns:p14="http://schemas.microsoft.com/office/powerpoint/2010/main" val="2408083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480040"/>
            <a:ext cx="8229600" cy="4389120"/>
          </a:xfrm>
        </p:spPr>
        <p:txBody>
          <a:bodyPr>
            <a:noAutofit/>
          </a:bodyPr>
          <a:lstStyle/>
          <a:p>
            <a:pPr algn="l"/>
            <a:r>
              <a:rPr lang="en-US" sz="3200" b="1" dirty="0"/>
              <a:t>Other immunosuppressive drugs like azathioprine, methotrexate, cyclosporine, tacrolimus&amp; mycophenolate mofetil are useful either alone or in combination with steroids for sever but non life threatening manifestations or as step down therapy after cyclophosphamide.   </a:t>
            </a:r>
            <a:endParaRPr lang="en-US" sz="3200" dirty="0"/>
          </a:p>
          <a:p>
            <a:pPr algn="l"/>
            <a:r>
              <a:rPr lang="ar-IQ" sz="3200" b="1" dirty="0"/>
              <a:t> </a:t>
            </a:r>
            <a:r>
              <a:rPr lang="en-US" sz="3200" b="1" dirty="0"/>
              <a:t>Patients with SLE&amp; anti-phospholipid syndrome who have previous thrombosis require life long warfarin. </a:t>
            </a:r>
            <a:endParaRPr lang="ar-IQ" sz="3200" dirty="0"/>
          </a:p>
        </p:txBody>
      </p:sp>
    </p:spTree>
    <p:extLst>
      <p:ext uri="{BB962C8B-B14F-4D97-AF65-F5344CB8AC3E}">
        <p14:creationId xmlns:p14="http://schemas.microsoft.com/office/powerpoint/2010/main" val="34805209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836712"/>
            <a:ext cx="8229600" cy="4389120"/>
          </a:xfrm>
        </p:spPr>
        <p:txBody>
          <a:bodyPr>
            <a:noAutofit/>
          </a:bodyPr>
          <a:lstStyle/>
          <a:p>
            <a:pPr algn="l"/>
            <a:r>
              <a:rPr lang="en-US" sz="4000" b="1" dirty="0"/>
              <a:t>If the thrombosis occurs in spite of warfarin treatment, the INR ratio should be increased to 2.5-3.5</a:t>
            </a:r>
            <a:endParaRPr lang="en-US" sz="4000" dirty="0"/>
          </a:p>
          <a:p>
            <a:pPr algn="l"/>
            <a:r>
              <a:rPr lang="en-US" sz="4000" b="1" dirty="0"/>
              <a:t>Fertility rates are normal in patients with SLE, but spontaneous abortions are frequent. </a:t>
            </a:r>
            <a:endParaRPr lang="ar-IQ" sz="4000" dirty="0"/>
          </a:p>
        </p:txBody>
      </p:sp>
    </p:spTree>
    <p:extLst>
      <p:ext uri="{BB962C8B-B14F-4D97-AF65-F5344CB8AC3E}">
        <p14:creationId xmlns:p14="http://schemas.microsoft.com/office/powerpoint/2010/main" val="4049338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348712" y="476672"/>
            <a:ext cx="8229600" cy="4389120"/>
          </a:xfrm>
        </p:spPr>
        <p:txBody>
          <a:bodyPr>
            <a:noAutofit/>
          </a:bodyPr>
          <a:lstStyle/>
          <a:p>
            <a:pPr algn="l"/>
            <a:r>
              <a:rPr lang="en-US" sz="3600" b="1" dirty="0"/>
              <a:t>Treatment of pregnant ladies with history of fetal loss &amp; or antiphospholipid syndrome includes daily low dose aspirin until the last month , daily low dose aspirin plus daily high dose steroids, or twice daily SC heparin in full anticoagulating dose. Disease flares in small proportion during pregnancy.</a:t>
            </a:r>
            <a:endParaRPr lang="ar-IQ" sz="3600" dirty="0"/>
          </a:p>
        </p:txBody>
      </p:sp>
    </p:spTree>
    <p:extLst>
      <p:ext uri="{BB962C8B-B14F-4D97-AF65-F5344CB8AC3E}">
        <p14:creationId xmlns:p14="http://schemas.microsoft.com/office/powerpoint/2010/main" val="2161500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692696"/>
            <a:ext cx="8229600" cy="4389120"/>
          </a:xfrm>
        </p:spPr>
        <p:txBody>
          <a:bodyPr>
            <a:noAutofit/>
          </a:bodyPr>
          <a:lstStyle/>
          <a:p>
            <a:pPr algn="l"/>
            <a:r>
              <a:rPr lang="en-US" sz="4400" b="1" dirty="0"/>
              <a:t>Lupus and pregnancy</a:t>
            </a:r>
          </a:p>
          <a:p>
            <a:pPr algn="l"/>
            <a:r>
              <a:rPr lang="en-US" sz="3600" b="1" dirty="0"/>
              <a:t>Infertility can result from SLE treatment </a:t>
            </a:r>
            <a:r>
              <a:rPr lang="en-US" sz="3600" b="1" dirty="0" smtClean="0"/>
              <a:t>regimen.</a:t>
            </a:r>
            <a:endParaRPr lang="en-US" sz="3600" b="1" dirty="0"/>
          </a:p>
          <a:p>
            <a:pPr algn="l"/>
            <a:r>
              <a:rPr lang="en-US" sz="3600" b="1" dirty="0"/>
              <a:t>SLE is associated with complications of </a:t>
            </a:r>
            <a:r>
              <a:rPr lang="en-US" sz="3600" b="1" dirty="0" smtClean="0"/>
              <a:t>pregnancy.</a:t>
            </a:r>
            <a:endParaRPr lang="en-US" sz="3600" b="1" dirty="0"/>
          </a:p>
          <a:p>
            <a:pPr algn="l"/>
            <a:r>
              <a:rPr lang="en-US" sz="3600" b="1" dirty="0"/>
              <a:t>Pregnancy &amp; post partum can cause exacerbations of </a:t>
            </a:r>
            <a:r>
              <a:rPr lang="en-US" sz="3600" b="1" dirty="0" smtClean="0"/>
              <a:t>SLE.</a:t>
            </a:r>
            <a:endParaRPr lang="en-US" sz="3600" b="1" dirty="0"/>
          </a:p>
          <a:p>
            <a:pPr algn="l"/>
            <a:r>
              <a:rPr lang="en-US" sz="3600" b="1" dirty="0"/>
              <a:t>Women with serious SLE should be counseled against </a:t>
            </a:r>
            <a:r>
              <a:rPr lang="en-US" sz="3600" b="1" dirty="0" smtClean="0"/>
              <a:t>pregnancy….</a:t>
            </a:r>
            <a:endParaRPr lang="en-US" sz="3600" b="1" dirty="0"/>
          </a:p>
          <a:p>
            <a:pPr algn="l"/>
            <a:endParaRPr lang="en-US" sz="3600" b="1" dirty="0"/>
          </a:p>
          <a:p>
            <a:pPr algn="l"/>
            <a:endParaRPr lang="ar-IQ" sz="3600" b="1" dirty="0"/>
          </a:p>
        </p:txBody>
      </p:sp>
    </p:spTree>
    <p:extLst>
      <p:ext uri="{BB962C8B-B14F-4D97-AF65-F5344CB8AC3E}">
        <p14:creationId xmlns:p14="http://schemas.microsoft.com/office/powerpoint/2010/main" val="39149909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2784296"/>
            <a:ext cx="8229600" cy="4389120"/>
          </a:xfrm>
        </p:spPr>
        <p:txBody>
          <a:bodyPr>
            <a:normAutofit/>
          </a:bodyPr>
          <a:lstStyle/>
          <a:p>
            <a:r>
              <a:rPr lang="en-US" sz="6000" dirty="0" smtClean="0"/>
              <a:t>Differential diagnosis</a:t>
            </a:r>
            <a:endParaRPr lang="ar-IQ" sz="6000" dirty="0"/>
          </a:p>
        </p:txBody>
      </p:sp>
    </p:spTree>
    <p:extLst>
      <p:ext uri="{BB962C8B-B14F-4D97-AF65-F5344CB8AC3E}">
        <p14:creationId xmlns:p14="http://schemas.microsoft.com/office/powerpoint/2010/main" val="28415988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71400"/>
            <a:ext cx="8229600" cy="4389120"/>
          </a:xfrm>
        </p:spPr>
        <p:txBody>
          <a:bodyPr>
            <a:noAutofit/>
          </a:bodyPr>
          <a:lstStyle/>
          <a:p>
            <a:pPr algn="l"/>
            <a:r>
              <a:rPr lang="en-US" sz="4800" b="1" dirty="0"/>
              <a:t> </a:t>
            </a:r>
            <a:endParaRPr lang="en-US" sz="4800" dirty="0"/>
          </a:p>
          <a:p>
            <a:pPr algn="l"/>
            <a:r>
              <a:rPr lang="en-US" sz="4800" b="1" dirty="0"/>
              <a:t>Rheumatoid arthritis,</a:t>
            </a:r>
            <a:endParaRPr lang="en-US" sz="4800" dirty="0"/>
          </a:p>
          <a:p>
            <a:pPr algn="l"/>
            <a:r>
              <a:rPr lang="en-US" sz="4800" b="1" dirty="0"/>
              <a:t> dermatitis, </a:t>
            </a:r>
            <a:endParaRPr lang="en-US" sz="4800" dirty="0"/>
          </a:p>
          <a:p>
            <a:pPr algn="l"/>
            <a:r>
              <a:rPr lang="en-US" sz="4800" b="1" dirty="0"/>
              <a:t>neurological disorders such as multiple sclerosis &amp; psychiatric disorders&amp;</a:t>
            </a:r>
            <a:endParaRPr lang="en-US" sz="4800" dirty="0"/>
          </a:p>
          <a:p>
            <a:pPr algn="l"/>
            <a:r>
              <a:rPr lang="en-US" sz="4800" b="1" dirty="0"/>
              <a:t> ITP.</a:t>
            </a:r>
            <a:endParaRPr lang="en-US" sz="4800" dirty="0"/>
          </a:p>
          <a:p>
            <a:r>
              <a:rPr lang="en-US" sz="4800" b="1" dirty="0"/>
              <a:t> </a:t>
            </a:r>
            <a:endParaRPr lang="en-US" sz="4800" dirty="0"/>
          </a:p>
        </p:txBody>
      </p:sp>
    </p:spTree>
    <p:extLst>
      <p:ext uri="{BB962C8B-B14F-4D97-AF65-F5344CB8AC3E}">
        <p14:creationId xmlns:p14="http://schemas.microsoft.com/office/powerpoint/2010/main" val="270693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332656"/>
            <a:ext cx="8229600" cy="1066800"/>
          </a:xfrm>
        </p:spPr>
        <p:txBody>
          <a:bodyPr>
            <a:noAutofit/>
          </a:bodyPr>
          <a:lstStyle/>
          <a:p>
            <a:pPr eaLnBrk="1" hangingPunct="1">
              <a:defRPr/>
            </a:pPr>
            <a:r>
              <a:rPr lang="en-US" altLang="en-US" sz="4000" b="1" dirty="0" smtClean="0">
                <a:effectLst>
                  <a:outerShdw blurRad="38100" dist="38100" dir="2700000" algn="tl">
                    <a:srgbClr val="C0C0C0"/>
                  </a:outerShdw>
                </a:effectLst>
              </a:rPr>
              <a:t>Mortality in Lupus - Bimodal Peaks</a:t>
            </a:r>
            <a:br>
              <a:rPr lang="en-US" altLang="en-US" sz="4000" b="1" dirty="0" smtClean="0">
                <a:effectLst>
                  <a:outerShdw blurRad="38100" dist="38100" dir="2700000" algn="tl">
                    <a:srgbClr val="C0C0C0"/>
                  </a:outerShdw>
                </a:effectLst>
              </a:rPr>
            </a:br>
            <a:endParaRPr lang="en-US" altLang="en-US" sz="4000" b="1" dirty="0" smtClean="0">
              <a:effectLst>
                <a:outerShdw blurRad="38100" dist="38100" dir="2700000" algn="tl">
                  <a:srgbClr val="C0C0C0"/>
                </a:outerShdw>
              </a:effectLst>
            </a:endParaRPr>
          </a:p>
        </p:txBody>
      </p:sp>
      <p:sp>
        <p:nvSpPr>
          <p:cNvPr id="5125" name="Rectangle 5"/>
          <p:cNvSpPr>
            <a:spLocks noGrp="1" noChangeArrowheads="1"/>
          </p:cNvSpPr>
          <p:nvPr>
            <p:ph type="body" idx="1"/>
          </p:nvPr>
        </p:nvSpPr>
        <p:spPr>
          <a:xfrm>
            <a:off x="228600" y="1600200"/>
            <a:ext cx="8458200" cy="4525963"/>
          </a:xfrm>
        </p:spPr>
        <p:txBody>
          <a:bodyPr>
            <a:noAutofit/>
          </a:bodyPr>
          <a:lstStyle/>
          <a:p>
            <a:pPr algn="l" eaLnBrk="1" hangingPunct="1">
              <a:lnSpc>
                <a:spcPct val="80000"/>
              </a:lnSpc>
              <a:buFontTx/>
              <a:buNone/>
              <a:defRPr/>
            </a:pPr>
            <a:r>
              <a:rPr lang="en-US" altLang="en-US" sz="3600" dirty="0" smtClean="0">
                <a:effectLst>
                  <a:outerShdw blurRad="38100" dist="38100" dir="2700000" algn="tl">
                    <a:srgbClr val="C0C0C0"/>
                  </a:outerShdw>
                </a:effectLst>
              </a:rPr>
              <a:t>Early:</a:t>
            </a:r>
          </a:p>
          <a:p>
            <a:pPr algn="l" eaLnBrk="1" hangingPunct="1">
              <a:lnSpc>
                <a:spcPct val="80000"/>
              </a:lnSpc>
              <a:defRPr/>
            </a:pPr>
            <a:r>
              <a:rPr lang="en-US" altLang="en-US" sz="3600" dirty="0" smtClean="0">
                <a:effectLst>
                  <a:outerShdw blurRad="38100" dist="38100" dir="2700000" algn="tl">
                    <a:srgbClr val="C0C0C0"/>
                  </a:outerShdw>
                </a:effectLst>
              </a:rPr>
              <a:t>Increased disease activity </a:t>
            </a:r>
          </a:p>
          <a:p>
            <a:pPr algn="l" eaLnBrk="1" hangingPunct="1">
              <a:lnSpc>
                <a:spcPct val="80000"/>
              </a:lnSpc>
              <a:defRPr/>
            </a:pPr>
            <a:r>
              <a:rPr lang="en-US" altLang="en-US" sz="3600" dirty="0" smtClean="0">
                <a:effectLst>
                  <a:outerShdw blurRad="38100" dist="38100" dir="2700000" algn="tl">
                    <a:srgbClr val="C0C0C0"/>
                  </a:outerShdw>
                </a:effectLst>
              </a:rPr>
              <a:t>Infections due to immunosuppression</a:t>
            </a:r>
          </a:p>
          <a:p>
            <a:pPr lvl="1" algn="l" eaLnBrk="1" hangingPunct="1">
              <a:lnSpc>
                <a:spcPct val="80000"/>
              </a:lnSpc>
              <a:defRPr/>
            </a:pPr>
            <a:endParaRPr lang="en-US" altLang="en-US" sz="3200" dirty="0" smtClean="0">
              <a:effectLst>
                <a:outerShdw blurRad="38100" dist="38100" dir="2700000" algn="tl">
                  <a:srgbClr val="C0C0C0"/>
                </a:outerShdw>
              </a:effectLst>
            </a:endParaRPr>
          </a:p>
          <a:p>
            <a:pPr algn="l" eaLnBrk="1" hangingPunct="1">
              <a:lnSpc>
                <a:spcPct val="80000"/>
              </a:lnSpc>
              <a:buFontTx/>
              <a:buNone/>
              <a:defRPr/>
            </a:pPr>
            <a:r>
              <a:rPr lang="en-US" altLang="en-US" sz="3600" dirty="0" smtClean="0">
                <a:effectLst>
                  <a:outerShdw blurRad="38100" dist="38100" dir="2700000" algn="tl">
                    <a:srgbClr val="C0C0C0"/>
                  </a:outerShdw>
                </a:effectLst>
              </a:rPr>
              <a:t>Late:</a:t>
            </a:r>
          </a:p>
          <a:p>
            <a:pPr algn="l" eaLnBrk="1" hangingPunct="1">
              <a:lnSpc>
                <a:spcPct val="80000"/>
              </a:lnSpc>
              <a:defRPr/>
            </a:pPr>
            <a:r>
              <a:rPr lang="en-US" altLang="en-US" sz="3600" dirty="0" smtClean="0">
                <a:effectLst>
                  <a:outerShdw blurRad="38100" dist="38100" dir="2700000" algn="tl">
                    <a:srgbClr val="C0C0C0"/>
                  </a:outerShdw>
                </a:effectLst>
              </a:rPr>
              <a:t>Deaths the result of permanent damage: treatment side effects, atherosclerosis with CAD and heart attacks, strokes, pulmonary, end-stage renal disease (ESRD), etc</a:t>
            </a:r>
          </a:p>
          <a:p>
            <a:pPr algn="l" eaLnBrk="1" hangingPunct="1">
              <a:lnSpc>
                <a:spcPct val="80000"/>
              </a:lnSpc>
              <a:buFontTx/>
              <a:buNone/>
              <a:defRPr/>
            </a:pPr>
            <a:endParaRPr lang="en-US" altLang="en-US" sz="2000" dirty="0" smtClean="0">
              <a:effectLst>
                <a:outerShdw blurRad="38100" dist="38100" dir="2700000" algn="tl">
                  <a:srgbClr val="C0C0C0"/>
                </a:outerShdw>
              </a:effectLst>
            </a:endParaRPr>
          </a:p>
          <a:p>
            <a:pPr algn="l" eaLnBrk="1" hangingPunct="1">
              <a:lnSpc>
                <a:spcPct val="80000"/>
              </a:lnSpc>
              <a:buFontTx/>
              <a:buNone/>
              <a:defRPr/>
            </a:pPr>
            <a:endParaRPr lang="en-US" altLang="en-US" sz="2000" dirty="0" smtClean="0">
              <a:effectLst>
                <a:outerShdw blurRad="38100" dist="38100" dir="2700000" algn="tl">
                  <a:srgbClr val="C0C0C0"/>
                </a:outerShdw>
              </a:effectLst>
            </a:endParaRPr>
          </a:p>
          <a:p>
            <a:pPr algn="l" eaLnBrk="1" hangingPunct="1">
              <a:lnSpc>
                <a:spcPct val="80000"/>
              </a:lnSpc>
              <a:buFontTx/>
              <a:buNone/>
              <a:defRPr/>
            </a:pPr>
            <a:endParaRPr lang="en-US" altLang="en-US" sz="20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312164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315416"/>
            <a:ext cx="8229600" cy="1143000"/>
          </a:xfrm>
        </p:spPr>
        <p:txBody>
          <a:bodyPr>
            <a:normAutofit/>
          </a:bodyPr>
          <a:lstStyle/>
          <a:p>
            <a:pPr algn="ctr" eaLnBrk="1" hangingPunct="1">
              <a:defRPr/>
            </a:pPr>
            <a:r>
              <a:rPr lang="en-US" sz="6000" b="1" dirty="0" smtClean="0">
                <a:latin typeface="Times New Roman" pitchFamily="18" charset="0"/>
              </a:rPr>
              <a:t>Discoid Lesions</a:t>
            </a:r>
          </a:p>
        </p:txBody>
      </p:sp>
      <p:sp>
        <p:nvSpPr>
          <p:cNvPr id="12291" name="Rectangle 3"/>
          <p:cNvSpPr>
            <a:spLocks noGrp="1" noRot="1" noChangeArrowheads="1"/>
          </p:cNvSpPr>
          <p:nvPr>
            <p:ph type="body" idx="1"/>
          </p:nvPr>
        </p:nvSpPr>
        <p:spPr/>
        <p:txBody>
          <a:bodyPr/>
          <a:lstStyle/>
          <a:p>
            <a:pPr eaLnBrk="1" hangingPunct="1">
              <a:defRPr/>
            </a:pPr>
            <a:endParaRPr lang="en-US" smtClean="0"/>
          </a:p>
        </p:txBody>
      </p:sp>
      <p:pic>
        <p:nvPicPr>
          <p:cNvPr id="40964"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00808"/>
            <a:ext cx="409607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odlnd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4032448" cy="28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9" descr="body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886200"/>
            <a:ext cx="366744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37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844824"/>
            <a:ext cx="8229600" cy="4389120"/>
          </a:xfrm>
        </p:spPr>
        <p:txBody>
          <a:bodyPr>
            <a:normAutofit/>
          </a:bodyPr>
          <a:lstStyle/>
          <a:p>
            <a:pPr algn="ctr"/>
            <a:r>
              <a:rPr lang="en-US" sz="9600" dirty="0" smtClean="0"/>
              <a:t>prognosis</a:t>
            </a:r>
            <a:endParaRPr lang="ar-IQ" sz="9600" dirty="0"/>
          </a:p>
        </p:txBody>
      </p:sp>
    </p:spTree>
    <p:extLst>
      <p:ext uri="{BB962C8B-B14F-4D97-AF65-F5344CB8AC3E}">
        <p14:creationId xmlns:p14="http://schemas.microsoft.com/office/powerpoint/2010/main" val="26947378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260648"/>
            <a:ext cx="8229600" cy="4389120"/>
          </a:xfrm>
        </p:spPr>
        <p:txBody>
          <a:bodyPr>
            <a:noAutofit/>
          </a:bodyPr>
          <a:lstStyle/>
          <a:p>
            <a:pPr algn="l"/>
            <a:r>
              <a:rPr lang="en-US" sz="2800" b="1" i="1" dirty="0" smtClean="0"/>
              <a:t>5years </a:t>
            </a:r>
            <a:r>
              <a:rPr lang="en-US" sz="2800" b="1" i="1" dirty="0"/>
              <a:t>survival is more than 90% , 10 years survival is 80%,&amp; 70% survival at 20 years. </a:t>
            </a:r>
            <a:r>
              <a:rPr lang="en-US" sz="2800" b="1" i="1" dirty="0" smtClean="0"/>
              <a:t> </a:t>
            </a:r>
            <a:r>
              <a:rPr lang="en-US" sz="2800" b="1" i="1" dirty="0"/>
              <a:t>The fallowing factors are associated with poor prognosis:</a:t>
            </a:r>
            <a:endParaRPr lang="en-US" sz="2800" dirty="0"/>
          </a:p>
          <a:p>
            <a:pPr algn="l"/>
            <a:r>
              <a:rPr lang="en-US" sz="2800" b="1" i="1" dirty="0"/>
              <a:t>High serum creatinine</a:t>
            </a:r>
            <a:endParaRPr lang="en-US" sz="2800" dirty="0"/>
          </a:p>
          <a:p>
            <a:pPr algn="l"/>
            <a:r>
              <a:rPr lang="en-US" sz="2800" b="1" i="1" dirty="0"/>
              <a:t>Hypertension</a:t>
            </a:r>
            <a:endParaRPr lang="en-US" sz="2800" dirty="0"/>
          </a:p>
          <a:p>
            <a:pPr algn="l"/>
            <a:r>
              <a:rPr lang="en-US" sz="2800" b="1" i="1" dirty="0"/>
              <a:t>Nephrotic syndrome</a:t>
            </a:r>
            <a:endParaRPr lang="en-US" sz="2800" dirty="0"/>
          </a:p>
          <a:p>
            <a:pPr algn="l"/>
            <a:r>
              <a:rPr lang="en-US" sz="2800" b="1" i="1" dirty="0"/>
              <a:t>Anemia</a:t>
            </a:r>
            <a:endParaRPr lang="en-US" sz="2800" dirty="0"/>
          </a:p>
          <a:p>
            <a:pPr algn="l"/>
            <a:r>
              <a:rPr lang="en-US" sz="2800" b="1" i="1" dirty="0"/>
              <a:t>Hypoalbuminemia&amp; hypocmplementemia at the time of diagnosis</a:t>
            </a:r>
            <a:endParaRPr lang="en-US" sz="2800" dirty="0"/>
          </a:p>
          <a:p>
            <a:pPr algn="l"/>
            <a:r>
              <a:rPr lang="en-US" sz="2800" b="1" i="1" dirty="0"/>
              <a:t>Thrombocytopenia</a:t>
            </a:r>
            <a:endParaRPr lang="en-US" sz="2800" dirty="0"/>
          </a:p>
          <a:p>
            <a:pPr algn="l"/>
            <a:r>
              <a:rPr lang="en-US" sz="2800" b="1" i="1" dirty="0"/>
              <a:t>Low socioeconomic status</a:t>
            </a:r>
            <a:endParaRPr lang="en-US" sz="2800" dirty="0"/>
          </a:p>
          <a:p>
            <a:pPr algn="l"/>
            <a:r>
              <a:rPr lang="en-US" sz="2800" b="1" i="1" dirty="0"/>
              <a:t>CNS involvement</a:t>
            </a:r>
            <a:endParaRPr lang="ar-IQ" sz="2800" dirty="0"/>
          </a:p>
        </p:txBody>
      </p:sp>
    </p:spTree>
    <p:extLst>
      <p:ext uri="{BB962C8B-B14F-4D97-AF65-F5344CB8AC3E}">
        <p14:creationId xmlns:p14="http://schemas.microsoft.com/office/powerpoint/2010/main" val="775471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78904" y="-387424"/>
            <a:ext cx="8229600" cy="1143000"/>
          </a:xfrm>
        </p:spPr>
        <p:txBody>
          <a:bodyPr>
            <a:normAutofit/>
          </a:bodyPr>
          <a:lstStyle/>
          <a:p>
            <a:pPr eaLnBrk="1" hangingPunct="1"/>
            <a:r>
              <a:rPr lang="en-US" altLang="ar-IQ" sz="3600" b="1" dirty="0" smtClean="0"/>
              <a:t>MALAR RASH</a:t>
            </a:r>
          </a:p>
        </p:txBody>
      </p:sp>
      <p:pic>
        <p:nvPicPr>
          <p:cNvPr id="22531" name="Picture 4" descr="icn0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47664" y="3352619"/>
            <a:ext cx="3551957" cy="2160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5" descr="icn09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52618"/>
            <a:ext cx="4572000" cy="317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icn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980547"/>
            <a:ext cx="3959696" cy="237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37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44624"/>
            <a:ext cx="8229600" cy="1143000"/>
          </a:xfrm>
        </p:spPr>
        <p:txBody>
          <a:bodyPr>
            <a:normAutofit/>
          </a:bodyPr>
          <a:lstStyle/>
          <a:p>
            <a:pPr algn="ctr" eaLnBrk="1" hangingPunct="1">
              <a:defRPr/>
            </a:pPr>
            <a:r>
              <a:rPr lang="en-US" sz="6000" b="1" dirty="0" smtClean="0">
                <a:latin typeface="Times New Roman" pitchFamily="18" charset="0"/>
              </a:rPr>
              <a:t>Jaccoud’s arthropathy</a:t>
            </a:r>
          </a:p>
        </p:txBody>
      </p:sp>
      <p:sp>
        <p:nvSpPr>
          <p:cNvPr id="14339" name="Rectangle 3"/>
          <p:cNvSpPr>
            <a:spLocks noGrp="1" noRot="1" noChangeArrowheads="1"/>
          </p:cNvSpPr>
          <p:nvPr>
            <p:ph type="body" idx="1"/>
          </p:nvPr>
        </p:nvSpPr>
        <p:spPr/>
        <p:txBody>
          <a:bodyPr>
            <a:normAutofit/>
          </a:bodyPr>
          <a:lstStyle/>
          <a:p>
            <a:pPr eaLnBrk="1" hangingPunct="1">
              <a:defRPr/>
            </a:pPr>
            <a:endParaRPr lang="en-US" sz="2800" smtClean="0"/>
          </a:p>
        </p:txBody>
      </p:sp>
      <p:pic>
        <p:nvPicPr>
          <p:cNvPr id="44036"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49694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97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Picture 4" descr="8-C-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712" y="0"/>
            <a:ext cx="6048672" cy="6857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50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676</TotalTime>
  <Words>2120</Words>
  <Application>Microsoft Office PowerPoint</Application>
  <PresentationFormat>عرض على الشاشة (3:4)‏</PresentationFormat>
  <Paragraphs>198</Paragraphs>
  <Slides>61</Slides>
  <Notes>1</Notes>
  <HiddenSlides>0</HiddenSlides>
  <MMClips>0</MMClips>
  <ScaleCrop>false</ScaleCrop>
  <HeadingPairs>
    <vt:vector size="4" baseType="variant">
      <vt:variant>
        <vt:lpstr>نسق</vt:lpstr>
      </vt:variant>
      <vt:variant>
        <vt:i4>2</vt:i4>
      </vt:variant>
      <vt:variant>
        <vt:lpstr>عناوين الشرائح</vt:lpstr>
      </vt:variant>
      <vt:variant>
        <vt:i4>61</vt:i4>
      </vt:variant>
    </vt:vector>
  </HeadingPairs>
  <TitlesOfParts>
    <vt:vector size="63" baseType="lpstr">
      <vt:lpstr>تدفق</vt:lpstr>
      <vt:lpstr>Decatur</vt:lpstr>
      <vt:lpstr>Rheumatology L-2  </vt:lpstr>
      <vt:lpstr>عرض تقديمي في PowerPoint</vt:lpstr>
      <vt:lpstr>عرض تقديمي في PowerPoint</vt:lpstr>
      <vt:lpstr>عرض تقديمي في PowerPoint</vt:lpstr>
      <vt:lpstr>عرض تقديمي في PowerPoint</vt:lpstr>
      <vt:lpstr>Discoid Lesions</vt:lpstr>
      <vt:lpstr>MALAR RASH</vt:lpstr>
      <vt:lpstr>Jaccoud’s arthropathy</vt:lpstr>
      <vt:lpstr>عرض تقديمي في PowerPoint</vt:lpstr>
      <vt:lpstr>عرض تقديمي في PowerPoint</vt:lpstr>
      <vt:lpstr>عرض تقديمي في PowerPoint</vt:lpstr>
      <vt:lpstr>عرض تقديمي في PowerPoint</vt:lpstr>
      <vt:lpstr>SLE Around the World</vt:lpstr>
      <vt:lpstr>عرض تقديمي في PowerPoint</vt:lpstr>
      <vt:lpstr> </vt:lpstr>
      <vt:lpstr>Etiology</vt:lpstr>
      <vt:lpstr>عرض تقديمي في PowerPoint</vt:lpstr>
      <vt:lpstr>When the body cells die by apoptosis, the cellular remnants appear on the cell surface as small blebs which carry self-antigens. These antigens include nuclear constituents(eg. DNA and histones) which are normally hidden from the immune system.in patients with SLE, removal of these blebs by phagocytes in inefficient so that they are transferred to lymphoid tissues where they can be taken up by antigen-presenting cells.     </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3 main types of rash in SLE:</vt:lpstr>
      <vt:lpstr>عرض تقديمي في PowerPoint</vt:lpstr>
      <vt:lpstr>عرض تقديمي في PowerPoint</vt:lpstr>
      <vt:lpstr>عرض تقديمي في PowerPoint</vt:lpstr>
      <vt:lpstr>عرض تقديمي في PowerPoint</vt:lpstr>
      <vt:lpstr>عرض تقديمي في PowerPoint</vt:lpstr>
      <vt:lpstr>Cardiopulmonary features:</vt:lpstr>
      <vt:lpstr>CNS features:</vt:lpstr>
      <vt:lpstr>Hematological features: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Mortality in Lupus - Bimodal Peaks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Rheumatology L-2</dc:title>
  <dc:creator>مركز الذرى</dc:creator>
  <cp:lastModifiedBy>الهدى</cp:lastModifiedBy>
  <cp:revision>52</cp:revision>
  <dcterms:created xsi:type="dcterms:W3CDTF">2013-09-30T19:34:38Z</dcterms:created>
  <dcterms:modified xsi:type="dcterms:W3CDTF">2018-03-01T06:39:29Z</dcterms:modified>
</cp:coreProperties>
</file>