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0"/>
  </p:notesMasterIdLst>
  <p:sldIdLst>
    <p:sldId id="5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2" r:id="rId20"/>
    <p:sldId id="276" r:id="rId21"/>
    <p:sldId id="283" r:id="rId22"/>
    <p:sldId id="284" r:id="rId23"/>
    <p:sldId id="277" r:id="rId24"/>
    <p:sldId id="278" r:id="rId25"/>
    <p:sldId id="279" r:id="rId26"/>
    <p:sldId id="280" r:id="rId27"/>
    <p:sldId id="281" r:id="rId28"/>
    <p:sldId id="285" r:id="rId29"/>
    <p:sldId id="286" r:id="rId30"/>
    <p:sldId id="289" r:id="rId31"/>
    <p:sldId id="290" r:id="rId32"/>
    <p:sldId id="292" r:id="rId33"/>
    <p:sldId id="293" r:id="rId34"/>
    <p:sldId id="294" r:id="rId35"/>
    <p:sldId id="295" r:id="rId36"/>
    <p:sldId id="296" r:id="rId37"/>
    <p:sldId id="291"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54" r:id="rId52"/>
    <p:sldId id="312" r:id="rId53"/>
    <p:sldId id="314" r:id="rId54"/>
    <p:sldId id="313" r:id="rId55"/>
    <p:sldId id="311" r:id="rId56"/>
    <p:sldId id="315" r:id="rId57"/>
    <p:sldId id="316" r:id="rId58"/>
    <p:sldId id="319" r:id="rId5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678" autoAdjust="0"/>
    <p:restoredTop sz="79083" autoAdjust="0"/>
  </p:normalViewPr>
  <p:slideViewPr>
    <p:cSldViewPr>
      <p:cViewPr>
        <p:scale>
          <a:sx n="66" d="100"/>
          <a:sy n="66" d="100"/>
        </p:scale>
        <p:origin x="2357" y="12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A4BEEDF-2AB4-4729-9B79-2961CA244EE7}" type="datetimeFigureOut">
              <a:rPr lang="ar-IQ" smtClean="0"/>
              <a:pPr/>
              <a:t>29/08/1441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228253C-556F-4D47-B87D-21BDB8DD614D}" type="slidenum">
              <a:rPr lang="ar-IQ" smtClean="0"/>
              <a:pPr/>
              <a:t>‹#›</a:t>
            </a:fld>
            <a:endParaRPr lang="ar-IQ"/>
          </a:p>
        </p:txBody>
      </p:sp>
    </p:spTree>
    <p:extLst>
      <p:ext uri="{BB962C8B-B14F-4D97-AF65-F5344CB8AC3E}">
        <p14:creationId xmlns:p14="http://schemas.microsoft.com/office/powerpoint/2010/main" val="37305553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87166AEC-5F24-4D45-8A50-8B6363E38D5F}"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7166AEC-5F24-4D45-8A50-8B6363E38D5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7166AEC-5F24-4D45-8A50-8B6363E38D5F}"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7166AEC-5F24-4D45-8A50-8B6363E38D5F}"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7166AEC-5F24-4D45-8A50-8B6363E38D5F}"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7166AEC-5F24-4D45-8A50-8B6363E38D5F}"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7166AEC-5F24-4D45-8A50-8B6363E38D5F}"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7166AEC-5F24-4D45-8A50-8B6363E38D5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7166AEC-5F24-4D45-8A50-8B6363E38D5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7166AEC-5F24-4D45-8A50-8B6363E38D5F}"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EE265676-D142-4A66-A128-A5DFAE06D4C1}" type="datetimeFigureOut">
              <a:rPr lang="ar-IQ" smtClean="0"/>
              <a:pPr/>
              <a:t>29/08/1441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077200" y="6356350"/>
            <a:ext cx="609600" cy="365125"/>
          </a:xfrm>
        </p:spPr>
        <p:txBody>
          <a:bodyPr/>
          <a:lstStyle/>
          <a:p>
            <a:fld id="{87166AEC-5F24-4D45-8A50-8B6363E38D5F}" type="slidenum">
              <a:rPr lang="ar-IQ" smtClean="0"/>
              <a:pPr/>
              <a:t>‹#›</a:t>
            </a:fld>
            <a:endParaRPr lang="ar-IQ"/>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E265676-D142-4A66-A128-A5DFAE06D4C1}" type="datetimeFigureOut">
              <a:rPr lang="ar-IQ" smtClean="0"/>
              <a:pPr/>
              <a:t>29/08/1441</a:t>
            </a:fld>
            <a:endParaRPr lang="ar-IQ"/>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166AEC-5F24-4D45-8A50-8B6363E38D5F}" type="slidenum">
              <a:rPr lang="ar-IQ" smtClean="0"/>
              <a:pPr/>
              <a:t>‹#›</a:t>
            </a:fld>
            <a:endParaRPr lang="ar-IQ"/>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611560" y="1124744"/>
            <a:ext cx="7854696" cy="4104456"/>
          </a:xfrm>
        </p:spPr>
        <p:txBody>
          <a:bodyPr>
            <a:normAutofit/>
          </a:bodyPr>
          <a:lstStyle/>
          <a:p>
            <a:pPr algn="ctr"/>
            <a:endParaRPr lang="en-US" sz="5400" dirty="0"/>
          </a:p>
          <a:p>
            <a:pPr algn="ctr"/>
            <a:endParaRPr lang="en-US" sz="5400" dirty="0"/>
          </a:p>
          <a:p>
            <a:pPr algn="ctr"/>
            <a:r>
              <a:rPr lang="en-US" sz="5400" dirty="0"/>
              <a:t>Small and large intestine</a:t>
            </a:r>
            <a:endParaRPr lang="ar-SA" sz="5400" dirty="0"/>
          </a:p>
        </p:txBody>
      </p:sp>
    </p:spTree>
    <p:extLst>
      <p:ext uri="{BB962C8B-B14F-4D97-AF65-F5344CB8AC3E}">
        <p14:creationId xmlns:p14="http://schemas.microsoft.com/office/powerpoint/2010/main" val="3943730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r>
              <a:rPr lang="en-US" dirty="0"/>
              <a:t>   </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48" y="0"/>
            <a:ext cx="778674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681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368676"/>
          </a:xfrm>
        </p:spPr>
        <p:txBody>
          <a:bodyPr>
            <a:normAutofit/>
          </a:bodyPr>
          <a:lstStyle/>
          <a:p>
            <a:pPr algn="l"/>
            <a:r>
              <a:rPr lang="en-US" sz="2400" b="1" i="1" dirty="0" err="1"/>
              <a:t>Anorectal</a:t>
            </a:r>
            <a:r>
              <a:rPr lang="en-US" sz="2400" b="1" i="1" dirty="0"/>
              <a:t> physiology tests</a:t>
            </a:r>
            <a:br>
              <a:rPr lang="en-US" sz="2400" b="1" i="1" dirty="0"/>
            </a:br>
            <a:r>
              <a:rPr lang="en-US" sz="2400" i="1" dirty="0" err="1"/>
              <a:t>Anorectal</a:t>
            </a:r>
            <a:r>
              <a:rPr lang="en-US" sz="2400" i="1" dirty="0"/>
              <a:t> physiology tests demonstrate delayed first sensation</a:t>
            </a:r>
            <a:br>
              <a:rPr lang="en-US" sz="2400" i="1" dirty="0"/>
            </a:br>
            <a:r>
              <a:rPr lang="en-US" sz="2400" i="1" dirty="0"/>
              <a:t>and raised maximum tolerated volume.</a:t>
            </a:r>
            <a:br>
              <a:rPr lang="en-US" sz="2400" i="1" dirty="0"/>
            </a:br>
            <a:r>
              <a:rPr lang="en-US" sz="2400" i="1" dirty="0"/>
              <a:t> Full-thickness rectal biopsy shows normal ganglion cells, a finding that definitively distinguishes this condition from </a:t>
            </a:r>
            <a:r>
              <a:rPr lang="en-US" sz="2400" i="1" dirty="0" err="1"/>
              <a:t>Hirschsprung’s</a:t>
            </a:r>
            <a:r>
              <a:rPr lang="en-US" sz="2400" i="1" dirty="0"/>
              <a:t> disease.</a:t>
            </a:r>
            <a:endParaRPr lang="ar-IQ" sz="2400" i="1" dirty="0"/>
          </a:p>
        </p:txBody>
      </p:sp>
    </p:spTree>
    <p:extLst>
      <p:ext uri="{BB962C8B-B14F-4D97-AF65-F5344CB8AC3E}">
        <p14:creationId xmlns:p14="http://schemas.microsoft.com/office/powerpoint/2010/main" val="251089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511552"/>
          </a:xfrm>
        </p:spPr>
        <p:txBody>
          <a:bodyPr>
            <a:normAutofit/>
          </a:bodyPr>
          <a:lstStyle/>
          <a:p>
            <a:pPr algn="l"/>
            <a:r>
              <a:rPr lang="en-US" sz="2400" b="1" i="1" dirty="0"/>
              <a:t>Medical treatment</a:t>
            </a:r>
            <a:r>
              <a:rPr lang="en-US" sz="2400" i="1" dirty="0"/>
              <a:t/>
            </a:r>
            <a:br>
              <a:rPr lang="en-US" sz="2400" i="1" dirty="0"/>
            </a:br>
            <a:r>
              <a:rPr lang="en-US" sz="2400" i="1" dirty="0"/>
              <a:t>This is directed at emptying the rectum and keeping it empty</a:t>
            </a:r>
            <a:br>
              <a:rPr lang="en-US" sz="2400" i="1" dirty="0"/>
            </a:br>
            <a:r>
              <a:rPr lang="en-US" sz="2400" i="1" dirty="0"/>
              <a:t>with enemas, washouts and sometimes manual evacuation under </a:t>
            </a:r>
            <a:r>
              <a:rPr lang="en-US" sz="2400" i="1" dirty="0" err="1"/>
              <a:t>anaesthesia</a:t>
            </a:r>
            <a:r>
              <a:rPr lang="en-US" sz="2400" i="1" dirty="0"/>
              <a:t>. Thereafter, the patient is encouraged to develop a regular daily bowel habit, with the use of osmotic laxatives to help the passage of </a:t>
            </a:r>
            <a:r>
              <a:rPr lang="en-US" sz="2400" i="1" dirty="0" err="1"/>
              <a:t>semiformed</a:t>
            </a:r>
            <a:r>
              <a:rPr lang="en-US" sz="2400" i="1" dirty="0"/>
              <a:t> stool.</a:t>
            </a:r>
            <a:endParaRPr lang="ar-IQ" sz="2400" i="1" dirty="0"/>
          </a:p>
        </p:txBody>
      </p:sp>
    </p:spTree>
    <p:extLst>
      <p:ext uri="{BB962C8B-B14F-4D97-AF65-F5344CB8AC3E}">
        <p14:creationId xmlns:p14="http://schemas.microsoft.com/office/powerpoint/2010/main" val="687847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r>
              <a:rPr lang="en-US" sz="2400" i="1" dirty="0"/>
              <a:t>Surgical treatment</a:t>
            </a:r>
            <a:br>
              <a:rPr lang="en-US" sz="2400" i="1" dirty="0"/>
            </a:br>
            <a:r>
              <a:rPr lang="en-US" sz="2400" i="1" dirty="0"/>
              <a:t>Surgical treatment is sometimes necessary if medical therapy fails.</a:t>
            </a:r>
            <a:br>
              <a:rPr lang="en-US" sz="2400" i="1" dirty="0"/>
            </a:br>
            <a:r>
              <a:rPr lang="en-US" sz="2400" i="1" dirty="0"/>
              <a:t>Options that are available include:</a:t>
            </a:r>
            <a:br>
              <a:rPr lang="en-US" sz="2400" i="1" dirty="0"/>
            </a:br>
            <a:r>
              <a:rPr lang="en-US" sz="2400" b="1" i="1" dirty="0"/>
              <a:t>1 </a:t>
            </a:r>
            <a:r>
              <a:rPr lang="en-US" sz="2400" i="1" dirty="0"/>
              <a:t>resection of the dilated rectum and colon back to</a:t>
            </a:r>
            <a:br>
              <a:rPr lang="en-US" sz="2400" i="1" dirty="0"/>
            </a:br>
            <a:r>
              <a:rPr lang="en-US" sz="2400" i="1" dirty="0"/>
              <a:t>normal-diameter colon with normal ganglion cells confirmed</a:t>
            </a:r>
            <a:br>
              <a:rPr lang="en-US" sz="2400" i="1" dirty="0"/>
            </a:br>
            <a:r>
              <a:rPr lang="en-US" sz="2400" i="1" dirty="0"/>
              <a:t>by frozen section at the time of surgery, which is followed by</a:t>
            </a:r>
            <a:br>
              <a:rPr lang="en-US" sz="2400" i="1" dirty="0"/>
            </a:br>
            <a:r>
              <a:rPr lang="en-US" sz="2400" i="1" dirty="0"/>
              <a:t>reconstruction with a </a:t>
            </a:r>
            <a:r>
              <a:rPr lang="en-US" sz="2400" i="1" dirty="0" err="1"/>
              <a:t>coloanal</a:t>
            </a:r>
            <a:r>
              <a:rPr lang="en-US" sz="2400" i="1" dirty="0"/>
              <a:t> anastomosis;</a:t>
            </a:r>
            <a:br>
              <a:rPr lang="en-US" sz="2400" i="1" dirty="0"/>
            </a:br>
            <a:r>
              <a:rPr lang="en-US" sz="2400" b="1" i="1" dirty="0"/>
              <a:t>2 </a:t>
            </a:r>
            <a:r>
              <a:rPr lang="en-US" sz="2400" i="1" dirty="0"/>
              <a:t>colectomy with the formation of an </a:t>
            </a:r>
            <a:r>
              <a:rPr lang="en-US" sz="2400" i="1" dirty="0" err="1"/>
              <a:t>ileorectal</a:t>
            </a:r>
            <a:r>
              <a:rPr lang="en-US" sz="2400" i="1" dirty="0"/>
              <a:t> anastomosis;</a:t>
            </a:r>
            <a:br>
              <a:rPr lang="en-US" sz="2400" i="1" dirty="0"/>
            </a:br>
            <a:r>
              <a:rPr lang="en-US" sz="2400" b="1" i="1" dirty="0"/>
              <a:t>3 </a:t>
            </a:r>
            <a:r>
              <a:rPr lang="en-US" sz="2400" i="1" dirty="0"/>
              <a:t>restorative </a:t>
            </a:r>
            <a:r>
              <a:rPr lang="en-US" sz="2400" i="1" dirty="0" err="1"/>
              <a:t>proctocolectomy</a:t>
            </a:r>
            <a:r>
              <a:rPr lang="en-US" sz="2400" i="1" dirty="0"/>
              <a:t>;</a:t>
            </a:r>
            <a:br>
              <a:rPr lang="en-US" sz="2400" i="1" dirty="0"/>
            </a:br>
            <a:r>
              <a:rPr lang="en-US" sz="2400" b="1" i="1" dirty="0"/>
              <a:t>4 </a:t>
            </a:r>
            <a:r>
              <a:rPr lang="en-US" sz="2400" i="1" dirty="0"/>
              <a:t>vertical reduction </a:t>
            </a:r>
            <a:r>
              <a:rPr lang="en-US" sz="2400" i="1" dirty="0" err="1"/>
              <a:t>rectoplasty</a:t>
            </a:r>
            <a:r>
              <a:rPr lang="en-US" sz="2400" i="1" dirty="0"/>
              <a:t>, which is a new procedure designed to reduce the volume of the rectum by at least 50%.</a:t>
            </a:r>
            <a:br>
              <a:rPr lang="en-US" sz="2400" i="1" dirty="0"/>
            </a:br>
            <a:r>
              <a:rPr lang="en-US" sz="2400" b="1" i="1" dirty="0"/>
              <a:t>5 </a:t>
            </a:r>
            <a:r>
              <a:rPr lang="en-US" sz="2400" i="1" dirty="0"/>
              <a:t>stoma formation, which may be used either as a salvage operation for failure of previous surgery or as a primary intervention.</a:t>
            </a:r>
            <a:endParaRPr lang="ar-IQ" sz="2400" i="1" dirty="0"/>
          </a:p>
        </p:txBody>
      </p:sp>
    </p:spTree>
    <p:extLst>
      <p:ext uri="{BB962C8B-B14F-4D97-AF65-F5344CB8AC3E}">
        <p14:creationId xmlns:p14="http://schemas.microsoft.com/office/powerpoint/2010/main" val="1799039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r>
              <a:rPr lang="en-US" dirty="0"/>
              <a:t> </a:t>
            </a:r>
            <a:endParaRPr lang="ar-IQ"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560839"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02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154626"/>
          </a:xfrm>
        </p:spPr>
        <p:txBody>
          <a:bodyPr>
            <a:normAutofit/>
          </a:bodyPr>
          <a:lstStyle/>
          <a:p>
            <a:pPr algn="l"/>
            <a:r>
              <a:rPr lang="en-US" sz="2400" b="1" i="1" dirty="0"/>
              <a:t>Non-</a:t>
            </a:r>
            <a:r>
              <a:rPr lang="en-US" sz="2400" b="1" i="1" dirty="0" err="1"/>
              <a:t>megacolon</a:t>
            </a:r>
            <a:r>
              <a:rPr lang="en-US" sz="2400" b="1" i="1" dirty="0"/>
              <a:t> constipation</a:t>
            </a:r>
            <a:br>
              <a:rPr lang="en-US" sz="2400" b="1" i="1" dirty="0"/>
            </a:br>
            <a:r>
              <a:rPr lang="en-US" sz="2400" i="1" dirty="0"/>
              <a:t> These are usually otherwise healthy individuals who seek help for constipation but eat a normal diet and have a normal colon on endoscopy and barium enema.</a:t>
            </a:r>
            <a:br>
              <a:rPr lang="en-US" sz="2400" i="1" dirty="0"/>
            </a:br>
            <a:r>
              <a:rPr lang="en-US" sz="2400" i="1" dirty="0"/>
              <a:t>Its cause is thought to involve slow whole-gut transit or a</a:t>
            </a:r>
            <a:br>
              <a:rPr lang="en-US" sz="2400" i="1" dirty="0"/>
            </a:br>
            <a:r>
              <a:rPr lang="en-US" sz="2400" i="1" dirty="0"/>
              <a:t>rectal evacuation problem. Factors influencing bowel transit time</a:t>
            </a:r>
            <a:br>
              <a:rPr lang="en-US" sz="2400" i="1" dirty="0"/>
            </a:br>
            <a:r>
              <a:rPr lang="en-US" sz="2400" i="1" dirty="0"/>
              <a:t>include:</a:t>
            </a:r>
            <a:br>
              <a:rPr lang="en-US" sz="2400" i="1" dirty="0"/>
            </a:br>
            <a:r>
              <a:rPr lang="en-US" sz="2400" i="1" dirty="0"/>
              <a:t>• drugs: opiates, anti-</a:t>
            </a:r>
            <a:r>
              <a:rPr lang="en-US" sz="2400" i="1" dirty="0" err="1"/>
              <a:t>cholinergics</a:t>
            </a:r>
            <a:r>
              <a:rPr lang="en-US" sz="2400" i="1" dirty="0"/>
              <a:t> and ferrous </a:t>
            </a:r>
            <a:r>
              <a:rPr lang="en-US" sz="2400" i="1" dirty="0" err="1"/>
              <a:t>sulphate</a:t>
            </a:r>
            <a:r>
              <a:rPr lang="en-US" sz="2400" i="1" dirty="0"/>
              <a:t>;</a:t>
            </a:r>
            <a:br>
              <a:rPr lang="en-US" sz="2400" i="1" dirty="0"/>
            </a:br>
            <a:r>
              <a:rPr lang="en-US" sz="2400" i="1" dirty="0"/>
              <a:t>• diseases: neurological conditions (Parkinson’s disease, multiple</a:t>
            </a:r>
            <a:br>
              <a:rPr lang="en-US" sz="2400" i="1" dirty="0"/>
            </a:br>
            <a:r>
              <a:rPr lang="en-US" sz="2400" i="1" dirty="0"/>
              <a:t>sclerosis and diabetic nephropathy):</a:t>
            </a:r>
            <a:br>
              <a:rPr lang="en-US" sz="2400" i="1" dirty="0"/>
            </a:br>
            <a:r>
              <a:rPr lang="en-US" sz="2400" i="1" dirty="0"/>
              <a:t>– hypothyroidism;</a:t>
            </a:r>
            <a:br>
              <a:rPr lang="en-US" sz="2400" i="1" dirty="0"/>
            </a:br>
            <a:r>
              <a:rPr lang="en-US" sz="2400" i="1" dirty="0"/>
              <a:t>– </a:t>
            </a:r>
            <a:r>
              <a:rPr lang="en-US" sz="2400" i="1" dirty="0" err="1"/>
              <a:t>hypercalcaemia</a:t>
            </a:r>
            <a:r>
              <a:rPr lang="en-US" sz="2400" i="1" dirty="0"/>
              <a:t>.</a:t>
            </a:r>
            <a:endParaRPr lang="ar-IQ" sz="2400" i="1" dirty="0"/>
          </a:p>
        </p:txBody>
      </p:sp>
    </p:spTree>
    <p:extLst>
      <p:ext uri="{BB962C8B-B14F-4D97-AF65-F5344CB8AC3E}">
        <p14:creationId xmlns:p14="http://schemas.microsoft.com/office/powerpoint/2010/main" val="614047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940048"/>
          </a:xfrm>
        </p:spPr>
        <p:txBody>
          <a:bodyPr>
            <a:normAutofit/>
          </a:bodyPr>
          <a:lstStyle/>
          <a:p>
            <a:pPr algn="l"/>
            <a:r>
              <a:rPr lang="en-US" sz="2400" b="1" i="1" dirty="0"/>
              <a:t>Investigation</a:t>
            </a:r>
            <a:br>
              <a:rPr lang="en-US" sz="2400" b="1" i="1" dirty="0"/>
            </a:br>
            <a:r>
              <a:rPr lang="en-US" sz="2400" i="1" dirty="0"/>
              <a:t>Whole-gut transit time can be measured by asking the patient to</a:t>
            </a:r>
            <a:br>
              <a:rPr lang="en-US" sz="2400" i="1" dirty="0"/>
            </a:br>
            <a:r>
              <a:rPr lang="en-US" sz="2400" i="1" dirty="0"/>
              <a:t>stop all laxatives and take a capsule containing radio-opaque</a:t>
            </a:r>
            <a:br>
              <a:rPr lang="en-US" sz="2400" i="1" dirty="0"/>
            </a:br>
            <a:r>
              <a:rPr lang="en-US" sz="2400" i="1" dirty="0"/>
              <a:t>markers . Retention of more than 80% of the shapes,</a:t>
            </a:r>
            <a:br>
              <a:rPr lang="en-US" sz="2400" i="1" dirty="0"/>
            </a:br>
            <a:r>
              <a:rPr lang="en-US" sz="2400" i="1" dirty="0"/>
              <a:t>120 hours after ingestion, is abnormal.</a:t>
            </a:r>
            <a:endParaRPr lang="ar-IQ" sz="2400" i="1" dirty="0"/>
          </a:p>
        </p:txBody>
      </p:sp>
    </p:spTree>
    <p:extLst>
      <p:ext uri="{BB962C8B-B14F-4D97-AF65-F5344CB8AC3E}">
        <p14:creationId xmlns:p14="http://schemas.microsoft.com/office/powerpoint/2010/main" val="4008009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725998"/>
          </a:xfrm>
        </p:spPr>
        <p:txBody>
          <a:bodyPr>
            <a:normAutofit/>
          </a:bodyPr>
          <a:lstStyle/>
          <a:p>
            <a:pPr algn="l"/>
            <a:r>
              <a:rPr lang="en-US" sz="2400" b="1" i="1" dirty="0"/>
              <a:t>Treatment</a:t>
            </a:r>
            <a:br>
              <a:rPr lang="en-US" sz="2400" b="1" i="1" dirty="0"/>
            </a:br>
            <a:r>
              <a:rPr lang="en-US" sz="2400" i="1" dirty="0"/>
              <a:t>This can be done in several ways:</a:t>
            </a:r>
            <a:br>
              <a:rPr lang="en-US" sz="2400" i="1" dirty="0"/>
            </a:br>
            <a:r>
              <a:rPr lang="en-US" sz="2400" b="1" i="1" dirty="0"/>
              <a:t>1 </a:t>
            </a:r>
            <a:r>
              <a:rPr lang="en-US" sz="2400" i="1" dirty="0"/>
              <a:t>Dietary </a:t>
            </a:r>
            <a:r>
              <a:rPr lang="en-US" sz="2400" i="1" dirty="0" err="1"/>
              <a:t>fibre</a:t>
            </a:r>
            <a:r>
              <a:rPr lang="en-US" sz="2400" i="1" dirty="0"/>
              <a:t>. This is the first-line treatment for people with</a:t>
            </a:r>
            <a:br>
              <a:rPr lang="en-US" sz="2400" i="1" dirty="0"/>
            </a:br>
            <a:r>
              <a:rPr lang="en-US" sz="2400" i="1" dirty="0"/>
              <a:t>mild constipation. Constipation only resolves after several</a:t>
            </a:r>
            <a:br>
              <a:rPr lang="en-US" sz="2400" i="1" dirty="0"/>
            </a:br>
            <a:r>
              <a:rPr lang="en-US" sz="2400" i="1" dirty="0"/>
              <a:t>weeks of therapy .</a:t>
            </a:r>
            <a:br>
              <a:rPr lang="en-US" sz="2400" i="1" dirty="0"/>
            </a:br>
            <a:r>
              <a:rPr lang="en-US" sz="2400" b="1" i="1" dirty="0"/>
              <a:t>2 </a:t>
            </a:r>
            <a:r>
              <a:rPr lang="en-US" sz="2400" i="1" dirty="0"/>
              <a:t>Laxatives. It is important that patients do not fall into a cycle</a:t>
            </a:r>
            <a:br>
              <a:rPr lang="en-US" sz="2400" i="1" dirty="0"/>
            </a:br>
            <a:r>
              <a:rPr lang="en-US" sz="2400" i="1" dirty="0"/>
              <a:t>of laxative abuse. A number of types are available which</a:t>
            </a:r>
            <a:br>
              <a:rPr lang="en-US" sz="2400" i="1" dirty="0"/>
            </a:br>
            <a:r>
              <a:rPr lang="en-US" sz="2400" i="1" dirty="0"/>
              <a:t>include bulk, osmotic and stimulant agents.</a:t>
            </a:r>
            <a:br>
              <a:rPr lang="en-US" sz="2400" i="1" dirty="0"/>
            </a:br>
            <a:r>
              <a:rPr lang="en-US" sz="2400" b="1" i="1" dirty="0"/>
              <a:t>3 </a:t>
            </a:r>
            <a:r>
              <a:rPr lang="en-US" sz="2400" i="1" dirty="0"/>
              <a:t>Biofeedback. This involves conditioning and coordination of</a:t>
            </a:r>
            <a:br>
              <a:rPr lang="en-US" sz="2400" i="1" dirty="0"/>
            </a:br>
            <a:r>
              <a:rPr lang="en-US" sz="2400" i="1" dirty="0"/>
              <a:t>the abdominal and pelvic compartments. It has been shown to</a:t>
            </a:r>
            <a:br>
              <a:rPr lang="en-US" sz="2400" i="1" dirty="0"/>
            </a:br>
            <a:r>
              <a:rPr lang="en-US" sz="2400" i="1" dirty="0"/>
              <a:t>be effective in those with a rectal evacuation problem.</a:t>
            </a:r>
            <a:endParaRPr lang="ar-IQ" sz="2400" i="1" dirty="0"/>
          </a:p>
        </p:txBody>
      </p:sp>
    </p:spTree>
    <p:extLst>
      <p:ext uri="{BB962C8B-B14F-4D97-AF65-F5344CB8AC3E}">
        <p14:creationId xmlns:p14="http://schemas.microsoft.com/office/powerpoint/2010/main" val="2715272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97568"/>
          </a:xfrm>
        </p:spPr>
        <p:txBody>
          <a:bodyPr>
            <a:normAutofit/>
          </a:bodyPr>
          <a:lstStyle/>
          <a:p>
            <a:pPr algn="l"/>
            <a:r>
              <a:rPr lang="en-US" sz="2400" b="1" i="1" dirty="0"/>
              <a:t>VASCULAR ANOMALIES</a:t>
            </a:r>
            <a:br>
              <a:rPr lang="en-US" sz="2400" b="1" i="1" dirty="0"/>
            </a:br>
            <a:r>
              <a:rPr lang="en-US" sz="2400" b="1" i="1" dirty="0"/>
              <a:t>(ANGIODYSPLASIA)</a:t>
            </a:r>
            <a:br>
              <a:rPr lang="en-US" sz="2400" b="1" i="1" dirty="0"/>
            </a:br>
            <a:r>
              <a:rPr lang="en-US" sz="2400" i="1" dirty="0"/>
              <a:t>Capillary or cavernous </a:t>
            </a:r>
            <a:r>
              <a:rPr lang="en-US" sz="2400" i="1" dirty="0" err="1"/>
              <a:t>haemangiomas</a:t>
            </a:r>
            <a:r>
              <a:rPr lang="en-US" sz="2400" i="1" dirty="0"/>
              <a:t> are a cause of </a:t>
            </a:r>
            <a:r>
              <a:rPr lang="en-US" sz="2400" i="1" dirty="0" err="1"/>
              <a:t>haemorrhage</a:t>
            </a:r>
            <a:r>
              <a:rPr lang="en-US" sz="2400" i="1" dirty="0"/>
              <a:t/>
            </a:r>
            <a:br>
              <a:rPr lang="en-US" sz="2400" i="1" dirty="0"/>
            </a:br>
            <a:r>
              <a:rPr lang="en-US" sz="2400" i="1" dirty="0"/>
              <a:t>from the colon at any age. In the middle-aged or elderly</a:t>
            </a:r>
            <a:br>
              <a:rPr lang="en-US" sz="2400" i="1" dirty="0"/>
            </a:br>
            <a:r>
              <a:rPr lang="en-US" sz="2400" i="1" dirty="0"/>
              <a:t>patient, </a:t>
            </a:r>
            <a:r>
              <a:rPr lang="en-US" sz="2400" i="1" dirty="0" err="1"/>
              <a:t>haemangioma</a:t>
            </a:r>
            <a:r>
              <a:rPr lang="en-US" sz="2400" i="1" dirty="0"/>
              <a:t> needs to be distinguished from other causes of sudden massive </a:t>
            </a:r>
            <a:r>
              <a:rPr lang="en-US" sz="2400" i="1" dirty="0" err="1"/>
              <a:t>haemorrhage</a:t>
            </a:r>
            <a:r>
              <a:rPr lang="en-US" sz="2400" i="1" dirty="0"/>
              <a:t>, such as diverticulitis, ulcerative colitis (UC) or </a:t>
            </a:r>
            <a:r>
              <a:rPr lang="en-US" sz="2400" i="1" dirty="0" err="1"/>
              <a:t>ischaemic</a:t>
            </a:r>
            <a:r>
              <a:rPr lang="en-US" sz="2400" i="1" dirty="0"/>
              <a:t> colitis. </a:t>
            </a:r>
            <a:r>
              <a:rPr lang="en-US" sz="2400" i="1" dirty="0" err="1"/>
              <a:t>Angiodysplasia</a:t>
            </a:r>
            <a:r>
              <a:rPr lang="en-US" sz="2400" i="1" dirty="0"/>
              <a:t> is a vascular malformation associated with ageing. Its true incidence is from 5 to 25% over the age of 60 years. </a:t>
            </a:r>
            <a:r>
              <a:rPr lang="en-US" sz="2400" i="1" dirty="0" err="1"/>
              <a:t>Angiodysplasias</a:t>
            </a:r>
            <a:r>
              <a:rPr lang="en-US" sz="2400" i="1" dirty="0"/>
              <a:t> occur particularly in the ascending colon and caecum of elderly patients. The malformations consist of dilated tortuous </a:t>
            </a:r>
            <a:r>
              <a:rPr lang="en-US" sz="2400" i="1" dirty="0" err="1"/>
              <a:t>submucosal</a:t>
            </a:r>
            <a:r>
              <a:rPr lang="en-US" sz="2400" i="1" dirty="0"/>
              <a:t> veins and, in severe cases, the mucosa is replaced by massive dilated deformed vessels.</a:t>
            </a:r>
            <a:endParaRPr lang="ar-IQ" sz="2400" i="1" dirty="0"/>
          </a:p>
        </p:txBody>
      </p:sp>
    </p:spTree>
    <p:extLst>
      <p:ext uri="{BB962C8B-B14F-4D97-AF65-F5344CB8AC3E}">
        <p14:creationId xmlns:p14="http://schemas.microsoft.com/office/powerpoint/2010/main" val="1012592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8001056" cy="8643950"/>
          </a:xfrm>
        </p:spPr>
        <p:txBody>
          <a:bodyPr>
            <a:normAutofit/>
          </a:bodyPr>
          <a:lstStyle/>
          <a:p>
            <a:pPr algn="l"/>
            <a:r>
              <a:rPr lang="en-US" sz="2400" b="1" i="1" dirty="0"/>
              <a:t>Clinical features</a:t>
            </a:r>
            <a:br>
              <a:rPr lang="en-US" sz="2400" b="1" i="1" dirty="0"/>
            </a:br>
            <a:r>
              <a:rPr lang="en-US" sz="2400" i="1" dirty="0"/>
              <a:t>In the majority, the symptoms are subtle and patients can present with </a:t>
            </a:r>
            <a:r>
              <a:rPr lang="en-US" sz="2400" i="1" dirty="0" err="1"/>
              <a:t>anaemia</a:t>
            </a:r>
            <a:r>
              <a:rPr lang="en-US" sz="2400" i="1" dirty="0"/>
              <a:t>. About 10–15% can have brisk bleeds,  </a:t>
            </a:r>
            <a:r>
              <a:rPr lang="ar-IQ" sz="2400" i="1" dirty="0"/>
              <a:t> </a:t>
            </a:r>
            <a:r>
              <a:rPr lang="en-US" sz="2400" i="1" dirty="0"/>
              <a:t> which may present as </a:t>
            </a:r>
            <a:r>
              <a:rPr lang="en-US" sz="2400" i="1" dirty="0" err="1"/>
              <a:t>melaena</a:t>
            </a:r>
            <a:r>
              <a:rPr lang="en-US" sz="2400" i="1" dirty="0"/>
              <a:t> or significant per rectum bleeding that is often intermittent.</a:t>
            </a:r>
            <a:br>
              <a:rPr lang="en-US" sz="2400" i="1" dirty="0"/>
            </a:br>
            <a:r>
              <a:rPr lang="en-US" sz="2400" i="1" dirty="0"/>
              <a:t>There is an association with aortic </a:t>
            </a:r>
            <a:r>
              <a:rPr lang="en-US" sz="2400" i="1" dirty="0" err="1"/>
              <a:t>stenosis</a:t>
            </a:r>
            <a:r>
              <a:rPr lang="en-US" sz="2400" i="1" dirty="0"/>
              <a:t>. </a:t>
            </a:r>
            <a:r>
              <a:rPr lang="en-US" sz="2400" i="1" dirty="0" err="1"/>
              <a:t>Heyde’s</a:t>
            </a:r>
            <a:r>
              <a:rPr lang="en-US" sz="2400" i="1" dirty="0"/>
              <a:t> syndrome describes the association of aortic valve </a:t>
            </a:r>
            <a:r>
              <a:rPr lang="en-US" sz="2400" i="1" dirty="0" err="1"/>
              <a:t>stenosis</a:t>
            </a:r>
            <a:r>
              <a:rPr lang="en-US" sz="2400" i="1" dirty="0"/>
              <a:t> with gastrointestinal bleeding from colonic </a:t>
            </a:r>
            <a:r>
              <a:rPr lang="en-US" sz="2400" i="1" dirty="0" err="1"/>
              <a:t>angiodysplasia</a:t>
            </a:r>
            <a:r>
              <a:rPr lang="en-US" sz="2400" i="1" dirty="0"/>
              <a:t>. A mild form of von </a:t>
            </a:r>
            <a:r>
              <a:rPr lang="en-US" sz="2400" i="1" dirty="0" err="1"/>
              <a:t>Willebrand’s</a:t>
            </a:r>
            <a:r>
              <a:rPr lang="en-US" sz="2400" i="1" dirty="0"/>
              <a:t> disease has been thought to be involved.   </a:t>
            </a:r>
            <a:br>
              <a:rPr lang="en-US" sz="2400" i="1" dirty="0"/>
            </a:br>
            <a:r>
              <a:rPr lang="en-US" sz="2400" i="1" dirty="0"/>
              <a:t/>
            </a:r>
            <a:br>
              <a:rPr lang="en-US" sz="2400" i="1" dirty="0"/>
            </a:br>
            <a:r>
              <a:rPr lang="en-US" sz="2400" i="1" dirty="0"/>
              <a:t/>
            </a:r>
            <a:br>
              <a:rPr lang="en-US" sz="2400" i="1" dirty="0"/>
            </a:br>
            <a:r>
              <a:rPr lang="en-US" sz="2400" i="1" dirty="0"/>
              <a:t/>
            </a:r>
            <a:br>
              <a:rPr lang="en-US" sz="2400" i="1" dirty="0"/>
            </a:br>
            <a:r>
              <a:rPr lang="en-US" sz="2400" i="1" dirty="0"/>
              <a:t/>
            </a:r>
            <a:br>
              <a:rPr lang="en-US" sz="2400" i="1" dirty="0"/>
            </a:br>
            <a:r>
              <a:rPr lang="en-US" sz="2400" i="1" dirty="0"/>
              <a:t/>
            </a:r>
            <a:br>
              <a:rPr lang="en-US" sz="2400" i="1" dirty="0"/>
            </a:br>
            <a:r>
              <a:rPr lang="en-US" sz="2400" i="1" dirty="0"/>
              <a:t/>
            </a:r>
            <a:br>
              <a:rPr lang="en-US" sz="2400" i="1" dirty="0"/>
            </a:br>
            <a:r>
              <a:rPr lang="en-US" sz="2400" i="1" dirty="0"/>
              <a:t/>
            </a:r>
            <a:br>
              <a:rPr lang="en-US" sz="2400" i="1" dirty="0"/>
            </a:br>
            <a:r>
              <a:rPr lang="en-US" sz="2400" i="1" dirty="0"/>
              <a:t/>
            </a:r>
            <a:br>
              <a:rPr lang="en-US" sz="2400" i="1" dirty="0"/>
            </a:br>
            <a:r>
              <a:rPr lang="en-US" sz="2400" i="1" dirty="0"/>
              <a:t/>
            </a:r>
            <a:br>
              <a:rPr lang="en-US" sz="2400" i="1" dirty="0"/>
            </a:br>
            <a:endParaRPr lang="ar-IQ" sz="2400" i="1" dirty="0"/>
          </a:p>
        </p:txBody>
      </p:sp>
    </p:spTree>
    <p:extLst>
      <p:ext uri="{BB962C8B-B14F-4D97-AF65-F5344CB8AC3E}">
        <p14:creationId xmlns:p14="http://schemas.microsoft.com/office/powerpoint/2010/main" val="3207882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466730"/>
          </a:xfrm>
        </p:spPr>
        <p:txBody>
          <a:bodyPr>
            <a:normAutofit/>
          </a:bodyPr>
          <a:lstStyle/>
          <a:p>
            <a:pPr algn="l"/>
            <a:r>
              <a:rPr lang="en-US" sz="2400" b="1" i="1" dirty="0"/>
              <a:t/>
            </a:r>
            <a:br>
              <a:rPr lang="en-US" sz="2400" b="1" i="1" dirty="0"/>
            </a:br>
            <a:r>
              <a:rPr lang="en-US" sz="2400" b="1" i="1" dirty="0"/>
              <a:t>ANATOMY OF THE SMALL AND LARGE</a:t>
            </a:r>
            <a:br>
              <a:rPr lang="en-US" sz="2400" b="1" i="1" dirty="0"/>
            </a:br>
            <a:r>
              <a:rPr lang="en-US" sz="2400" b="1" i="1" dirty="0"/>
              <a:t>INTESTINES</a:t>
            </a:r>
            <a:br>
              <a:rPr lang="en-US" sz="2400" b="1" i="1" dirty="0"/>
            </a:br>
            <a:r>
              <a:rPr lang="en-US" sz="2400" b="1" i="1" dirty="0"/>
              <a:t>Small intestine</a:t>
            </a:r>
            <a:br>
              <a:rPr lang="en-US" sz="2400" b="1" i="1" dirty="0"/>
            </a:br>
            <a:r>
              <a:rPr lang="en-US" sz="2400" i="1" dirty="0"/>
              <a:t>The small intestine starts at the pylorus and extends to the </a:t>
            </a:r>
            <a:r>
              <a:rPr lang="en-US" sz="2400" i="1" dirty="0" err="1"/>
              <a:t>ileocaecal</a:t>
            </a:r>
            <a:r>
              <a:rPr lang="en-US" sz="2400" i="1" dirty="0"/>
              <a:t> valve. It is approximately 7 m in length and is divided into the duodenum, jejunum and ileum. Its main function is in the</a:t>
            </a:r>
            <a:br>
              <a:rPr lang="en-US" sz="2400" i="1" dirty="0"/>
            </a:br>
            <a:r>
              <a:rPr lang="en-US" sz="2400" i="1" dirty="0"/>
              <a:t>breakdown and absorption of food products. The small bowel is</a:t>
            </a:r>
            <a:br>
              <a:rPr lang="en-US" sz="2400" i="1" dirty="0"/>
            </a:br>
            <a:r>
              <a:rPr lang="en-US" sz="2400" i="1" dirty="0"/>
              <a:t>present in the central and lower portion of the abdominal cavity.</a:t>
            </a:r>
            <a:br>
              <a:rPr lang="en-US" sz="2400" i="1" dirty="0"/>
            </a:br>
            <a:r>
              <a:rPr lang="en-US" sz="2400" i="1" dirty="0"/>
              <a:t>Its relations consist of the greater </a:t>
            </a:r>
            <a:r>
              <a:rPr lang="en-US" sz="2400" i="1" dirty="0" err="1"/>
              <a:t>omentum</a:t>
            </a:r>
            <a:r>
              <a:rPr lang="en-US" sz="2400" i="1" dirty="0"/>
              <a:t> and abdominal wall</a:t>
            </a:r>
            <a:br>
              <a:rPr lang="en-US" sz="2400" i="1" dirty="0"/>
            </a:br>
            <a:r>
              <a:rPr lang="en-US" sz="2400" i="1" dirty="0"/>
              <a:t>anteriorly. Posteriorly, it is fixed to the vertebral column by way of</a:t>
            </a:r>
            <a:br>
              <a:rPr lang="en-US" sz="2400" i="1" dirty="0"/>
            </a:br>
            <a:r>
              <a:rPr lang="en-US" sz="2400" i="1" dirty="0"/>
              <a:t>its mesentery.</a:t>
            </a:r>
            <a:br>
              <a:rPr lang="en-US" sz="2400" i="1" dirty="0"/>
            </a:br>
            <a:r>
              <a:rPr lang="en-US" sz="2400" i="1" dirty="0"/>
              <a:t>The duodenum is present proximally and is about 25 cm in</a:t>
            </a:r>
            <a:br>
              <a:rPr lang="en-US" sz="2400" i="1" dirty="0"/>
            </a:br>
            <a:r>
              <a:rPr lang="en-US" sz="2400" i="1" dirty="0"/>
              <a:t>length. It has no mesentery and, therefore, is the most fixed part</a:t>
            </a:r>
            <a:br>
              <a:rPr lang="en-US" sz="2400" i="1" dirty="0"/>
            </a:br>
            <a:r>
              <a:rPr lang="en-US" sz="2400" i="1" dirty="0"/>
              <a:t>of the small bowel. </a:t>
            </a:r>
            <a:endParaRPr lang="ar-IQ" sz="2400" i="1" dirty="0"/>
          </a:p>
        </p:txBody>
      </p:sp>
    </p:spTree>
    <p:extLst>
      <p:ext uri="{BB962C8B-B14F-4D97-AF65-F5344CB8AC3E}">
        <p14:creationId xmlns:p14="http://schemas.microsoft.com/office/powerpoint/2010/main" val="150485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368808"/>
          </a:xfrm>
        </p:spPr>
        <p:txBody>
          <a:bodyPr>
            <a:normAutofit fontScale="90000"/>
          </a:bodyPr>
          <a:lstStyle/>
          <a:p>
            <a:pPr algn="l"/>
            <a:r>
              <a:rPr lang="en-US" sz="2400" b="1" i="1" dirty="0"/>
              <a:t>Investigation</a:t>
            </a:r>
            <a:br>
              <a:rPr lang="en-US" sz="2400" b="1" i="1" dirty="0"/>
            </a:br>
            <a:r>
              <a:rPr lang="en-US" sz="2400" b="1" i="1" dirty="0"/>
              <a:t>-</a:t>
            </a:r>
            <a:r>
              <a:rPr lang="en-US" sz="2400" i="1" dirty="0"/>
              <a:t>Barium enema is usually unhelpful and should be avoided,  because it may mask the lesion at subsequent endoscopy.</a:t>
            </a:r>
            <a:br>
              <a:rPr lang="en-US" sz="2400" i="1" dirty="0"/>
            </a:br>
            <a:r>
              <a:rPr lang="en-US" sz="2400" i="1" dirty="0"/>
              <a:t> -colonoscopy may show the characteristic lesion in the right colon. The lesions are only a few </a:t>
            </a:r>
            <a:r>
              <a:rPr lang="en-US" sz="2400" i="1" dirty="0" err="1"/>
              <a:t>millimetres</a:t>
            </a:r>
            <a:r>
              <a:rPr lang="en-US" sz="2400" i="1" dirty="0"/>
              <a:t> in size and appear as reddish, raised areas at endoscopy. ‘Pill’ endoscopy is a relatively new technology that may detect small bowel lesions.     -Selective superior and inferior mesenteric angiography shows the site and extent of the lesion </a:t>
            </a:r>
            <a:br>
              <a:rPr lang="en-US" sz="2400" i="1" dirty="0"/>
            </a:br>
            <a:r>
              <a:rPr lang="en-US" sz="2400" i="1" dirty="0"/>
              <a:t>- a radioactive test using technetium-99m</a:t>
            </a:r>
            <a:br>
              <a:rPr lang="en-US" sz="2400" i="1" dirty="0"/>
            </a:br>
            <a:r>
              <a:rPr lang="en-US" sz="2400" i="1" dirty="0"/>
              <a:t>(99mTc)-</a:t>
            </a:r>
            <a:r>
              <a:rPr lang="en-US" sz="2400" i="1" dirty="0" err="1"/>
              <a:t>labelled</a:t>
            </a:r>
            <a:r>
              <a:rPr lang="en-US" sz="2400" i="1" dirty="0"/>
              <a:t> red cells may confirm and </a:t>
            </a:r>
            <a:r>
              <a:rPr lang="en-US" sz="2400" i="1" dirty="0" err="1"/>
              <a:t>localise</a:t>
            </a:r>
            <a:r>
              <a:rPr lang="en-US" sz="2400" i="1" dirty="0"/>
              <a:t> the source of</a:t>
            </a:r>
            <a:br>
              <a:rPr lang="en-US" sz="2400" i="1" dirty="0"/>
            </a:br>
            <a:r>
              <a:rPr lang="en-US" sz="2400" i="1" dirty="0" err="1"/>
              <a:t>haemorrhage</a:t>
            </a:r>
            <a:r>
              <a:rPr lang="en-US" sz="2400" i="1" dirty="0"/>
              <a:t>.</a:t>
            </a:r>
            <a:endParaRPr lang="ar-IQ" sz="2400" i="1" dirty="0"/>
          </a:p>
        </p:txBody>
      </p:sp>
    </p:spTree>
    <p:extLst>
      <p:ext uri="{BB962C8B-B14F-4D97-AF65-F5344CB8AC3E}">
        <p14:creationId xmlns:p14="http://schemas.microsoft.com/office/powerpoint/2010/main" val="1749768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40312"/>
          </a:xfrm>
        </p:spPr>
        <p:txBody>
          <a:bodyPr>
            <a:normAutofit/>
          </a:bodyPr>
          <a:lstStyle/>
          <a:p>
            <a:pPr algn="l"/>
            <a:r>
              <a:rPr lang="en-US" sz="2400" b="1" i="1" dirty="0"/>
              <a:t>Treatment</a:t>
            </a:r>
            <a:br>
              <a:rPr lang="en-US" sz="2400" b="1" i="1" dirty="0"/>
            </a:br>
            <a:r>
              <a:rPr lang="en-US" sz="2400" i="1" dirty="0"/>
              <a:t>The first principle is to </a:t>
            </a:r>
            <a:r>
              <a:rPr lang="en-US" sz="2400" i="1" dirty="0" err="1"/>
              <a:t>stabilise</a:t>
            </a:r>
            <a:r>
              <a:rPr lang="en-US" sz="2400" i="1" dirty="0"/>
              <a:t> an unstable patient. Following</a:t>
            </a:r>
            <a:br>
              <a:rPr lang="en-US" sz="2400" i="1" dirty="0"/>
            </a:br>
            <a:r>
              <a:rPr lang="en-US" sz="2400" i="1" dirty="0"/>
              <a:t>this, the bleeding needs to be </a:t>
            </a:r>
            <a:r>
              <a:rPr lang="en-US" sz="2400" i="1" dirty="0" err="1"/>
              <a:t>localised</a:t>
            </a:r>
            <a:r>
              <a:rPr lang="en-US" sz="2400" i="1" dirty="0"/>
              <a:t> by colonoscopy. This</a:t>
            </a:r>
            <a:br>
              <a:rPr lang="en-US" sz="2400" i="1" dirty="0"/>
            </a:br>
            <a:r>
              <a:rPr lang="en-US" sz="2400" i="1" dirty="0"/>
              <a:t>allows simple therapeutic procedures such as </a:t>
            </a:r>
            <a:r>
              <a:rPr lang="en-US" sz="2400" i="1" dirty="0" err="1"/>
              <a:t>cauterisation</a:t>
            </a:r>
            <a:r>
              <a:rPr lang="en-US" sz="2400" i="1" dirty="0"/>
              <a:t> to be</a:t>
            </a:r>
            <a:br>
              <a:rPr lang="en-US" sz="2400" i="1" dirty="0"/>
            </a:br>
            <a:r>
              <a:rPr lang="en-US" sz="2400" i="1" dirty="0"/>
              <a:t>carried out. In severe uncontrolled bleeding, surgery becomes</a:t>
            </a:r>
            <a:br>
              <a:rPr lang="en-US" sz="2400" i="1" dirty="0"/>
            </a:br>
            <a:r>
              <a:rPr lang="en-US" sz="2400" i="1" dirty="0"/>
              <a:t>necessary. On-table colonoscopy is carried out to confirm the site of bleeding. </a:t>
            </a:r>
            <a:r>
              <a:rPr lang="en-US" sz="2400" i="1" dirty="0" err="1"/>
              <a:t>Angiodysplastic</a:t>
            </a:r>
            <a:r>
              <a:rPr lang="en-US" sz="2400" i="1" dirty="0"/>
              <a:t> lesions are sometimes demonstrated by </a:t>
            </a:r>
            <a:r>
              <a:rPr lang="en-US" sz="2400" i="1" dirty="0" err="1"/>
              <a:t>transillumination</a:t>
            </a:r>
            <a:r>
              <a:rPr lang="en-US" sz="2400" i="1" dirty="0"/>
              <a:t> through the </a:t>
            </a:r>
            <a:r>
              <a:rPr lang="en-US" sz="2400" i="1" dirty="0" err="1"/>
              <a:t>caecum</a:t>
            </a:r>
            <a:r>
              <a:rPr lang="en-US" sz="2400" i="1" dirty="0"/>
              <a:t> . If it is still not clear exactly which segment of the colon is involved, then a total abdominal </a:t>
            </a:r>
            <a:r>
              <a:rPr lang="en-US" sz="2400" i="1" dirty="0" err="1"/>
              <a:t>colectomy</a:t>
            </a:r>
            <a:r>
              <a:rPr lang="en-US" sz="2400" i="1" dirty="0"/>
              <a:t> with </a:t>
            </a:r>
            <a:r>
              <a:rPr lang="en-US" sz="2400" i="1" dirty="0" err="1"/>
              <a:t>ileorectal</a:t>
            </a:r>
            <a:r>
              <a:rPr lang="en-US" sz="2400" i="1" dirty="0"/>
              <a:t> </a:t>
            </a:r>
            <a:r>
              <a:rPr lang="en-US" sz="2400" i="1" dirty="0" err="1"/>
              <a:t>anastomosis</a:t>
            </a:r>
            <a:r>
              <a:rPr lang="en-US" sz="2400" i="1" dirty="0"/>
              <a:t> may be necessary.</a:t>
            </a:r>
            <a:endParaRPr lang="ar-IQ" sz="2400"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511684"/>
          </a:xfrm>
        </p:spPr>
        <p:txBody>
          <a:bodyPr>
            <a:normAutofit/>
          </a:bodyPr>
          <a:lstStyle/>
          <a:p>
            <a:pPr algn="l"/>
            <a:r>
              <a:rPr lang="en-US" sz="2400" b="1" i="1" dirty="0"/>
              <a:t>BLIND LOOP SYNDROME</a:t>
            </a:r>
            <a:br>
              <a:rPr lang="en-US" sz="2400" b="1" i="1" dirty="0"/>
            </a:br>
            <a:r>
              <a:rPr lang="en-US" sz="2400" i="1" dirty="0"/>
              <a:t> if a blind loop of the small intestine is made  referred to as the blind loop syndrome.</a:t>
            </a:r>
            <a:br>
              <a:rPr lang="en-US" sz="2400" i="1" dirty="0"/>
            </a:br>
            <a:r>
              <a:rPr lang="en-US" sz="2400" i="1" dirty="0"/>
              <a:t>Essentially, the stasis produces an abnormal bacterial flora,</a:t>
            </a:r>
            <a:br>
              <a:rPr lang="en-US" sz="2400" i="1" dirty="0"/>
            </a:br>
            <a:r>
              <a:rPr lang="en-US" sz="2400" i="1" dirty="0"/>
              <a:t>which prevents proper breakdown of the food (especially fat) and mops up the vitamins that are present. Sometimes, the only manifestation is </a:t>
            </a:r>
            <a:r>
              <a:rPr lang="en-US" sz="2400" i="1" dirty="0" err="1"/>
              <a:t>anaemia</a:t>
            </a:r>
            <a:r>
              <a:rPr lang="en-US" sz="2400" i="1" dirty="0"/>
              <a:t>, resulting from vitamin B12 deficiency but, if </a:t>
            </a:r>
            <a:r>
              <a:rPr lang="en-US" sz="2400" i="1" dirty="0" err="1"/>
              <a:t>steatorrhoea</a:t>
            </a:r>
            <a:r>
              <a:rPr lang="en-US" sz="2400" i="1" dirty="0"/>
              <a:t> occurs, other serious </a:t>
            </a:r>
            <a:r>
              <a:rPr lang="en-US" sz="2400" i="1" dirty="0" err="1"/>
              <a:t>malabsorption</a:t>
            </a:r>
            <a:r>
              <a:rPr lang="en-US" sz="2400" i="1" dirty="0"/>
              <a:t> features follow. In general, high loops produce </a:t>
            </a:r>
            <a:r>
              <a:rPr lang="en-US" sz="2400" i="1" dirty="0" err="1"/>
              <a:t>steatorrhoea</a:t>
            </a:r>
            <a:r>
              <a:rPr lang="en-US" sz="2400" i="1" dirty="0"/>
              <a:t>, whereas low</a:t>
            </a:r>
            <a:br>
              <a:rPr lang="en-US" sz="2400" i="1" dirty="0"/>
            </a:br>
            <a:r>
              <a:rPr lang="en-US" sz="2400" i="1" dirty="0"/>
              <a:t>loops tend to produce </a:t>
            </a:r>
            <a:r>
              <a:rPr lang="en-US" sz="2400" i="1" dirty="0" err="1"/>
              <a:t>anaemia</a:t>
            </a:r>
            <a:r>
              <a:rPr lang="en-US" sz="2400" i="1" dirty="0"/>
              <a:t>.</a:t>
            </a:r>
            <a:endParaRPr lang="ar-IQ" sz="24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797172"/>
          </a:xfrm>
        </p:spPr>
        <p:txBody>
          <a:bodyPr>
            <a:normAutofit/>
          </a:bodyPr>
          <a:lstStyle/>
          <a:p>
            <a:pPr algn="l"/>
            <a:r>
              <a:rPr lang="en-US" sz="2400" i="1" dirty="0"/>
              <a:t>Temporary improvement will follow the use of antibiotics to</a:t>
            </a:r>
            <a:br>
              <a:rPr lang="en-US" sz="2400" i="1" dirty="0"/>
            </a:br>
            <a:r>
              <a:rPr lang="en-US" sz="2400" i="1" dirty="0"/>
              <a:t>destroy the bacteria causing the trouble, but the main treatment</a:t>
            </a:r>
            <a:br>
              <a:rPr lang="en-US" sz="2400" i="1" dirty="0"/>
            </a:br>
            <a:r>
              <a:rPr lang="en-US" sz="2400" i="1" dirty="0"/>
              <a:t>is surgical excision of the cause of the stasis where applicable.</a:t>
            </a:r>
            <a:endParaRPr lang="ar-IQ" sz="2400" i="1" dirty="0"/>
          </a:p>
        </p:txBody>
      </p:sp>
    </p:spTree>
    <p:extLst>
      <p:ext uri="{BB962C8B-B14F-4D97-AF65-F5344CB8AC3E}">
        <p14:creationId xmlns:p14="http://schemas.microsoft.com/office/powerpoint/2010/main" val="228696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225932"/>
          </a:xfrm>
        </p:spPr>
        <p:txBody>
          <a:bodyPr>
            <a:normAutofit/>
          </a:bodyPr>
          <a:lstStyle/>
          <a:p>
            <a:pPr algn="l"/>
            <a:r>
              <a:rPr lang="en-US" sz="2400" b="1" i="1" dirty="0"/>
              <a:t>DIVERTICULAR DISEASE</a:t>
            </a:r>
            <a:br>
              <a:rPr lang="en-US" sz="2400" b="1" i="1" dirty="0"/>
            </a:br>
            <a:r>
              <a:rPr lang="en-US" sz="2400" b="1" i="1" dirty="0"/>
              <a:t>Types</a:t>
            </a:r>
            <a:br>
              <a:rPr lang="en-US" sz="2400" b="1" i="1" dirty="0"/>
            </a:br>
            <a:r>
              <a:rPr lang="en-US" sz="2400" i="1" dirty="0" err="1"/>
              <a:t>Diverticula</a:t>
            </a:r>
            <a:r>
              <a:rPr lang="en-US" sz="2400" i="1" dirty="0"/>
              <a:t> can occur in a wide number of positions in the gut,</a:t>
            </a:r>
            <a:br>
              <a:rPr lang="en-US" sz="2400" i="1" dirty="0"/>
            </a:br>
            <a:r>
              <a:rPr lang="en-US" sz="2400" i="1" dirty="0"/>
              <a:t>from the </a:t>
            </a:r>
            <a:r>
              <a:rPr lang="en-US" sz="2400" i="1" dirty="0" err="1"/>
              <a:t>oesophagus</a:t>
            </a:r>
            <a:r>
              <a:rPr lang="en-US" sz="2400" i="1" dirty="0"/>
              <a:t> to the </a:t>
            </a:r>
            <a:r>
              <a:rPr lang="en-US" sz="2400" i="1" dirty="0" err="1"/>
              <a:t>rectosigmoid</a:t>
            </a:r>
            <a:r>
              <a:rPr lang="en-US" sz="2400" i="1" dirty="0"/>
              <a:t>. </a:t>
            </a:r>
            <a:br>
              <a:rPr lang="en-US" sz="2400" i="1" dirty="0"/>
            </a:br>
            <a:r>
              <a:rPr lang="en-US" sz="2400" i="1" dirty="0"/>
              <a:t>There are two </a:t>
            </a:r>
            <a:br>
              <a:rPr lang="en-US" sz="2400" i="1" dirty="0"/>
            </a:br>
            <a:r>
              <a:rPr lang="en-US" sz="2400" i="1" dirty="0"/>
              <a:t>1- </a:t>
            </a:r>
            <a:r>
              <a:rPr lang="en-US" sz="2400" b="1" i="1" dirty="0"/>
              <a:t>Congenital</a:t>
            </a:r>
            <a:r>
              <a:rPr lang="en-US" sz="2400" i="1" dirty="0"/>
              <a:t>. All three coats of the bowel are present in the wall of the </a:t>
            </a:r>
            <a:r>
              <a:rPr lang="en-US" sz="2400" i="1" dirty="0" err="1"/>
              <a:t>diverticulum</a:t>
            </a:r>
            <a:r>
              <a:rPr lang="en-US" sz="2400" i="1" dirty="0"/>
              <a:t>, e.g. </a:t>
            </a:r>
            <a:r>
              <a:rPr lang="en-US" sz="2400" i="1" dirty="0" err="1"/>
              <a:t>Meckel’s</a:t>
            </a:r>
            <a:r>
              <a:rPr lang="en-US" sz="2400" i="1" dirty="0"/>
              <a:t> </a:t>
            </a:r>
            <a:r>
              <a:rPr lang="en-US" sz="2400" i="1" dirty="0" err="1"/>
              <a:t>diverticulum</a:t>
            </a:r>
            <a:r>
              <a:rPr lang="en-US" sz="2400" i="1" dirty="0"/>
              <a:t>.</a:t>
            </a:r>
            <a:br>
              <a:rPr lang="en-US" sz="2400" i="1" dirty="0"/>
            </a:br>
            <a:r>
              <a:rPr lang="en-US" sz="2400" i="1" dirty="0"/>
              <a:t>2- </a:t>
            </a:r>
            <a:r>
              <a:rPr lang="en-US" sz="2400" b="1" i="1" dirty="0"/>
              <a:t>Acquired</a:t>
            </a:r>
            <a:r>
              <a:rPr lang="en-US" sz="2400" i="1" dirty="0"/>
              <a:t>. The wall of the </a:t>
            </a:r>
            <a:r>
              <a:rPr lang="en-US" sz="2400" i="1" dirty="0" err="1"/>
              <a:t>diverticulum</a:t>
            </a:r>
            <a:r>
              <a:rPr lang="en-US" sz="2400" i="1" dirty="0"/>
              <a:t> lacks a proper</a:t>
            </a:r>
            <a:br>
              <a:rPr lang="en-US" sz="2400" i="1" dirty="0"/>
            </a:br>
            <a:r>
              <a:rPr lang="en-US" sz="2400" i="1" dirty="0"/>
              <a:t>muscular coat. Most alimentary </a:t>
            </a:r>
            <a:r>
              <a:rPr lang="en-US" sz="2400" i="1" dirty="0" err="1"/>
              <a:t>diverticula</a:t>
            </a:r>
            <a:r>
              <a:rPr lang="en-US" sz="2400" i="1" dirty="0"/>
              <a:t> are thought to</a:t>
            </a:r>
            <a:br>
              <a:rPr lang="en-US" sz="2400" i="1" dirty="0"/>
            </a:br>
            <a:r>
              <a:rPr lang="en-US" sz="2400" i="1" dirty="0"/>
              <a:t>be </a:t>
            </a:r>
            <a:r>
              <a:rPr lang="en-US" sz="2400" i="1" dirty="0" err="1"/>
              <a:t>acquired.varieties</a:t>
            </a:r>
            <a:r>
              <a:rPr lang="en-US" sz="2400" i="1" dirty="0"/>
              <a:t>:</a:t>
            </a:r>
            <a:endParaRPr lang="ar-IQ" sz="2400" i="1" dirty="0"/>
          </a:p>
        </p:txBody>
      </p:sp>
    </p:spTree>
    <p:extLst>
      <p:ext uri="{BB962C8B-B14F-4D97-AF65-F5344CB8AC3E}">
        <p14:creationId xmlns:p14="http://schemas.microsoft.com/office/powerpoint/2010/main" val="612136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p>
        </p:txBody>
      </p:sp>
      <p:pic>
        <p:nvPicPr>
          <p:cNvPr id="1026" name="Picture 2"/>
          <p:cNvPicPr>
            <a:picLocks noChangeAspect="1" noChangeArrowheads="1"/>
          </p:cNvPicPr>
          <p:nvPr/>
        </p:nvPicPr>
        <p:blipFill>
          <a:blip r:embed="rId2"/>
          <a:srcRect/>
          <a:stretch>
            <a:fillRect/>
          </a:stretch>
        </p:blipFill>
        <p:spPr bwMode="auto">
          <a:xfrm>
            <a:off x="1000100" y="357166"/>
            <a:ext cx="6786610" cy="6500834"/>
          </a:xfrm>
          <a:prstGeom prst="rect">
            <a:avLst/>
          </a:prstGeom>
          <a:noFill/>
          <a:ln w="9525">
            <a:noFill/>
            <a:miter lim="800000"/>
            <a:headEnd/>
            <a:tailEnd/>
          </a:ln>
          <a:effectLst/>
        </p:spPr>
      </p:pic>
    </p:spTree>
    <p:extLst>
      <p:ext uri="{BB962C8B-B14F-4D97-AF65-F5344CB8AC3E}">
        <p14:creationId xmlns:p14="http://schemas.microsoft.com/office/powerpoint/2010/main" val="3639608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940180"/>
          </a:xfrm>
        </p:spPr>
        <p:txBody>
          <a:bodyPr>
            <a:normAutofit/>
          </a:bodyPr>
          <a:lstStyle/>
          <a:p>
            <a:pPr algn="l"/>
            <a:r>
              <a:rPr lang="en-US" sz="2400" b="1" i="1" dirty="0"/>
              <a:t>Duodenal </a:t>
            </a:r>
            <a:r>
              <a:rPr lang="en-US" sz="2400" b="1" i="1" dirty="0" err="1"/>
              <a:t>diverticula</a:t>
            </a:r>
            <a:r>
              <a:rPr lang="en-US" sz="2400" b="1" i="1" dirty="0"/>
              <a:t/>
            </a:r>
            <a:br>
              <a:rPr lang="en-US" sz="2400" b="1" i="1" dirty="0"/>
            </a:br>
            <a:r>
              <a:rPr lang="en-US" sz="2400" i="1" dirty="0"/>
              <a:t>There are two types:</a:t>
            </a:r>
            <a:br>
              <a:rPr lang="en-US" sz="2400" i="1" dirty="0"/>
            </a:br>
            <a:r>
              <a:rPr lang="en-US" sz="2400" i="1" dirty="0"/>
              <a:t>1 </a:t>
            </a:r>
            <a:r>
              <a:rPr lang="en-US" sz="2400" b="1" i="1" dirty="0"/>
              <a:t>Primary</a:t>
            </a:r>
            <a:r>
              <a:rPr lang="en-US" sz="2400" i="1" dirty="0"/>
              <a:t>. Mostly occurring in older patients on the inner wall</a:t>
            </a:r>
            <a:br>
              <a:rPr lang="en-US" sz="2400" i="1" dirty="0"/>
            </a:br>
            <a:r>
              <a:rPr lang="en-US" sz="2400" i="1" dirty="0"/>
              <a:t>of the second and third parts , these </a:t>
            </a:r>
            <a:r>
              <a:rPr lang="en-US" sz="2400" i="1" dirty="0" err="1"/>
              <a:t>diverticula</a:t>
            </a:r>
            <a:r>
              <a:rPr lang="en-US" sz="2400" i="1" dirty="0"/>
              <a:t/>
            </a:r>
            <a:br>
              <a:rPr lang="en-US" sz="2400" i="1" dirty="0"/>
            </a:br>
            <a:r>
              <a:rPr lang="en-US" sz="2400" i="1" dirty="0"/>
              <a:t>are found incidentally on barium meal and are usually</a:t>
            </a:r>
            <a:br>
              <a:rPr lang="en-US" sz="2400" i="1" dirty="0"/>
            </a:br>
            <a:r>
              <a:rPr lang="en-US" sz="2400" i="1" dirty="0"/>
              <a:t>asymptomatic.</a:t>
            </a:r>
            <a:br>
              <a:rPr lang="en-US" sz="2400" i="1" dirty="0"/>
            </a:br>
            <a:r>
              <a:rPr lang="en-US" sz="2400" i="1" dirty="0"/>
              <a:t>2 </a:t>
            </a:r>
            <a:r>
              <a:rPr lang="en-US" sz="2400" b="1" i="1" dirty="0"/>
              <a:t>Secondary</a:t>
            </a:r>
            <a:r>
              <a:rPr lang="en-US" sz="2400" i="1" dirty="0"/>
              <a:t>. </a:t>
            </a:r>
            <a:r>
              <a:rPr lang="en-US" sz="2400" i="1" dirty="0" err="1"/>
              <a:t>Diverticula</a:t>
            </a:r>
            <a:r>
              <a:rPr lang="en-US" sz="2400" i="1" dirty="0"/>
              <a:t> of the duodenal cap result from longstanding duodenal ulceration .</a:t>
            </a:r>
            <a:endParaRPr lang="ar-IQ" sz="2400" i="1" dirty="0"/>
          </a:p>
        </p:txBody>
      </p:sp>
    </p:spTree>
    <p:extLst>
      <p:ext uri="{BB962C8B-B14F-4D97-AF65-F5344CB8AC3E}">
        <p14:creationId xmlns:p14="http://schemas.microsoft.com/office/powerpoint/2010/main" val="784075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54494"/>
          </a:xfrm>
        </p:spPr>
        <p:txBody>
          <a:bodyPr>
            <a:normAutofit/>
          </a:bodyPr>
          <a:lstStyle/>
          <a:p>
            <a:pPr algn="l"/>
            <a:r>
              <a:rPr lang="en-US" sz="2400" b="1" i="1" dirty="0" err="1"/>
              <a:t>Jejunal</a:t>
            </a:r>
            <a:r>
              <a:rPr lang="en-US" sz="2400" b="1" i="1" dirty="0"/>
              <a:t> </a:t>
            </a:r>
            <a:r>
              <a:rPr lang="en-US" sz="2400" b="1" i="1" dirty="0" err="1"/>
              <a:t>diverticula</a:t>
            </a:r>
            <a:r>
              <a:rPr lang="en-US" sz="2400" b="1" i="1" dirty="0"/>
              <a:t/>
            </a:r>
            <a:br>
              <a:rPr lang="en-US" sz="2400" b="1" i="1" dirty="0"/>
            </a:br>
            <a:r>
              <a:rPr lang="en-US" sz="2400" i="1" dirty="0"/>
              <a:t>These are usually of variable size and multiple (Fig. 65.8).</a:t>
            </a:r>
            <a:br>
              <a:rPr lang="en-US" sz="2400" i="1" dirty="0"/>
            </a:br>
            <a:r>
              <a:rPr lang="en-US" sz="2400" i="1" dirty="0"/>
              <a:t>Clinically, they may (1) be symptomless, (2) give rise to abdominal</a:t>
            </a:r>
            <a:br>
              <a:rPr lang="en-US" sz="2400" i="1" dirty="0"/>
            </a:br>
            <a:r>
              <a:rPr lang="en-US" sz="2400" i="1" dirty="0"/>
              <a:t>pain, (3) produce a </a:t>
            </a:r>
            <a:r>
              <a:rPr lang="en-US" sz="2400" i="1" dirty="0" err="1"/>
              <a:t>malabsorption</a:t>
            </a:r>
            <a:r>
              <a:rPr lang="en-US" sz="2400" i="1" dirty="0"/>
              <a:t> syndrome or (4) present</a:t>
            </a:r>
            <a:br>
              <a:rPr lang="en-US" sz="2400" i="1" dirty="0"/>
            </a:br>
            <a:r>
              <a:rPr lang="en-US" sz="2400" i="1" dirty="0"/>
              <a:t>as an acute abdomen with acute inflammation and occasionally</a:t>
            </a:r>
            <a:br>
              <a:rPr lang="en-US" sz="2400" i="1" dirty="0"/>
            </a:br>
            <a:r>
              <a:rPr lang="en-US" sz="2400" i="1" dirty="0"/>
              <a:t>perforation. In patients with major </a:t>
            </a:r>
            <a:r>
              <a:rPr lang="en-US" sz="2400" i="1" dirty="0" err="1"/>
              <a:t>malabsorption</a:t>
            </a:r>
            <a:r>
              <a:rPr lang="en-US" sz="2400" i="1" dirty="0"/>
              <a:t> problems</a:t>
            </a:r>
            <a:br>
              <a:rPr lang="en-US" sz="2400" i="1" dirty="0"/>
            </a:br>
            <a:r>
              <a:rPr lang="en-US" sz="2400" i="1" dirty="0"/>
              <a:t>giving rise to </a:t>
            </a:r>
            <a:r>
              <a:rPr lang="en-US" sz="2400" i="1" dirty="0" err="1"/>
              <a:t>anaemia</a:t>
            </a:r>
            <a:r>
              <a:rPr lang="en-US" sz="2400" i="1" dirty="0"/>
              <a:t>, </a:t>
            </a:r>
            <a:r>
              <a:rPr lang="en-US" sz="2400" i="1" dirty="0" err="1"/>
              <a:t>steatorrhoea</a:t>
            </a:r>
            <a:r>
              <a:rPr lang="en-US" sz="2400" i="1" dirty="0"/>
              <a:t>, </a:t>
            </a:r>
            <a:r>
              <a:rPr lang="en-US" sz="2400" i="1" dirty="0" err="1"/>
              <a:t>hypoproteinaemia</a:t>
            </a:r>
            <a:r>
              <a:rPr lang="en-US" sz="2400" i="1" dirty="0"/>
              <a:t> or</a:t>
            </a:r>
            <a:br>
              <a:rPr lang="en-US" sz="2400" i="1" dirty="0"/>
            </a:br>
            <a:r>
              <a:rPr lang="en-US" sz="2400" i="1" dirty="0"/>
              <a:t>vitamin B12 deficiency, resection of the affected segment with</a:t>
            </a:r>
            <a:br>
              <a:rPr lang="en-US" sz="2400" i="1" dirty="0"/>
            </a:br>
            <a:r>
              <a:rPr lang="en-US" sz="2400" i="1" dirty="0"/>
              <a:t>end-to-end </a:t>
            </a:r>
            <a:r>
              <a:rPr lang="en-US" sz="2400" i="1" dirty="0" err="1"/>
              <a:t>anastomosis</a:t>
            </a:r>
            <a:r>
              <a:rPr lang="en-US" sz="2400" i="1" dirty="0"/>
              <a:t> can be effective.</a:t>
            </a:r>
            <a:endParaRPr lang="ar-IQ" sz="2400" i="1" dirty="0"/>
          </a:p>
        </p:txBody>
      </p:sp>
    </p:spTree>
    <p:extLst>
      <p:ext uri="{BB962C8B-B14F-4D97-AF65-F5344CB8AC3E}">
        <p14:creationId xmlns:p14="http://schemas.microsoft.com/office/powerpoint/2010/main" val="1198969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endParaRPr lang="ar-IQ" dirty="0"/>
          </a:p>
        </p:txBody>
      </p:sp>
      <p:pic>
        <p:nvPicPr>
          <p:cNvPr id="1026" name="Picture 2"/>
          <p:cNvPicPr>
            <a:picLocks noChangeAspect="1" noChangeArrowheads="1"/>
          </p:cNvPicPr>
          <p:nvPr/>
        </p:nvPicPr>
        <p:blipFill>
          <a:blip r:embed="rId2"/>
          <a:srcRect l="34570" t="59062" r="40234" b="6250"/>
          <a:stretch>
            <a:fillRect/>
          </a:stretch>
        </p:blipFill>
        <p:spPr bwMode="auto">
          <a:xfrm>
            <a:off x="785786" y="571480"/>
            <a:ext cx="7072362" cy="578647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725866"/>
          </a:xfrm>
        </p:spPr>
        <p:txBody>
          <a:bodyPr>
            <a:normAutofit/>
          </a:bodyPr>
          <a:lstStyle/>
          <a:p>
            <a:pPr algn="l"/>
            <a:r>
              <a:rPr lang="en-US" sz="2400" b="1" i="1" dirty="0" err="1"/>
              <a:t>Meckel’s</a:t>
            </a:r>
            <a:r>
              <a:rPr lang="en-US" sz="2400" b="1" i="1" dirty="0"/>
              <a:t> </a:t>
            </a:r>
            <a:r>
              <a:rPr lang="en-US" sz="2400" b="1" i="1" dirty="0" err="1"/>
              <a:t>diverticulum</a:t>
            </a:r>
            <a:r>
              <a:rPr lang="en-US" sz="2400" b="1" i="1" dirty="0"/>
              <a:t/>
            </a:r>
            <a:br>
              <a:rPr lang="en-US" sz="2400" b="1" i="1" dirty="0"/>
            </a:br>
            <a:r>
              <a:rPr lang="en-US" sz="2400" i="1" dirty="0" err="1"/>
              <a:t>Meckel’s</a:t>
            </a:r>
            <a:r>
              <a:rPr lang="en-US" sz="2400" i="1" dirty="0"/>
              <a:t> </a:t>
            </a:r>
            <a:r>
              <a:rPr lang="en-US" sz="2400" i="1" dirty="0" err="1"/>
              <a:t>diverticulum</a:t>
            </a:r>
            <a:r>
              <a:rPr lang="en-US" sz="2400" i="1" dirty="0"/>
              <a:t> is present in 2% of the population; it is</a:t>
            </a:r>
            <a:br>
              <a:rPr lang="en-US" sz="2400" i="1" dirty="0"/>
            </a:br>
            <a:r>
              <a:rPr lang="en-US" sz="2400" i="1" dirty="0"/>
              <a:t>situated on the anti-mesenteric border of the small intestine,</a:t>
            </a:r>
            <a:br>
              <a:rPr lang="en-US" sz="2400" i="1" dirty="0"/>
            </a:br>
            <a:r>
              <a:rPr lang="en-US" sz="2400" i="1" dirty="0"/>
              <a:t>commonly 60 cm from the </a:t>
            </a:r>
            <a:r>
              <a:rPr lang="en-US" sz="2400" i="1" dirty="0" err="1"/>
              <a:t>ileocaecal</a:t>
            </a:r>
            <a:r>
              <a:rPr lang="en-US" sz="2400" i="1" dirty="0"/>
              <a:t> valve, and is usually</a:t>
            </a:r>
            <a:br>
              <a:rPr lang="en-US" sz="2400" i="1" dirty="0"/>
            </a:br>
            <a:r>
              <a:rPr lang="en-US" sz="2400" i="1" dirty="0"/>
              <a:t>3–5 cm long. Many variations occur (2% – 2 feet – 2 inches is a</a:t>
            </a:r>
            <a:br>
              <a:rPr lang="en-US" sz="2400" i="1" dirty="0"/>
            </a:br>
            <a:r>
              <a:rPr lang="en-US" sz="2400" i="1" dirty="0"/>
              <a:t>useful aide-</a:t>
            </a:r>
            <a:r>
              <a:rPr lang="en-US" sz="2400" i="1" dirty="0" err="1"/>
              <a:t>mémoire</a:t>
            </a:r>
            <a:r>
              <a:rPr lang="en-US" sz="2400" i="1" dirty="0"/>
              <a:t>) . It represents the patent intestinal end of the </a:t>
            </a:r>
            <a:r>
              <a:rPr lang="en-US" sz="2400" i="1" dirty="0" err="1"/>
              <a:t>vitellointestinal</a:t>
            </a:r>
            <a:r>
              <a:rPr lang="en-US" sz="2400" i="1" dirty="0"/>
              <a:t> duct</a:t>
            </a:r>
            <a:endParaRPr lang="ar-IQ" sz="24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083056"/>
          </a:xfrm>
        </p:spPr>
        <p:txBody>
          <a:bodyPr>
            <a:normAutofit/>
          </a:bodyPr>
          <a:lstStyle/>
          <a:p>
            <a:pPr algn="l"/>
            <a:r>
              <a:rPr lang="en-US" sz="2400" i="1" dirty="0"/>
              <a:t>It merges into the jejunum at the </a:t>
            </a:r>
            <a:r>
              <a:rPr lang="en-US" sz="2400" i="1" dirty="0" err="1"/>
              <a:t>duodenojejunal</a:t>
            </a:r>
            <a:r>
              <a:rPr lang="en-US" sz="2400" i="1" dirty="0"/>
              <a:t/>
            </a:r>
            <a:br>
              <a:rPr lang="en-US" sz="2400" i="1" dirty="0"/>
            </a:br>
            <a:r>
              <a:rPr lang="en-US" sz="2400" i="1" dirty="0"/>
              <a:t>flexure. The remainder of the small bowel is made up of</a:t>
            </a:r>
            <a:br>
              <a:rPr lang="en-US" sz="2400" i="1" dirty="0"/>
            </a:br>
            <a:r>
              <a:rPr lang="en-US" sz="2400" i="1" dirty="0"/>
              <a:t>the jejunum and ileum. The jejunum makes up the proximal </a:t>
            </a:r>
            <a:r>
              <a:rPr lang="en-US" sz="2400" i="1" dirty="0" err="1"/>
              <a:t>twofifths</a:t>
            </a:r>
            <a:r>
              <a:rPr lang="en-US" sz="2400" i="1" dirty="0"/>
              <a:t> and is wider, thicker and more vascular than the ileum. It consists of circular folds of mucous membrane (</a:t>
            </a:r>
            <a:r>
              <a:rPr lang="en-US" sz="2400" i="1" dirty="0" err="1"/>
              <a:t>valvulae</a:t>
            </a:r>
            <a:r>
              <a:rPr lang="en-US" sz="2400" i="1" dirty="0"/>
              <a:t> </a:t>
            </a:r>
            <a:r>
              <a:rPr lang="en-US" sz="2400" i="1" dirty="0" err="1"/>
              <a:t>conniventes</a:t>
            </a:r>
            <a:r>
              <a:rPr lang="en-US" sz="2400" i="1" dirty="0"/>
              <a:t>) that can be used to distinguish it from the ileum. The ileum contains larger lymph node aggregates (</a:t>
            </a:r>
            <a:r>
              <a:rPr lang="en-US" sz="2400" i="1" dirty="0" err="1"/>
              <a:t>Peyer’s</a:t>
            </a:r>
            <a:r>
              <a:rPr lang="en-US" sz="2400" i="1" dirty="0"/>
              <a:t> patches and these can sometimes be lead points in cases of intussusception in the young.</a:t>
            </a:r>
            <a:endParaRPr lang="ar-IQ" sz="2400" i="1" dirty="0"/>
          </a:p>
        </p:txBody>
      </p:sp>
    </p:spTree>
    <p:extLst>
      <p:ext uri="{BB962C8B-B14F-4D97-AF65-F5344CB8AC3E}">
        <p14:creationId xmlns:p14="http://schemas.microsoft.com/office/powerpoint/2010/main" val="2601692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0352" t="56250" r="8007" b="5312"/>
          <a:stretch>
            <a:fillRect/>
          </a:stretch>
        </p:blipFill>
        <p:spPr bwMode="auto">
          <a:xfrm>
            <a:off x="642910" y="500042"/>
            <a:ext cx="8501090" cy="5500726"/>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083056"/>
          </a:xfrm>
        </p:spPr>
        <p:txBody>
          <a:bodyPr>
            <a:normAutofit/>
          </a:bodyPr>
          <a:lstStyle/>
          <a:p>
            <a:pPr algn="l"/>
            <a:r>
              <a:rPr lang="en-US" sz="2400" i="1" dirty="0"/>
              <a:t>A </a:t>
            </a:r>
            <a:r>
              <a:rPr lang="en-US" sz="2400" i="1" dirty="0" err="1"/>
              <a:t>Meckel’s</a:t>
            </a:r>
            <a:r>
              <a:rPr lang="en-US" sz="2400" i="1" dirty="0"/>
              <a:t> </a:t>
            </a:r>
            <a:r>
              <a:rPr lang="en-US" sz="2400" i="1" dirty="0" err="1"/>
              <a:t>diverticulum</a:t>
            </a:r>
            <a:r>
              <a:rPr lang="en-US" sz="2400" i="1" dirty="0"/>
              <a:t> possesses all three coats of the intestinal wall and has its own blood supply. It is therefore vulnerable to infection and obstruction in the same way as the appendix. indeed, when a normal appendix is found at surgery for suspected appendicitis, a </a:t>
            </a:r>
            <a:r>
              <a:rPr lang="en-US" sz="2400" i="1" dirty="0" err="1"/>
              <a:t>Meckel’s</a:t>
            </a:r>
            <a:r>
              <a:rPr lang="en-US" sz="2400" i="1" dirty="0"/>
              <a:t> </a:t>
            </a:r>
            <a:r>
              <a:rPr lang="en-US" sz="2400" i="1" dirty="0" err="1"/>
              <a:t>diverticulum</a:t>
            </a:r>
            <a:r>
              <a:rPr lang="en-US" sz="2400" i="1" dirty="0"/>
              <a:t> should be sought by inspection of an appropriate length of terminal ileum. In 20% of cases, the mucosa contains </a:t>
            </a:r>
            <a:r>
              <a:rPr lang="en-US" sz="2400" i="1" dirty="0" err="1"/>
              <a:t>heterotopic</a:t>
            </a:r>
            <a:r>
              <a:rPr lang="en-US" sz="2400" i="1" dirty="0"/>
              <a:t> epithelium, namely gastric, colonic or sometimes pancreatic tissue. In order of frequency, these symptoms are as follows:</a:t>
            </a:r>
            <a:endParaRPr lang="ar-IQ" sz="2400"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226064"/>
          </a:xfrm>
        </p:spPr>
        <p:txBody>
          <a:bodyPr>
            <a:normAutofit/>
          </a:bodyPr>
          <a:lstStyle/>
          <a:p>
            <a:pPr algn="l"/>
            <a:r>
              <a:rPr lang="en-US" sz="2400" b="1" i="1" dirty="0"/>
              <a:t>1 Severe </a:t>
            </a:r>
            <a:r>
              <a:rPr lang="en-US" sz="2400" b="1" i="1" dirty="0" err="1"/>
              <a:t>haemorrhage</a:t>
            </a:r>
            <a:r>
              <a:rPr lang="en-US" sz="2400" b="1" i="1" dirty="0"/>
              <a:t>, caused by peptic ulceration</a:t>
            </a:r>
            <a:r>
              <a:rPr lang="en-US" sz="2400" i="1" dirty="0"/>
              <a:t>. Painless</a:t>
            </a:r>
            <a:r>
              <a:rPr lang="en-US" sz="2400" b="1" i="1" dirty="0"/>
              <a:t/>
            </a:r>
            <a:br>
              <a:rPr lang="en-US" sz="2400" b="1" i="1" dirty="0"/>
            </a:br>
            <a:r>
              <a:rPr lang="en-US" sz="2400" i="1" dirty="0"/>
              <a:t>bleeding occurs per rectum and is maroon in </a:t>
            </a:r>
            <a:r>
              <a:rPr lang="en-US" sz="2400" i="1" dirty="0" err="1"/>
              <a:t>colour</a:t>
            </a:r>
            <a:r>
              <a:rPr lang="en-US" sz="2400" i="1" dirty="0"/>
              <a:t>.</a:t>
            </a:r>
            <a:br>
              <a:rPr lang="en-US" sz="2400" i="1" dirty="0"/>
            </a:br>
            <a:r>
              <a:rPr lang="en-US" sz="2400" b="1" i="1" dirty="0"/>
              <a:t>2 </a:t>
            </a:r>
            <a:r>
              <a:rPr lang="en-US" sz="2400" b="1" i="1" dirty="0" err="1"/>
              <a:t>Intussusception</a:t>
            </a:r>
            <a:r>
              <a:rPr lang="en-US" sz="2400" i="1" dirty="0" err="1"/>
              <a:t>.In</a:t>
            </a:r>
            <a:r>
              <a:rPr lang="en-US" sz="2400" i="1" dirty="0"/>
              <a:t> most cases, the apex of the </a:t>
            </a:r>
            <a:r>
              <a:rPr lang="en-US" sz="2400" i="1" dirty="0" err="1"/>
              <a:t>intussusception</a:t>
            </a:r>
            <a:r>
              <a:rPr lang="en-US" sz="2400" i="1" dirty="0"/>
              <a:t/>
            </a:r>
            <a:br>
              <a:rPr lang="en-US" sz="2400" i="1" dirty="0"/>
            </a:br>
            <a:r>
              <a:rPr lang="en-US" sz="2400" i="1" dirty="0"/>
              <a:t>is the swollen, inflamed, </a:t>
            </a:r>
            <a:r>
              <a:rPr lang="en-US" sz="2400" i="1" dirty="0" err="1"/>
              <a:t>heterotopic</a:t>
            </a:r>
            <a:r>
              <a:rPr lang="en-US" sz="2400" i="1" dirty="0"/>
              <a:t> epithelium at the mouth</a:t>
            </a:r>
            <a:br>
              <a:rPr lang="en-US" sz="2400" i="1" dirty="0"/>
            </a:br>
            <a:r>
              <a:rPr lang="en-US" sz="2400" i="1" dirty="0"/>
              <a:t>of the </a:t>
            </a:r>
            <a:r>
              <a:rPr lang="en-US" sz="2400" i="1" dirty="0" err="1"/>
              <a:t>diverticulum</a:t>
            </a:r>
            <a:r>
              <a:rPr lang="en-US" sz="2400" i="1" dirty="0"/>
              <a:t>.</a:t>
            </a:r>
            <a:br>
              <a:rPr lang="en-US" sz="2400" i="1" dirty="0"/>
            </a:br>
            <a:r>
              <a:rPr lang="en-US" sz="2400" b="1" i="1" dirty="0"/>
              <a:t>3 </a:t>
            </a:r>
            <a:r>
              <a:rPr lang="en-US" sz="2400" b="1" i="1" dirty="0" err="1"/>
              <a:t>Meckel’s</a:t>
            </a:r>
            <a:r>
              <a:rPr lang="en-US" sz="2400" b="1" i="1" dirty="0"/>
              <a:t> diverticulitis may be difficult to distinguish from the</a:t>
            </a:r>
            <a:br>
              <a:rPr lang="en-US" sz="2400" b="1" i="1" dirty="0"/>
            </a:br>
            <a:r>
              <a:rPr lang="en-US" sz="2400" i="1" dirty="0"/>
              <a:t>symptoms of acute appendicitis. When a </a:t>
            </a:r>
            <a:r>
              <a:rPr lang="en-US" sz="2400" i="1" dirty="0" err="1"/>
              <a:t>diverticulum</a:t>
            </a:r>
            <a:r>
              <a:rPr lang="en-US" sz="2400" i="1" dirty="0"/>
              <a:t> perforates, the symptoms may simulate those of a perforated duodenal ulcer. At operation, an inflamed </a:t>
            </a:r>
            <a:r>
              <a:rPr lang="en-US" sz="2400" i="1" dirty="0" err="1"/>
              <a:t>diverticulum</a:t>
            </a:r>
            <a:r>
              <a:rPr lang="en-US" sz="2400" i="1" dirty="0"/>
              <a:t> should be</a:t>
            </a:r>
            <a:br>
              <a:rPr lang="en-US" sz="2400" i="1" dirty="0"/>
            </a:br>
            <a:r>
              <a:rPr lang="en-US" sz="2400" i="1" dirty="0"/>
              <a:t>sought as soon as it has been demonstrated that the appendix</a:t>
            </a:r>
            <a:br>
              <a:rPr lang="en-US" sz="2400" i="1" dirty="0"/>
            </a:br>
            <a:r>
              <a:rPr lang="en-US" sz="2400" i="1" dirty="0"/>
              <a:t>and fallopian tubes are not involved.</a:t>
            </a:r>
            <a:endParaRPr lang="ar-IQ" sz="2400" i="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154362"/>
          </a:xfrm>
        </p:spPr>
        <p:txBody>
          <a:bodyPr>
            <a:normAutofit/>
          </a:bodyPr>
          <a:lstStyle/>
          <a:p>
            <a:pPr algn="l"/>
            <a:r>
              <a:rPr lang="en-US" sz="2400" b="1" i="1" dirty="0"/>
              <a:t>4 Chronic peptic ulceration. As the </a:t>
            </a:r>
            <a:r>
              <a:rPr lang="en-US" sz="2400" b="1" i="1" dirty="0" err="1"/>
              <a:t>diverticulum</a:t>
            </a:r>
            <a:r>
              <a:rPr lang="en-US" sz="2400" b="1" i="1" dirty="0"/>
              <a:t> is part of the</a:t>
            </a:r>
            <a:br>
              <a:rPr lang="en-US" sz="2400" b="1" i="1" dirty="0"/>
            </a:br>
            <a:r>
              <a:rPr lang="en-US" sz="2400" i="1" dirty="0"/>
              <a:t>mid-gut, the pain, although related to meals, is felt around the</a:t>
            </a:r>
            <a:br>
              <a:rPr lang="en-US" sz="2400" i="1" dirty="0"/>
            </a:br>
            <a:r>
              <a:rPr lang="en-US" sz="2400" i="1" dirty="0"/>
              <a:t>umbilicus.</a:t>
            </a:r>
            <a:br>
              <a:rPr lang="en-US" sz="2400" i="1" dirty="0"/>
            </a:br>
            <a:r>
              <a:rPr lang="en-US" sz="2400" b="1" i="1" dirty="0"/>
              <a:t>5 Intestinal obstruction. The presence of a band between the apex </a:t>
            </a:r>
            <a:r>
              <a:rPr lang="en-US" sz="2400" i="1" dirty="0"/>
              <a:t>of the </a:t>
            </a:r>
            <a:r>
              <a:rPr lang="en-US" sz="2400" i="1" dirty="0" err="1"/>
              <a:t>diverticulum</a:t>
            </a:r>
            <a:r>
              <a:rPr lang="en-US" sz="2400" i="1" dirty="0"/>
              <a:t> and the umbilicus may cause obstruction either by the band itself or by a </a:t>
            </a:r>
            <a:r>
              <a:rPr lang="en-US" sz="2400" i="1" dirty="0" err="1"/>
              <a:t>volvulus</a:t>
            </a:r>
            <a:r>
              <a:rPr lang="en-US" sz="2400" i="1" dirty="0"/>
              <a:t> around it.</a:t>
            </a:r>
            <a:endParaRPr lang="ar-IQ" sz="24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368676"/>
          </a:xfrm>
        </p:spPr>
        <p:txBody>
          <a:bodyPr>
            <a:normAutofit/>
          </a:bodyPr>
          <a:lstStyle/>
          <a:p>
            <a:pPr algn="l"/>
            <a:r>
              <a:rPr lang="en-US" sz="2400" b="1" i="1" dirty="0"/>
              <a:t>Imaging</a:t>
            </a:r>
            <a:r>
              <a:rPr lang="en-US" sz="2400" i="1" dirty="0"/>
              <a:t/>
            </a:r>
            <a:br>
              <a:rPr lang="en-US" sz="2400" i="1" dirty="0"/>
            </a:br>
            <a:r>
              <a:rPr lang="en-US" sz="2400" i="1" dirty="0" err="1"/>
              <a:t>Meckel’s</a:t>
            </a:r>
            <a:r>
              <a:rPr lang="en-US" sz="2400" i="1" dirty="0"/>
              <a:t> </a:t>
            </a:r>
            <a:r>
              <a:rPr lang="en-US" sz="2400" i="1" dirty="0" err="1"/>
              <a:t>diverticulum</a:t>
            </a:r>
            <a:r>
              <a:rPr lang="en-US" sz="2400" i="1" dirty="0"/>
              <a:t> can be very difficult to demonstrate by</a:t>
            </a:r>
            <a:br>
              <a:rPr lang="en-US" sz="2400" i="1" dirty="0"/>
            </a:br>
            <a:r>
              <a:rPr lang="en-US" sz="2400" i="1" dirty="0"/>
              <a:t>contrast radiology; small bowel enema would be the most accurate investigation. Technetium-99m scanning may be useful in identifying </a:t>
            </a:r>
            <a:r>
              <a:rPr lang="en-US" sz="2400" i="1" dirty="0" err="1"/>
              <a:t>Meckel’s</a:t>
            </a:r>
            <a:r>
              <a:rPr lang="en-US" sz="2400" i="1" dirty="0"/>
              <a:t> </a:t>
            </a:r>
            <a:r>
              <a:rPr lang="en-US" sz="2400" i="1" dirty="0" err="1"/>
              <a:t>diverticulum</a:t>
            </a:r>
            <a:r>
              <a:rPr lang="en-US" sz="2400" i="1" dirty="0"/>
              <a:t> as a source of gastrointestinal bleeding.</a:t>
            </a:r>
            <a:endParaRPr lang="ar-IQ" sz="2400" i="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583122"/>
          </a:xfrm>
        </p:spPr>
        <p:txBody>
          <a:bodyPr>
            <a:normAutofit/>
          </a:bodyPr>
          <a:lstStyle/>
          <a:p>
            <a:pPr algn="l"/>
            <a:r>
              <a:rPr lang="en-US" sz="2400" b="1" i="1" dirty="0"/>
              <a:t>‘Silent’ </a:t>
            </a:r>
            <a:r>
              <a:rPr lang="en-US" sz="2400" b="1" i="1" dirty="0" err="1"/>
              <a:t>Meckel’s</a:t>
            </a:r>
            <a:r>
              <a:rPr lang="en-US" sz="2400" b="1" i="1" dirty="0"/>
              <a:t> </a:t>
            </a:r>
            <a:r>
              <a:rPr lang="en-US" sz="2400" b="1" i="1" dirty="0" err="1"/>
              <a:t>diverticulum</a:t>
            </a:r>
            <a:r>
              <a:rPr lang="en-US" sz="2400" i="1" dirty="0"/>
              <a:t>.</a:t>
            </a:r>
            <a:br>
              <a:rPr lang="en-US" sz="2400" i="1" dirty="0"/>
            </a:br>
            <a:r>
              <a:rPr lang="en-US" sz="2400" i="1" dirty="0"/>
              <a:t>A </a:t>
            </a:r>
            <a:r>
              <a:rPr lang="en-US" sz="2400" i="1" dirty="0" err="1"/>
              <a:t>Meckel’s</a:t>
            </a:r>
            <a:r>
              <a:rPr lang="en-US" sz="2400" i="1" dirty="0"/>
              <a:t> </a:t>
            </a:r>
            <a:r>
              <a:rPr lang="en-US" sz="2400" i="1" dirty="0" err="1"/>
              <a:t>diverticulum</a:t>
            </a:r>
            <a:r>
              <a:rPr lang="en-US" sz="2400" i="1" dirty="0"/>
              <a:t> usually remains symptomless throughout life and is found only at necropsy. When a silent </a:t>
            </a:r>
            <a:r>
              <a:rPr lang="en-US" sz="2400" i="1" dirty="0" err="1"/>
              <a:t>Meckel’s</a:t>
            </a:r>
            <a:r>
              <a:rPr lang="en-US" sz="2400" i="1" dirty="0"/>
              <a:t> </a:t>
            </a:r>
            <a:r>
              <a:rPr lang="en-US" sz="2400" i="1" dirty="0" err="1"/>
              <a:t>diverticulum</a:t>
            </a:r>
            <a:r>
              <a:rPr lang="en-US" sz="2400" i="1" dirty="0"/>
              <a:t> is encountered in the course of an abdominal operation,</a:t>
            </a:r>
            <a:br>
              <a:rPr lang="en-US" sz="2400" i="1" dirty="0"/>
            </a:br>
            <a:r>
              <a:rPr lang="en-US" sz="2400" i="1" dirty="0"/>
              <a:t>it can be left provided it is wide mouthed and the wall of</a:t>
            </a:r>
            <a:br>
              <a:rPr lang="en-US" sz="2400" i="1" dirty="0"/>
            </a:br>
            <a:r>
              <a:rPr lang="en-US" sz="2400" i="1" dirty="0"/>
              <a:t>the </a:t>
            </a:r>
            <a:r>
              <a:rPr lang="en-US" sz="2400" i="1" dirty="0" err="1"/>
              <a:t>diverticulum</a:t>
            </a:r>
            <a:r>
              <a:rPr lang="en-US" sz="2400" i="1" dirty="0"/>
              <a:t> does not feel thickened. Where there is doubt</a:t>
            </a:r>
            <a:br>
              <a:rPr lang="en-US" sz="2400" i="1" dirty="0"/>
            </a:br>
            <a:r>
              <a:rPr lang="en-US" sz="2400" i="1" dirty="0"/>
              <a:t>and it can be removed without appreciable additional risk, it</a:t>
            </a:r>
            <a:br>
              <a:rPr lang="en-US" sz="2400" i="1" dirty="0"/>
            </a:br>
            <a:r>
              <a:rPr lang="en-US" sz="2400" i="1" dirty="0"/>
              <a:t>should be </a:t>
            </a:r>
            <a:r>
              <a:rPr lang="en-US" sz="2400" i="1" dirty="0" err="1"/>
              <a:t>resected</a:t>
            </a:r>
            <a:r>
              <a:rPr lang="en-US" sz="2400" i="1" dirty="0"/>
              <a:t>.</a:t>
            </a:r>
            <a:br>
              <a:rPr lang="en-US" sz="2400" i="1" dirty="0"/>
            </a:br>
            <a:r>
              <a:rPr lang="en-US" sz="2400" i="1" dirty="0"/>
              <a:t>Exceptionally, a </a:t>
            </a:r>
            <a:r>
              <a:rPr lang="en-US" sz="2400" i="1" dirty="0" err="1"/>
              <a:t>Meckel’s</a:t>
            </a:r>
            <a:r>
              <a:rPr lang="en-US" sz="2400" i="1" dirty="0"/>
              <a:t> </a:t>
            </a:r>
            <a:r>
              <a:rPr lang="en-US" sz="2400" i="1" dirty="0" err="1"/>
              <a:t>diverticulum</a:t>
            </a:r>
            <a:r>
              <a:rPr lang="en-US" sz="2400" i="1" dirty="0"/>
              <a:t> is found in an inguinal</a:t>
            </a:r>
            <a:br>
              <a:rPr lang="en-US" sz="2400" i="1" dirty="0"/>
            </a:br>
            <a:r>
              <a:rPr lang="en-US" sz="2400" i="1" dirty="0"/>
              <a:t>or a femoral hernia sac – Littre’s hernia.</a:t>
            </a:r>
            <a:endParaRPr lang="ar-IQ" sz="2400" i="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868610"/>
          </a:xfrm>
        </p:spPr>
        <p:txBody>
          <a:bodyPr>
            <a:normAutofit/>
          </a:bodyPr>
          <a:lstStyle/>
          <a:p>
            <a:pPr algn="l"/>
            <a:r>
              <a:rPr lang="en-US" sz="2400" i="1" dirty="0" err="1"/>
              <a:t>Meckel’s</a:t>
            </a:r>
            <a:r>
              <a:rPr lang="en-US" sz="2400" i="1" dirty="0"/>
              <a:t> </a:t>
            </a:r>
            <a:r>
              <a:rPr lang="en-US" sz="2400" i="1" dirty="0" err="1"/>
              <a:t>diverticulectomy</a:t>
            </a:r>
            <a:r>
              <a:rPr lang="en-US" sz="2400" i="1" dirty="0"/>
              <a:t/>
            </a:r>
            <a:br>
              <a:rPr lang="en-US" sz="2400" i="1" dirty="0"/>
            </a:br>
            <a:r>
              <a:rPr lang="en-US" sz="2400" i="1" dirty="0"/>
              <a:t>A </a:t>
            </a:r>
            <a:r>
              <a:rPr lang="en-US" sz="2400" i="1" dirty="0" err="1"/>
              <a:t>Meckel’s</a:t>
            </a:r>
            <a:r>
              <a:rPr lang="en-US" sz="2400" i="1" dirty="0"/>
              <a:t> </a:t>
            </a:r>
            <a:r>
              <a:rPr lang="en-US" sz="2400" i="1" dirty="0" err="1"/>
              <a:t>diverticulum</a:t>
            </a:r>
            <a:r>
              <a:rPr lang="en-US" sz="2400" i="1" dirty="0"/>
              <a:t> that is broad based should not be amputated at its base and </a:t>
            </a:r>
            <a:r>
              <a:rPr lang="en-US" sz="2400" i="1" dirty="0" err="1"/>
              <a:t>invaginated</a:t>
            </a:r>
            <a:r>
              <a:rPr lang="en-US" sz="2400" i="1" dirty="0"/>
              <a:t> in the same way as a vermiform appendix due to risk of stricture</a:t>
            </a:r>
            <a:endParaRPr lang="ar-IQ" sz="2400"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fontScale="90000"/>
          </a:bodyPr>
          <a:lstStyle/>
          <a:p>
            <a:pPr algn="l"/>
            <a:r>
              <a:rPr lang="en-US" sz="2400" b="1" i="1" dirty="0" err="1"/>
              <a:t>diverticular</a:t>
            </a:r>
            <a:r>
              <a:rPr lang="en-US" sz="2400" b="1" i="1" dirty="0"/>
              <a:t> disease of Colon </a:t>
            </a:r>
            <a:br>
              <a:rPr lang="en-US" sz="2400" b="1" i="1" dirty="0"/>
            </a:br>
            <a:r>
              <a:rPr lang="en-US" sz="2400" b="1" i="1" dirty="0"/>
              <a:t>Introduction</a:t>
            </a:r>
            <a:br>
              <a:rPr lang="en-US" sz="2400" b="1" i="1" dirty="0"/>
            </a:br>
            <a:r>
              <a:rPr lang="en-US" sz="2400" i="1" dirty="0"/>
              <a:t>The prevalence of </a:t>
            </a:r>
            <a:r>
              <a:rPr lang="en-US" sz="2400" i="1" dirty="0" err="1"/>
              <a:t>diverticular</a:t>
            </a:r>
            <a:r>
              <a:rPr lang="en-US" sz="2400" i="1" dirty="0"/>
              <a:t> disease in the western world is</a:t>
            </a:r>
            <a:br>
              <a:rPr lang="en-US" sz="2400" i="1" dirty="0"/>
            </a:br>
            <a:r>
              <a:rPr lang="en-US" sz="2400" i="1" dirty="0"/>
              <a:t>60% over the age of 60 years. The condition is found in the</a:t>
            </a:r>
            <a:br>
              <a:rPr lang="en-US" sz="2400" i="1" dirty="0"/>
            </a:br>
            <a:r>
              <a:rPr lang="en-US" sz="2400" i="1" dirty="0"/>
              <a:t>sigmoid colon in 90% of cases, but the </a:t>
            </a:r>
            <a:r>
              <a:rPr lang="en-US" sz="2400" i="1" dirty="0" err="1"/>
              <a:t>caecum</a:t>
            </a:r>
            <a:r>
              <a:rPr lang="en-US" sz="2400" i="1" dirty="0"/>
              <a:t> can also be</a:t>
            </a:r>
            <a:br>
              <a:rPr lang="en-US" sz="2400" i="1" dirty="0"/>
            </a:br>
            <a:r>
              <a:rPr lang="en-US" sz="2400" i="1" dirty="0"/>
              <a:t>involved and, on occasion, the entire large bowel can be affected. The main morbidity of the disease is due to sepsis.</a:t>
            </a:r>
            <a:br>
              <a:rPr lang="en-US" sz="2400" i="1" dirty="0"/>
            </a:br>
            <a:r>
              <a:rPr lang="en-US" sz="2400" b="1" i="1" dirty="0" err="1"/>
              <a:t>Aetiology</a:t>
            </a:r>
            <a:r>
              <a:rPr lang="en-US" sz="2400" b="1" i="1" dirty="0"/>
              <a:t/>
            </a:r>
            <a:br>
              <a:rPr lang="en-US" sz="2400" b="1" i="1" dirty="0"/>
            </a:br>
            <a:r>
              <a:rPr lang="en-US" sz="2400" i="1" dirty="0" err="1"/>
              <a:t>Diverticula</a:t>
            </a:r>
            <a:r>
              <a:rPr lang="en-US" sz="2400" i="1" dirty="0"/>
              <a:t> of the colon are acquired </a:t>
            </a:r>
            <a:r>
              <a:rPr lang="en-US" sz="2400" i="1" dirty="0" err="1"/>
              <a:t>herniations</a:t>
            </a:r>
            <a:r>
              <a:rPr lang="en-US" sz="2400" i="1" dirty="0"/>
              <a:t> of colonic</a:t>
            </a:r>
            <a:br>
              <a:rPr lang="en-US" sz="2400" i="1" dirty="0"/>
            </a:br>
            <a:r>
              <a:rPr lang="en-US" sz="2400" i="1" dirty="0"/>
              <a:t>mucosa, protruding through the circular muscle at the points</a:t>
            </a:r>
            <a:br>
              <a:rPr lang="en-US" sz="2400" i="1" dirty="0"/>
            </a:br>
            <a:r>
              <a:rPr lang="en-US" sz="2400" i="1" dirty="0"/>
              <a:t>where the blood vessels penetrate the colonic wall. They tend to</a:t>
            </a:r>
            <a:br>
              <a:rPr lang="en-US" sz="2400" i="1" dirty="0"/>
            </a:br>
            <a:r>
              <a:rPr lang="en-US" sz="2400" i="1" dirty="0"/>
              <a:t>occur in rows between the strips of longitudinal muscle, sometimes</a:t>
            </a:r>
            <a:br>
              <a:rPr lang="en-US" sz="2400" i="1" dirty="0"/>
            </a:br>
            <a:r>
              <a:rPr lang="en-US" sz="2400" i="1" dirty="0"/>
              <a:t>partly covered by appendices </a:t>
            </a:r>
            <a:r>
              <a:rPr lang="en-US" sz="2400" i="1" dirty="0" err="1"/>
              <a:t>epiploicae</a:t>
            </a:r>
            <a:r>
              <a:rPr lang="en-US" sz="2400" i="1" dirty="0"/>
              <a:t>. The rectum with</a:t>
            </a:r>
            <a:br>
              <a:rPr lang="en-US" sz="2400" i="1" dirty="0"/>
            </a:br>
            <a:r>
              <a:rPr lang="en-US" sz="2400" i="1" dirty="0"/>
              <a:t>its complete muscle layers is not affected. It is thought to be</a:t>
            </a:r>
            <a:br>
              <a:rPr lang="en-US" sz="2400" i="1" dirty="0"/>
            </a:br>
            <a:r>
              <a:rPr lang="en-US" sz="2400" i="1" dirty="0"/>
              <a:t>related to reduced </a:t>
            </a:r>
            <a:r>
              <a:rPr lang="en-US" sz="2400" i="1" dirty="0" err="1"/>
              <a:t>fibre</a:t>
            </a:r>
            <a:r>
              <a:rPr lang="en-US" sz="2400" i="1" dirty="0"/>
              <a:t> in the western diet. This results in low</a:t>
            </a:r>
            <a:br>
              <a:rPr lang="en-US" sz="2400" i="1" dirty="0"/>
            </a:br>
            <a:r>
              <a:rPr lang="en-US" sz="2400" i="1" dirty="0"/>
              <a:t>stool bulk with resulting segmentation and hypertrophy of the</a:t>
            </a:r>
            <a:br>
              <a:rPr lang="en-US" sz="2400" i="1" dirty="0"/>
            </a:br>
            <a:r>
              <a:rPr lang="en-US" sz="2400" i="1" dirty="0"/>
              <a:t>colonic wall musculature, thus causing increased </a:t>
            </a:r>
            <a:r>
              <a:rPr lang="en-US" sz="2400" i="1" dirty="0" err="1"/>
              <a:t>intraluminal</a:t>
            </a:r>
            <a:r>
              <a:rPr lang="en-US" sz="2400" i="1" dirty="0"/>
              <a:t/>
            </a:r>
            <a:br>
              <a:rPr lang="en-US" sz="2400" i="1" dirty="0"/>
            </a:br>
            <a:r>
              <a:rPr lang="en-US" sz="2400" i="1" dirty="0"/>
              <a:t>pressure. </a:t>
            </a:r>
            <a:r>
              <a:rPr lang="en-US" sz="2400" i="1" dirty="0" err="1"/>
              <a:t>Diverticular</a:t>
            </a:r>
            <a:r>
              <a:rPr lang="en-US" sz="2400" i="1" dirty="0"/>
              <a:t> disease is rare in Africans and Asians, who</a:t>
            </a:r>
            <a:br>
              <a:rPr lang="en-US" sz="2400" i="1" dirty="0"/>
            </a:br>
            <a:r>
              <a:rPr lang="en-US" sz="2400" i="1" dirty="0"/>
              <a:t>eat a diet that is rich in natural </a:t>
            </a:r>
            <a:r>
              <a:rPr lang="en-US" sz="2400" i="1" dirty="0" err="1"/>
              <a:t>fibre</a:t>
            </a:r>
            <a:r>
              <a:rPr lang="en-US" sz="2400" i="1" dirty="0"/>
              <a:t>.</a:t>
            </a:r>
            <a:endParaRPr lang="ar-IQ" sz="2400" i="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725866"/>
          </a:xfrm>
        </p:spPr>
        <p:txBody>
          <a:bodyPr>
            <a:normAutofit/>
          </a:bodyPr>
          <a:lstStyle/>
          <a:p>
            <a:pPr algn="l"/>
            <a:r>
              <a:rPr lang="en-US" sz="2400" b="1" i="1" dirty="0" err="1"/>
              <a:t>Diverticulosis</a:t>
            </a:r>
            <a:r>
              <a:rPr lang="en-US" sz="2400" b="1" i="1" dirty="0"/>
              <a:t/>
            </a:r>
            <a:br>
              <a:rPr lang="en-US" sz="2400" b="1" i="1" dirty="0"/>
            </a:br>
            <a:r>
              <a:rPr lang="en-US" sz="2400" dirty="0"/>
              <a:t>It is important to distinguish between </a:t>
            </a:r>
            <a:r>
              <a:rPr lang="en-US" sz="2400" dirty="0" err="1"/>
              <a:t>diverticulosis</a:t>
            </a:r>
            <a:r>
              <a:rPr lang="en-US" sz="2400" dirty="0"/>
              <a:t>, which may</a:t>
            </a:r>
            <a:br>
              <a:rPr lang="en-US" sz="2400" dirty="0"/>
            </a:br>
            <a:r>
              <a:rPr lang="en-US" sz="2400" dirty="0"/>
              <a:t>be asymptomatic, and clinical </a:t>
            </a:r>
            <a:r>
              <a:rPr lang="en-US" sz="2400" dirty="0" err="1"/>
              <a:t>diverticular</a:t>
            </a:r>
            <a:r>
              <a:rPr lang="en-US" sz="2400" dirty="0"/>
              <a:t> disease in which the</a:t>
            </a:r>
            <a:br>
              <a:rPr lang="en-US" sz="2400" dirty="0"/>
            </a:br>
            <a:r>
              <a:rPr lang="en-US" sz="2400" dirty="0" err="1"/>
              <a:t>diverticula</a:t>
            </a:r>
            <a:r>
              <a:rPr lang="en-US" sz="2400" dirty="0"/>
              <a:t> are causing symptoms. On histological investigation,</a:t>
            </a:r>
            <a:br>
              <a:rPr lang="en-US" sz="2400" dirty="0"/>
            </a:br>
            <a:r>
              <a:rPr lang="en-US" sz="2400" dirty="0"/>
              <a:t>the </a:t>
            </a:r>
            <a:r>
              <a:rPr lang="en-US" sz="2400" dirty="0" err="1"/>
              <a:t>diverticulum</a:t>
            </a:r>
            <a:r>
              <a:rPr lang="en-US" sz="2400" dirty="0"/>
              <a:t> consists of a protrusion of mucous membranes</a:t>
            </a:r>
            <a:br>
              <a:rPr lang="en-US" sz="2400" dirty="0"/>
            </a:br>
            <a:r>
              <a:rPr lang="en-US" sz="2400" dirty="0"/>
              <a:t>covered with peritoneum. There is thickening of the circular</a:t>
            </a:r>
            <a:br>
              <a:rPr lang="en-US" sz="2400" dirty="0"/>
            </a:br>
            <a:r>
              <a:rPr lang="en-US" sz="2400" dirty="0"/>
              <a:t>muscle </a:t>
            </a:r>
            <a:r>
              <a:rPr lang="en-US" sz="2400" dirty="0" err="1"/>
              <a:t>fibres</a:t>
            </a:r>
            <a:r>
              <a:rPr lang="en-US" sz="2400" dirty="0"/>
              <a:t> of the intestine, which develops saw-tooth appearance on barium enema</a:t>
            </a:r>
            <a:endParaRPr lang="ar-IQ"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p>
        </p:txBody>
      </p:sp>
      <p:pic>
        <p:nvPicPr>
          <p:cNvPr id="1026" name="Picture 2"/>
          <p:cNvPicPr>
            <a:picLocks noChangeAspect="1" noChangeArrowheads="1"/>
          </p:cNvPicPr>
          <p:nvPr/>
        </p:nvPicPr>
        <p:blipFill>
          <a:blip r:embed="rId2"/>
          <a:srcRect/>
          <a:stretch>
            <a:fillRect/>
          </a:stretch>
        </p:blipFill>
        <p:spPr bwMode="auto">
          <a:xfrm>
            <a:off x="500034" y="285728"/>
            <a:ext cx="8215369" cy="657227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868874"/>
          </a:xfrm>
        </p:spPr>
        <p:txBody>
          <a:bodyPr>
            <a:normAutofit/>
          </a:bodyPr>
          <a:lstStyle/>
          <a:p>
            <a:pPr algn="l"/>
            <a:r>
              <a:rPr lang="en-US" sz="2400" i="1" dirty="0"/>
              <a:t>The arterial supply of the duodenum consists of the right gastric,</a:t>
            </a:r>
            <a:br>
              <a:rPr lang="en-US" sz="2400" i="1" dirty="0"/>
            </a:br>
            <a:r>
              <a:rPr lang="en-US" sz="2400" i="1" dirty="0"/>
              <a:t>the superior </a:t>
            </a:r>
            <a:r>
              <a:rPr lang="en-US" sz="2400" i="1" dirty="0" err="1"/>
              <a:t>pancreaticoduodenal</a:t>
            </a:r>
            <a:r>
              <a:rPr lang="en-US" sz="2400" i="1" dirty="0"/>
              <a:t> branch of the hepatic artery and the inferior </a:t>
            </a:r>
            <a:r>
              <a:rPr lang="en-US" sz="2400" i="1" dirty="0" err="1"/>
              <a:t>pancreaticoduodenal</a:t>
            </a:r>
            <a:r>
              <a:rPr lang="en-US" sz="2400" i="1" dirty="0"/>
              <a:t> branch of the superior mesenteric artery. The veins drain into the superior mesenteric. The nerves are supplied from the coeliac plexus. The jejunum and ileum are </a:t>
            </a:r>
            <a:r>
              <a:rPr lang="en-US" sz="2400" i="1" dirty="0" err="1"/>
              <a:t>vascularised</a:t>
            </a:r>
            <a:r>
              <a:rPr lang="en-US" sz="2400" i="1" dirty="0"/>
              <a:t> by the superior mesenteric artery through a rich plexus of vessels. The veins run a similar course. The nerve supply to the small intestines arises from sympathetic nerves around the superior mesenteric artery. Pathology such as obstruction causes visceral pain, which is felt in the </a:t>
            </a:r>
            <a:r>
              <a:rPr lang="en-US" sz="2400" i="1" dirty="0" err="1"/>
              <a:t>peri</a:t>
            </a:r>
            <a:r>
              <a:rPr lang="en-US" sz="2400" i="1" dirty="0"/>
              <a:t>-umbilical region.</a:t>
            </a:r>
            <a:endParaRPr lang="ar-IQ" sz="2400" i="1" dirty="0"/>
          </a:p>
        </p:txBody>
      </p:sp>
    </p:spTree>
    <p:extLst>
      <p:ext uri="{BB962C8B-B14F-4D97-AF65-F5344CB8AC3E}">
        <p14:creationId xmlns:p14="http://schemas.microsoft.com/office/powerpoint/2010/main" val="4150996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654296"/>
          </a:xfrm>
        </p:spPr>
        <p:txBody>
          <a:bodyPr>
            <a:normAutofit/>
          </a:bodyPr>
          <a:lstStyle/>
          <a:p>
            <a:pPr algn="l"/>
            <a:r>
              <a:rPr lang="en-US" sz="2400" b="1" i="1" dirty="0"/>
              <a:t>Diverticulitis</a:t>
            </a:r>
            <a:br>
              <a:rPr lang="en-US" sz="2400" b="1" i="1" dirty="0"/>
            </a:br>
            <a:r>
              <a:rPr lang="en-US" sz="2400" i="1" dirty="0"/>
              <a:t>Diverticulitis is the result of inflammation of one or more </a:t>
            </a:r>
            <a:r>
              <a:rPr lang="en-US" sz="2400" i="1" dirty="0" err="1"/>
              <a:t>diverticula,usually</a:t>
            </a:r>
            <a:r>
              <a:rPr lang="en-US" sz="2400" i="1" dirty="0"/>
              <a:t> with some </a:t>
            </a:r>
            <a:r>
              <a:rPr lang="en-US" sz="2400" i="1" dirty="0" err="1"/>
              <a:t>pericolitis</a:t>
            </a:r>
            <a:r>
              <a:rPr lang="en-US" sz="2400" i="1" dirty="0"/>
              <a:t>. It is not a premalignant condition, but cancer may coexist</a:t>
            </a:r>
            <a:endParaRPr lang="ar-IQ" sz="2400" i="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83320"/>
          </a:xfrm>
        </p:spPr>
        <p:txBody>
          <a:bodyPr>
            <a:normAutofit/>
          </a:bodyPr>
          <a:lstStyle/>
          <a:p>
            <a:pPr algn="l"/>
            <a:r>
              <a:rPr lang="en-US" sz="2400" i="1" dirty="0"/>
              <a:t>The complications of </a:t>
            </a:r>
            <a:r>
              <a:rPr lang="en-US" sz="2400" i="1" dirty="0" err="1"/>
              <a:t>diverticular</a:t>
            </a:r>
            <a:r>
              <a:rPr lang="en-US" sz="2400" i="1" dirty="0"/>
              <a:t> disease are the following:</a:t>
            </a:r>
            <a:br>
              <a:rPr lang="en-US" sz="2400" i="1" dirty="0"/>
            </a:br>
            <a:r>
              <a:rPr lang="en-US" sz="2400" b="1" i="1" dirty="0"/>
              <a:t>1 Recurrent periodic inflammation and pain </a:t>
            </a:r>
            <a:r>
              <a:rPr lang="en-US" sz="2400" i="1" dirty="0"/>
              <a:t>.</a:t>
            </a:r>
            <a:br>
              <a:rPr lang="en-US" sz="2400" i="1" dirty="0"/>
            </a:br>
            <a:r>
              <a:rPr lang="en-US" sz="2400" b="1" i="1" dirty="0"/>
              <a:t>2 Perforation leading to general peritonitis or local (</a:t>
            </a:r>
            <a:r>
              <a:rPr lang="en-US" sz="2400" b="1" i="1" dirty="0" err="1"/>
              <a:t>pericolic</a:t>
            </a:r>
            <a:r>
              <a:rPr lang="en-US" sz="2400" b="1" i="1" dirty="0"/>
              <a:t>)</a:t>
            </a:r>
            <a:br>
              <a:rPr lang="en-US" sz="2400" b="1" i="1" dirty="0"/>
            </a:br>
            <a:r>
              <a:rPr lang="en-US" sz="2400" i="1" dirty="0"/>
              <a:t>abscess formation.</a:t>
            </a:r>
            <a:br>
              <a:rPr lang="en-US" sz="2400" i="1" dirty="0"/>
            </a:br>
            <a:r>
              <a:rPr lang="en-US" sz="2400" b="1" i="1" dirty="0"/>
              <a:t>3 Intestinal obstruction:</a:t>
            </a:r>
            <a:br>
              <a:rPr lang="en-US" sz="2400" b="1" i="1" dirty="0"/>
            </a:br>
            <a:r>
              <a:rPr lang="en-US" sz="2400" i="1" dirty="0"/>
              <a:t>a in the sigmoid as a result of progressive fibrosis causing</a:t>
            </a:r>
            <a:br>
              <a:rPr lang="en-US" sz="2400" i="1" dirty="0"/>
            </a:br>
            <a:r>
              <a:rPr lang="en-US" sz="2400" i="1" dirty="0" err="1"/>
              <a:t>stenosis</a:t>
            </a:r>
            <a:r>
              <a:rPr lang="en-US" sz="2400" i="1" dirty="0"/>
              <a:t>;</a:t>
            </a:r>
            <a:br>
              <a:rPr lang="en-US" sz="2400" i="1" dirty="0"/>
            </a:br>
            <a:r>
              <a:rPr lang="en-US" sz="2400" i="1" dirty="0"/>
              <a:t>b in the small intestine caused by adherent loops of small</a:t>
            </a:r>
            <a:br>
              <a:rPr lang="en-US" sz="2400" i="1" dirty="0"/>
            </a:br>
            <a:r>
              <a:rPr lang="en-US" sz="2400" i="1" dirty="0"/>
              <a:t>intestine on the </a:t>
            </a:r>
            <a:r>
              <a:rPr lang="en-US" sz="2400" i="1" dirty="0" err="1"/>
              <a:t>pericolitis</a:t>
            </a:r>
            <a:r>
              <a:rPr lang="en-US" sz="2400" i="1" dirty="0"/>
              <a:t>.</a:t>
            </a:r>
            <a:br>
              <a:rPr lang="en-US" sz="2400" i="1" dirty="0"/>
            </a:br>
            <a:r>
              <a:rPr lang="en-US" sz="2400" b="1" i="1" dirty="0"/>
              <a:t>4 </a:t>
            </a:r>
            <a:r>
              <a:rPr lang="en-US" sz="2400" b="1" i="1" dirty="0" err="1"/>
              <a:t>Haemorrhage</a:t>
            </a:r>
            <a:r>
              <a:rPr lang="en-US" sz="2400" b="1" i="1" dirty="0"/>
              <a:t>: diverticulitis may present with profuse colonic</a:t>
            </a:r>
            <a:br>
              <a:rPr lang="en-US" sz="2400" b="1" i="1" dirty="0"/>
            </a:br>
            <a:r>
              <a:rPr lang="en-US" sz="2400" i="1" dirty="0" err="1"/>
              <a:t>haemorrhage</a:t>
            </a:r>
            <a:r>
              <a:rPr lang="en-US" sz="2400" i="1" dirty="0"/>
              <a:t> in 17% of cases, often requiring blood transfusions.</a:t>
            </a:r>
            <a:br>
              <a:rPr lang="en-US" sz="2400" i="1" dirty="0"/>
            </a:br>
            <a:r>
              <a:rPr lang="en-US" sz="2400" b="1" i="1" dirty="0"/>
              <a:t>5 Fistula formation (</a:t>
            </a:r>
            <a:r>
              <a:rPr lang="en-US" sz="2400" b="1" i="1" dirty="0" err="1"/>
              <a:t>vesicocolic</a:t>
            </a:r>
            <a:r>
              <a:rPr lang="en-US" sz="2400" b="1" i="1" dirty="0"/>
              <a:t>, </a:t>
            </a:r>
            <a:r>
              <a:rPr lang="en-US" sz="2400" b="1" i="1" dirty="0" err="1"/>
              <a:t>vaginocolic</a:t>
            </a:r>
            <a:r>
              <a:rPr lang="en-US" sz="2400" b="1" i="1" dirty="0"/>
              <a:t>, </a:t>
            </a:r>
            <a:r>
              <a:rPr lang="en-US" sz="2400" b="1" i="1" dirty="0" err="1"/>
              <a:t>enterocolic</a:t>
            </a:r>
            <a:r>
              <a:rPr lang="en-US" sz="2400" b="1" i="1" dirty="0"/>
              <a:t>, </a:t>
            </a:r>
            <a:r>
              <a:rPr lang="en-US" sz="2400" b="1" i="1" dirty="0" err="1"/>
              <a:t>colocutaneous</a:t>
            </a:r>
            <a:r>
              <a:rPr lang="en-US" sz="2400" b="1" i="1" dirty="0"/>
              <a:t>)</a:t>
            </a:r>
            <a:br>
              <a:rPr lang="en-US" sz="2400" b="1" i="1" dirty="0"/>
            </a:br>
            <a:r>
              <a:rPr lang="en-US" sz="2400" i="1" dirty="0"/>
              <a:t>occurs in 5% of cases, with </a:t>
            </a:r>
            <a:r>
              <a:rPr lang="en-US" sz="2400" i="1" dirty="0" err="1"/>
              <a:t>vesicocolic</a:t>
            </a:r>
            <a:r>
              <a:rPr lang="en-US" sz="2400" i="1" dirty="0"/>
              <a:t> being the most common.</a:t>
            </a:r>
            <a:endParaRPr lang="ar-IQ" sz="2400" i="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85794"/>
            <a:ext cx="8229600" cy="5715040"/>
          </a:xfrm>
        </p:spPr>
        <p:txBody>
          <a:bodyPr>
            <a:normAutofit fontScale="90000"/>
          </a:bodyPr>
          <a:lstStyle/>
          <a:p>
            <a:pPr algn="l"/>
            <a:r>
              <a:rPr lang="en-US" sz="2400" i="1" dirty="0"/>
              <a:t>Clinical features</a:t>
            </a:r>
            <a:br>
              <a:rPr lang="en-US" sz="2400" i="1" dirty="0"/>
            </a:br>
            <a:r>
              <a:rPr lang="en-US" sz="2400" b="1" i="1" dirty="0"/>
              <a:t>Elective</a:t>
            </a:r>
            <a:br>
              <a:rPr lang="en-US" sz="2400" b="1" i="1" dirty="0"/>
            </a:br>
            <a:r>
              <a:rPr lang="en-US" sz="2400" i="1" dirty="0"/>
              <a:t>In mild cases, symptoms such as distension, flatulence and a sensation</a:t>
            </a:r>
            <a:br>
              <a:rPr lang="en-US" sz="2400" i="1" dirty="0"/>
            </a:br>
            <a:r>
              <a:rPr lang="en-US" sz="2400" i="1" dirty="0"/>
              <a:t>of heaviness in the lower abdomen may be indistinguishable</a:t>
            </a:r>
            <a:br>
              <a:rPr lang="en-US" sz="2400" i="1" dirty="0"/>
            </a:br>
            <a:r>
              <a:rPr lang="en-US" sz="2400" i="1" dirty="0"/>
              <a:t>from those of irritable bowel syndrome.</a:t>
            </a:r>
            <a:br>
              <a:rPr lang="en-US" sz="2400" i="1" dirty="0"/>
            </a:br>
            <a:r>
              <a:rPr lang="en-US" sz="2400" b="1" i="1" dirty="0"/>
              <a:t>Emergency</a:t>
            </a:r>
            <a:br>
              <a:rPr lang="en-US" sz="2400" b="1" i="1" dirty="0"/>
            </a:br>
            <a:r>
              <a:rPr lang="en-US" sz="2400" i="1" dirty="0"/>
              <a:t>Persistent lower abdominal pain, usually in the left iliac </a:t>
            </a:r>
            <a:r>
              <a:rPr lang="en-US" sz="2400" i="1" dirty="0" err="1"/>
              <a:t>fossa</a:t>
            </a:r>
            <a:r>
              <a:rPr lang="en-US" sz="2400" i="1" dirty="0"/>
              <a:t>,</a:t>
            </a:r>
            <a:br>
              <a:rPr lang="en-US" sz="2400" i="1" dirty="0"/>
            </a:br>
            <a:r>
              <a:rPr lang="en-US" sz="2400" i="1" dirty="0"/>
              <a:t>with or without peritonitis, could be caused by diverticulitis.</a:t>
            </a:r>
            <a:br>
              <a:rPr lang="en-US" sz="2400" i="1" dirty="0"/>
            </a:br>
            <a:r>
              <a:rPr lang="en-US" sz="2400" i="1" dirty="0"/>
              <a:t>Fever, malaise and </a:t>
            </a:r>
            <a:r>
              <a:rPr lang="en-US" sz="2400" i="1" dirty="0" err="1"/>
              <a:t>leucocytosis</a:t>
            </a:r>
            <a:r>
              <a:rPr lang="en-US" sz="2400" i="1" dirty="0"/>
              <a:t> can differentiate diverticulitis</a:t>
            </a:r>
            <a:br>
              <a:rPr lang="en-US" sz="2400" i="1" dirty="0"/>
            </a:br>
            <a:r>
              <a:rPr lang="en-US" sz="2400" i="1" dirty="0"/>
              <a:t>from painful </a:t>
            </a:r>
            <a:r>
              <a:rPr lang="en-US" sz="2400" i="1" dirty="0" err="1"/>
              <a:t>diverticulosis</a:t>
            </a:r>
            <a:r>
              <a:rPr lang="en-US" sz="2400" i="1" dirty="0"/>
              <a:t>. The patient may pass loose stools or</a:t>
            </a:r>
            <a:br>
              <a:rPr lang="en-US" sz="2400" i="1" dirty="0"/>
            </a:br>
            <a:r>
              <a:rPr lang="en-US" sz="2400" i="1" dirty="0"/>
              <a:t>may be constipated; the lower abdomen is tender, especially on</a:t>
            </a:r>
            <a:br>
              <a:rPr lang="en-US" sz="2400" i="1" dirty="0"/>
            </a:br>
            <a:r>
              <a:rPr lang="en-US" sz="2400" i="1" dirty="0"/>
              <a:t>the left, but occasionally also in the right iliac </a:t>
            </a:r>
            <a:r>
              <a:rPr lang="en-US" sz="2400" i="1" dirty="0" err="1"/>
              <a:t>fossa</a:t>
            </a:r>
            <a:r>
              <a:rPr lang="en-US" sz="2400" i="1" dirty="0"/>
              <a:t> if the sigmoid</a:t>
            </a:r>
            <a:br>
              <a:rPr lang="en-US" sz="2400" i="1" dirty="0"/>
            </a:br>
            <a:r>
              <a:rPr lang="en-US" sz="2400" i="1" dirty="0"/>
              <a:t>loop lies across the midline. The sigmoid colon is often palpable,</a:t>
            </a:r>
            <a:br>
              <a:rPr lang="en-US" sz="2400" i="1" dirty="0"/>
            </a:br>
            <a:r>
              <a:rPr lang="en-US" sz="2400" i="1" dirty="0"/>
              <a:t>tender and thickened. Rectal examination may, but does not usually,</a:t>
            </a:r>
            <a:br>
              <a:rPr lang="en-US" sz="2400" i="1" dirty="0"/>
            </a:br>
            <a:r>
              <a:rPr lang="en-US" sz="2400" i="1" dirty="0"/>
              <a:t>reveal a tender mass. Any urinary symptoms may herald the</a:t>
            </a:r>
            <a:br>
              <a:rPr lang="en-US" sz="2400" i="1" dirty="0"/>
            </a:br>
            <a:r>
              <a:rPr lang="en-US" sz="2400" i="1" dirty="0"/>
              <a:t>formation of a </a:t>
            </a:r>
            <a:r>
              <a:rPr lang="en-US" sz="2400" i="1" dirty="0" err="1"/>
              <a:t>vesicocolic</a:t>
            </a:r>
            <a:r>
              <a:rPr lang="en-US" sz="2400" i="1" dirty="0"/>
              <a:t> fistula, which leads to </a:t>
            </a:r>
            <a:r>
              <a:rPr lang="en-US" sz="2400" i="1" dirty="0" err="1"/>
              <a:t>pneumaturia</a:t>
            </a:r>
            <a:r>
              <a:rPr lang="en-US" sz="2400" i="1" dirty="0"/>
              <a:t/>
            </a:r>
            <a:br>
              <a:rPr lang="en-US" sz="2400" i="1" dirty="0"/>
            </a:br>
            <a:r>
              <a:rPr lang="en-US" sz="2400" i="1" dirty="0"/>
              <a:t>(flatus in the urine) and even </a:t>
            </a:r>
            <a:r>
              <a:rPr lang="en-US" sz="2400" i="1" dirty="0" err="1"/>
              <a:t>faeces</a:t>
            </a:r>
            <a:r>
              <a:rPr lang="en-US" sz="2400" i="1" dirty="0"/>
              <a:t> in the urine.</a:t>
            </a:r>
            <a:endParaRPr lang="ar-IQ" sz="2400" i="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368676"/>
          </a:xfrm>
        </p:spPr>
        <p:txBody>
          <a:bodyPr>
            <a:normAutofit/>
          </a:bodyPr>
          <a:lstStyle/>
          <a:p>
            <a:pPr algn="l"/>
            <a:r>
              <a:rPr lang="en-US" sz="2400" i="1" dirty="0"/>
              <a:t>1 </a:t>
            </a:r>
            <a:r>
              <a:rPr lang="en-US" sz="2400" i="1" dirty="0" err="1"/>
              <a:t>Pericolic</a:t>
            </a:r>
            <a:r>
              <a:rPr lang="en-US" sz="2400" i="1" dirty="0"/>
              <a:t> abscess or </a:t>
            </a:r>
            <a:r>
              <a:rPr lang="en-US" sz="2400" i="1" dirty="0" err="1"/>
              <a:t>phlegmon</a:t>
            </a:r>
            <a:r>
              <a:rPr lang="en-US" sz="2400" i="1" dirty="0"/>
              <a:t/>
            </a:r>
            <a:br>
              <a:rPr lang="en-US" sz="2400" i="1" dirty="0"/>
            </a:br>
            <a:r>
              <a:rPr lang="en-US" sz="2400" i="1" dirty="0"/>
              <a:t> 2 Pelvic or intra-abdominal abscess</a:t>
            </a:r>
            <a:r>
              <a:rPr lang="ar-IQ" sz="2400" i="1" dirty="0"/>
              <a:t/>
            </a:r>
            <a:br>
              <a:rPr lang="ar-IQ" sz="2400" i="1" dirty="0"/>
            </a:br>
            <a:r>
              <a:rPr lang="en-US" sz="2400" i="1" dirty="0"/>
              <a:t> 3 Non-</a:t>
            </a:r>
            <a:r>
              <a:rPr lang="en-US" sz="2400" i="1" dirty="0" err="1"/>
              <a:t>faeculent</a:t>
            </a:r>
            <a:r>
              <a:rPr lang="en-US" sz="2400" i="1" dirty="0"/>
              <a:t> peritonitis</a:t>
            </a:r>
            <a:r>
              <a:rPr lang="ar-IQ" sz="2400" i="1" dirty="0"/>
              <a:t/>
            </a:r>
            <a:br>
              <a:rPr lang="ar-IQ" sz="2400" i="1" dirty="0"/>
            </a:br>
            <a:r>
              <a:rPr lang="en-US" sz="2400" i="1" dirty="0"/>
              <a:t> 4 </a:t>
            </a:r>
            <a:r>
              <a:rPr lang="en-US" sz="2400" i="1" dirty="0" err="1"/>
              <a:t>Faeculent</a:t>
            </a:r>
            <a:r>
              <a:rPr lang="en-US" sz="2400" i="1" dirty="0"/>
              <a:t> peritonitis</a:t>
            </a:r>
            <a:endParaRPr lang="ar-IQ" sz="2400" i="1" dirty="0"/>
          </a:p>
        </p:txBody>
      </p:sp>
      <p:sp>
        <p:nvSpPr>
          <p:cNvPr id="3" name="مستطيل 2"/>
          <p:cNvSpPr/>
          <p:nvPr/>
        </p:nvSpPr>
        <p:spPr>
          <a:xfrm>
            <a:off x="-34778" y="1071546"/>
            <a:ext cx="8072462" cy="523220"/>
          </a:xfrm>
          <a:prstGeom prst="rect">
            <a:avLst/>
          </a:prstGeom>
        </p:spPr>
        <p:txBody>
          <a:bodyPr wrap="square">
            <a:spAutoFit/>
          </a:bodyPr>
          <a:lstStyle/>
          <a:p>
            <a:r>
              <a:rPr lang="en-US" sz="2800" b="1" i="1" dirty="0"/>
              <a:t>Classification of  diverticulitis (Hinchey)</a:t>
            </a:r>
            <a:endParaRPr lang="ar-IQ"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507288" cy="3725866"/>
          </a:xfrm>
        </p:spPr>
        <p:txBody>
          <a:bodyPr>
            <a:normAutofit/>
          </a:bodyPr>
          <a:lstStyle/>
          <a:p>
            <a:pPr algn="l"/>
            <a:r>
              <a:rPr lang="en-US" sz="2400" b="1" i="1" dirty="0"/>
              <a:t>Diagnosis</a:t>
            </a:r>
            <a:br>
              <a:rPr lang="en-US" sz="2400" b="1" i="1" dirty="0"/>
            </a:br>
            <a:r>
              <a:rPr lang="en-US" sz="2400" i="1" dirty="0"/>
              <a:t>Radiology</a:t>
            </a:r>
            <a:br>
              <a:rPr lang="en-US" sz="2400" i="1" dirty="0"/>
            </a:br>
            <a:r>
              <a:rPr lang="en-US" sz="2400" i="1" dirty="0"/>
              <a:t>Although the diagnosis of acute diverticulitis is made on clinical</a:t>
            </a:r>
            <a:br>
              <a:rPr lang="en-US" sz="2400" i="1" dirty="0"/>
            </a:br>
            <a:r>
              <a:rPr lang="en-US" sz="2400" i="1" dirty="0"/>
              <a:t>grounds, it can be confirmed during the acute phase by </a:t>
            </a:r>
            <a:r>
              <a:rPr lang="en-US" sz="2400" i="1" dirty="0" err="1"/>
              <a:t>computerised</a:t>
            </a:r>
            <a:r>
              <a:rPr lang="en-US" sz="2400" i="1" dirty="0"/>
              <a:t> tomography (CT). It is particularly good at identifying</a:t>
            </a:r>
            <a:br>
              <a:rPr lang="en-US" sz="2400" i="1" dirty="0"/>
            </a:br>
            <a:r>
              <a:rPr lang="en-US" sz="2400" i="1" dirty="0"/>
              <a:t>bowel wall thickening, abscess formation and </a:t>
            </a:r>
            <a:r>
              <a:rPr lang="en-US" sz="2400" i="1" dirty="0" err="1"/>
              <a:t>extraluminal</a:t>
            </a:r>
            <a:r>
              <a:rPr lang="en-US" sz="2400" i="1" dirty="0"/>
              <a:t> disease.</a:t>
            </a:r>
            <a:br>
              <a:rPr lang="en-US" sz="2400" i="1" dirty="0"/>
            </a:br>
            <a:r>
              <a:rPr lang="en-US" sz="2400" i="1" dirty="0"/>
              <a:t>, drainage may be carried out </a:t>
            </a:r>
            <a:r>
              <a:rPr lang="en-US" sz="2400" i="1" dirty="0" err="1"/>
              <a:t>percutaneously</a:t>
            </a:r>
            <a:r>
              <a:rPr lang="en-US" sz="2400" i="1" dirty="0"/>
              <a:t>. Such an</a:t>
            </a:r>
            <a:br>
              <a:rPr lang="en-US" sz="2400" i="1" dirty="0"/>
            </a:br>
            <a:r>
              <a:rPr lang="en-US" sz="2400" i="1" dirty="0"/>
              <a:t>option may delay or postpone further operative procedures.</a:t>
            </a:r>
            <a:endParaRPr lang="ar-IQ" sz="2400" i="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940180"/>
          </a:xfrm>
        </p:spPr>
        <p:txBody>
          <a:bodyPr>
            <a:normAutofit/>
          </a:bodyPr>
          <a:lstStyle/>
          <a:p>
            <a:pPr algn="l"/>
            <a:r>
              <a:rPr lang="en-US" sz="2400" i="1" dirty="0"/>
              <a:t>Barium enemas  and </a:t>
            </a:r>
            <a:r>
              <a:rPr lang="en-US" sz="2400" i="1" dirty="0" err="1"/>
              <a:t>sigmoidoscopy</a:t>
            </a:r>
            <a:r>
              <a:rPr lang="en-US" sz="2400" i="1" dirty="0"/>
              <a:t> are usually</a:t>
            </a:r>
            <a:br>
              <a:rPr lang="en-US" sz="2400" i="1" dirty="0"/>
            </a:br>
            <a:r>
              <a:rPr lang="en-US" sz="2400" i="1" dirty="0"/>
              <a:t>reserved for patients who have recovered from an attack of acute diverticulitis, for fear of causing perforation or peritonitis. </a:t>
            </a:r>
            <a:r>
              <a:rPr lang="en-US" sz="2400" i="1" dirty="0" err="1"/>
              <a:t>Watersoluble</a:t>
            </a:r>
            <a:r>
              <a:rPr lang="en-US" sz="2400" i="1" dirty="0"/>
              <a:t> contrast enemas may, however, be helpful in sorting out patients with large bowel obstruction. In the acute situation, it is good at detecting </a:t>
            </a:r>
            <a:r>
              <a:rPr lang="en-US" sz="2400" i="1" dirty="0" err="1"/>
              <a:t>intraluminal</a:t>
            </a:r>
            <a:r>
              <a:rPr lang="en-US" sz="2400" i="1" dirty="0"/>
              <a:t> changes and leakage. The sensitivity for this is of the order of 90%. Barium radiology is carried out to exclude a carcinoma and to assess the extent of the disease.</a:t>
            </a:r>
            <a:endParaRPr lang="ar-IQ" sz="2400" i="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p>
        </p:txBody>
      </p:sp>
      <p:pic>
        <p:nvPicPr>
          <p:cNvPr id="2050" name="Picture 2"/>
          <p:cNvPicPr>
            <a:picLocks noChangeAspect="1" noChangeArrowheads="1"/>
          </p:cNvPicPr>
          <p:nvPr/>
        </p:nvPicPr>
        <p:blipFill>
          <a:blip r:embed="rId2"/>
          <a:srcRect/>
          <a:stretch>
            <a:fillRect/>
          </a:stretch>
        </p:blipFill>
        <p:spPr bwMode="auto">
          <a:xfrm>
            <a:off x="714348" y="285728"/>
            <a:ext cx="7858179" cy="6572272"/>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225932"/>
          </a:xfrm>
        </p:spPr>
        <p:txBody>
          <a:bodyPr>
            <a:normAutofit/>
          </a:bodyPr>
          <a:lstStyle/>
          <a:p>
            <a:pPr algn="l"/>
            <a:r>
              <a:rPr lang="en-US" sz="2400" i="1" dirty="0"/>
              <a:t>Where the sigmoid colon is thickened and narrowed, a ‘</a:t>
            </a:r>
            <a:r>
              <a:rPr lang="en-US" sz="2400" i="1" dirty="0" err="1"/>
              <a:t>sawtooth</a:t>
            </a:r>
            <a:r>
              <a:rPr lang="en-US" sz="2400" i="1" dirty="0"/>
              <a:t>’ appearance may be seen. Some strictures can be very difficult to distinguish by radiology alone and, in those circumstances, colonoscopy will be necessary to rule out a carcinoma.</a:t>
            </a:r>
            <a:br>
              <a:rPr lang="en-US" sz="2400" i="1" dirty="0"/>
            </a:br>
            <a:r>
              <a:rPr lang="en-US" sz="2400" i="1" dirty="0"/>
              <a:t> </a:t>
            </a:r>
            <a:r>
              <a:rPr lang="en-US" sz="2400" i="1" dirty="0" err="1"/>
              <a:t>Vesicocolic</a:t>
            </a:r>
            <a:r>
              <a:rPr lang="en-US" sz="2400" i="1" dirty="0"/>
              <a:t> fistulae should be evaluated with </a:t>
            </a:r>
            <a:r>
              <a:rPr lang="en-US" sz="2400" i="1" dirty="0" err="1"/>
              <a:t>cystoscopy</a:t>
            </a:r>
            <a:r>
              <a:rPr lang="en-US" sz="2400" i="1" dirty="0"/>
              <a:t> and biopsy in addition to colonoscopy. Contrast examinations may show the fistula itself. The differential diagnosis for </a:t>
            </a:r>
            <a:r>
              <a:rPr lang="en-US" sz="2400" i="1" dirty="0" err="1"/>
              <a:t>vesicocolic</a:t>
            </a:r>
            <a:r>
              <a:rPr lang="en-US" sz="2400" i="1" dirty="0"/>
              <a:t> fistulae (and other fistulae) includes cancer, radiation damage, </a:t>
            </a:r>
            <a:r>
              <a:rPr lang="en-US" sz="2400" i="1" dirty="0" err="1"/>
              <a:t>Crohn’s</a:t>
            </a:r>
            <a:r>
              <a:rPr lang="en-US" sz="2400" i="1" dirty="0"/>
              <a:t> disease (CD), tuberculosis and </a:t>
            </a:r>
            <a:r>
              <a:rPr lang="en-US" sz="2400" i="1" dirty="0" err="1"/>
              <a:t>actinomycosis</a:t>
            </a:r>
            <a:r>
              <a:rPr lang="en-US" sz="2400" i="1" dirty="0"/>
              <a:t>.</a:t>
            </a:r>
            <a:endParaRPr lang="ar-IQ" sz="2400" i="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940048"/>
          </a:xfrm>
        </p:spPr>
        <p:txBody>
          <a:bodyPr>
            <a:normAutofit/>
          </a:bodyPr>
          <a:lstStyle/>
          <a:p>
            <a:pPr algn="l"/>
            <a:r>
              <a:rPr lang="en-US" sz="2400" i="1" dirty="0"/>
              <a:t>Colonoscopy</a:t>
            </a:r>
            <a:br>
              <a:rPr lang="en-US" sz="2400" i="1" dirty="0"/>
            </a:br>
            <a:r>
              <a:rPr lang="en-US" sz="2400" i="1" dirty="0"/>
              <a:t>Colonoscopy may reveal the necks of </a:t>
            </a:r>
            <a:r>
              <a:rPr lang="en-US" sz="2400" i="1" dirty="0" err="1"/>
              <a:t>diverticula</a:t>
            </a:r>
            <a:r>
              <a:rPr lang="en-US" sz="2400" i="1" dirty="0"/>
              <a:t> within the bowel lumen . The differential diagnosis from a carcinoma can be</a:t>
            </a:r>
            <a:br>
              <a:rPr lang="en-US" sz="2400" i="1" dirty="0"/>
            </a:br>
            <a:r>
              <a:rPr lang="en-US" sz="2400" i="1" dirty="0"/>
              <a:t>impossible if a tight </a:t>
            </a:r>
            <a:r>
              <a:rPr lang="en-US" sz="2400" i="1" dirty="0" err="1"/>
              <a:t>stenosis</a:t>
            </a:r>
            <a:r>
              <a:rPr lang="en-US" sz="2400" i="1" dirty="0"/>
              <a:t> prevents colonoscopy. In equivocal</a:t>
            </a:r>
            <a:br>
              <a:rPr lang="en-US" sz="2400" i="1" dirty="0"/>
            </a:br>
            <a:r>
              <a:rPr lang="en-US" sz="2400" i="1" dirty="0"/>
              <a:t>cases, biopsies may be taken</a:t>
            </a:r>
            <a:endParaRPr lang="ar-IQ" sz="2400" i="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lstStyle/>
          <a:p>
            <a:endParaRPr lang="ar-IQ" dirty="0"/>
          </a:p>
        </p:txBody>
      </p:sp>
      <p:pic>
        <p:nvPicPr>
          <p:cNvPr id="3074" name="Picture 2"/>
          <p:cNvPicPr>
            <a:picLocks noChangeAspect="1" noChangeArrowheads="1"/>
          </p:cNvPicPr>
          <p:nvPr/>
        </p:nvPicPr>
        <p:blipFill>
          <a:blip r:embed="rId2"/>
          <a:srcRect/>
          <a:stretch>
            <a:fillRect/>
          </a:stretch>
        </p:blipFill>
        <p:spPr bwMode="auto">
          <a:xfrm>
            <a:off x="714348" y="285728"/>
            <a:ext cx="7715303" cy="657227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368808"/>
          </a:xfrm>
        </p:spPr>
        <p:txBody>
          <a:bodyPr>
            <a:normAutofit/>
          </a:bodyPr>
          <a:lstStyle/>
          <a:p>
            <a:pPr algn="l"/>
            <a:r>
              <a:rPr lang="en-US" sz="2400" b="1" i="1" dirty="0"/>
              <a:t>Large intestine</a:t>
            </a:r>
            <a:br>
              <a:rPr lang="en-US" sz="2400" b="1" i="1" dirty="0"/>
            </a:br>
            <a:r>
              <a:rPr lang="en-US" sz="2400" i="1" dirty="0"/>
              <a:t>The large intestine extends from the ileum to the anus. The colon is approximately 1.5 m in length. It is relatively more fixed than the small bowel It also differs in that it possesses appendices </a:t>
            </a:r>
            <a:r>
              <a:rPr lang="en-US" sz="2400" i="1" dirty="0" err="1"/>
              <a:t>epiploicae</a:t>
            </a:r>
            <a:r>
              <a:rPr lang="en-US" sz="2400" i="1" dirty="0"/>
              <a:t> on its surface,  which are peritoneal folds containing fat, and the presence of </a:t>
            </a:r>
            <a:r>
              <a:rPr lang="en-US" sz="2400" i="1" dirty="0" err="1"/>
              <a:t>taenia</a:t>
            </a:r>
            <a:r>
              <a:rPr lang="en-US" sz="2400" i="1" dirty="0"/>
              <a:t>, which consist of longitudinal bands of the outer muscle coat. It can be divided into the </a:t>
            </a:r>
            <a:r>
              <a:rPr lang="en-US" sz="2400" i="1" dirty="0" err="1"/>
              <a:t>caecal</a:t>
            </a:r>
            <a:r>
              <a:rPr lang="en-US" sz="2400" i="1" dirty="0"/>
              <a:t>, ascending, transverse, descending and sigmoid colonic segments.</a:t>
            </a:r>
            <a:endParaRPr lang="ar-IQ" sz="2400" i="1" dirty="0"/>
          </a:p>
        </p:txBody>
      </p:sp>
    </p:spTree>
    <p:extLst>
      <p:ext uri="{BB962C8B-B14F-4D97-AF65-F5344CB8AC3E}">
        <p14:creationId xmlns:p14="http://schemas.microsoft.com/office/powerpoint/2010/main" val="34895491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225800"/>
          </a:xfrm>
        </p:spPr>
        <p:txBody>
          <a:bodyPr>
            <a:normAutofit/>
          </a:bodyPr>
          <a:lstStyle/>
          <a:p>
            <a:pPr algn="l"/>
            <a:r>
              <a:rPr lang="en-US" sz="2400" b="1" i="1" dirty="0"/>
              <a:t>Management</a:t>
            </a:r>
            <a:br>
              <a:rPr lang="en-US" sz="2400" b="1" i="1" dirty="0"/>
            </a:br>
            <a:r>
              <a:rPr lang="en-US" sz="2400" dirty="0"/>
              <a:t>Non-complicated</a:t>
            </a:r>
            <a:br>
              <a:rPr lang="en-US" sz="2400" dirty="0"/>
            </a:br>
            <a:r>
              <a:rPr lang="en-US" sz="2400" i="1" dirty="0" err="1"/>
              <a:t>Diverticulosis</a:t>
            </a:r>
            <a:r>
              <a:rPr lang="en-US" sz="2400" i="1" dirty="0"/>
              <a:t> should be treated with a high-residue diet containing</a:t>
            </a:r>
            <a:r>
              <a:rPr lang="en-US" sz="2400" dirty="0"/>
              <a:t> bread, flour, fruit and vegetables. Bulk</a:t>
            </a:r>
            <a:br>
              <a:rPr lang="en-US" sz="2400" dirty="0"/>
            </a:br>
            <a:r>
              <a:rPr lang="en-US" sz="2400" dirty="0"/>
              <a:t>formers such as bran, </a:t>
            </a:r>
            <a:r>
              <a:rPr lang="en-US" sz="2400" dirty="0" err="1"/>
              <a:t>Isogel</a:t>
            </a:r>
            <a:r>
              <a:rPr lang="en-US" sz="2400" dirty="0"/>
              <a:t> and </a:t>
            </a:r>
            <a:r>
              <a:rPr lang="en-US" sz="2400" dirty="0" err="1"/>
              <a:t>Fybogel</a:t>
            </a:r>
            <a:r>
              <a:rPr lang="en-US" sz="2400" dirty="0"/>
              <a:t> may be given</a:t>
            </a:r>
            <a:endParaRPr lang="ar-IQ"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797172"/>
          </a:xfrm>
        </p:spPr>
        <p:txBody>
          <a:bodyPr>
            <a:normAutofit/>
          </a:bodyPr>
          <a:lstStyle/>
          <a:p>
            <a:pPr algn="l"/>
            <a:r>
              <a:rPr lang="en-US" sz="2400" i="1" dirty="0"/>
              <a:t>until the stools are soft. Painful </a:t>
            </a:r>
            <a:r>
              <a:rPr lang="en-US" sz="2400" i="1" dirty="0" err="1"/>
              <a:t>diverticular</a:t>
            </a:r>
            <a:r>
              <a:rPr lang="en-US" sz="2400" i="1" dirty="0"/>
              <a:t> disease may require</a:t>
            </a:r>
            <a:br>
              <a:rPr lang="en-US" sz="2400" i="1" dirty="0"/>
            </a:br>
            <a:r>
              <a:rPr lang="en-US" sz="2400" i="1" dirty="0"/>
              <a:t>antispasmodics.</a:t>
            </a:r>
            <a:br>
              <a:rPr lang="en-US" sz="2400" i="1" dirty="0"/>
            </a:br>
            <a:r>
              <a:rPr lang="en-US" sz="2400" i="1" dirty="0"/>
              <a:t>Acute diverticulitis is treated by bed rest and intravenous</a:t>
            </a:r>
            <a:br>
              <a:rPr lang="en-US" sz="2400" i="1" dirty="0"/>
            </a:br>
            <a:r>
              <a:rPr lang="en-US" sz="2400" i="1" dirty="0"/>
              <a:t>antibiotics (usually </a:t>
            </a:r>
            <a:r>
              <a:rPr lang="en-US" sz="2400" i="1" dirty="0" err="1"/>
              <a:t>cefuroxime</a:t>
            </a:r>
            <a:r>
              <a:rPr lang="en-US" sz="2400" i="1" dirty="0"/>
              <a:t> and </a:t>
            </a:r>
            <a:r>
              <a:rPr lang="en-US" sz="2400" i="1" dirty="0" err="1"/>
              <a:t>metronidazole</a:t>
            </a:r>
            <a:r>
              <a:rPr lang="en-US" sz="2400" i="1" dirty="0"/>
              <a:t>). </a:t>
            </a:r>
            <a:endParaRPr lang="ar-IQ" sz="2400" i="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440114"/>
          </a:xfrm>
        </p:spPr>
        <p:txBody>
          <a:bodyPr>
            <a:normAutofit/>
          </a:bodyPr>
          <a:lstStyle/>
          <a:p>
            <a:pPr algn="l"/>
            <a:r>
              <a:rPr lang="en-US" sz="2400" i="1" dirty="0"/>
              <a:t>Operative procedures for </a:t>
            </a:r>
            <a:r>
              <a:rPr lang="en-US" sz="2400" i="1" dirty="0" err="1"/>
              <a:t>diverticular</a:t>
            </a:r>
            <a:r>
              <a:rPr lang="en-US" sz="2400" i="1" dirty="0"/>
              <a:t> disease</a:t>
            </a:r>
            <a:br>
              <a:rPr lang="en-US" sz="2400" i="1" dirty="0"/>
            </a:br>
            <a:r>
              <a:rPr lang="en-US" sz="2400" i="1" dirty="0"/>
              <a:t>The aim of surgery is to control sepsis in the peritoneum and circulation.</a:t>
            </a:r>
            <a:br>
              <a:rPr lang="en-US" sz="2400" i="1" dirty="0"/>
            </a:br>
            <a:r>
              <a:rPr lang="en-US" sz="2400" i="1" dirty="0"/>
              <a:t>Indications for operation include general peritonitis and</a:t>
            </a:r>
            <a:br>
              <a:rPr lang="en-US" sz="2400" i="1" dirty="0"/>
            </a:br>
            <a:r>
              <a:rPr lang="en-US" sz="2400" i="1" dirty="0"/>
              <a:t>failure to resolve on conservative treatment. </a:t>
            </a:r>
            <a:br>
              <a:rPr lang="en-US" sz="2400" i="1" dirty="0"/>
            </a:br>
            <a:r>
              <a:rPr lang="en-US" sz="2400" i="1" dirty="0"/>
              <a:t>Postoperative mortality and reoperation rate for elective resection are 5% and 12%, respectively</a:t>
            </a:r>
            <a:endParaRPr lang="ar-IQ" sz="2400" i="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368544"/>
          </a:xfrm>
        </p:spPr>
        <p:txBody>
          <a:bodyPr>
            <a:normAutofit/>
          </a:bodyPr>
          <a:lstStyle/>
          <a:p>
            <a:pPr algn="l"/>
            <a:r>
              <a:rPr lang="en-US" sz="2400" i="1" dirty="0"/>
              <a:t>The ideal operation carried out as after careful preparation of the gut is a one-stage resection. This involves removal of the affected segment and restoration of continuity by end-to-end </a:t>
            </a:r>
            <a:r>
              <a:rPr lang="en-US" sz="2400" i="1" dirty="0" err="1"/>
              <a:t>anastomosis</a:t>
            </a:r>
            <a:endParaRPr lang="ar-IQ" sz="2400" i="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2654296"/>
          </a:xfrm>
        </p:spPr>
        <p:txBody>
          <a:bodyPr>
            <a:normAutofit/>
          </a:bodyPr>
          <a:lstStyle/>
          <a:p>
            <a:pPr algn="l"/>
            <a:r>
              <a:rPr lang="en-US" sz="2400" i="1" dirty="0"/>
              <a:t>If there is obstruction, inflammatory </a:t>
            </a:r>
            <a:r>
              <a:rPr lang="en-US" sz="2400" i="1" dirty="0" err="1"/>
              <a:t>oedema</a:t>
            </a:r>
            <a:r>
              <a:rPr lang="en-US" sz="2400" i="1" dirty="0"/>
              <a:t> and adhesions or</a:t>
            </a:r>
            <a:br>
              <a:rPr lang="en-US" sz="2400" i="1" dirty="0"/>
            </a:br>
            <a:r>
              <a:rPr lang="en-US" sz="2400" i="1" dirty="0"/>
              <a:t>the bowel is loaded with </a:t>
            </a:r>
            <a:r>
              <a:rPr lang="en-US" sz="2400" i="1" dirty="0" err="1"/>
              <a:t>faeces</a:t>
            </a:r>
            <a:r>
              <a:rPr lang="en-US" sz="2400" i="1" dirty="0"/>
              <a:t>, a Hartmann’s operation is the</a:t>
            </a:r>
            <a:br>
              <a:rPr lang="en-US" sz="2400" i="1" dirty="0"/>
            </a:br>
            <a:r>
              <a:rPr lang="en-US" sz="2400" i="1" dirty="0"/>
              <a:t>procedure of choice</a:t>
            </a:r>
            <a:endParaRPr lang="ar-IQ" sz="2400" i="1"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440378"/>
          </a:xfrm>
        </p:spPr>
        <p:txBody>
          <a:bodyPr>
            <a:noAutofit/>
          </a:bodyPr>
          <a:lstStyle/>
          <a:p>
            <a:pPr algn="l"/>
            <a:r>
              <a:rPr lang="en-US" sz="2400" i="1" dirty="0"/>
              <a:t>In acute perforation, peritonitis soon becomes general and</a:t>
            </a:r>
            <a:br>
              <a:rPr lang="en-US" sz="2400" i="1" dirty="0"/>
            </a:br>
            <a:r>
              <a:rPr lang="en-US" sz="2400" i="1" dirty="0"/>
              <a:t>may be purulent, with a mortality rate of about 15%. Gross</a:t>
            </a:r>
            <a:br>
              <a:rPr lang="en-US" sz="2400" i="1" dirty="0"/>
            </a:br>
            <a:r>
              <a:rPr lang="en-US" sz="2400" i="1" dirty="0" err="1"/>
              <a:t>faecal</a:t>
            </a:r>
            <a:r>
              <a:rPr lang="en-US" sz="2400" i="1" dirty="0"/>
              <a:t> peritonitis carries a mortality rate of more than 50% and</a:t>
            </a:r>
            <a:br>
              <a:rPr lang="en-US" sz="2400" i="1" dirty="0"/>
            </a:br>
            <a:r>
              <a:rPr lang="en-US" sz="2400" i="1" dirty="0" err="1"/>
              <a:t>pneumoperitoneum</a:t>
            </a:r>
            <a:r>
              <a:rPr lang="en-US" sz="2400" i="1" dirty="0"/>
              <a:t> is usually present; the diagnosis may not</a:t>
            </a:r>
            <a:br>
              <a:rPr lang="en-US" sz="2400" i="1" dirty="0"/>
            </a:br>
            <a:r>
              <a:rPr lang="en-US" sz="2400" i="1" dirty="0"/>
              <a:t>be confirmed until emergency </a:t>
            </a:r>
            <a:r>
              <a:rPr lang="en-US" sz="2400" i="1" dirty="0" err="1"/>
              <a:t>laparotomy</a:t>
            </a:r>
            <a:r>
              <a:rPr lang="en-US" sz="2400" i="1" dirty="0"/>
              <a:t>. There is a choice of</a:t>
            </a:r>
            <a:br>
              <a:rPr lang="en-US" sz="2400" i="1" dirty="0"/>
            </a:br>
            <a:r>
              <a:rPr lang="en-US" sz="2400" i="1" dirty="0"/>
              <a:t>procedures:</a:t>
            </a:r>
            <a:br>
              <a:rPr lang="en-US" sz="2400" i="1" dirty="0"/>
            </a:br>
            <a:r>
              <a:rPr lang="en-US" sz="2400" i="1" dirty="0"/>
              <a:t>a primary resection and Hartmann’s procedure ;</a:t>
            </a:r>
            <a:br>
              <a:rPr lang="en-US" sz="2400" i="1" dirty="0"/>
            </a:br>
            <a:r>
              <a:rPr lang="en-US" sz="2400" i="1" dirty="0"/>
              <a:t>b primary resection and </a:t>
            </a:r>
            <a:r>
              <a:rPr lang="en-US" sz="2400" i="1" dirty="0" err="1"/>
              <a:t>anastomosis</a:t>
            </a:r>
            <a:r>
              <a:rPr lang="en-US" sz="2400" i="1" dirty="0"/>
              <a:t> after on-table </a:t>
            </a:r>
            <a:r>
              <a:rPr lang="en-US" sz="2400" i="1" dirty="0" err="1"/>
              <a:t>lavage</a:t>
            </a:r>
            <a:r>
              <a:rPr lang="en-US" sz="2400" i="1" dirty="0"/>
              <a:t> in</a:t>
            </a:r>
            <a:br>
              <a:rPr lang="en-US" sz="2400" i="1" dirty="0"/>
            </a:br>
            <a:r>
              <a:rPr lang="en-US" sz="2400" i="1" dirty="0"/>
              <a:t>selected cases;</a:t>
            </a:r>
            <a:br>
              <a:rPr lang="en-US" sz="2400" i="1" dirty="0"/>
            </a:br>
            <a:r>
              <a:rPr lang="en-US" sz="2400" i="1" dirty="0"/>
              <a:t>c </a:t>
            </a:r>
            <a:r>
              <a:rPr lang="en-US" sz="2400" i="1" dirty="0" err="1"/>
              <a:t>exteriorisation</a:t>
            </a:r>
            <a:r>
              <a:rPr lang="en-US" sz="2400" i="1" dirty="0"/>
              <a:t> of the affected bowel, which is then opened</a:t>
            </a:r>
            <a:br>
              <a:rPr lang="en-US" sz="2400" i="1" dirty="0"/>
            </a:br>
            <a:r>
              <a:rPr lang="en-US" sz="2400" i="1" dirty="0"/>
              <a:t>as a colostomy, a procedure now rarely used.</a:t>
            </a:r>
            <a:br>
              <a:rPr lang="en-US" sz="2400" i="1" dirty="0"/>
            </a:br>
            <a:r>
              <a:rPr lang="en-US" sz="2400" b="1" i="1" dirty="0"/>
              <a:t> Fistulae can be cured only by resection of the diseased bowel</a:t>
            </a:r>
            <a:br>
              <a:rPr lang="en-US" sz="2400" b="1" i="1" dirty="0"/>
            </a:br>
            <a:r>
              <a:rPr lang="en-US" sz="2400" i="1" dirty="0"/>
              <a:t>and closure of the fistula. In the case of a </a:t>
            </a:r>
            <a:r>
              <a:rPr lang="en-US" sz="2400" i="1" dirty="0" err="1"/>
              <a:t>colovesical</a:t>
            </a:r>
            <a:r>
              <a:rPr lang="en-US" sz="2400" i="1" dirty="0"/>
              <a:t> fistula</a:t>
            </a:r>
            <a:endParaRPr lang="ar-IQ" sz="2400" i="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3868742"/>
          </a:xfrm>
        </p:spPr>
        <p:txBody>
          <a:bodyPr>
            <a:normAutofit/>
          </a:bodyPr>
          <a:lstStyle/>
          <a:p>
            <a:pPr algn="l"/>
            <a:r>
              <a:rPr lang="en-US" sz="2400" b="1" i="1" dirty="0" err="1"/>
              <a:t>Haemorrhage</a:t>
            </a:r>
            <a:r>
              <a:rPr lang="en-US" sz="2400" b="1" i="1" dirty="0"/>
              <a:t> from diverticulitis must be distinguished from</a:t>
            </a:r>
            <a:br>
              <a:rPr lang="en-US" sz="2400" b="1" i="1" dirty="0"/>
            </a:br>
            <a:r>
              <a:rPr lang="en-US" sz="2400" i="1" dirty="0" err="1"/>
              <a:t>angiodysplasia</a:t>
            </a:r>
            <a:r>
              <a:rPr lang="en-US" sz="2400" i="1" dirty="0"/>
              <a:t>. It usually responds to conservative management</a:t>
            </a:r>
            <a:br>
              <a:rPr lang="en-US" sz="2400" i="1" dirty="0"/>
            </a:br>
            <a:r>
              <a:rPr lang="en-US" sz="2400" i="1" dirty="0"/>
              <a:t>and occasionally requires resection On-table </a:t>
            </a:r>
            <a:r>
              <a:rPr lang="en-US" sz="2400" i="1" dirty="0" err="1"/>
              <a:t>lavage</a:t>
            </a:r>
            <a:r>
              <a:rPr lang="en-US" sz="2400" i="1" dirty="0"/>
              <a:t> and</a:t>
            </a:r>
            <a:br>
              <a:rPr lang="en-US" sz="2400" i="1" dirty="0"/>
            </a:br>
            <a:r>
              <a:rPr lang="en-US" sz="2400" i="1" dirty="0"/>
              <a:t>colonoscopy may be necessary to </a:t>
            </a:r>
            <a:r>
              <a:rPr lang="en-US" sz="2400" i="1" dirty="0" err="1"/>
              <a:t>localise</a:t>
            </a:r>
            <a:r>
              <a:rPr lang="en-US" sz="2400" i="1" dirty="0"/>
              <a:t> the bleeding site. If</a:t>
            </a:r>
            <a:br>
              <a:rPr lang="en-US" sz="2400" i="1" dirty="0"/>
            </a:br>
            <a:r>
              <a:rPr lang="en-US" sz="2400" i="1" dirty="0"/>
              <a:t>the source cannot be located, then subtotal </a:t>
            </a:r>
            <a:r>
              <a:rPr lang="en-US" sz="2400" i="1" dirty="0" err="1"/>
              <a:t>colectomy</a:t>
            </a:r>
            <a:r>
              <a:rPr lang="en-US" sz="2400" i="1" dirty="0"/>
              <a:t> and</a:t>
            </a:r>
            <a:br>
              <a:rPr lang="en-US" sz="2400" i="1" dirty="0"/>
            </a:br>
            <a:r>
              <a:rPr lang="en-US" sz="2400" i="1" dirty="0" err="1"/>
              <a:t>ileostomy</a:t>
            </a:r>
            <a:r>
              <a:rPr lang="en-US" sz="2400" i="1" dirty="0"/>
              <a:t> is the safest option..</a:t>
            </a:r>
            <a:endParaRPr lang="ar-IQ" sz="2400" i="1"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583362"/>
          </a:xfrm>
        </p:spPr>
        <p:txBody>
          <a:bodyPr>
            <a:normAutofit/>
          </a:bodyPr>
          <a:lstStyle/>
          <a:p>
            <a:pPr algn="l"/>
            <a:r>
              <a:rPr lang="en-US" sz="2400" i="1" dirty="0"/>
              <a:t>Solitary diverticulum of the caecum and ascending colon is rare</a:t>
            </a:r>
            <a:br>
              <a:rPr lang="en-US" sz="2400" i="1" dirty="0"/>
            </a:br>
            <a:r>
              <a:rPr lang="en-US" sz="2400" dirty="0"/>
              <a:t>and congenital, and may present with symptoms and signs identical to those of acute appendicitis</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endParaRPr lang="ar-IQ"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5082366"/>
          </a:xfrm>
        </p:spPr>
        <p:txBody>
          <a:bodyPr>
            <a:normAutofit/>
          </a:bodyPr>
          <a:lstStyle/>
          <a:p>
            <a:r>
              <a:rPr lang="en-US" sz="2400" b="1" i="1" dirty="0" err="1"/>
              <a:t>Hirschsprung’s</a:t>
            </a:r>
            <a:r>
              <a:rPr lang="en-US" sz="2400" b="1" i="1" dirty="0"/>
              <a:t> disease</a:t>
            </a:r>
            <a:br>
              <a:rPr lang="en-US" sz="2400" b="1" i="1" dirty="0"/>
            </a:br>
            <a:r>
              <a:rPr lang="en-US" sz="2400" i="1" dirty="0" err="1"/>
              <a:t>Hirschsprung’s</a:t>
            </a:r>
            <a:r>
              <a:rPr lang="en-US" sz="2400" i="1" dirty="0"/>
              <a:t> disease is </a:t>
            </a:r>
            <a:r>
              <a:rPr lang="en-US" sz="2400" i="1" dirty="0" err="1"/>
              <a:t>characterised</a:t>
            </a:r>
            <a:r>
              <a:rPr lang="en-US" sz="2400" i="1" dirty="0"/>
              <a:t> by the congenital absence of intramural ganglion cells and the presence of hypertrophic</a:t>
            </a:r>
            <a:br>
              <a:rPr lang="en-US" sz="2400" i="1" dirty="0"/>
            </a:br>
            <a:r>
              <a:rPr lang="en-US" sz="2400" i="1" dirty="0"/>
              <a:t>nerves in the distal large bowel. The affected gut is </a:t>
            </a:r>
            <a:r>
              <a:rPr lang="en-US" sz="2400" i="1" dirty="0" err="1"/>
              <a:t>tonically</a:t>
            </a:r>
            <a:r>
              <a:rPr lang="en-US" sz="2400" i="1" dirty="0"/>
              <a:t> contracted causing functional bowel obstruction. The </a:t>
            </a:r>
            <a:r>
              <a:rPr lang="en-US" sz="2400" i="1" dirty="0" err="1"/>
              <a:t>aganglionosis</a:t>
            </a:r>
            <a:r>
              <a:rPr lang="en-US" sz="2400" i="1" dirty="0"/>
              <a:t> is restricted to the rectum and sigmoid colon in 75% of patients (short segment), involves the proximal colon in 15% (long segment) and affects the entire colon</a:t>
            </a:r>
            <a:br>
              <a:rPr lang="en-US" sz="2400" i="1" dirty="0"/>
            </a:br>
            <a:r>
              <a:rPr lang="en-US" sz="2400" i="1" dirty="0"/>
              <a:t/>
            </a:r>
            <a:br>
              <a:rPr lang="en-US" sz="2400" i="1" dirty="0"/>
            </a:br>
            <a:r>
              <a:rPr lang="en-US" sz="2400" i="1" dirty="0"/>
              <a:t/>
            </a:r>
            <a:br>
              <a:rPr lang="en-US" sz="2400" i="1" dirty="0"/>
            </a:br>
            <a:r>
              <a:rPr lang="en-US" sz="2400" i="1" dirty="0"/>
              <a:t/>
            </a:r>
            <a:br>
              <a:rPr lang="en-US" sz="2400" i="1" dirty="0"/>
            </a:br>
            <a:endParaRPr lang="ar-IQ" sz="2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868874"/>
          </a:xfrm>
        </p:spPr>
        <p:txBody>
          <a:bodyPr>
            <a:normAutofit/>
          </a:bodyPr>
          <a:lstStyle/>
          <a:p>
            <a:pPr algn="l"/>
            <a:r>
              <a:rPr lang="en-US" sz="2400" i="1" dirty="0"/>
              <a:t>The blood supply of the colon is derived from </a:t>
            </a:r>
            <a:r>
              <a:rPr lang="en-US" sz="2400" i="1" dirty="0" err="1"/>
              <a:t>ileocolic</a:t>
            </a:r>
            <a:r>
              <a:rPr lang="en-US" sz="2400" i="1" dirty="0"/>
              <a:t>, right</a:t>
            </a:r>
            <a:br>
              <a:rPr lang="en-US" sz="2400" i="1" dirty="0"/>
            </a:br>
            <a:r>
              <a:rPr lang="en-US" sz="2400" i="1" dirty="0"/>
              <a:t>colic and middle colic branches of the superior mesenteric vessels.</a:t>
            </a:r>
            <a:br>
              <a:rPr lang="en-US" sz="2400" i="1" dirty="0"/>
            </a:br>
            <a:r>
              <a:rPr lang="en-US" sz="2400" i="1" dirty="0"/>
              <a:t>The descending colon receives its blood supply from the left</a:t>
            </a:r>
            <a:br>
              <a:rPr lang="en-US" sz="2400" i="1" dirty="0"/>
            </a:br>
            <a:r>
              <a:rPr lang="en-US" sz="2400" i="1" dirty="0"/>
              <a:t>colic branch from the inferior mesenteric but also communicates</a:t>
            </a:r>
            <a:br>
              <a:rPr lang="en-US" sz="2400" i="1" dirty="0"/>
            </a:br>
            <a:r>
              <a:rPr lang="en-US" sz="2400" i="1" dirty="0"/>
              <a:t>with the superior mesenteric system via the marginal artery of</a:t>
            </a:r>
            <a:br>
              <a:rPr lang="en-US" sz="2400" i="1" dirty="0"/>
            </a:br>
            <a:r>
              <a:rPr lang="en-US" sz="2400" i="1" dirty="0"/>
              <a:t>Drummond. The veins run in a similar distribution. The nerve</a:t>
            </a:r>
            <a:br>
              <a:rPr lang="en-US" sz="2400" i="1" dirty="0"/>
            </a:br>
            <a:r>
              <a:rPr lang="en-US" sz="2400" i="1" dirty="0"/>
              <a:t>supply is derived from the sympathetic plexus surrounding the</a:t>
            </a:r>
            <a:br>
              <a:rPr lang="en-US" sz="2400" i="1" dirty="0"/>
            </a:br>
            <a:r>
              <a:rPr lang="en-US" sz="2400" i="1" dirty="0"/>
              <a:t>superior and inferior mesenteric arteries. Visceral pain is felt in</a:t>
            </a:r>
            <a:br>
              <a:rPr lang="en-US" sz="2400" i="1" dirty="0"/>
            </a:br>
            <a:r>
              <a:rPr lang="en-US" sz="2400" i="1" dirty="0"/>
              <a:t>the </a:t>
            </a:r>
            <a:r>
              <a:rPr lang="en-US" sz="2400" i="1" dirty="0" err="1"/>
              <a:t>peri</a:t>
            </a:r>
            <a:r>
              <a:rPr lang="en-US" sz="2400" i="1" dirty="0"/>
              <a:t>-umbilical region in the proximal colon and in the</a:t>
            </a:r>
            <a:br>
              <a:rPr lang="en-US" sz="2400" i="1" dirty="0"/>
            </a:br>
            <a:r>
              <a:rPr lang="en-US" sz="2400" i="1" dirty="0" err="1"/>
              <a:t>hypogastric</a:t>
            </a:r>
            <a:r>
              <a:rPr lang="en-US" sz="2400" i="1" dirty="0"/>
              <a:t> region in the distal colon.</a:t>
            </a:r>
            <a:endParaRPr lang="ar-IQ" sz="2400" i="1" dirty="0"/>
          </a:p>
        </p:txBody>
      </p:sp>
    </p:spTree>
    <p:extLst>
      <p:ext uri="{BB962C8B-B14F-4D97-AF65-F5344CB8AC3E}">
        <p14:creationId xmlns:p14="http://schemas.microsoft.com/office/powerpoint/2010/main" val="4188754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083188"/>
          </a:xfrm>
        </p:spPr>
        <p:txBody>
          <a:bodyPr>
            <a:normAutofit/>
          </a:bodyPr>
          <a:lstStyle/>
          <a:p>
            <a:pPr algn="l"/>
            <a:r>
              <a:rPr lang="en-US" sz="2400" b="1" i="1" dirty="0"/>
              <a:t>FUNCTIONAL ABNORMALITIES</a:t>
            </a:r>
            <a:br>
              <a:rPr lang="en-US" sz="2400" b="1" i="1" dirty="0"/>
            </a:br>
            <a:r>
              <a:rPr lang="en-US" sz="2400" b="1" i="1" dirty="0" err="1"/>
              <a:t>Megacolon</a:t>
            </a:r>
            <a:r>
              <a:rPr lang="en-US" sz="2400" b="1" i="1" dirty="0"/>
              <a:t> and non-</a:t>
            </a:r>
            <a:r>
              <a:rPr lang="en-US" sz="2400" b="1" i="1" dirty="0" err="1"/>
              <a:t>megacolon</a:t>
            </a:r>
            <a:r>
              <a:rPr lang="en-US" sz="2400" b="1" i="1" dirty="0"/>
              <a:t> constipation</a:t>
            </a:r>
            <a:br>
              <a:rPr lang="en-US" sz="2400" b="1" i="1" dirty="0"/>
            </a:br>
            <a:r>
              <a:rPr lang="en-US" sz="2400" i="1" dirty="0"/>
              <a:t>There is no single definition of constipation; however, a bowel</a:t>
            </a:r>
            <a:br>
              <a:rPr lang="en-US" sz="2400" i="1" dirty="0"/>
            </a:br>
            <a:r>
              <a:rPr lang="en-US" sz="2400" i="1" dirty="0"/>
              <a:t>frequency of less than one every 3 days would </a:t>
            </a:r>
            <a:r>
              <a:rPr lang="en-US" sz="2400" i="1"/>
              <a:t>be consider </a:t>
            </a:r>
            <a:r>
              <a:rPr lang="en-US" sz="2400" i="1" dirty="0"/>
              <a:t>abnormal by some. This group of conditions can be divided</a:t>
            </a:r>
            <a:br>
              <a:rPr lang="en-US" sz="2400" i="1" dirty="0"/>
            </a:br>
            <a:r>
              <a:rPr lang="en-US" sz="2400" i="1" dirty="0"/>
              <a:t>into:</a:t>
            </a:r>
            <a:br>
              <a:rPr lang="en-US" sz="2400" i="1" dirty="0"/>
            </a:br>
            <a:r>
              <a:rPr lang="en-US" sz="2400" b="1" i="1" dirty="0"/>
              <a:t>1 </a:t>
            </a:r>
            <a:r>
              <a:rPr lang="en-US" sz="2400" i="1" dirty="0" err="1"/>
              <a:t>megacolon</a:t>
            </a:r>
            <a:r>
              <a:rPr lang="en-US" sz="2400" i="1" dirty="0"/>
              <a:t>:</a:t>
            </a:r>
            <a:br>
              <a:rPr lang="en-US" sz="2400" i="1" dirty="0"/>
            </a:br>
            <a:r>
              <a:rPr lang="en-US" sz="2400" i="1" dirty="0"/>
              <a:t>a </a:t>
            </a:r>
            <a:r>
              <a:rPr lang="en-US" sz="2400" i="1" dirty="0" err="1"/>
              <a:t>Hirschsprung’s</a:t>
            </a:r>
            <a:r>
              <a:rPr lang="en-US" sz="2400" i="1" dirty="0"/>
              <a:t> disease;</a:t>
            </a:r>
            <a:br>
              <a:rPr lang="en-US" sz="2400" i="1" dirty="0"/>
            </a:br>
            <a:r>
              <a:rPr lang="en-US" sz="2400" i="1" dirty="0"/>
              <a:t>b non-</a:t>
            </a:r>
            <a:r>
              <a:rPr lang="en-US" sz="2400" i="1" dirty="0" err="1"/>
              <a:t>Hirschsprung’s</a:t>
            </a:r>
            <a:r>
              <a:rPr lang="en-US" sz="2400" i="1" dirty="0"/>
              <a:t> </a:t>
            </a:r>
            <a:r>
              <a:rPr lang="en-US" sz="2400" i="1" dirty="0" err="1"/>
              <a:t>megarectum</a:t>
            </a:r>
            <a:r>
              <a:rPr lang="en-US" sz="2400" i="1" dirty="0"/>
              <a:t> and </a:t>
            </a:r>
            <a:r>
              <a:rPr lang="en-US" sz="2400" i="1" dirty="0" err="1"/>
              <a:t>megacolon</a:t>
            </a:r>
            <a:r>
              <a:rPr lang="en-US" sz="2400" i="1" dirty="0"/>
              <a:t>;</a:t>
            </a:r>
            <a:br>
              <a:rPr lang="en-US" sz="2400" i="1" dirty="0"/>
            </a:br>
            <a:r>
              <a:rPr lang="en-US" sz="2400" b="1" i="1" dirty="0"/>
              <a:t>2 </a:t>
            </a:r>
            <a:r>
              <a:rPr lang="en-US" sz="2400" i="1" dirty="0"/>
              <a:t>non-</a:t>
            </a:r>
            <a:r>
              <a:rPr lang="en-US" sz="2400" i="1" dirty="0" err="1"/>
              <a:t>megacolon</a:t>
            </a:r>
            <a:r>
              <a:rPr lang="en-US" sz="2400" i="1" dirty="0"/>
              <a:t>:</a:t>
            </a:r>
            <a:br>
              <a:rPr lang="en-US" sz="2400" i="1" dirty="0"/>
            </a:br>
            <a:r>
              <a:rPr lang="en-US" sz="2400" i="1" dirty="0"/>
              <a:t>a slow transit;</a:t>
            </a:r>
            <a:br>
              <a:rPr lang="en-US" sz="2400" i="1" dirty="0"/>
            </a:br>
            <a:r>
              <a:rPr lang="en-US" sz="2400" i="1" dirty="0"/>
              <a:t>b normal transit. </a:t>
            </a:r>
            <a:endParaRPr lang="ar-IQ" sz="2400" i="1" dirty="0"/>
          </a:p>
        </p:txBody>
      </p:sp>
    </p:spTree>
    <p:extLst>
      <p:ext uri="{BB962C8B-B14F-4D97-AF65-F5344CB8AC3E}">
        <p14:creationId xmlns:p14="http://schemas.microsoft.com/office/powerpoint/2010/main" val="45315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a:bodyPr>
          <a:lstStyle/>
          <a:p>
            <a:pPr algn="l"/>
            <a:r>
              <a:rPr lang="en-US" sz="2400" b="1" i="1" dirty="0"/>
              <a:t>Idiopathic </a:t>
            </a:r>
            <a:r>
              <a:rPr lang="en-US" sz="2400" b="1" i="1" dirty="0" err="1"/>
              <a:t>megarectum</a:t>
            </a:r>
            <a:r>
              <a:rPr lang="en-US" sz="2400" b="1" i="1" dirty="0"/>
              <a:t> and </a:t>
            </a:r>
            <a:r>
              <a:rPr lang="en-US" sz="2400" b="1" i="1" dirty="0" err="1"/>
              <a:t>megacolon</a:t>
            </a:r>
            <a:r>
              <a:rPr lang="en-US" sz="2400" b="1" i="1" dirty="0"/>
              <a:t/>
            </a:r>
            <a:br>
              <a:rPr lang="en-US" sz="2400" b="1" i="1" dirty="0"/>
            </a:br>
            <a:r>
              <a:rPr lang="en-US" sz="2400" i="1" dirty="0"/>
              <a:t>This is a rare condition and the cause is not known, although in</a:t>
            </a:r>
            <a:br>
              <a:rPr lang="en-US" sz="2400" i="1" dirty="0"/>
            </a:br>
            <a:r>
              <a:rPr lang="en-US" sz="2400" i="1" dirty="0"/>
              <a:t>some it may result from poor toilet training during infancy and in</a:t>
            </a:r>
            <a:br>
              <a:rPr lang="en-US" sz="2400" i="1" dirty="0"/>
            </a:br>
            <a:r>
              <a:rPr lang="en-US" sz="2400" i="1" dirty="0"/>
              <a:t>others from a congenital abnormality of the intestinal </a:t>
            </a:r>
            <a:r>
              <a:rPr lang="en-US" sz="2400" i="1" dirty="0" err="1"/>
              <a:t>myenteric</a:t>
            </a:r>
            <a:r>
              <a:rPr lang="en-US" sz="2400" i="1" dirty="0"/>
              <a:t/>
            </a:r>
            <a:br>
              <a:rPr lang="en-US" sz="2400" i="1" dirty="0"/>
            </a:br>
            <a:r>
              <a:rPr lang="en-US" sz="2400" i="1" dirty="0"/>
              <a:t>plexus.</a:t>
            </a:r>
            <a:br>
              <a:rPr lang="en-US" sz="2400" i="1" dirty="0"/>
            </a:br>
            <a:r>
              <a:rPr lang="en-US" sz="2400" i="1" dirty="0"/>
              <a:t>Clinical features</a:t>
            </a:r>
            <a:br>
              <a:rPr lang="en-US" sz="2400" i="1" dirty="0"/>
            </a:br>
            <a:r>
              <a:rPr lang="en-US" sz="2400" i="1" dirty="0"/>
              <a:t>It presents usually in the first 20 years with severe constipation.</a:t>
            </a:r>
            <a:br>
              <a:rPr lang="en-US" sz="2400" i="1" dirty="0"/>
            </a:br>
            <a:r>
              <a:rPr lang="en-US" sz="2400" i="1" dirty="0"/>
              <a:t>Patients with idiopathic </a:t>
            </a:r>
            <a:r>
              <a:rPr lang="en-US" sz="2400" i="1" dirty="0" err="1"/>
              <a:t>megarectum</a:t>
            </a:r>
            <a:r>
              <a:rPr lang="en-US" sz="2400" i="1" dirty="0"/>
              <a:t> often present with </a:t>
            </a:r>
            <a:r>
              <a:rPr lang="en-US" sz="2400" i="1" dirty="0" err="1"/>
              <a:t>faecal</a:t>
            </a:r>
            <a:r>
              <a:rPr lang="en-US" sz="2400" i="1" dirty="0"/>
              <a:t/>
            </a:r>
            <a:br>
              <a:rPr lang="en-US" sz="2400" i="1" dirty="0"/>
            </a:br>
            <a:r>
              <a:rPr lang="en-US" sz="2400" i="1" dirty="0"/>
              <a:t>incontinence due to rectal </a:t>
            </a:r>
            <a:r>
              <a:rPr lang="en-US" sz="2400" i="1" dirty="0" err="1"/>
              <a:t>faecal</a:t>
            </a:r>
            <a:r>
              <a:rPr lang="en-US" sz="2400" i="1" dirty="0"/>
              <a:t> loading that requires manual</a:t>
            </a:r>
            <a:br>
              <a:rPr lang="en-US" sz="2400" i="1" dirty="0"/>
            </a:br>
            <a:r>
              <a:rPr lang="en-US" sz="2400" i="1" dirty="0"/>
              <a:t>evacuation. Patients with </a:t>
            </a:r>
            <a:r>
              <a:rPr lang="en-US" sz="2400" i="1" dirty="0" err="1"/>
              <a:t>megacolon</a:t>
            </a:r>
            <a:r>
              <a:rPr lang="en-US" sz="2400" i="1" dirty="0"/>
              <a:t> are more likely to present</a:t>
            </a:r>
            <a:br>
              <a:rPr lang="en-US" sz="2400" i="1" dirty="0"/>
            </a:br>
            <a:r>
              <a:rPr lang="en-US" sz="2400" i="1" dirty="0"/>
              <a:t>with abdominal distension and pain. On clinical examination,</a:t>
            </a:r>
            <a:br>
              <a:rPr lang="en-US" sz="2400" i="1" dirty="0"/>
            </a:br>
            <a:r>
              <a:rPr lang="en-US" sz="2400" i="1" dirty="0"/>
              <a:t>there may be a hard </a:t>
            </a:r>
            <a:r>
              <a:rPr lang="en-US" sz="2400" i="1" dirty="0" err="1"/>
              <a:t>faecal</a:t>
            </a:r>
            <a:r>
              <a:rPr lang="en-US" sz="2400" i="1" dirty="0"/>
              <a:t> mass arising out of the pelvis and, on</a:t>
            </a:r>
            <a:br>
              <a:rPr lang="en-US" sz="2400" i="1" dirty="0"/>
            </a:br>
            <a:r>
              <a:rPr lang="en-US" sz="2400" i="1" dirty="0"/>
              <a:t>rectal examination, there is a large </a:t>
            </a:r>
            <a:r>
              <a:rPr lang="en-US" sz="2400" i="1" dirty="0" err="1"/>
              <a:t>faecaloma</a:t>
            </a:r>
            <a:r>
              <a:rPr lang="en-US" sz="2400" i="1" dirty="0"/>
              <a:t> in the lumen. The</a:t>
            </a:r>
            <a:br>
              <a:rPr lang="en-US" sz="2400" i="1" dirty="0"/>
            </a:br>
            <a:r>
              <a:rPr lang="en-US" sz="2400" i="1" dirty="0"/>
              <a:t>anus is usually patulous, perianal soiling is common, and </a:t>
            </a:r>
            <a:r>
              <a:rPr lang="en-US" sz="2400" i="1" dirty="0" err="1"/>
              <a:t>sigmoidoscopy</a:t>
            </a:r>
            <a:r>
              <a:rPr lang="en-US" sz="2400" i="1" dirty="0"/>
              <a:t> is usually impossible.</a:t>
            </a:r>
            <a:endParaRPr lang="ar-IQ" sz="2400" i="1" dirty="0"/>
          </a:p>
        </p:txBody>
      </p:sp>
    </p:spTree>
    <p:extLst>
      <p:ext uri="{BB962C8B-B14F-4D97-AF65-F5344CB8AC3E}">
        <p14:creationId xmlns:p14="http://schemas.microsoft.com/office/powerpoint/2010/main" val="54750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297370"/>
          </a:xfrm>
        </p:spPr>
        <p:txBody>
          <a:bodyPr>
            <a:normAutofit/>
          </a:bodyPr>
          <a:lstStyle/>
          <a:p>
            <a:pPr algn="l"/>
            <a:r>
              <a:rPr lang="en-US" sz="2400" b="1" i="1" dirty="0"/>
              <a:t>Investigation</a:t>
            </a:r>
            <a:r>
              <a:rPr lang="en-US" sz="2400" i="1" dirty="0"/>
              <a:t/>
            </a:r>
            <a:br>
              <a:rPr lang="en-US" sz="2400" i="1" dirty="0"/>
            </a:br>
            <a:r>
              <a:rPr lang="en-US" sz="2400" b="1" i="1" dirty="0"/>
              <a:t>Imaging</a:t>
            </a:r>
            <a:br>
              <a:rPr lang="en-US" sz="2400" b="1" i="1" dirty="0"/>
            </a:br>
            <a:r>
              <a:rPr lang="en-US" sz="2400" i="1" dirty="0"/>
              <a:t>As there is an enlarged rectum, often with distension of the colon over a variable length, a radiograph should be taken without prior bowel preparation, using a small quantity of water-soluble contrast to prevent barium impaction. There is usually gross </a:t>
            </a:r>
            <a:r>
              <a:rPr lang="en-US" sz="2400" i="1" dirty="0" err="1"/>
              <a:t>faecal</a:t>
            </a:r>
            <a:r>
              <a:rPr lang="en-US" sz="2400" i="1" dirty="0"/>
              <a:t> loading of the enlarged rectum and colon and, when a contrast examination is carried out, the width of the colon measured at the pelvic brim is usually more than 6.5 cm.</a:t>
            </a:r>
            <a:endParaRPr lang="ar-IQ" sz="2400" i="1" dirty="0"/>
          </a:p>
        </p:txBody>
      </p:sp>
    </p:spTree>
    <p:extLst>
      <p:ext uri="{BB962C8B-B14F-4D97-AF65-F5344CB8AC3E}">
        <p14:creationId xmlns:p14="http://schemas.microsoft.com/office/powerpoint/2010/main" val="25289714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6829</TotalTime>
  <Words>379</Words>
  <Application>Microsoft Office PowerPoint</Application>
  <PresentationFormat>عرض على الشاشة (4:3)</PresentationFormat>
  <Paragraphs>56</Paragraphs>
  <Slides>58</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58</vt:i4>
      </vt:variant>
    </vt:vector>
  </HeadingPairs>
  <TitlesOfParts>
    <vt:vector size="65" baseType="lpstr">
      <vt:lpstr>Arial</vt:lpstr>
      <vt:lpstr>Calibri</vt:lpstr>
      <vt:lpstr>Constantia</vt:lpstr>
      <vt:lpstr>Majalla UI</vt:lpstr>
      <vt:lpstr>Traditional Arabic</vt:lpstr>
      <vt:lpstr>Wingdings 2</vt:lpstr>
      <vt:lpstr>تدفق</vt:lpstr>
      <vt:lpstr>عرض تقديمي في PowerPoint</vt:lpstr>
      <vt:lpstr> ANATOMY OF THE SMALL AND LARGE INTESTINES Small intestine The small intestine starts at the pylorus and extends to the ileocaecal valve. It is approximately 7 m in length and is divided into the duodenum, jejunum and ileum. Its main function is in the breakdown and absorption of food products. The small bowel is present in the central and lower portion of the abdominal cavity. Its relations consist of the greater omentum and abdominal wall anteriorly. Posteriorly, it is fixed to the vertebral column by way of its mesentery. The duodenum is present proximally and is about 25 cm in length. It has no mesentery and, therefore, is the most fixed part of the small bowel. </vt:lpstr>
      <vt:lpstr>It merges into the jejunum at the duodenojejunal flexure. The remainder of the small bowel is made up of the jejunum and ileum. The jejunum makes up the proximal twofifths and is wider, thicker and more vascular than the ileum. It consists of circular folds of mucous membrane (valvulae conniventes) that can be used to distinguish it from the ileum. The ileum contains larger lymph node aggregates (Peyer’s patches and these can sometimes be lead points in cases of intussusception in the young.</vt:lpstr>
      <vt:lpstr>The arterial supply of the duodenum consists of the right gastric, the superior pancreaticoduodenal branch of the hepatic artery and the inferior pancreaticoduodenal branch of the superior mesenteric artery. The veins drain into the superior mesenteric. The nerves are supplied from the coeliac plexus. The jejunum and ileum are vascularised by the superior mesenteric artery through a rich plexus of vessels. The veins run a similar course. The nerve supply to the small intestines arises from sympathetic nerves around the superior mesenteric artery. Pathology such as obstruction causes visceral pain, which is felt in the peri-umbilical region.</vt:lpstr>
      <vt:lpstr>Large intestine The large intestine extends from the ileum to the anus. The colon is approximately 1.5 m in length. It is relatively more fixed than the small bowel It also differs in that it possesses appendices epiploicae on its surface,  which are peritoneal folds containing fat, and the presence of taenia, which consist of longitudinal bands of the outer muscle coat. It can be divided into the caecal, ascending, transverse, descending and sigmoid colonic segments.</vt:lpstr>
      <vt:lpstr>The blood supply of the colon is derived from ileocolic, right colic and middle colic branches of the superior mesenteric vessels. The descending colon receives its blood supply from the left colic branch from the inferior mesenteric but also communicates with the superior mesenteric system via the marginal artery of Drummond. The veins run in a similar distribution. The nerve supply is derived from the sympathetic plexus surrounding the superior and inferior mesenteric arteries. Visceral pain is felt in the peri-umbilical region in the proximal colon and in the hypogastric region in the distal colon.</vt:lpstr>
      <vt:lpstr>FUNCTIONAL ABNORMALITIES Megacolon and non-megacolon constipation There is no single definition of constipation; however, a bowel frequency of less than one every 3 days would be consider abnormal by some. This group of conditions can be divided into: 1 megacolon: a Hirschsprung’s disease; b non-Hirschsprung’s megarectum and megacolon; 2 non-megacolon: a slow transit; b normal transit. </vt:lpstr>
      <vt:lpstr>Idiopathic megarectum and megacolon This is a rare condition and the cause is not known, although in some it may result from poor toilet training during infancy and in others from a congenital abnormality of the intestinal myenteric plexus. Clinical features It presents usually in the first 20 years with severe constipation. Patients with idiopathic megarectum often present with faecal incontinence due to rectal faecal loading that requires manual evacuation. Patients with megacolon are more likely to present with abdominal distension and pain. On clinical examination, there may be a hard faecal mass arising out of the pelvis and, on rectal examination, there is a large faecaloma in the lumen. The anus is usually patulous, perianal soiling is common, and sigmoidoscopy is usually impossible.</vt:lpstr>
      <vt:lpstr>Investigation Imaging As there is an enlarged rectum, often with distension of the colon over a variable length, a radiograph should be taken without prior bowel preparation, using a small quantity of water-soluble contrast to prevent barium impaction. There is usually gross faecal loading of the enlarged rectum and colon and, when a contrast examination is carried out, the width of the colon measured at the pelvic brim is usually more than 6.5 cm.</vt:lpstr>
      <vt:lpstr>   </vt:lpstr>
      <vt:lpstr>Anorectal physiology tests Anorectal physiology tests demonstrate delayed first sensation and raised maximum tolerated volume.  Full-thickness rectal biopsy shows normal ganglion cells, a finding that definitively distinguishes this condition from Hirschsprung’s disease.</vt:lpstr>
      <vt:lpstr>Medical treatment This is directed at emptying the rectum and keeping it empty with enemas, washouts and sometimes manual evacuation under anaesthesia. Thereafter, the patient is encouraged to develop a regular daily bowel habit, with the use of osmotic laxatives to help the passage of semiformed stool.</vt:lpstr>
      <vt:lpstr>Surgical treatment Surgical treatment is sometimes necessary if medical therapy fails. Options that are available include: 1 resection of the dilated rectum and colon back to normal-diameter colon with normal ganglion cells confirmed by frozen section at the time of surgery, which is followed by reconstruction with a coloanal anastomosis; 2 colectomy with the formation of an ileorectal anastomosis; 3 restorative proctocolectomy; 4 vertical reduction rectoplasty, which is a new procedure designed to reduce the volume of the rectum by at least 50%. 5 stoma formation, which may be used either as a salvage operation for failure of previous surgery or as a primary intervention.</vt:lpstr>
      <vt:lpstr> </vt:lpstr>
      <vt:lpstr>Non-megacolon constipation  These are usually otherwise healthy individuals who seek help for constipation but eat a normal diet and have a normal colon on endoscopy and barium enema. Its cause is thought to involve slow whole-gut transit or a rectal evacuation problem. Factors influencing bowel transit time include: • drugs: opiates, anti-cholinergics and ferrous sulphate; • diseases: neurological conditions (Parkinson’s disease, multiple sclerosis and diabetic nephropathy): – hypothyroidism; – hypercalcaemia.</vt:lpstr>
      <vt:lpstr>Investigation Whole-gut transit time can be measured by asking the patient to stop all laxatives and take a capsule containing radio-opaque markers . Retention of more than 80% of the shapes, 120 hours after ingestion, is abnormal.</vt:lpstr>
      <vt:lpstr>Treatment This can be done in several ways: 1 Dietary fibre. This is the first-line treatment for people with mild constipation. Constipation only resolves after several weeks of therapy . 2 Laxatives. It is important that patients do not fall into a cycle of laxative abuse. A number of types are available which include bulk, osmotic and stimulant agents. 3 Biofeedback. This involves conditioning and coordination of the abdominal and pelvic compartments. It has been shown to be effective in those with a rectal evacuation problem.</vt:lpstr>
      <vt:lpstr>VASCULAR ANOMALIES (ANGIODYSPLASIA) Capillary or cavernous haemangiomas are a cause of haemorrhage from the colon at any age. In the middle-aged or elderly patient, haemangioma needs to be distinguished from other causes of sudden massive haemorrhage, such as diverticulitis, ulcerative colitis (UC) or ischaemic colitis. Angiodysplasia is a vascular malformation associated with ageing. Its true incidence is from 5 to 25% over the age of 60 years. Angiodysplasias occur particularly in the ascending colon and caecum of elderly patients. The malformations consist of dilated tortuous submucosal veins and, in severe cases, the mucosa is replaced by massive dilated deformed vessels.</vt:lpstr>
      <vt:lpstr>Clinical features In the majority, the symptoms are subtle and patients can present with anaemia. About 10–15% can have brisk bleeds,    which may present as melaena or significant per rectum bleeding that is often intermittent. There is an association with aortic stenosis. Heyde’s syndrome describes the association of aortic valve stenosis with gastrointestinal bleeding from colonic angiodysplasia. A mild form of von Willebrand’s disease has been thought to be involved.             </vt:lpstr>
      <vt:lpstr>Investigation -Barium enema is usually unhelpful and should be avoided,  because it may mask the lesion at subsequent endoscopy.  -colonoscopy may show the characteristic lesion in the right colon. The lesions are only a few millimetres in size and appear as reddish, raised areas at endoscopy. ‘Pill’ endoscopy is a relatively new technology that may detect small bowel lesions.     -Selective superior and inferior mesenteric angiography shows the site and extent of the lesion  - a radioactive test using technetium-99m (99mTc)-labelled red cells may confirm and localise the source of haemorrhage.</vt:lpstr>
      <vt:lpstr>Treatment The first principle is to stabilise an unstable patient. Following this, the bleeding needs to be localised by colonoscopy. This allows simple therapeutic procedures such as cauterisation to be carried out. In severe uncontrolled bleeding, surgery becomes necessary. On-table colonoscopy is carried out to confirm the site of bleeding. Angiodysplastic lesions are sometimes demonstrated by transillumination through the caecum . If it is still not clear exactly which segment of the colon is involved, then a total abdominal colectomy with ileorectal anastomosis may be necessary.</vt:lpstr>
      <vt:lpstr>BLIND LOOP SYNDROME  if a blind loop of the small intestine is made  referred to as the blind loop syndrome. Essentially, the stasis produces an abnormal bacterial flora, which prevents proper breakdown of the food (especially fat) and mops up the vitamins that are present. Sometimes, the only manifestation is anaemia, resulting from vitamin B12 deficiency but, if steatorrhoea occurs, other serious malabsorption features follow. In general, high loops produce steatorrhoea, whereas low loops tend to produce anaemia.</vt:lpstr>
      <vt:lpstr>Temporary improvement will follow the use of antibiotics to destroy the bacteria causing the trouble, but the main treatment is surgical excision of the cause of the stasis where applicable.</vt:lpstr>
      <vt:lpstr>DIVERTICULAR DISEASE Types Diverticula can occur in a wide number of positions in the gut, from the oesophagus to the rectosigmoid.  There are two  1- Congenital. All three coats of the bowel are present in the wall of the diverticulum, e.g. Meckel’s diverticulum. 2- Acquired. The wall of the diverticulum lacks a proper muscular coat. Most alimentary diverticula are thought to be acquired.varieties:</vt:lpstr>
      <vt:lpstr>عرض تقديمي في PowerPoint</vt:lpstr>
      <vt:lpstr>Duodenal diverticula There are two types: 1 Primary. Mostly occurring in older patients on the inner wall of the second and third parts , these diverticula are found incidentally on barium meal and are usually asymptomatic. 2 Secondary. Diverticula of the duodenal cap result from longstanding duodenal ulceration .</vt:lpstr>
      <vt:lpstr>Jejunal diverticula These are usually of variable size and multiple (Fig. 65.8). Clinically, they may (1) be symptomless, (2) give rise to abdominal pain, (3) produce a malabsorption syndrome or (4) present as an acute abdomen with acute inflammation and occasionally perforation. In patients with major malabsorption problems giving rise to anaemia, steatorrhoea, hypoproteinaemia or vitamin B12 deficiency, resection of the affected segment with end-to-end anastomosis can be effective.</vt:lpstr>
      <vt:lpstr> </vt:lpstr>
      <vt:lpstr>Meckel’s diverticulum Meckel’s diverticulum is present in 2% of the population; it is situated on the anti-mesenteric border of the small intestine, commonly 60 cm from the ileocaecal valve, and is usually 3–5 cm long. Many variations occur (2% – 2 feet – 2 inches is a useful aide-mémoire) . It represents the patent intestinal end of the vitellointestinal duct</vt:lpstr>
      <vt:lpstr>عرض تقديمي في PowerPoint</vt:lpstr>
      <vt:lpstr>A Meckel’s diverticulum possesses all three coats of the intestinal wall and has its own blood supply. It is therefore vulnerable to infection and obstruction in the same way as the appendix. indeed, when a normal appendix is found at surgery for suspected appendicitis, a Meckel’s diverticulum should be sought by inspection of an appropriate length of terminal ileum. In 20% of cases, the mucosa contains heterotopic epithelium, namely gastric, colonic or sometimes pancreatic tissue. In order of frequency, these symptoms are as follows:</vt:lpstr>
      <vt:lpstr>1 Severe haemorrhage, caused by peptic ulceration. Painless bleeding occurs per rectum and is maroon in colour. 2 Intussusception.In most cases, the apex of the intussusception is the swollen, inflamed, heterotopic epithelium at the mouth of the diverticulum. 3 Meckel’s diverticulitis may be difficult to distinguish from the symptoms of acute appendicitis. When a diverticulum perforates, the symptoms may simulate those of a perforated duodenal ulcer. At operation, an inflamed diverticulum should be sought as soon as it has been demonstrated that the appendix and fallopian tubes are not involved.</vt:lpstr>
      <vt:lpstr>4 Chronic peptic ulceration. As the diverticulum is part of the mid-gut, the pain, although related to meals, is felt around the umbilicus. 5 Intestinal obstruction. The presence of a band between the apex of the diverticulum and the umbilicus may cause obstruction either by the band itself or by a volvulus around it.</vt:lpstr>
      <vt:lpstr>Imaging Meckel’s diverticulum can be very difficult to demonstrate by contrast radiology; small bowel enema would be the most accurate investigation. Technetium-99m scanning may be useful in identifying Meckel’s diverticulum as a source of gastrointestinal bleeding.</vt:lpstr>
      <vt:lpstr>‘Silent’ Meckel’s diverticulum. A Meckel’s diverticulum usually remains symptomless throughout life and is found only at necropsy. When a silent Meckel’s diverticulum is encountered in the course of an abdominal operation, it can be left provided it is wide mouthed and the wall of the diverticulum does not feel thickened. Where there is doubt and it can be removed without appreciable additional risk, it should be resected. Exceptionally, a Meckel’s diverticulum is found in an inguinal or a femoral hernia sac – Littre’s hernia.</vt:lpstr>
      <vt:lpstr>Meckel’s diverticulectomy A Meckel’s diverticulum that is broad based should not be amputated at its base and invaginated in the same way as a vermiform appendix due to risk of stricture</vt:lpstr>
      <vt:lpstr>diverticular disease of Colon  Introduction The prevalence of diverticular disease in the western world is 60% over the age of 60 years. The condition is found in the sigmoid colon in 90% of cases, but the caecum can also be involved and, on occasion, the entire large bowel can be affected. The main morbidity of the disease is due to sepsis. Aetiology Diverticula of the colon are acquired herniations of colonic mucosa, protruding through the circular muscle at the points where the blood vessels penetrate the colonic wall. They tend to occur in rows between the strips of longitudinal muscle, sometimes partly covered by appendices epiploicae. The rectum with its complete muscle layers is not affected. It is thought to be related to reduced fibre in the western diet. This results in low stool bulk with resulting segmentation and hypertrophy of the colonic wall musculature, thus causing increased intraluminal pressure. Diverticular disease is rare in Africans and Asians, who eat a diet that is rich in natural fibre.</vt:lpstr>
      <vt:lpstr>Diverticulosis It is important to distinguish between diverticulosis, which may be asymptomatic, and clinical diverticular disease in which the diverticula are causing symptoms. On histological investigation, the diverticulum consists of a protrusion of mucous membranes covered with peritoneum. There is thickening of the circular muscle fibres of the intestine, which develops saw-tooth appearance on barium enema</vt:lpstr>
      <vt:lpstr>عرض تقديمي في PowerPoint</vt:lpstr>
      <vt:lpstr>Diverticulitis Diverticulitis is the result of inflammation of one or more diverticula,usually with some pericolitis. It is not a premalignant condition, but cancer may coexist</vt:lpstr>
      <vt:lpstr>The complications of diverticular disease are the following: 1 Recurrent periodic inflammation and pain . 2 Perforation leading to general peritonitis or local (pericolic) abscess formation. 3 Intestinal obstruction: a in the sigmoid as a result of progressive fibrosis causing stenosis; b in the small intestine caused by adherent loops of small intestine on the pericolitis. 4 Haemorrhage: diverticulitis may present with profuse colonic haemorrhage in 17% of cases, often requiring blood transfusions. 5 Fistula formation (vesicocolic, vaginocolic, enterocolic, colocutaneous) occurs in 5% of cases, with vesicocolic being the most common.</vt:lpstr>
      <vt:lpstr>Clinical features Elective In mild cases, symptoms such as distension, flatulence and a sensation of heaviness in the lower abdomen may be indistinguishable from those of irritable bowel syndrome. Emergency Persistent lower abdominal pain, usually in the left iliac fossa, with or without peritonitis, could be caused by diverticulitis. Fever, malaise and leucocytosis can differentiate diverticulitis from painful diverticulosis. The patient may pass loose stools or may be constipated; the lower abdomen is tender, especially on the left, but occasionally also in the right iliac fossa if the sigmoid loop lies across the midline. The sigmoid colon is often palpable, tender and thickened. Rectal examination may, but does not usually, reveal a tender mass. Any urinary symptoms may herald the formation of a vesicocolic fistula, which leads to pneumaturia (flatus in the urine) and even faeces in the urine.</vt:lpstr>
      <vt:lpstr>1 Pericolic abscess or phlegmon  2 Pelvic or intra-abdominal abscess  3 Non-faeculent peritonitis  4 Faeculent peritonitis</vt:lpstr>
      <vt:lpstr>Diagnosis Radiology Although the diagnosis of acute diverticulitis is made on clinical grounds, it can be confirmed during the acute phase by computerised tomography (CT). It is particularly good at identifying bowel wall thickening, abscess formation and extraluminal disease. , drainage may be carried out percutaneously. Such an option may delay or postpone further operative procedures.</vt:lpstr>
      <vt:lpstr>Barium enemas  and sigmoidoscopy are usually reserved for patients who have recovered from an attack of acute diverticulitis, for fear of causing perforation or peritonitis. Watersoluble contrast enemas may, however, be helpful in sorting out patients with large bowel obstruction. In the acute situation, it is good at detecting intraluminal changes and leakage. The sensitivity for this is of the order of 90%. Barium radiology is carried out to exclude a carcinoma and to assess the extent of the disease.</vt:lpstr>
      <vt:lpstr>عرض تقديمي في PowerPoint</vt:lpstr>
      <vt:lpstr>Where the sigmoid colon is thickened and narrowed, a ‘sawtooth’ appearance may be seen. Some strictures can be very difficult to distinguish by radiology alone and, in those circumstances, colonoscopy will be necessary to rule out a carcinoma.  Vesicocolic fistulae should be evaluated with cystoscopy and biopsy in addition to colonoscopy. Contrast examinations may show the fistula itself. The differential diagnosis for vesicocolic fistulae (and other fistulae) includes cancer, radiation damage, Crohn’s disease (CD), tuberculosis and actinomycosis.</vt:lpstr>
      <vt:lpstr>Colonoscopy Colonoscopy may reveal the necks of diverticula within the bowel lumen . The differential diagnosis from a carcinoma can be impossible if a tight stenosis prevents colonoscopy. In equivocal cases, biopsies may be taken</vt:lpstr>
      <vt:lpstr>عرض تقديمي في PowerPoint</vt:lpstr>
      <vt:lpstr>Management Non-complicated Diverticulosis should be treated with a high-residue diet containing bread, flour, fruit and vegetables. Bulk formers such as bran, Isogel and Fybogel may be given</vt:lpstr>
      <vt:lpstr>until the stools are soft. Painful diverticular disease may require antispasmodics. Acute diverticulitis is treated by bed rest and intravenous antibiotics (usually cefuroxime and metronidazole). </vt:lpstr>
      <vt:lpstr>Operative procedures for diverticular disease The aim of surgery is to control sepsis in the peritoneum and circulation. Indications for operation include general peritonitis and failure to resolve on conservative treatment.  Postoperative mortality and reoperation rate for elective resection are 5% and 12%, respectively</vt:lpstr>
      <vt:lpstr>The ideal operation carried out as after careful preparation of the gut is a one-stage resection. This involves removal of the affected segment and restoration of continuity by end-to-end anastomosis</vt:lpstr>
      <vt:lpstr>If there is obstruction, inflammatory oedema and adhesions or the bowel is loaded with faeces, a Hartmann’s operation is the procedure of choice</vt:lpstr>
      <vt:lpstr>In acute perforation, peritonitis soon becomes general and may be purulent, with a mortality rate of about 15%. Gross faecal peritonitis carries a mortality rate of more than 50% and pneumoperitoneum is usually present; the diagnosis may not be confirmed until emergency laparotomy. There is a choice of procedures: a primary resection and Hartmann’s procedure ; b primary resection and anastomosis after on-table lavage in selected cases; c exteriorisation of the affected bowel, which is then opened as a colostomy, a procedure now rarely used.  Fistulae can be cured only by resection of the diseased bowel and closure of the fistula. In the case of a colovesical fistula</vt:lpstr>
      <vt:lpstr>Haemorrhage from diverticulitis must be distinguished from angiodysplasia. It usually responds to conservative management and occasionally requires resection On-table lavage and colonoscopy may be necessary to localise the bleeding site. If the source cannot be located, then subtotal colectomy and ileostomy is the safest option..</vt:lpstr>
      <vt:lpstr>Solitary diverticulum of the caecum and ascending colon is rare and congenital, and may present with symptoms and signs identical to those of acute appendicitis            </vt:lpstr>
      <vt:lpstr>Hirschsprung’s disease Hirschsprung’s disease is characterised by the congenital absence of intramural ganglion cells and the presence of hypertrophic nerves in the distal large bowel. The affected gut is tonically contracted causing functional bowel obstruction. The aganglionosis is restricted to the rectum and sigmoid colon in 75% of patients (short segment), involves the proximal colon in 15% (long segment) and affects the entire colon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QQ</dc:creator>
  <cp:lastModifiedBy>zain raheem</cp:lastModifiedBy>
  <cp:revision>240</cp:revision>
  <dcterms:created xsi:type="dcterms:W3CDTF">2012-12-31T05:42:00Z</dcterms:created>
  <dcterms:modified xsi:type="dcterms:W3CDTF">2020-04-22T20:58:47Z</dcterms:modified>
</cp:coreProperties>
</file>