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49" r:id="rId2"/>
    <p:sldMasterId id="2147483653" r:id="rId3"/>
    <p:sldMasterId id="2147483655" r:id="rId4"/>
  </p:sldMasterIdLst>
  <p:sldIdLst>
    <p:sldId id="256" r:id="rId5"/>
    <p:sldId id="283" r:id="rId6"/>
    <p:sldId id="282" r:id="rId7"/>
    <p:sldId id="258" r:id="rId8"/>
    <p:sldId id="286" r:id="rId9"/>
    <p:sldId id="284" r:id="rId10"/>
    <p:sldId id="285" r:id="rId11"/>
    <p:sldId id="287" r:id="rId12"/>
    <p:sldId id="288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81" r:id="rId29"/>
    <p:sldId id="276" r:id="rId30"/>
    <p:sldId id="277" r:id="rId31"/>
    <p:sldId id="278" r:id="rId32"/>
    <p:sldId id="279" r:id="rId33"/>
    <p:sldId id="280" r:id="rId34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66FF"/>
    <a:srgbClr val="CCFF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60" autoAdjust="0"/>
    <p:restoredTop sz="94664" autoAdjust="0"/>
  </p:normalViewPr>
  <p:slideViewPr>
    <p:cSldViewPr>
      <p:cViewPr varScale="1">
        <p:scale>
          <a:sx n="64" d="100"/>
          <a:sy n="64" d="100"/>
        </p:scale>
        <p:origin x="134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-114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917FE-39FC-404D-9732-07A53E9F2012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9242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B6CF4-788B-4A1E-A23C-17ACDCAA01D7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61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55FB1-2BA0-43CD-AB59-F34C6039A133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7248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rtl="1" eaLnBrk="1" hangingPunct="1">
                <a:defRPr/>
              </a:pPr>
              <a:endParaRPr lang="ar-SA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rtl="1" eaLnBrk="1" hangingPunct="1">
                <a:defRPr/>
              </a:pPr>
              <a:endParaRPr lang="ar-SA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rtl="1" eaLnBrk="1" hangingPunct="1">
                <a:defRPr/>
              </a:pPr>
              <a:endParaRPr lang="ar-SA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rtl="1" eaLnBrk="1" hangingPunct="1">
                <a:defRPr/>
              </a:pPr>
              <a:endParaRPr lang="ar-SA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rtl="1" eaLnBrk="1" hangingPunct="1">
                <a:defRPr/>
              </a:pPr>
              <a:endParaRPr lang="ar-SA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rtl="1" eaLnBrk="1" hangingPunct="1">
                <a:defRPr/>
              </a:pPr>
              <a:endParaRPr lang="ar-SA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SA"/>
            </a:p>
          </p:txBody>
        </p:sp>
      </p:grpSp>
      <p:sp>
        <p:nvSpPr>
          <p:cNvPr id="31768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1769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0D125E-C42B-48EF-95E7-6B5B420E6ACF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2918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3249E-F27A-4102-BAA8-9B91810094D7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045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91C78-D06E-4045-B7C8-A982F5C8FA7F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199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817D3-6010-4507-9230-03EB931FBA33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200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86396-9C17-4B55-990E-16D40EA5F825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78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A84D3-4B04-423D-A54C-D877C7DB84AC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47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D93D7-1476-45A0-8ED7-DABD914A73F5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638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29D54-8184-4DED-921A-BC447D55C1AF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0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1E130-3687-4CC5-A66F-EDC98BAB16D0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6462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9BCEA-8211-4124-84B9-535A018432D1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6254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C58DD-3A95-40D7-AA18-4D4B9D3F3C06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47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391B3-AD32-44ED-8370-9F3C9D027EA0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173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ar-SA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ar-SA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ar-SA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ar-SA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SA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8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79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F9B672-4427-492A-95A5-10DDC7CB203C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68803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99391-CC51-4597-BF0A-9F2B14ADFA2C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501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F2EB-FD13-422C-A22C-2ECF40C4A2C8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5950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40B9F-E515-40E2-B15C-69927D38D305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915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139F5-0948-4FE3-A567-111ED8D0A466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9434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C71A9-E3DE-4BD6-93E0-B9A368D04E12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275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EC03F-D73B-49D8-8758-50FFFF54811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62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D6090-E1CE-48FA-9AE1-E5977CFC2AF3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97626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5A868-B179-489F-97B3-CDCFEF50B771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500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C557A-6B01-4ED0-94B0-0CCF503D6D7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2801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F7F4A-3E1F-4DEB-8D42-55D02ECBF05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0591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6B91E-7551-41CE-A812-3BC879AF58B4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856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 smtClean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</p:grpSp>
      <p:sp>
        <p:nvSpPr>
          <p:cNvPr id="4096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097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0" name="Date Placeholder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61F2EEAD-585C-44AA-8D79-24A290D94699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32607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05AF4-0793-43A9-9A9C-D094376DC4A0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38671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9BCD7-BBC1-48F7-8B96-29DEBA2194BD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23599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63587-FBFF-47A7-9DD5-431EBFCB48DE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13155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125CF-5820-4582-8F33-E2E74CE63099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124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51D61-E6E8-4548-9531-72F4F79706A6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293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FED92-4F9B-4517-9C71-1EC8B4C73B46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002806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990CE-F519-499C-A75A-2A1A11FAD1A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03097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BBB33-3CC6-4E40-9FF2-3C3BE4480FE4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3661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A47E1-DA83-41FC-BE1C-9B34752AE4DA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75699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2CC86-2CA7-4D42-BEFE-F9C0342736A4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68899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09106-9ED3-418E-B657-5599542925CA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721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57C82-74EF-47F7-8E3B-660E3372EE65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6431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EBD34-F160-47CB-B2F8-7781CA22DE8C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760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A2872-ADF7-450E-B6E8-1148D6F70328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843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7FF87-C02C-4771-92D7-B28F6BA921D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980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80A3D-AD0F-40CA-B2D2-A8F67D9CCB5E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393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أنماط النص الرئيسي</a:t>
            </a:r>
          </a:p>
          <a:p>
            <a:pPr lvl="1"/>
            <a:r>
              <a:rPr lang="ar-SA" altLang="en-US" smtClean="0"/>
              <a:t>المستوى الثاني</a:t>
            </a:r>
          </a:p>
          <a:p>
            <a:pPr lvl="2"/>
            <a:r>
              <a:rPr lang="ar-SA" altLang="en-US" smtClean="0"/>
              <a:t>المستوى الثالث</a:t>
            </a:r>
          </a:p>
          <a:p>
            <a:pPr lvl="3"/>
            <a:r>
              <a:rPr lang="ar-SA" altLang="en-US" smtClean="0"/>
              <a:t>المستوى الرابع</a:t>
            </a:r>
          </a:p>
          <a:p>
            <a:pPr lvl="4"/>
            <a:r>
              <a:rPr lang="ar-SA" altLang="en-US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400" smtClean="0"/>
            </a:lvl1pPr>
          </a:lstStyle>
          <a:p>
            <a:pPr>
              <a:defRPr/>
            </a:pPr>
            <a:fld id="{3690AA4D-C24A-47CC-8905-C80604863EBF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30723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rtl="1" eaLnBrk="1" hangingPunct="1">
                <a:defRPr/>
              </a:pPr>
              <a:endParaRPr lang="ar-SA"/>
            </a:p>
          </p:txBody>
        </p:sp>
        <p:sp>
          <p:nvSpPr>
            <p:cNvPr id="2057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2058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2059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2060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2061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30729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rtl="1" eaLnBrk="1" hangingPunct="1">
                <a:defRPr/>
              </a:pPr>
              <a:endParaRPr lang="ar-SA"/>
            </a:p>
          </p:txBody>
        </p:sp>
        <p:sp>
          <p:nvSpPr>
            <p:cNvPr id="30730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rtl="1" eaLnBrk="1" hangingPunct="1">
                <a:defRPr/>
              </a:pPr>
              <a:endParaRPr lang="ar-SA"/>
            </a:p>
          </p:txBody>
        </p:sp>
        <p:sp>
          <p:nvSpPr>
            <p:cNvPr id="2064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2065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2066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2067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30735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rtl="1" eaLnBrk="1" hangingPunct="1">
                <a:defRPr/>
              </a:pPr>
              <a:endParaRPr lang="ar-SA"/>
            </a:p>
          </p:txBody>
        </p:sp>
        <p:sp>
          <p:nvSpPr>
            <p:cNvPr id="2069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30737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rtl="1" eaLnBrk="1" hangingPunct="1">
                <a:defRPr/>
              </a:pPr>
              <a:endParaRPr lang="ar-SA"/>
            </a:p>
          </p:txBody>
        </p:sp>
        <p:sp>
          <p:nvSpPr>
            <p:cNvPr id="2071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30739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rtl="1" eaLnBrk="1" hangingPunct="1">
                <a:defRPr/>
              </a:pPr>
              <a:endParaRPr lang="ar-SA"/>
            </a:p>
          </p:txBody>
        </p:sp>
        <p:sp>
          <p:nvSpPr>
            <p:cNvPr id="2073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2074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defRPr/>
              </a:pPr>
              <a:endParaRPr lang="ar-IQ" altLang="en-US" smtClean="0"/>
            </a:p>
          </p:txBody>
        </p:sp>
        <p:sp>
          <p:nvSpPr>
            <p:cNvPr id="2075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3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SA"/>
            </a:p>
          </p:txBody>
        </p:sp>
      </p:grpSp>
      <p:sp>
        <p:nvSpPr>
          <p:cNvPr id="30744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0745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3074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47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F57046B2-F5A6-4487-86D7-205A79178C3C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0748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71" r:id="rId1"/>
    <p:sldLayoutId id="2147484041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 eaLnBrk="1" hangingPunct="1">
              <a:defRPr sz="1200" smtClean="0"/>
            </a:lvl1pPr>
          </a:lstStyle>
          <a:p>
            <a:pPr>
              <a:defRPr/>
            </a:pPr>
            <a:fld id="{A4FE0BD3-7785-4D97-90DF-C740CBE59E2A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080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687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ar-SA"/>
              </a:p>
            </p:txBody>
          </p:sp>
          <p:sp>
            <p:nvSpPr>
              <p:cNvPr id="3687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ar-SA"/>
              </a:p>
            </p:txBody>
          </p:sp>
          <p:sp>
            <p:nvSpPr>
              <p:cNvPr id="3687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ar-SA"/>
              </a:p>
            </p:txBody>
          </p:sp>
          <p:sp>
            <p:nvSpPr>
              <p:cNvPr id="3086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7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ar-SA"/>
              </a:p>
            </p:txBody>
          </p:sp>
        </p:grpSp>
        <p:sp>
          <p:nvSpPr>
            <p:cNvPr id="3687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SA"/>
            </a:p>
          </p:txBody>
        </p:sp>
        <p:sp>
          <p:nvSpPr>
            <p:cNvPr id="308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87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687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72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  <p:sldLayoutId id="2147484059" r:id="rId10"/>
    <p:sldLayoutId id="2147484060" r:id="rId11"/>
  </p:sldLayoutIdLst>
  <p:timing>
    <p:tnLst>
      <p:par>
        <p:cTn id="1" dur="indefinite" restart="never" nodeType="tmRoot"/>
      </p:par>
    </p:tn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4104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108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r" rtl="1" eaLnBrk="1" hangingPunct="1">
                  <a:defRPr/>
                </a:pPr>
                <a:endParaRPr lang="ar-IQ" altLang="en-US" smtClean="0"/>
              </a:p>
            </p:txBody>
          </p:sp>
          <p:sp>
            <p:nvSpPr>
              <p:cNvPr id="410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105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106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r" rtl="1" eaLnBrk="1" hangingPunct="1">
                  <a:defRPr/>
                </a:pPr>
                <a:endParaRPr lang="ar-IQ" altLang="en-US" smtClean="0"/>
              </a:p>
            </p:txBody>
          </p:sp>
          <p:sp>
            <p:nvSpPr>
              <p:cNvPr id="4107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r" rtl="1" eaLnBrk="1" hangingPunct="1">
                  <a:defRPr/>
                </a:pPr>
                <a:endParaRPr lang="ar-IQ" altLang="en-US" smtClean="0"/>
              </a:p>
            </p:txBody>
          </p:sp>
        </p:grpSp>
      </p:grpSp>
      <p:sp>
        <p:nvSpPr>
          <p:cNvPr id="409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نمط العنوان الرئيسي</a:t>
            </a:r>
          </a:p>
        </p:txBody>
      </p:sp>
      <p:sp>
        <p:nvSpPr>
          <p:cNvPr id="410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أنماط النص الرئيسي</a:t>
            </a:r>
          </a:p>
          <a:p>
            <a:pPr lvl="1"/>
            <a:r>
              <a:rPr lang="ar-SA" altLang="en-US" smtClean="0"/>
              <a:t>المستوى الثاني</a:t>
            </a:r>
          </a:p>
          <a:p>
            <a:pPr lvl="2"/>
            <a:r>
              <a:rPr lang="ar-SA" altLang="en-US" smtClean="0"/>
              <a:t>المستوى الثالث</a:t>
            </a:r>
          </a:p>
          <a:p>
            <a:pPr lvl="3"/>
            <a:r>
              <a:rPr lang="ar-SA" altLang="en-US" smtClean="0"/>
              <a:t>المستوى الرابع</a:t>
            </a:r>
          </a:p>
          <a:p>
            <a:pPr lvl="4"/>
            <a:r>
              <a:rPr lang="ar-SA" altLang="en-US" smtClean="0"/>
              <a:t>المستوى الخامس</a:t>
            </a:r>
          </a:p>
        </p:txBody>
      </p:sp>
      <p:sp>
        <p:nvSpPr>
          <p:cNvPr id="399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 rtl="0" eaLnBrk="1" hangingPunct="1">
              <a:defRPr sz="26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2FC8DAD-4D3F-4A08-96AC-3EA614C27667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</p:sldLayoutIdLst>
  <p:txStyles>
    <p:titleStyle>
      <a:lvl1pPr algn="l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solidFill>
            <a:srgbClr val="CCFF99"/>
          </a:solidFill>
          <a:ln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9600" smtClean="0">
                <a:latin typeface="Bodoni MT Condensed" panose="02070606080606020203" pitchFamily="18" charset="0"/>
              </a:rPr>
              <a:t>tonsillitis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l" eaLnBrk="1" hangingPunct="1"/>
            <a:r>
              <a:rPr lang="en-US" altLang="en-US" smtClean="0">
                <a:solidFill>
                  <a:schemeClr val="accent2"/>
                </a:solidFill>
              </a:rPr>
              <a:t>Clinical features: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CCFF99"/>
          </a:solidFill>
        </p:spPr>
        <p:txBody>
          <a:bodyPr/>
          <a:lstStyle/>
          <a:p>
            <a:pPr marL="609600" indent="-609600" algn="l" rtl="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smtClean="0"/>
              <a:t>Sorethroat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smtClean="0"/>
              <a:t>Pyrexia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smtClean="0"/>
              <a:t>Odynophagia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smtClean="0"/>
              <a:t>Malaise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smtClean="0"/>
              <a:t>Earache /referred otalgia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smtClean="0"/>
              <a:t>Thickened speech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smtClean="0"/>
              <a:t>In severe cases rigor &amp; signs of toxaemia 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smtClean="0"/>
              <a:t>Appendicitis </a:t>
            </a:r>
            <a:r>
              <a:rPr lang="ar-SA" altLang="en-US" sz="2800" smtClean="0"/>
              <a:t> </a:t>
            </a:r>
            <a:r>
              <a:rPr lang="en-US" altLang="en-US" sz="2800" smtClean="0"/>
              <a:t>may simulated/ </a:t>
            </a:r>
            <a:r>
              <a:rPr lang="en-US" altLang="en-US" sz="2400" i="1" smtClean="0"/>
              <a:t>mesenteric adenitis</a:t>
            </a:r>
            <a:r>
              <a:rPr lang="en-US" altLang="en-US" sz="2400" smtClean="0"/>
              <a:t>.</a:t>
            </a: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l" eaLnBrk="1" hangingPunct="1"/>
            <a:r>
              <a:rPr lang="en-US" altLang="en-US" smtClean="0">
                <a:solidFill>
                  <a:schemeClr val="accent2"/>
                </a:solidFill>
              </a:rPr>
              <a:t>Examination: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CCFF99"/>
          </a:solidFill>
        </p:spPr>
        <p:txBody>
          <a:bodyPr/>
          <a:lstStyle/>
          <a:p>
            <a:pPr algn="l" rtl="0" eaLnBrk="1" hangingPunct="1"/>
            <a:r>
              <a:rPr lang="en-US" altLang="en-US" smtClean="0"/>
              <a:t>Congested &amp; enlarged ts.</a:t>
            </a:r>
          </a:p>
          <a:p>
            <a:pPr algn="l" rtl="0" eaLnBrk="1" hangingPunct="1"/>
            <a:r>
              <a:rPr lang="en-US" altLang="en-US" smtClean="0"/>
              <a:t>Congested pillars.</a:t>
            </a:r>
          </a:p>
          <a:p>
            <a:pPr algn="l" rtl="0" eaLnBrk="1" hangingPunct="1"/>
            <a:r>
              <a:rPr lang="en-US" altLang="en-US" smtClean="0"/>
              <a:t>Spots of pus or fibrin fill the crypts</a:t>
            </a:r>
          </a:p>
          <a:p>
            <a:pPr algn="l" rtl="0" eaLnBrk="1" hangingPunct="1"/>
            <a:r>
              <a:rPr lang="en-US" altLang="en-US" smtClean="0"/>
              <a:t>Furred tongue &amp; halitosis</a:t>
            </a:r>
          </a:p>
          <a:p>
            <a:pPr algn="l" rtl="0" eaLnBrk="1" hangingPunct="1"/>
            <a:r>
              <a:rPr lang="en-US" altLang="en-US" smtClean="0"/>
              <a:t>Enlarged tender cx Ln.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99"/>
          </a:solidFill>
        </p:spPr>
        <p:txBody>
          <a:bodyPr/>
          <a:lstStyle/>
          <a:p>
            <a:pPr algn="l" eaLnBrk="1" hangingPunct="1"/>
            <a:r>
              <a:rPr lang="en-US" altLang="en-US" smtClean="0">
                <a:solidFill>
                  <a:schemeClr val="accent2"/>
                </a:solidFill>
              </a:rPr>
              <a:t>Investigation: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folHlink"/>
          </a:solidFill>
        </p:spPr>
        <p:txBody>
          <a:bodyPr/>
          <a:lstStyle/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 smtClean="0"/>
              <a:t>Throat swab for c/s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 smtClean="0"/>
              <a:t>Complete blood feature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 smtClean="0"/>
              <a:t>Blood film / mono spot test (I.m.n.)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folHlink"/>
          </a:solidFill>
        </p:spPr>
        <p:txBody>
          <a:bodyPr/>
          <a:lstStyle/>
          <a:p>
            <a:pPr algn="l" eaLnBrk="1" hangingPunct="1"/>
            <a:r>
              <a:rPr lang="en-US" altLang="en-US" smtClean="0">
                <a:solidFill>
                  <a:schemeClr val="accent2"/>
                </a:solidFill>
              </a:rPr>
              <a:t>DDX: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 smtClean="0">
                <a:solidFill>
                  <a:srgbClr val="0066FF"/>
                </a:solidFill>
              </a:rPr>
              <a:t>Scarlet fever 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 smtClean="0">
                <a:solidFill>
                  <a:srgbClr val="0066FF"/>
                </a:solidFill>
              </a:rPr>
              <a:t>Diphtheria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 smtClean="0">
                <a:solidFill>
                  <a:srgbClr val="0066FF"/>
                </a:solidFill>
              </a:rPr>
              <a:t>Vincent`s infection 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 smtClean="0">
                <a:solidFill>
                  <a:srgbClr val="0066FF"/>
                </a:solidFill>
              </a:rPr>
              <a:t>Agranulocytosis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 smtClean="0">
                <a:solidFill>
                  <a:srgbClr val="0066FF"/>
                </a:solidFill>
              </a:rPr>
              <a:t>I.M.N. ( glandular fever)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>
                <a:solidFill>
                  <a:srgbClr val="FFFF00"/>
                </a:solidFill>
              </a:rPr>
              <a:t>Treatment: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mtClean="0">
                <a:solidFill>
                  <a:schemeClr val="bg1"/>
                </a:solidFill>
              </a:rPr>
              <a:t>Bed rest , soft diet ,fluid intake</a:t>
            </a:r>
          </a:p>
          <a:p>
            <a:pPr algn="l" rtl="0" eaLnBrk="1" hangingPunct="1"/>
            <a:r>
              <a:rPr lang="en-US" altLang="en-US" smtClean="0">
                <a:solidFill>
                  <a:schemeClr val="bg1"/>
                </a:solidFill>
              </a:rPr>
              <a:t>Analgesic drug</a:t>
            </a:r>
          </a:p>
          <a:p>
            <a:pPr algn="l" rtl="0" eaLnBrk="1" hangingPunct="1"/>
            <a:r>
              <a:rPr lang="en-US" altLang="en-US" smtClean="0">
                <a:solidFill>
                  <a:schemeClr val="bg1"/>
                </a:solidFill>
              </a:rPr>
              <a:t>Systemic AB.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>
                <a:solidFill>
                  <a:schemeClr val="tx1"/>
                </a:solidFill>
              </a:rPr>
              <a:t>Complications: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l" rtl="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mtClean="0">
                <a:solidFill>
                  <a:srgbClr val="FFFF00"/>
                </a:solidFill>
              </a:rPr>
              <a:t>Peritonsillar abscess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mtClean="0">
                <a:solidFill>
                  <a:srgbClr val="FFFF00"/>
                </a:solidFill>
              </a:rPr>
              <a:t>Parapharyngeal abscess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mtClean="0">
                <a:solidFill>
                  <a:srgbClr val="FFFF00"/>
                </a:solidFill>
              </a:rPr>
              <a:t>Retropharyngeal abscess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mtClean="0">
                <a:solidFill>
                  <a:srgbClr val="FFFF00"/>
                </a:solidFill>
              </a:rPr>
              <a:t>Edema of the larynx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mtClean="0">
                <a:solidFill>
                  <a:srgbClr val="FFFF00"/>
                </a:solidFill>
              </a:rPr>
              <a:t>Acute rheumatism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mtClean="0">
                <a:solidFill>
                  <a:srgbClr val="FFFF00"/>
                </a:solidFill>
              </a:rPr>
              <a:t>Acute nephritis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mtClean="0">
                <a:solidFill>
                  <a:srgbClr val="FFFF00"/>
                </a:solidFill>
              </a:rPr>
              <a:t>Septicemia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mtClean="0">
                <a:solidFill>
                  <a:srgbClr val="FFFF00"/>
                </a:solidFill>
              </a:rPr>
              <a:t>Acute OM.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FF00"/>
                </a:solidFill>
              </a:rPr>
              <a:t>Recurrent acute tonsillitis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hlink"/>
                </a:solidFill>
              </a:rPr>
              <a:t>Clinical features: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mtClean="0">
                <a:solidFill>
                  <a:schemeClr val="bg1"/>
                </a:solidFill>
              </a:rPr>
              <a:t>           </a:t>
            </a:r>
            <a:r>
              <a:rPr lang="en-US" smtClean="0"/>
              <a:t>1. persistent or recurrent sore throat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mtClean="0"/>
              <a:t>           2.  marked ts. enlargment.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mtClean="0"/>
              <a:t>           3. injected ant. pillars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mtClean="0"/>
              <a:t>           4. halitosis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mtClean="0"/>
              <a:t>           5. persistent cx. adenitis.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hlink"/>
                </a:solidFill>
              </a:rPr>
              <a:t>treatment:</a:t>
            </a:r>
            <a:r>
              <a:rPr lang="en-US" smtClean="0">
                <a:solidFill>
                  <a:schemeClr val="bg1"/>
                </a:solidFill>
              </a:rPr>
              <a:t> 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mtClean="0">
                <a:solidFill>
                  <a:schemeClr val="bg1"/>
                </a:solidFill>
              </a:rPr>
              <a:t>                   </a:t>
            </a:r>
            <a:r>
              <a:rPr lang="en-US" smtClean="0"/>
              <a:t>tonsillectomy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mtClean="0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013" y="2895600"/>
            <a:ext cx="2922587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Bodoni MT Black" panose="02070A03080606020203" pitchFamily="18" charset="0"/>
              </a:rPr>
              <a:t>tonsillectomy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i="1" smtClean="0"/>
              <a:t>Indications:</a:t>
            </a:r>
          </a:p>
          <a:p>
            <a:pPr algn="l" rtl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             1- recurrent ts. :  </a:t>
            </a:r>
            <a:r>
              <a:rPr lang="ar-IQ" altLang="en-US" smtClean="0"/>
              <a:t>7</a:t>
            </a:r>
            <a:r>
              <a:rPr lang="en-US" altLang="en-US" smtClean="0"/>
              <a:t>//1 year </a:t>
            </a:r>
          </a:p>
          <a:p>
            <a:pPr algn="l" rtl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                                       or </a:t>
            </a:r>
            <a:r>
              <a:rPr lang="ar-IQ" altLang="en-US" smtClean="0"/>
              <a:t>4</a:t>
            </a:r>
            <a:r>
              <a:rPr lang="en-US" altLang="en-US" smtClean="0"/>
              <a:t>//2  years</a:t>
            </a:r>
          </a:p>
          <a:p>
            <a:pPr algn="l" rtl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             2- </a:t>
            </a:r>
            <a:r>
              <a:rPr lang="ar-SA" altLang="en-US" smtClean="0"/>
              <a:t> </a:t>
            </a:r>
            <a:r>
              <a:rPr lang="en-US" altLang="en-US" smtClean="0"/>
              <a:t>recurrent episodes of   </a:t>
            </a:r>
          </a:p>
          <a:p>
            <a:pPr algn="l" rtl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                  peritonsillar abscess (2</a:t>
            </a:r>
            <a:r>
              <a:rPr lang="en-US" altLang="en-US" baseline="30000" smtClean="0"/>
              <a:t>nd</a:t>
            </a:r>
            <a:r>
              <a:rPr lang="en-US" altLang="en-US" smtClean="0"/>
              <a:t> attack)</a:t>
            </a:r>
          </a:p>
          <a:p>
            <a:pPr algn="l" rtl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             3- suspected neoplasm</a:t>
            </a:r>
          </a:p>
          <a:p>
            <a:pPr algn="l" rtl="0"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                 ( unilateral enlargement, or ulceration)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i="1" u="sng" smtClean="0"/>
              <a:t>Contraindications: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 smtClean="0"/>
              <a:t>Recent ts. infection or URTI &lt; 2wks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 smtClean="0"/>
              <a:t>Bleeding disorders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 smtClean="0"/>
              <a:t>Using of  contraceptive pills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 smtClean="0"/>
              <a:t>Cleft palate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en-US" smtClean="0"/>
              <a:t>Epidemics of poilo , viral infection </a:t>
            </a:r>
            <a:r>
              <a:rPr lang="en-US" altLang="en-US" sz="2400" smtClean="0"/>
              <a:t>(corona v.)</a:t>
            </a:r>
          </a:p>
          <a:p>
            <a:pPr marL="609600" indent="-609600" algn="l" rtl="0" eaLnBrk="1" hangingPunct="1">
              <a:buFontTx/>
              <a:buAutoNum type="arabicPeriod"/>
            </a:pPr>
            <a:endParaRPr lang="en-US" alt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Complications of tonsillectomy: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l" rtl="0" eaLnBrk="1" hangingPunct="1">
              <a:buClr>
                <a:schemeClr val="tx1"/>
              </a:buClr>
              <a:buFontTx/>
              <a:buAutoNum type="alphaUcPeriod"/>
              <a:defRPr/>
            </a:pPr>
            <a:r>
              <a:rPr lang="en-US" i="1" smtClean="0">
                <a:solidFill>
                  <a:srgbClr val="FFFF00"/>
                </a:solidFill>
              </a:rPr>
              <a:t>Peroperative:</a:t>
            </a:r>
            <a:r>
              <a:rPr lang="en-US" smtClean="0"/>
              <a:t> </a:t>
            </a:r>
          </a:p>
          <a:p>
            <a:pPr marL="609600" indent="-609600" algn="l" rtl="0" eaLnBrk="1" hangingPunct="1">
              <a:buClr>
                <a:schemeClr val="tx1"/>
              </a:buClr>
              <a:buFontTx/>
              <a:buNone/>
              <a:defRPr/>
            </a:pPr>
            <a:r>
              <a:rPr lang="en-US" smtClean="0"/>
              <a:t>                    1- anaesthetic reaction</a:t>
            </a:r>
          </a:p>
          <a:p>
            <a:pPr marL="609600" indent="-609600" algn="l" rtl="0" eaLnBrk="1" hangingPunct="1">
              <a:buClr>
                <a:schemeClr val="tx1"/>
              </a:buClr>
              <a:buFontTx/>
              <a:buNone/>
              <a:defRPr/>
            </a:pPr>
            <a:r>
              <a:rPr lang="en-US" smtClean="0"/>
              <a:t>                    2- haemorrhage</a:t>
            </a:r>
          </a:p>
          <a:p>
            <a:pPr marL="609600" indent="-609600" algn="l" rtl="0" eaLnBrk="1" hangingPunct="1">
              <a:buClr>
                <a:schemeClr val="tx1"/>
              </a:buClr>
              <a:buFontTx/>
              <a:buNone/>
              <a:defRPr/>
            </a:pPr>
            <a:r>
              <a:rPr lang="en-US" smtClean="0"/>
              <a:t>                    3- damage to teeth, uvula, or </a:t>
            </a:r>
          </a:p>
          <a:p>
            <a:pPr marL="609600" indent="-609600" algn="l" rtl="0" eaLnBrk="1" hangingPunct="1">
              <a:buClr>
                <a:schemeClr val="tx1"/>
              </a:buClr>
              <a:buFontTx/>
              <a:buNone/>
              <a:defRPr/>
            </a:pPr>
            <a:r>
              <a:rPr lang="en-US" smtClean="0"/>
              <a:t>                        to post. Pharyngeal wall</a:t>
            </a:r>
          </a:p>
          <a:p>
            <a:pPr marL="609600" indent="-609600" algn="l" rtl="0" eaLnBrk="1" hangingPunct="1">
              <a:buClr>
                <a:schemeClr val="tx1"/>
              </a:buClr>
              <a:buFontTx/>
              <a:buNone/>
              <a:defRPr/>
            </a:pPr>
            <a:r>
              <a:rPr lang="en-US" smtClean="0"/>
              <a:t>                    4- dislocation of the </a:t>
            </a:r>
          </a:p>
          <a:p>
            <a:pPr marL="609600" indent="-609600" algn="l" rtl="0" eaLnBrk="1" hangingPunct="1">
              <a:buClr>
                <a:schemeClr val="tx1"/>
              </a:buClr>
              <a:buFontTx/>
              <a:buNone/>
              <a:defRPr/>
            </a:pPr>
            <a:r>
              <a:rPr lang="en-US" smtClean="0"/>
              <a:t>                         temporomandibular joint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9219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1325" y="274638"/>
            <a:ext cx="8245475" cy="6202362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B. </a:t>
            </a:r>
            <a:r>
              <a:rPr lang="en-US" i="1" smtClean="0">
                <a:solidFill>
                  <a:srgbClr val="FFFF00"/>
                </a:solidFill>
              </a:rPr>
              <a:t>Post operative: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smtClean="0"/>
              <a:t>Reactionary hemorrhage / 1</a:t>
            </a:r>
            <a:r>
              <a:rPr lang="en-US" baseline="30000" smtClean="0"/>
              <a:t>st</a:t>
            </a:r>
            <a:r>
              <a:rPr lang="en-US" smtClean="0"/>
              <a:t>,24hs</a:t>
            </a:r>
          </a:p>
          <a:p>
            <a:pPr algn="l" rtl="0" eaLnBrk="1" hangingPunct="1">
              <a:defRPr/>
            </a:pPr>
            <a:r>
              <a:rPr lang="en-US" smtClean="0"/>
              <a:t>Anaesthetic complications</a:t>
            </a:r>
          </a:p>
          <a:p>
            <a:pPr algn="l" rtl="0" eaLnBrk="1" hangingPunct="1">
              <a:defRPr/>
            </a:pPr>
            <a:r>
              <a:rPr lang="en-US" smtClean="0"/>
              <a:t>Secondary haemorrhage / 5</a:t>
            </a:r>
            <a:r>
              <a:rPr lang="en-US" baseline="30000" smtClean="0"/>
              <a:t>th</a:t>
            </a:r>
            <a:r>
              <a:rPr lang="en-US" smtClean="0"/>
              <a:t>  </a:t>
            </a:r>
            <a:r>
              <a:rPr lang="en-US" smtClean="0">
                <a:latin typeface="Arial"/>
              </a:rPr>
              <a:t>–</a:t>
            </a:r>
            <a:r>
              <a:rPr lang="en-US" smtClean="0"/>
              <a:t> 10</a:t>
            </a:r>
            <a:r>
              <a:rPr lang="en-US" baseline="30000" smtClean="0"/>
              <a:t>th</a:t>
            </a:r>
            <a:r>
              <a:rPr lang="en-US" smtClean="0"/>
              <a:t> day</a:t>
            </a:r>
          </a:p>
          <a:p>
            <a:pPr algn="l" rtl="0" eaLnBrk="1" hangingPunct="1">
              <a:defRPr/>
            </a:pPr>
            <a:r>
              <a:rPr lang="en-US" smtClean="0"/>
              <a:t>Infection of the ts. bed</a:t>
            </a:r>
          </a:p>
          <a:p>
            <a:pPr algn="l" rtl="0" eaLnBrk="1" hangingPunct="1">
              <a:defRPr/>
            </a:pPr>
            <a:r>
              <a:rPr lang="en-US" smtClean="0"/>
              <a:t>Earache</a:t>
            </a:r>
          </a:p>
          <a:p>
            <a:pPr algn="l" rtl="0" eaLnBrk="1" hangingPunct="1">
              <a:defRPr/>
            </a:pPr>
            <a:r>
              <a:rPr lang="en-US" smtClean="0"/>
              <a:t>Pneumonia</a:t>
            </a:r>
          </a:p>
          <a:p>
            <a:pPr algn="l" rtl="0" eaLnBrk="1" hangingPunct="1">
              <a:defRPr/>
            </a:pPr>
            <a:r>
              <a:rPr lang="en-US" smtClean="0"/>
              <a:t>Tonsillar remanant</a:t>
            </a:r>
          </a:p>
          <a:p>
            <a:pPr algn="l" rtl="0" eaLnBrk="1" hangingPunct="1"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Post ts, haemorrhage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smtClean="0"/>
              <a:t>Reactionary (primary):</a:t>
            </a:r>
          </a:p>
          <a:p>
            <a:pPr algn="l" rtl="0" eaLnBrk="1" hangingPunct="1">
              <a:defRPr/>
            </a:pPr>
            <a:r>
              <a:rPr lang="en-US" smtClean="0"/>
              <a:t>secondary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Reactionary haemorrhage: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 dirty="0" smtClean="0"/>
              <a:t>~2% 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dirty="0" smtClean="0"/>
              <a:t>Within 24hs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dirty="0" smtClean="0"/>
              <a:t>Signs of the </a:t>
            </a:r>
            <a:r>
              <a:rPr lang="en-US" dirty="0" err="1" smtClean="0"/>
              <a:t>bleedin</a:t>
            </a:r>
            <a:r>
              <a:rPr lang="ar-SA" dirty="0" smtClean="0"/>
              <a:t>g</a:t>
            </a:r>
            <a:r>
              <a:rPr lang="en-US" dirty="0" smtClean="0"/>
              <a:t> :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      </a:t>
            </a:r>
            <a:r>
              <a:rPr lang="en-US" sz="2800" dirty="0" smtClean="0">
                <a:solidFill>
                  <a:srgbClr val="FFFF00"/>
                </a:solidFill>
              </a:rPr>
              <a:t>- obvious bleeding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      - gurgling sound in throat during breathing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      - repeated swallowing 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      - vomiting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      - rising pulse rate &amp; lowering of  Blood p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Management: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smtClean="0"/>
              <a:t>Blood sample for cross matching</a:t>
            </a:r>
          </a:p>
          <a:p>
            <a:pPr algn="l" rtl="0" eaLnBrk="1" hangingPunct="1">
              <a:defRPr/>
            </a:pPr>
            <a:r>
              <a:rPr lang="en-US" smtClean="0"/>
              <a:t>IV, infusion</a:t>
            </a:r>
          </a:p>
          <a:p>
            <a:pPr algn="l" rtl="0" eaLnBrk="1" hangingPunct="1">
              <a:defRPr/>
            </a:pPr>
            <a:r>
              <a:rPr lang="en-US" smtClean="0"/>
              <a:t>Identifying the bleeding site</a:t>
            </a:r>
          </a:p>
          <a:p>
            <a:pPr algn="l" rtl="0" eaLnBrk="1" hangingPunct="1">
              <a:defRPr/>
            </a:pPr>
            <a:r>
              <a:rPr lang="en-US" smtClean="0"/>
              <a:t>Application of 1:1000 adrenaline soaked gauze or using hydrogen peroxide gurgle</a:t>
            </a:r>
          </a:p>
          <a:p>
            <a:pPr algn="l" rtl="0" eaLnBrk="1" hangingPunct="1">
              <a:defRPr/>
            </a:pPr>
            <a:r>
              <a:rPr lang="en-US" smtClean="0"/>
              <a:t>If failed &gt;&gt;&gt; 2</a:t>
            </a:r>
            <a:r>
              <a:rPr lang="en-US" baseline="30000" smtClean="0"/>
              <a:t>nd</a:t>
            </a:r>
            <a:r>
              <a:rPr lang="en-US" smtClean="0"/>
              <a:t> anaesthesia &gt;&gt;stop the bleeding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Secondary haemorrhage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- 10</a:t>
            </a:r>
            <a:r>
              <a:rPr lang="en-US" baseline="30000" dirty="0" smtClean="0"/>
              <a:t>th</a:t>
            </a:r>
            <a:r>
              <a:rPr lang="en-US" dirty="0" smtClean="0"/>
              <a:t> day</a:t>
            </a:r>
          </a:p>
          <a:p>
            <a:pPr algn="l" rtl="0" eaLnBrk="1" hangingPunct="1">
              <a:defRPr/>
            </a:pPr>
            <a:r>
              <a:rPr lang="en-US" dirty="0" smtClean="0"/>
              <a:t>Infection</a:t>
            </a:r>
          </a:p>
          <a:p>
            <a:pPr algn="l" rtl="0" eaLnBrk="1" hangingPunct="1">
              <a:defRPr/>
            </a:pPr>
            <a:r>
              <a:rPr lang="en-US" dirty="0" smtClean="0"/>
              <a:t>R/: admission  &amp; observation </a:t>
            </a:r>
          </a:p>
          <a:p>
            <a:pPr algn="l" rtl="0" eaLnBrk="1" hangingPunct="1">
              <a:defRPr/>
            </a:pPr>
            <a:r>
              <a:rPr lang="en-US" dirty="0" smtClean="0"/>
              <a:t>Blood for cross match </a:t>
            </a:r>
          </a:p>
          <a:p>
            <a:pPr algn="l" rtl="0" eaLnBrk="1" hangingPunct="1">
              <a:defRPr/>
            </a:pPr>
            <a:r>
              <a:rPr lang="en-US" dirty="0" smtClean="0"/>
              <a:t>AB.</a:t>
            </a:r>
          </a:p>
          <a:p>
            <a:pPr algn="l" rtl="0" eaLnBrk="1" hangingPunct="1">
              <a:defRPr/>
            </a:pPr>
            <a:r>
              <a:rPr lang="en-US" dirty="0" smtClean="0"/>
              <a:t>H2O2 gargle (</a:t>
            </a:r>
            <a:r>
              <a:rPr lang="en-US" sz="2800" dirty="0" smtClean="0"/>
              <a:t>20 minutes waiting</a:t>
            </a:r>
            <a:r>
              <a:rPr lang="en-US" dirty="0" smtClean="0"/>
              <a:t>)</a:t>
            </a:r>
          </a:p>
          <a:p>
            <a:pPr algn="l" rtl="0" eaLnBrk="1" hangingPunct="1">
              <a:defRPr/>
            </a:pPr>
            <a:r>
              <a:rPr lang="en-US" dirty="0" smtClean="0"/>
              <a:t>Adrenaline socked gauze in the fossa (</a:t>
            </a:r>
            <a:r>
              <a:rPr lang="en-US" sz="2400" dirty="0" smtClean="0"/>
              <a:t>20</a:t>
            </a:r>
            <a:r>
              <a:rPr lang="en-US" dirty="0" smtClean="0"/>
              <a:t> </a:t>
            </a:r>
            <a:r>
              <a:rPr lang="en-US" sz="2400" dirty="0" smtClean="0"/>
              <a:t>minutes)</a:t>
            </a:r>
            <a:endParaRPr lang="en-US" dirty="0" smtClean="0"/>
          </a:p>
          <a:p>
            <a:pPr algn="l" rtl="0" eaLnBrk="1" hangingPunct="1">
              <a:defRPr/>
            </a:pPr>
            <a:r>
              <a:rPr lang="en-US" dirty="0" smtClean="0"/>
              <a:t>If failed  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err="1" smtClean="0"/>
              <a:t>anaesthesia</a:t>
            </a:r>
            <a:r>
              <a:rPr lang="en-US" dirty="0" smtClean="0"/>
              <a:t>/ suturing the pillars 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Post </a:t>
            </a:r>
            <a:r>
              <a:rPr lang="en-US" dirty="0" err="1" smtClean="0"/>
              <a:t>ts</a:t>
            </a:r>
            <a:r>
              <a:rPr lang="en-US" dirty="0" smtClean="0"/>
              <a:t> pictures ,healthy</a:t>
            </a:r>
            <a:br>
              <a:rPr lang="en-US" dirty="0" smtClean="0"/>
            </a:br>
            <a:r>
              <a:rPr lang="en-US" dirty="0" smtClean="0"/>
              <a:t>/infected</a:t>
            </a:r>
            <a:endParaRPr lang="ar-SA" dirty="0"/>
          </a:p>
        </p:txBody>
      </p:sp>
      <p:pic>
        <p:nvPicPr>
          <p:cNvPr id="3277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0" y="1295400"/>
            <a:ext cx="2838450" cy="1619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419600"/>
            <a:ext cx="2857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Peritonsillar</a:t>
            </a:r>
            <a:r>
              <a:rPr lang="en-US" dirty="0" smtClean="0"/>
              <a:t> abscess(quinsy)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defRPr/>
            </a:pPr>
            <a:r>
              <a:rPr lang="en-US" dirty="0" smtClean="0"/>
              <a:t>Def; 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          pus collects between </a:t>
            </a:r>
            <a:r>
              <a:rPr lang="en-US" dirty="0" err="1" smtClean="0"/>
              <a:t>ts</a:t>
            </a:r>
            <a:r>
              <a:rPr lang="en-US" dirty="0" smtClean="0"/>
              <a:t>. &amp; sup. </a:t>
            </a:r>
            <a:r>
              <a:rPr lang="en-US" dirty="0" err="1" smtClean="0"/>
              <a:t>Cons.m</a:t>
            </a:r>
            <a:r>
              <a:rPr lang="en-US" dirty="0" smtClean="0"/>
              <a:t>.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 algn="l" rtl="0">
              <a:defRPr/>
            </a:pPr>
            <a:r>
              <a:rPr lang="en-US" dirty="0" err="1" smtClean="0"/>
              <a:t>Aetiology</a:t>
            </a:r>
            <a:r>
              <a:rPr lang="en-US" dirty="0" smtClean="0"/>
              <a:t>; </a:t>
            </a:r>
          </a:p>
          <a:p>
            <a:pPr marL="514350" indent="-514350" algn="l" rtl="0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           -  follows tonsillitis </a:t>
            </a:r>
          </a:p>
          <a:p>
            <a:pPr marL="514350" indent="-514350" algn="l" rtl="0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           -  mostly unilateral</a:t>
            </a:r>
          </a:p>
          <a:p>
            <a:pPr marL="514350" indent="-514350" algn="l" rtl="0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               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Clinical features:</a:t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l" rtl="0">
              <a:buFont typeface="+mj-lt"/>
              <a:buAutoNum type="arabicParenR"/>
              <a:defRPr/>
            </a:pPr>
            <a:r>
              <a:rPr lang="en-US" dirty="0" smtClean="0"/>
              <a:t>-Severe pain</a:t>
            </a:r>
          </a:p>
          <a:p>
            <a:pPr marL="514350" indent="-514350" algn="l" rtl="0">
              <a:buFont typeface="+mj-lt"/>
              <a:buAutoNum type="arabicParenR"/>
              <a:defRPr/>
            </a:pPr>
            <a:r>
              <a:rPr lang="en-US" dirty="0" smtClean="0"/>
              <a:t>-pyrexia up to 40 C° </a:t>
            </a:r>
          </a:p>
          <a:p>
            <a:pPr marL="514350" indent="-514350" algn="l" rtl="0">
              <a:buFont typeface="+mj-lt"/>
              <a:buAutoNum type="arabicParenR"/>
              <a:defRPr/>
            </a:pPr>
            <a:r>
              <a:rPr lang="en-US" dirty="0" smtClean="0"/>
              <a:t>-Headache &amp; malaise</a:t>
            </a:r>
          </a:p>
          <a:p>
            <a:pPr marL="514350" indent="-514350" algn="l" rtl="0">
              <a:buFont typeface="+mj-lt"/>
              <a:buAutoNum type="arabicParenR"/>
              <a:defRPr/>
            </a:pPr>
            <a:r>
              <a:rPr lang="en-US" dirty="0" smtClean="0"/>
              <a:t>-</a:t>
            </a:r>
            <a:r>
              <a:rPr lang="en-US" dirty="0" err="1" smtClean="0"/>
              <a:t>Trismus</a:t>
            </a:r>
            <a:endParaRPr lang="en-US" dirty="0" smtClean="0"/>
          </a:p>
          <a:p>
            <a:pPr marL="514350" indent="-514350" algn="l" rtl="0">
              <a:buFont typeface="+mj-lt"/>
              <a:buAutoNum type="arabicParenR"/>
              <a:defRPr/>
            </a:pPr>
            <a:r>
              <a:rPr lang="en-US" dirty="0" smtClean="0"/>
              <a:t>-Earache</a:t>
            </a:r>
          </a:p>
          <a:p>
            <a:pPr marL="514350" indent="-514350" algn="l" rtl="0">
              <a:buFont typeface="+mj-lt"/>
              <a:buAutoNum type="arabicParenR"/>
              <a:defRPr/>
            </a:pPr>
            <a:r>
              <a:rPr lang="en-US" dirty="0" smtClean="0"/>
              <a:t>-Intense salivation</a:t>
            </a:r>
          </a:p>
          <a:p>
            <a:pPr marL="514350" indent="-514350" algn="l" rtl="0">
              <a:buFont typeface="+mj-lt"/>
              <a:buAutoNum type="arabicParenR"/>
              <a:defRPr/>
            </a:pPr>
            <a:r>
              <a:rPr lang="en-US" dirty="0" smtClean="0"/>
              <a:t>-Thickened speech</a:t>
            </a:r>
          </a:p>
          <a:p>
            <a:pPr marL="514350" indent="-514350" algn="l" rtl="0">
              <a:buFont typeface="+mj-lt"/>
              <a:buAutoNum type="arabicParenR"/>
              <a:defRPr/>
            </a:pPr>
            <a:r>
              <a:rPr lang="en-US" dirty="0" smtClean="0"/>
              <a:t>-</a:t>
            </a:r>
            <a:r>
              <a:rPr lang="en-US" dirty="0" err="1" smtClean="0"/>
              <a:t>Foetor</a:t>
            </a:r>
            <a:r>
              <a:rPr lang="en-US" dirty="0" smtClean="0"/>
              <a:t> </a:t>
            </a:r>
            <a:r>
              <a:rPr lang="en-US" dirty="0" err="1" smtClean="0"/>
              <a:t>oris</a:t>
            </a:r>
            <a:endParaRPr lang="en-US" dirty="0" smtClean="0"/>
          </a:p>
          <a:p>
            <a:pPr algn="l" rtl="0">
              <a:defRPr/>
            </a:pPr>
            <a:endParaRPr lang="ar-SA" dirty="0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114800"/>
            <a:ext cx="18192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438400"/>
            <a:ext cx="177165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examination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defRPr/>
            </a:pPr>
            <a:r>
              <a:rPr lang="en-US" dirty="0" smtClean="0"/>
              <a:t>Marked </a:t>
            </a:r>
            <a:r>
              <a:rPr lang="en-US" dirty="0" err="1" smtClean="0"/>
              <a:t>hyperaemic</a:t>
            </a:r>
            <a:r>
              <a:rPr lang="en-US" dirty="0" smtClean="0"/>
              <a:t> edematous tonsil and palatal region</a:t>
            </a:r>
          </a:p>
          <a:p>
            <a:pPr algn="l" rtl="0">
              <a:defRPr/>
            </a:pPr>
            <a:r>
              <a:rPr lang="en-US" dirty="0" err="1" smtClean="0"/>
              <a:t>Oedematous</a:t>
            </a:r>
            <a:r>
              <a:rPr lang="en-US" dirty="0" smtClean="0"/>
              <a:t> uvula  &amp; pushed towards other side </a:t>
            </a:r>
            <a:endParaRPr lang="ar-SA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complications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defRPr/>
            </a:pPr>
            <a:r>
              <a:rPr lang="en-US" dirty="0" err="1" smtClean="0"/>
              <a:t>Parapharyngeal</a:t>
            </a:r>
            <a:r>
              <a:rPr lang="en-US" dirty="0" smtClean="0"/>
              <a:t> abscess</a:t>
            </a:r>
          </a:p>
          <a:p>
            <a:pPr algn="l" rtl="0">
              <a:defRPr/>
            </a:pPr>
            <a:r>
              <a:rPr lang="en-US" dirty="0" err="1" smtClean="0"/>
              <a:t>Oedema</a:t>
            </a:r>
            <a:r>
              <a:rPr lang="en-US" dirty="0" smtClean="0"/>
              <a:t> of the larynx</a:t>
            </a:r>
          </a:p>
          <a:p>
            <a:pPr algn="l" rtl="0">
              <a:defRPr/>
            </a:pPr>
            <a:r>
              <a:rPr lang="en-US" dirty="0" smtClean="0"/>
              <a:t>septicemia</a:t>
            </a: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endParaRPr lang="en-US" altLang="en-US" smtClean="0"/>
          </a:p>
        </p:txBody>
      </p:sp>
      <p:pic>
        <p:nvPicPr>
          <p:cNvPr id="10243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1325" y="274638"/>
            <a:ext cx="8245475" cy="6126162"/>
          </a:xfr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smtClean="0"/>
              <a:t>treatment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l" rtl="0">
              <a:buFont typeface="Wingdings" panose="05000000000000000000" pitchFamily="2" charset="2"/>
              <a:buNone/>
              <a:defRPr/>
            </a:pPr>
            <a:r>
              <a:rPr lang="en-US" dirty="0" smtClean="0"/>
              <a:t>1</a:t>
            </a:r>
            <a:r>
              <a:rPr lang="en-US" dirty="0" smtClean="0">
                <a:solidFill>
                  <a:srgbClr val="FFFF00"/>
                </a:solidFill>
              </a:rPr>
              <a:t>.  Conservative in early stage</a:t>
            </a:r>
            <a:r>
              <a:rPr lang="en-US" dirty="0" smtClean="0"/>
              <a:t>( </a:t>
            </a:r>
            <a:r>
              <a:rPr lang="en-US" dirty="0" err="1" smtClean="0"/>
              <a:t>cellulitis</a:t>
            </a:r>
            <a:r>
              <a:rPr lang="en-US" dirty="0" smtClean="0"/>
              <a:t>)</a:t>
            </a:r>
          </a:p>
          <a:p>
            <a:pPr marL="514350" indent="-514350" algn="l" rtl="0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           - rest , AB. , analgesia</a:t>
            </a:r>
          </a:p>
          <a:p>
            <a:pPr marL="514350" indent="-514350" algn="l" rtl="0">
              <a:buFont typeface="Wingdings" panose="05000000000000000000" pitchFamily="2" charset="2"/>
              <a:buNone/>
              <a:defRPr/>
            </a:pPr>
            <a:r>
              <a:rPr lang="en-US" dirty="0" smtClean="0"/>
              <a:t>2. </a:t>
            </a:r>
            <a:r>
              <a:rPr lang="en-US" dirty="0" smtClean="0">
                <a:solidFill>
                  <a:srgbClr val="FFFF00"/>
                </a:solidFill>
              </a:rPr>
              <a:t>Surgery :</a:t>
            </a:r>
          </a:p>
          <a:p>
            <a:pPr marL="514350" indent="-514350" algn="l" rtl="0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           - incision of the abscess</a:t>
            </a:r>
          </a:p>
          <a:p>
            <a:pPr marL="514350" indent="-514350" algn="l" rtl="0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           - abscess-tonsillectomy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 algn="l" rtl="0">
              <a:buFont typeface="+mj-lt"/>
              <a:buAutoNum type="arabicPeriod"/>
              <a:defRPr/>
            </a:pP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folHlink"/>
          </a:solidFill>
        </p:spPr>
        <p:txBody>
          <a:bodyPr/>
          <a:lstStyle/>
          <a:p>
            <a:pPr algn="l" eaLnBrk="1" hangingPunct="1"/>
            <a:r>
              <a:rPr lang="en-US" altLang="en-US" sz="3600" smtClean="0">
                <a:solidFill>
                  <a:srgbClr val="660066"/>
                </a:solidFill>
              </a:rPr>
              <a:t>Aetiology</a:t>
            </a:r>
            <a:endParaRPr lang="en-US" altLang="en-US" sz="3200" smtClean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defRPr/>
            </a:pPr>
            <a:r>
              <a:rPr lang="en-US" sz="28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Viral infection</a:t>
            </a:r>
            <a:r>
              <a:rPr lang="en-US" sz="2800" dirty="0" smtClean="0">
                <a:solidFill>
                  <a:schemeClr val="accent2"/>
                </a:solidFill>
              </a:rPr>
              <a:t> :</a:t>
            </a:r>
            <a:r>
              <a:rPr lang="en-US" sz="2800" dirty="0" smtClean="0"/>
              <a:t>   50%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dirty="0" smtClean="0"/>
              <a:t>           influenza ,</a:t>
            </a:r>
            <a:r>
              <a:rPr lang="en-US" sz="2800" dirty="0" err="1" smtClean="0"/>
              <a:t>parainfluenza</a:t>
            </a:r>
            <a:r>
              <a:rPr lang="en-US" sz="2800" dirty="0" smtClean="0"/>
              <a:t>, adenovirus, &amp;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dirty="0" smtClean="0"/>
              <a:t>           rhinovirus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28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Bacterial infection</a:t>
            </a:r>
            <a:r>
              <a:rPr lang="en-US" sz="2800" dirty="0" smtClean="0"/>
              <a:t>: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dirty="0" smtClean="0"/>
              <a:t>          - </a:t>
            </a:r>
            <a:r>
              <a:rPr lang="en-US" sz="2800" i="1" dirty="0" smtClean="0">
                <a:solidFill>
                  <a:srgbClr val="FF0000"/>
                </a:solidFill>
              </a:rPr>
              <a:t>B-</a:t>
            </a:r>
            <a:r>
              <a:rPr lang="en-US" sz="2800" i="1" dirty="0" err="1" smtClean="0">
                <a:solidFill>
                  <a:srgbClr val="FF0000"/>
                </a:solidFill>
              </a:rPr>
              <a:t>haemolytic</a:t>
            </a:r>
            <a:r>
              <a:rPr lang="en-US" sz="2800" i="1" dirty="0" smtClean="0">
                <a:solidFill>
                  <a:srgbClr val="FF0000"/>
                </a:solidFill>
              </a:rPr>
              <a:t> streptococcus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i="1" dirty="0" smtClean="0"/>
              <a:t>          - </a:t>
            </a:r>
            <a:r>
              <a:rPr lang="en-US" sz="2800" i="1" dirty="0" err="1" smtClean="0"/>
              <a:t>Strept.pneumonia</a:t>
            </a:r>
            <a:r>
              <a:rPr lang="en-US" sz="2800" i="1" dirty="0" smtClean="0"/>
              <a:t>,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i="1" dirty="0" smtClean="0"/>
              <a:t>         - </a:t>
            </a:r>
            <a:r>
              <a:rPr lang="en-US" sz="2800" i="1" dirty="0" smtClean="0">
                <a:solidFill>
                  <a:srgbClr val="FF0000"/>
                </a:solidFill>
              </a:rPr>
              <a:t>H </a:t>
            </a:r>
            <a:r>
              <a:rPr lang="en-US" sz="2800" i="1" dirty="0" err="1" smtClean="0">
                <a:solidFill>
                  <a:srgbClr val="FF0000"/>
                </a:solidFill>
              </a:rPr>
              <a:t>influenzae</a:t>
            </a:r>
            <a:endParaRPr lang="en-US" sz="2800" i="1" dirty="0" smtClean="0">
              <a:solidFill>
                <a:srgbClr val="FF0000"/>
              </a:solidFill>
            </a:endParaRP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i="1" dirty="0" smtClean="0"/>
              <a:t>         - Staph. </a:t>
            </a:r>
            <a:r>
              <a:rPr lang="en-US" sz="2800" i="1" dirty="0" err="1" smtClean="0"/>
              <a:t>Aureus</a:t>
            </a:r>
            <a:endParaRPr lang="en-US" sz="2800" i="1" dirty="0" smtClean="0"/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i="1" dirty="0" smtClean="0"/>
              <a:t>         - </a:t>
            </a:r>
            <a:r>
              <a:rPr lang="en-US" sz="2800" i="1" dirty="0" err="1" smtClean="0">
                <a:solidFill>
                  <a:srgbClr val="FF0000"/>
                </a:solidFill>
              </a:rPr>
              <a:t>Moraxella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catarrahlis</a:t>
            </a:r>
            <a:endParaRPr lang="en-US" sz="2800" i="1" dirty="0" smtClean="0">
              <a:solidFill>
                <a:srgbClr val="FF0000"/>
              </a:solidFill>
            </a:endParaRP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i="1" dirty="0" smtClean="0"/>
              <a:t>         - Anaerobic organisms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12291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500" y="285750"/>
            <a:ext cx="8001000" cy="60071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13315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1325" y="222250"/>
            <a:ext cx="8245475" cy="625475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14339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1325" y="274638"/>
            <a:ext cx="8245475" cy="6202362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l" rtl="0" eaLnBrk="1" hangingPunct="1">
              <a:buFontTx/>
              <a:buNone/>
            </a:pPr>
            <a:r>
              <a:rPr lang="en-US" altLang="en-US" smtClean="0">
                <a:solidFill>
                  <a:srgbClr val="FFFF00"/>
                </a:solidFill>
              </a:rPr>
              <a:t>Acute follicular ts. :</a:t>
            </a:r>
          </a:p>
          <a:p>
            <a:pPr marL="609600" indent="-609600" algn="l" rtl="0" eaLnBrk="1" hangingPunct="1">
              <a:buFontTx/>
              <a:buNone/>
            </a:pPr>
            <a:endParaRPr lang="en-US" altLang="en-US" smtClean="0"/>
          </a:p>
          <a:p>
            <a:pPr marL="609600" indent="-609600" algn="l" rtl="0" eaLnBrk="1" hangingPunct="1">
              <a:buFontTx/>
              <a:buNone/>
            </a:pPr>
            <a:r>
              <a:rPr lang="en-US" altLang="en-US" smtClean="0"/>
              <a:t>      </a:t>
            </a:r>
            <a:r>
              <a:rPr lang="en-US" altLang="en-US" smtClean="0">
                <a:solidFill>
                  <a:srgbClr val="FF0000"/>
                </a:solidFill>
              </a:rPr>
              <a:t>Crypts of ts. filled with pus  giving a spotted appearance 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733800"/>
            <a:ext cx="3886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16387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74638"/>
            <a:ext cx="8229600" cy="620236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605</Words>
  <Application>Microsoft Office PowerPoint</Application>
  <PresentationFormat>عرض على الشاشة (3:4)‏</PresentationFormat>
  <Paragraphs>150</Paragraphs>
  <Slides>30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4</vt:i4>
      </vt:variant>
      <vt:variant>
        <vt:lpstr>عناوين الشرائح</vt:lpstr>
      </vt:variant>
      <vt:variant>
        <vt:i4>30</vt:i4>
      </vt:variant>
    </vt:vector>
  </HeadingPairs>
  <TitlesOfParts>
    <vt:vector size="42" baseType="lpstr">
      <vt:lpstr>Arial</vt:lpstr>
      <vt:lpstr>Calibri</vt:lpstr>
      <vt:lpstr>Tahoma</vt:lpstr>
      <vt:lpstr>Wingdings</vt:lpstr>
      <vt:lpstr>Garamond</vt:lpstr>
      <vt:lpstr>Times New Roman</vt:lpstr>
      <vt:lpstr>Bodoni MT Condensed</vt:lpstr>
      <vt:lpstr>Bodoni MT Black</vt:lpstr>
      <vt:lpstr>تصميم افتراضي</vt:lpstr>
      <vt:lpstr>Curtain Call</vt:lpstr>
      <vt:lpstr>Stream</vt:lpstr>
      <vt:lpstr>Capsules</vt:lpstr>
      <vt:lpstr>tonsillitis</vt:lpstr>
      <vt:lpstr>عرض تقديمي في PowerPoint</vt:lpstr>
      <vt:lpstr>عرض تقديمي في PowerPoint</vt:lpstr>
      <vt:lpstr>Aetiology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Clinical features:</vt:lpstr>
      <vt:lpstr>Examination:</vt:lpstr>
      <vt:lpstr>Investigation:</vt:lpstr>
      <vt:lpstr>DDX:</vt:lpstr>
      <vt:lpstr>Treatment:</vt:lpstr>
      <vt:lpstr>Complications:</vt:lpstr>
      <vt:lpstr>Recurrent acute tonsillitis</vt:lpstr>
      <vt:lpstr>tonsillectomy</vt:lpstr>
      <vt:lpstr>Contraindications:</vt:lpstr>
      <vt:lpstr>Complications of tonsillectomy:</vt:lpstr>
      <vt:lpstr>B. Post operative:</vt:lpstr>
      <vt:lpstr>Post ts, haemorrhage</vt:lpstr>
      <vt:lpstr>Reactionary haemorrhage:</vt:lpstr>
      <vt:lpstr>Management:</vt:lpstr>
      <vt:lpstr>Secondary haemorrhage</vt:lpstr>
      <vt:lpstr> Post ts pictures ,healthy /infected</vt:lpstr>
      <vt:lpstr>Peritonsillar abscess(quinsy)</vt:lpstr>
      <vt:lpstr>Clinical features: </vt:lpstr>
      <vt:lpstr>examination</vt:lpstr>
      <vt:lpstr>complications</vt:lpstr>
      <vt:lpstr>treatment</vt:lpstr>
    </vt:vector>
  </TitlesOfParts>
  <Company>UR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tonsillitis</dc:title>
  <dc:creator>Diya</dc:creator>
  <cp:lastModifiedBy>حساب Microsoft</cp:lastModifiedBy>
  <cp:revision>26</cp:revision>
  <dcterms:created xsi:type="dcterms:W3CDTF">2010-03-27T14:06:49Z</dcterms:created>
  <dcterms:modified xsi:type="dcterms:W3CDTF">2020-05-09T15:16:48Z</dcterms:modified>
</cp:coreProperties>
</file>