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301" r:id="rId34"/>
    <p:sldId id="302" r:id="rId35"/>
    <p:sldId id="292" r:id="rId36"/>
    <p:sldId id="293" r:id="rId37"/>
    <p:sldId id="294" r:id="rId38"/>
    <p:sldId id="297" r:id="rId39"/>
    <p:sldId id="298" r:id="rId40"/>
    <p:sldId id="299" r:id="rId41"/>
    <p:sldId id="300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68804" y="327786"/>
            <a:ext cx="540639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78916" y="4482376"/>
            <a:ext cx="7986166" cy="119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accent2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accent2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962" y="1600961"/>
            <a:ext cx="4038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8961" y="1600961"/>
            <a:ext cx="4038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accent2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466470"/>
            <a:ext cx="795446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accent2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4213"/>
            <a:ext cx="8072119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HvMLLIGY6c" TargetMode="External"/><Relationship Id="rId2" Type="http://schemas.openxmlformats.org/officeDocument/2006/relationships/hyperlink" Target="https://youtu.be/Ng-UOHjTejY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BA7Y_oLElGY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799" y="634025"/>
            <a:ext cx="7772400" cy="200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144">
            <a:solidFill>
              <a:srgbClr val="BD4A47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4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400" b="1" spc="-40" dirty="0">
                <a:solidFill>
                  <a:srgbClr val="1F487C"/>
                </a:solidFill>
                <a:latin typeface="Carlito"/>
                <a:cs typeface="Carlito"/>
              </a:rPr>
              <a:t>Fall </a:t>
            </a:r>
            <a:r>
              <a:rPr sz="5400" b="1" dirty="0">
                <a:solidFill>
                  <a:srgbClr val="1F487C"/>
                </a:solidFill>
                <a:latin typeface="Carlito"/>
                <a:cs typeface="Carlito"/>
              </a:rPr>
              <a:t>in</a:t>
            </a:r>
            <a:r>
              <a:rPr sz="5400" b="1" spc="1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5400" b="1" spc="-5" dirty="0">
                <a:solidFill>
                  <a:srgbClr val="1F487C"/>
                </a:solidFill>
                <a:latin typeface="Carlito"/>
                <a:cs typeface="Carlito"/>
              </a:rPr>
              <a:t>elderly</a:t>
            </a:r>
            <a:endParaRPr sz="5400" dirty="0">
              <a:latin typeface="Carlito"/>
              <a:cs typeface="Carli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657600"/>
            <a:ext cx="601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Adel </a:t>
            </a:r>
            <a:r>
              <a:rPr lang="en-US" sz="2000" b="1" dirty="0" err="1"/>
              <a:t>Gassab</a:t>
            </a:r>
            <a:r>
              <a:rPr lang="en-US" sz="2000" b="1" dirty="0"/>
              <a:t> Mohammed</a:t>
            </a:r>
          </a:p>
          <a:p>
            <a:pPr algn="ctr"/>
            <a:r>
              <a:rPr lang="en-US" sz="2000" b="1" dirty="0"/>
              <a:t>MD, CABMS, MSc of Medicine Specialist Endocrinologist, </a:t>
            </a:r>
            <a:r>
              <a:rPr lang="en-US" sz="2000" b="1" dirty="0" err="1"/>
              <a:t>Thi-Qar</a:t>
            </a:r>
            <a:r>
              <a:rPr lang="en-US" sz="2000" b="1" dirty="0"/>
              <a:t> Specialized Diabetes, Endocrine and Metabolism Center, Lecturer Diabetes, Endocrine and Metabolism Division, Department of Medicine, College of Medicine, University of </a:t>
            </a:r>
            <a:r>
              <a:rPr lang="en-US" sz="2000" b="1" dirty="0" err="1"/>
              <a:t>Thi-Qar</a:t>
            </a:r>
            <a:r>
              <a:rPr lang="en-US" sz="2000" b="1" dirty="0"/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100330"/>
            <a:ext cx="8961120" cy="6584950"/>
            <a:chOff x="91439" y="100330"/>
            <a:chExt cx="8961120" cy="6584950"/>
          </a:xfrm>
        </p:grpSpPr>
        <p:sp>
          <p:nvSpPr>
            <p:cNvPr id="3" name="object 3"/>
            <p:cNvSpPr/>
            <p:nvPr/>
          </p:nvSpPr>
          <p:spPr>
            <a:xfrm>
              <a:off x="178307" y="187452"/>
              <a:ext cx="8787384" cy="64114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" y="100329"/>
              <a:ext cx="8961120" cy="6584950"/>
            </a:xfrm>
            <a:custGeom>
              <a:avLst/>
              <a:gdLst/>
              <a:ahLst/>
              <a:cxnLst/>
              <a:rect l="l" t="t" r="r" b="b"/>
              <a:pathLst>
                <a:path w="8961120" h="6584950">
                  <a:moveTo>
                    <a:pt x="8890381" y="71120"/>
                  </a:moveTo>
                  <a:lnTo>
                    <a:pt x="70713" y="71120"/>
                  </a:lnTo>
                  <a:lnTo>
                    <a:pt x="70713" y="88900"/>
                  </a:lnTo>
                  <a:lnTo>
                    <a:pt x="70713" y="6497320"/>
                  </a:lnTo>
                  <a:lnTo>
                    <a:pt x="70713" y="6515100"/>
                  </a:lnTo>
                  <a:lnTo>
                    <a:pt x="8890381" y="6515100"/>
                  </a:lnTo>
                  <a:lnTo>
                    <a:pt x="8890381" y="6497320"/>
                  </a:lnTo>
                  <a:lnTo>
                    <a:pt x="88392" y="6497320"/>
                  </a:lnTo>
                  <a:lnTo>
                    <a:pt x="88392" y="88900"/>
                  </a:lnTo>
                  <a:lnTo>
                    <a:pt x="8872728" y="88900"/>
                  </a:lnTo>
                  <a:lnTo>
                    <a:pt x="8872728" y="6497066"/>
                  </a:lnTo>
                  <a:lnTo>
                    <a:pt x="8890381" y="6497079"/>
                  </a:lnTo>
                  <a:lnTo>
                    <a:pt x="8890381" y="88900"/>
                  </a:lnTo>
                  <a:lnTo>
                    <a:pt x="8890381" y="88646"/>
                  </a:lnTo>
                  <a:lnTo>
                    <a:pt x="8890381" y="71120"/>
                  </a:lnTo>
                  <a:close/>
                </a:path>
                <a:path w="8961120" h="6584950">
                  <a:moveTo>
                    <a:pt x="896112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6532880"/>
                  </a:lnTo>
                  <a:lnTo>
                    <a:pt x="0" y="6584950"/>
                  </a:lnTo>
                  <a:lnTo>
                    <a:pt x="8961120" y="6584950"/>
                  </a:lnTo>
                  <a:lnTo>
                    <a:pt x="8961120" y="6532880"/>
                  </a:lnTo>
                  <a:lnTo>
                    <a:pt x="53035" y="6532880"/>
                  </a:lnTo>
                  <a:lnTo>
                    <a:pt x="53035" y="53340"/>
                  </a:lnTo>
                  <a:lnTo>
                    <a:pt x="8908034" y="53340"/>
                  </a:lnTo>
                  <a:lnTo>
                    <a:pt x="8908034" y="6532423"/>
                  </a:lnTo>
                  <a:lnTo>
                    <a:pt x="8961120" y="6532435"/>
                  </a:lnTo>
                  <a:lnTo>
                    <a:pt x="8961120" y="53340"/>
                  </a:lnTo>
                  <a:lnTo>
                    <a:pt x="8961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461899"/>
            <a:ext cx="457326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u="heavy" spc="-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rlito"/>
                <a:cs typeface="Carlito"/>
              </a:rPr>
              <a:t>(I </a:t>
            </a:r>
            <a:r>
              <a:rPr sz="4000" b="0" u="heavy" spc="-9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rlito"/>
                <a:cs typeface="Carlito"/>
              </a:rPr>
              <a:t>HATE</a:t>
            </a:r>
            <a:r>
              <a:rPr sz="4000" b="0" u="heavy" spc="-5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rlito"/>
                <a:cs typeface="Carlito"/>
              </a:rPr>
              <a:t> </a:t>
            </a:r>
            <a:r>
              <a:rPr sz="4000" b="0" u="heavy" spc="-3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rlito"/>
                <a:cs typeface="Carlito"/>
              </a:rPr>
              <a:t>FALLING)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509020"/>
            <a:ext cx="7696200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1465" algn="l"/>
              </a:tabLst>
            </a:pPr>
            <a:r>
              <a:rPr sz="2200" b="1" spc="-5" dirty="0">
                <a:solidFill>
                  <a:srgbClr val="C0504D"/>
                </a:solidFill>
                <a:latin typeface="Carlito"/>
                <a:cs typeface="Carlito"/>
              </a:rPr>
              <a:t>I:	</a:t>
            </a:r>
            <a:r>
              <a:rPr sz="2200" b="1" spc="-10" dirty="0">
                <a:latin typeface="Carlito"/>
                <a:cs typeface="Carlito"/>
              </a:rPr>
              <a:t>Inflammation </a:t>
            </a:r>
            <a:r>
              <a:rPr sz="2200" b="1" spc="-5" dirty="0">
                <a:latin typeface="Carlito"/>
                <a:cs typeface="Carlito"/>
              </a:rPr>
              <a:t>of </a:t>
            </a:r>
            <a:r>
              <a:rPr sz="2200" b="1" spc="-10" dirty="0">
                <a:latin typeface="Carlito"/>
                <a:cs typeface="Carlito"/>
              </a:rPr>
              <a:t>joints </a:t>
            </a:r>
            <a:r>
              <a:rPr sz="2200" b="1" spc="-5" dirty="0">
                <a:latin typeface="Carlito"/>
                <a:cs typeface="Carlito"/>
              </a:rPr>
              <a:t>(or </a:t>
            </a:r>
            <a:r>
              <a:rPr sz="2200" b="1" spc="-15" dirty="0">
                <a:latin typeface="Carlito"/>
                <a:cs typeface="Carlito"/>
              </a:rPr>
              <a:t>joint</a:t>
            </a:r>
            <a:r>
              <a:rPr sz="2200" b="1" spc="9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deformity)</a:t>
            </a:r>
            <a:endParaRPr sz="2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C0504D"/>
                </a:solidFill>
                <a:latin typeface="Carlito"/>
                <a:cs typeface="Carlito"/>
              </a:rPr>
              <a:t>H: </a:t>
            </a:r>
            <a:r>
              <a:rPr sz="2200" b="1" spc="-10" dirty="0">
                <a:latin typeface="Carlito"/>
                <a:cs typeface="Carlito"/>
              </a:rPr>
              <a:t>Hypotension </a:t>
            </a:r>
            <a:r>
              <a:rPr sz="2200" b="1" spc="-15" dirty="0">
                <a:latin typeface="Carlito"/>
                <a:cs typeface="Carlito"/>
              </a:rPr>
              <a:t>(orthostatic </a:t>
            </a:r>
            <a:r>
              <a:rPr sz="2200" b="1" spc="-10" dirty="0">
                <a:latin typeface="Carlito"/>
                <a:cs typeface="Carlito"/>
              </a:rPr>
              <a:t>blood </a:t>
            </a:r>
            <a:r>
              <a:rPr sz="2200" b="1" spc="-15" dirty="0">
                <a:latin typeface="Carlito"/>
                <a:cs typeface="Carlito"/>
              </a:rPr>
              <a:t>pressure</a:t>
            </a:r>
            <a:r>
              <a:rPr sz="2200" b="1" spc="17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changes)</a:t>
            </a:r>
            <a:endParaRPr sz="2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7350" algn="l"/>
              </a:tabLst>
            </a:pPr>
            <a:r>
              <a:rPr sz="2200" b="1" spc="-5" dirty="0">
                <a:solidFill>
                  <a:srgbClr val="C0504D"/>
                </a:solidFill>
                <a:latin typeface="Carlito"/>
                <a:cs typeface="Carlito"/>
              </a:rPr>
              <a:t>A:	</a:t>
            </a:r>
            <a:r>
              <a:rPr sz="2200" b="1" spc="-10" dirty="0">
                <a:latin typeface="Carlito"/>
                <a:cs typeface="Carlito"/>
              </a:rPr>
              <a:t>Auditory and </a:t>
            </a:r>
            <a:r>
              <a:rPr sz="2200" b="1" spc="-5" dirty="0">
                <a:latin typeface="Carlito"/>
                <a:cs typeface="Carlito"/>
              </a:rPr>
              <a:t>visual</a:t>
            </a:r>
            <a:r>
              <a:rPr sz="2200" b="1" spc="4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abnormalities</a:t>
            </a:r>
            <a:endParaRPr sz="22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tabLst>
                <a:tab pos="343535" algn="l"/>
              </a:tabLst>
            </a:pPr>
            <a:r>
              <a:rPr sz="2200" b="1" spc="-50" dirty="0">
                <a:solidFill>
                  <a:srgbClr val="C0504D"/>
                </a:solidFill>
                <a:latin typeface="Carlito"/>
                <a:cs typeface="Carlito"/>
              </a:rPr>
              <a:t>T:	</a:t>
            </a:r>
            <a:r>
              <a:rPr sz="2200" b="1" spc="-30" dirty="0">
                <a:latin typeface="Carlito"/>
                <a:cs typeface="Carlito"/>
              </a:rPr>
              <a:t>Tremor </a:t>
            </a:r>
            <a:r>
              <a:rPr sz="2200" b="1" spc="-10" dirty="0">
                <a:latin typeface="Carlito"/>
                <a:cs typeface="Carlito"/>
              </a:rPr>
              <a:t>(Parkinson's </a:t>
            </a:r>
            <a:r>
              <a:rPr sz="2200" b="1" spc="-5" dirty="0">
                <a:latin typeface="Carlito"/>
                <a:cs typeface="Carlito"/>
              </a:rPr>
              <a:t>disease or other </a:t>
            </a:r>
            <a:r>
              <a:rPr sz="2200" b="1" spc="-10" dirty="0">
                <a:latin typeface="Carlito"/>
                <a:cs typeface="Carlito"/>
              </a:rPr>
              <a:t>causes </a:t>
            </a:r>
            <a:r>
              <a:rPr sz="2200" b="1" spc="-5" dirty="0">
                <a:latin typeface="Carlito"/>
                <a:cs typeface="Carlito"/>
              </a:rPr>
              <a:t>of </a:t>
            </a:r>
            <a:r>
              <a:rPr sz="2200" b="1" spc="-10" dirty="0">
                <a:latin typeface="Carlito"/>
                <a:cs typeface="Carlito"/>
              </a:rPr>
              <a:t>tremor)  </a:t>
            </a:r>
            <a:endParaRPr lang="en-US" sz="2200" b="1" spc="-10" dirty="0" smtClean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tabLst>
                <a:tab pos="343535" algn="l"/>
              </a:tabLst>
            </a:pPr>
            <a:r>
              <a:rPr sz="2200" b="1" spc="-5" dirty="0" smtClean="0">
                <a:solidFill>
                  <a:srgbClr val="C0504D"/>
                </a:solidFill>
                <a:latin typeface="Carlito"/>
                <a:cs typeface="Carlito"/>
              </a:rPr>
              <a:t>E</a:t>
            </a:r>
            <a:r>
              <a:rPr sz="2200" b="1" spc="-5" dirty="0">
                <a:solidFill>
                  <a:srgbClr val="C0504D"/>
                </a:solidFill>
                <a:latin typeface="Carlito"/>
                <a:cs typeface="Carlito"/>
              </a:rPr>
              <a:t>: </a:t>
            </a:r>
            <a:r>
              <a:rPr sz="2200" b="1" spc="-10" dirty="0">
                <a:latin typeface="Carlito"/>
                <a:cs typeface="Carlito"/>
              </a:rPr>
              <a:t>Equilibrium </a:t>
            </a:r>
            <a:r>
              <a:rPr sz="2200" b="1" spc="-5" dirty="0">
                <a:latin typeface="Carlito"/>
                <a:cs typeface="Carlito"/>
              </a:rPr>
              <a:t>(balance)</a:t>
            </a:r>
            <a:r>
              <a:rPr sz="2200" b="1" spc="5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problem</a:t>
            </a:r>
            <a:endParaRPr sz="2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346075" algn="l"/>
              </a:tabLst>
            </a:pPr>
            <a:r>
              <a:rPr sz="2200" b="1" spc="-5" dirty="0">
                <a:solidFill>
                  <a:srgbClr val="C0504D"/>
                </a:solidFill>
                <a:latin typeface="Carlito"/>
                <a:cs typeface="Carlito"/>
              </a:rPr>
              <a:t>F:	</a:t>
            </a:r>
            <a:r>
              <a:rPr sz="2200" b="1" spc="-15" dirty="0">
                <a:latin typeface="Carlito"/>
                <a:cs typeface="Carlito"/>
              </a:rPr>
              <a:t>Foot</a:t>
            </a:r>
            <a:r>
              <a:rPr sz="2200" b="1" spc="1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problems</a:t>
            </a:r>
            <a:endParaRPr sz="2200" dirty="0">
              <a:latin typeface="Carlito"/>
              <a:cs typeface="Carlito"/>
            </a:endParaRPr>
          </a:p>
          <a:p>
            <a:pPr marL="12700" marR="1314450">
              <a:lnSpc>
                <a:spcPct val="100000"/>
              </a:lnSpc>
              <a:tabLst>
                <a:tab pos="387350" algn="l"/>
              </a:tabLst>
            </a:pPr>
            <a:r>
              <a:rPr sz="2200" b="1" spc="-5" dirty="0">
                <a:solidFill>
                  <a:srgbClr val="C0504D"/>
                </a:solidFill>
                <a:latin typeface="Carlito"/>
                <a:cs typeface="Carlito"/>
              </a:rPr>
              <a:t>A:	</a:t>
            </a:r>
            <a:r>
              <a:rPr sz="2200" b="1" spc="-10" dirty="0">
                <a:latin typeface="Carlito"/>
                <a:cs typeface="Carlito"/>
              </a:rPr>
              <a:t>Arrhythmia, </a:t>
            </a:r>
            <a:r>
              <a:rPr sz="2200" b="1" spc="-5" dirty="0">
                <a:latin typeface="Carlito"/>
                <a:cs typeface="Carlito"/>
              </a:rPr>
              <a:t>heart block or </a:t>
            </a:r>
            <a:r>
              <a:rPr sz="2200" b="1" spc="-10" dirty="0">
                <a:latin typeface="Carlito"/>
                <a:cs typeface="Carlito"/>
              </a:rPr>
              <a:t>valvular </a:t>
            </a:r>
            <a:r>
              <a:rPr sz="2200" b="1" spc="-5" dirty="0">
                <a:latin typeface="Carlito"/>
                <a:cs typeface="Carlito"/>
              </a:rPr>
              <a:t>disease  </a:t>
            </a:r>
            <a:endParaRPr lang="en-US" sz="2200" b="1" spc="-5" dirty="0" smtClean="0">
              <a:latin typeface="Carlito"/>
              <a:cs typeface="Carlito"/>
            </a:endParaRPr>
          </a:p>
          <a:p>
            <a:pPr marL="12700" marR="1314450">
              <a:lnSpc>
                <a:spcPct val="100000"/>
              </a:lnSpc>
              <a:tabLst>
                <a:tab pos="387350" algn="l"/>
              </a:tabLst>
            </a:pPr>
            <a:r>
              <a:rPr sz="2200" b="1" spc="-5" dirty="0" smtClean="0">
                <a:solidFill>
                  <a:srgbClr val="C0504D"/>
                </a:solidFill>
                <a:latin typeface="Carlito"/>
                <a:cs typeface="Carlito"/>
              </a:rPr>
              <a:t>L</a:t>
            </a:r>
            <a:r>
              <a:rPr sz="2200" b="1" spc="-5" dirty="0">
                <a:solidFill>
                  <a:srgbClr val="C0504D"/>
                </a:solidFill>
                <a:latin typeface="Carlito"/>
                <a:cs typeface="Carlito"/>
              </a:rPr>
              <a:t>: </a:t>
            </a:r>
            <a:r>
              <a:rPr sz="2200" b="1" spc="-5" dirty="0">
                <a:latin typeface="Carlito"/>
                <a:cs typeface="Carlito"/>
              </a:rPr>
              <a:t>Leg-length</a:t>
            </a:r>
            <a:r>
              <a:rPr sz="2200" b="1" spc="1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discrepancy</a:t>
            </a:r>
            <a:endParaRPr sz="2200" dirty="0">
              <a:latin typeface="Carlito"/>
              <a:cs typeface="Carlito"/>
            </a:endParaRPr>
          </a:p>
          <a:p>
            <a:pPr marL="12700" marR="1282065">
              <a:lnSpc>
                <a:spcPct val="100000"/>
              </a:lnSpc>
              <a:tabLst>
                <a:tab pos="291465" algn="l"/>
              </a:tabLst>
            </a:pPr>
            <a:r>
              <a:rPr sz="2200" b="1" spc="-5" dirty="0">
                <a:solidFill>
                  <a:srgbClr val="C0504D"/>
                </a:solidFill>
                <a:latin typeface="Carlito"/>
                <a:cs typeface="Carlito"/>
              </a:rPr>
              <a:t>L: </a:t>
            </a:r>
            <a:r>
              <a:rPr sz="2200" b="1" spc="-10" dirty="0">
                <a:latin typeface="Carlito"/>
                <a:cs typeface="Carlito"/>
              </a:rPr>
              <a:t>Lack </a:t>
            </a:r>
            <a:r>
              <a:rPr sz="2200" b="1" spc="-5" dirty="0">
                <a:latin typeface="Carlito"/>
                <a:cs typeface="Carlito"/>
              </a:rPr>
              <a:t>of </a:t>
            </a:r>
            <a:r>
              <a:rPr sz="2200" b="1" spc="-10" dirty="0">
                <a:latin typeface="Carlito"/>
                <a:cs typeface="Carlito"/>
              </a:rPr>
              <a:t>conditioning </a:t>
            </a:r>
            <a:r>
              <a:rPr sz="2200" b="1" spc="-15" dirty="0">
                <a:latin typeface="Carlito"/>
                <a:cs typeface="Carlito"/>
              </a:rPr>
              <a:t>(generalized </a:t>
            </a:r>
            <a:r>
              <a:rPr sz="2200" b="1" spc="-10" dirty="0">
                <a:latin typeface="Carlito"/>
                <a:cs typeface="Carlito"/>
              </a:rPr>
              <a:t>weakness)  </a:t>
            </a:r>
            <a:endParaRPr lang="en-US" sz="2200" b="1" spc="-10" dirty="0" smtClean="0">
              <a:latin typeface="Carlito"/>
              <a:cs typeface="Carlito"/>
            </a:endParaRPr>
          </a:p>
          <a:p>
            <a:pPr marL="12700" marR="1282065">
              <a:lnSpc>
                <a:spcPct val="100000"/>
              </a:lnSpc>
              <a:tabLst>
                <a:tab pos="291465" algn="l"/>
              </a:tabLst>
            </a:pPr>
            <a:r>
              <a:rPr sz="2200" b="1" spc="-5" dirty="0" smtClean="0">
                <a:solidFill>
                  <a:srgbClr val="C0504D"/>
                </a:solidFill>
                <a:latin typeface="Carlito"/>
                <a:cs typeface="Carlito"/>
              </a:rPr>
              <a:t>I</a:t>
            </a:r>
            <a:r>
              <a:rPr sz="2200" b="1" spc="-5" dirty="0">
                <a:solidFill>
                  <a:srgbClr val="C0504D"/>
                </a:solidFill>
                <a:latin typeface="Carlito"/>
                <a:cs typeface="Carlito"/>
              </a:rPr>
              <a:t>:	</a:t>
            </a:r>
            <a:r>
              <a:rPr sz="2200" b="1" spc="-5" dirty="0">
                <a:latin typeface="Carlito"/>
                <a:cs typeface="Carlito"/>
              </a:rPr>
              <a:t>Illness</a:t>
            </a:r>
            <a:endParaRPr sz="2200" dirty="0">
              <a:latin typeface="Carlito"/>
              <a:cs typeface="Carlito"/>
            </a:endParaRPr>
          </a:p>
          <a:p>
            <a:pPr marL="12700" marR="3066415">
              <a:lnSpc>
                <a:spcPct val="100000"/>
              </a:lnSpc>
              <a:tabLst>
                <a:tab pos="394970" algn="l"/>
              </a:tabLst>
            </a:pPr>
            <a:r>
              <a:rPr sz="2200" b="1" dirty="0">
                <a:solidFill>
                  <a:srgbClr val="C0504D"/>
                </a:solidFill>
                <a:latin typeface="Carlito"/>
                <a:cs typeface="Carlito"/>
              </a:rPr>
              <a:t>N: </a:t>
            </a:r>
            <a:r>
              <a:rPr sz="2200" b="1" spc="-5" dirty="0">
                <a:latin typeface="Carlito"/>
                <a:cs typeface="Carlito"/>
              </a:rPr>
              <a:t>Nutrition (poor; </a:t>
            </a:r>
            <a:r>
              <a:rPr sz="2200" b="1" spc="-15" dirty="0" smtClean="0">
                <a:latin typeface="Carlito"/>
                <a:cs typeface="Carlito"/>
              </a:rPr>
              <a:t>weight</a:t>
            </a:r>
            <a:r>
              <a:rPr lang="en-US" sz="2200" b="1" spc="-15" dirty="0" smtClean="0">
                <a:latin typeface="Carlito"/>
                <a:cs typeface="Carlito"/>
              </a:rPr>
              <a:t> </a:t>
            </a:r>
            <a:r>
              <a:rPr sz="2200" b="1" spc="-5" dirty="0" smtClean="0">
                <a:latin typeface="Carlito"/>
                <a:cs typeface="Carlito"/>
              </a:rPr>
              <a:t>loss</a:t>
            </a:r>
            <a:r>
              <a:rPr sz="2200" b="1" spc="-5" dirty="0">
                <a:latin typeface="Carlito"/>
                <a:cs typeface="Carlito"/>
              </a:rPr>
              <a:t>)  </a:t>
            </a:r>
            <a:endParaRPr lang="en-US" sz="2200" b="1" spc="-5" dirty="0" smtClean="0">
              <a:latin typeface="Carlito"/>
              <a:cs typeface="Carlito"/>
            </a:endParaRPr>
          </a:p>
          <a:p>
            <a:pPr marL="12700" marR="3066415">
              <a:lnSpc>
                <a:spcPct val="100000"/>
              </a:lnSpc>
              <a:tabLst>
                <a:tab pos="394970" algn="l"/>
              </a:tabLst>
            </a:pPr>
            <a:r>
              <a:rPr sz="2200" b="1" spc="-5" dirty="0" smtClean="0">
                <a:solidFill>
                  <a:srgbClr val="C0504D"/>
                </a:solidFill>
                <a:latin typeface="Carlito"/>
                <a:cs typeface="Carlito"/>
              </a:rPr>
              <a:t>G</a:t>
            </a:r>
            <a:r>
              <a:rPr sz="2200" b="1" spc="-5" dirty="0">
                <a:solidFill>
                  <a:srgbClr val="C0504D"/>
                </a:solidFill>
                <a:latin typeface="Carlito"/>
                <a:cs typeface="Carlito"/>
              </a:rPr>
              <a:t>:	</a:t>
            </a:r>
            <a:r>
              <a:rPr sz="2200" b="1" spc="-10" dirty="0">
                <a:latin typeface="Carlito"/>
                <a:cs typeface="Carlito"/>
              </a:rPr>
              <a:t>Gait disturbance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1653539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1988820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2324100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2659379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2994660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" y="3329940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" y="3665220"/>
            <a:ext cx="190500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" y="4000500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" y="4335779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" y="4671059"/>
            <a:ext cx="190500" cy="19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640" y="5006340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640" y="5341620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228600"/>
            <a:ext cx="8763000" cy="6324600"/>
            <a:chOff x="595883" y="532130"/>
            <a:chExt cx="7880984" cy="5360670"/>
          </a:xfrm>
        </p:grpSpPr>
        <p:sp>
          <p:nvSpPr>
            <p:cNvPr id="3" name="object 3"/>
            <p:cNvSpPr/>
            <p:nvPr/>
          </p:nvSpPr>
          <p:spPr>
            <a:xfrm>
              <a:off x="682751" y="618744"/>
              <a:ext cx="7706868" cy="5187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5884" y="532129"/>
              <a:ext cx="7880984" cy="5360670"/>
            </a:xfrm>
            <a:custGeom>
              <a:avLst/>
              <a:gdLst/>
              <a:ahLst/>
              <a:cxnLst/>
              <a:rect l="l" t="t" r="r" b="b"/>
              <a:pathLst>
                <a:path w="7880984" h="5360670">
                  <a:moveTo>
                    <a:pt x="7809865" y="88138"/>
                  </a:moveTo>
                  <a:lnTo>
                    <a:pt x="7792212" y="88138"/>
                  </a:lnTo>
                  <a:lnTo>
                    <a:pt x="7792212" y="5272786"/>
                  </a:lnTo>
                  <a:lnTo>
                    <a:pt x="7809865" y="5272798"/>
                  </a:lnTo>
                  <a:lnTo>
                    <a:pt x="7809865" y="88138"/>
                  </a:lnTo>
                  <a:close/>
                </a:path>
                <a:path w="7880984" h="5360670">
                  <a:moveTo>
                    <a:pt x="7809865" y="71120"/>
                  </a:moveTo>
                  <a:lnTo>
                    <a:pt x="70713" y="71120"/>
                  </a:lnTo>
                  <a:lnTo>
                    <a:pt x="70713" y="87630"/>
                  </a:lnTo>
                  <a:lnTo>
                    <a:pt x="70713" y="5273040"/>
                  </a:lnTo>
                  <a:lnTo>
                    <a:pt x="70713" y="5290820"/>
                  </a:lnTo>
                  <a:lnTo>
                    <a:pt x="7809865" y="5290820"/>
                  </a:lnTo>
                  <a:lnTo>
                    <a:pt x="7809865" y="5273040"/>
                  </a:lnTo>
                  <a:lnTo>
                    <a:pt x="88392" y="5273040"/>
                  </a:lnTo>
                  <a:lnTo>
                    <a:pt x="88392" y="87630"/>
                  </a:lnTo>
                  <a:lnTo>
                    <a:pt x="7809865" y="87630"/>
                  </a:lnTo>
                  <a:lnTo>
                    <a:pt x="7809865" y="71120"/>
                  </a:lnTo>
                  <a:close/>
                </a:path>
                <a:path w="7880984" h="5360670">
                  <a:moveTo>
                    <a:pt x="788060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5308600"/>
                  </a:lnTo>
                  <a:lnTo>
                    <a:pt x="0" y="5360670"/>
                  </a:lnTo>
                  <a:lnTo>
                    <a:pt x="7880604" y="5360670"/>
                  </a:lnTo>
                  <a:lnTo>
                    <a:pt x="7880604" y="5308600"/>
                  </a:lnTo>
                  <a:lnTo>
                    <a:pt x="53035" y="5308600"/>
                  </a:lnTo>
                  <a:lnTo>
                    <a:pt x="53035" y="53340"/>
                  </a:lnTo>
                  <a:lnTo>
                    <a:pt x="7827518" y="53340"/>
                  </a:lnTo>
                  <a:lnTo>
                    <a:pt x="7827518" y="5308143"/>
                  </a:lnTo>
                  <a:lnTo>
                    <a:pt x="7880604" y="5308143"/>
                  </a:lnTo>
                  <a:lnTo>
                    <a:pt x="7880604" y="53340"/>
                  </a:lnTo>
                  <a:lnTo>
                    <a:pt x="7880604" y="52832"/>
                  </a:lnTo>
                  <a:lnTo>
                    <a:pt x="7880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158" y="152400"/>
            <a:ext cx="52216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spc="-5" dirty="0">
                <a:uFill>
                  <a:solidFill>
                    <a:srgbClr val="C0504D"/>
                  </a:solidFill>
                </a:uFill>
              </a:rPr>
              <a:t>Consequence </a:t>
            </a:r>
            <a:r>
              <a:rPr sz="4000" u="heavy" dirty="0">
                <a:uFill>
                  <a:solidFill>
                    <a:srgbClr val="C0504D"/>
                  </a:solidFill>
                </a:uFill>
              </a:rPr>
              <a:t>of</a:t>
            </a:r>
            <a:r>
              <a:rPr sz="4000" u="heavy" spc="-110" dirty="0">
                <a:uFill>
                  <a:solidFill>
                    <a:srgbClr val="C0504D"/>
                  </a:solidFill>
                </a:uFill>
              </a:rPr>
              <a:t> </a:t>
            </a:r>
            <a:r>
              <a:rPr sz="4000" u="heavy" spc="-15" dirty="0">
                <a:uFill>
                  <a:solidFill>
                    <a:srgbClr val="C0504D"/>
                  </a:solidFill>
                </a:uFill>
              </a:rPr>
              <a:t>falls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1295400"/>
            <a:ext cx="4038600" cy="3914277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5"/>
              </a:spcBef>
            </a:pPr>
            <a:r>
              <a:rPr sz="3200" b="1"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rlito"/>
                <a:cs typeface="Carlito"/>
              </a:rPr>
              <a:t>Physical:</a:t>
            </a:r>
            <a:endParaRPr sz="3200" dirty="0">
              <a:latin typeface="Carlito"/>
              <a:cs typeface="Carlito"/>
            </a:endParaRPr>
          </a:p>
          <a:p>
            <a:pPr marL="90170" marR="1076960">
              <a:lnSpc>
                <a:spcPct val="120000"/>
              </a:lnSpc>
              <a:spcBef>
                <a:spcPts val="5"/>
              </a:spcBef>
            </a:pPr>
            <a:r>
              <a:rPr sz="2800" b="1" dirty="0">
                <a:latin typeface="Carlito"/>
                <a:cs typeface="Carlito"/>
              </a:rPr>
              <a:t>Skin </a:t>
            </a:r>
            <a:r>
              <a:rPr sz="2800" b="1" spc="-15" dirty="0">
                <a:latin typeface="Carlito"/>
                <a:cs typeface="Carlito"/>
              </a:rPr>
              <a:t>tear  </a:t>
            </a:r>
            <a:r>
              <a:rPr sz="2800" b="1" spc="-10" dirty="0">
                <a:latin typeface="Carlito"/>
                <a:cs typeface="Carlito"/>
              </a:rPr>
              <a:t>internal</a:t>
            </a:r>
            <a:r>
              <a:rPr sz="2800" b="1" spc="-9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bleeding</a:t>
            </a:r>
            <a:endParaRPr sz="2800" dirty="0">
              <a:latin typeface="Carlito"/>
              <a:cs typeface="Carlito"/>
            </a:endParaRPr>
          </a:p>
          <a:p>
            <a:pPr marL="90170" marR="541020">
              <a:lnSpc>
                <a:spcPct val="119000"/>
              </a:lnSpc>
              <a:spcBef>
                <a:spcPts val="35"/>
              </a:spcBef>
            </a:pPr>
            <a:r>
              <a:rPr sz="2800" b="1" spc="-10" dirty="0">
                <a:latin typeface="Carlito"/>
                <a:cs typeface="Carlito"/>
              </a:rPr>
              <a:t>subdural</a:t>
            </a:r>
            <a:r>
              <a:rPr sz="2800" b="1" spc="-9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hematoma  </a:t>
            </a:r>
            <a:r>
              <a:rPr sz="2800" b="1" dirty="0">
                <a:latin typeface="Carlito"/>
                <a:cs typeface="Carlito"/>
              </a:rPr>
              <a:t>Hip </a:t>
            </a:r>
            <a:r>
              <a:rPr sz="2800" b="1" spc="-15" dirty="0">
                <a:latin typeface="Carlito"/>
                <a:cs typeface="Carlito"/>
              </a:rPr>
              <a:t>fracture  </a:t>
            </a:r>
            <a:r>
              <a:rPr sz="2400" b="1" spc="-10" dirty="0">
                <a:latin typeface="Carlito"/>
                <a:cs typeface="Carlito"/>
              </a:rPr>
              <a:t>Immobilization</a:t>
            </a:r>
            <a:r>
              <a:rPr sz="2400" b="1" spc="-5" dirty="0">
                <a:latin typeface="Carlito"/>
                <a:cs typeface="Carlito"/>
              </a:rPr>
              <a:t> /</a:t>
            </a:r>
            <a:endParaRPr sz="2400" dirty="0">
              <a:latin typeface="Carlito"/>
              <a:cs typeface="Carlito"/>
            </a:endParaRPr>
          </a:p>
          <a:p>
            <a:pPr marL="433070">
              <a:lnSpc>
                <a:spcPct val="100000"/>
              </a:lnSpc>
            </a:pPr>
            <a:r>
              <a:rPr sz="2400" b="1" spc="-5" dirty="0">
                <a:latin typeface="Carlito"/>
                <a:cs typeface="Carlito"/>
              </a:rPr>
              <a:t>disability</a:t>
            </a:r>
            <a:endParaRPr sz="2400" dirty="0">
              <a:latin typeface="Carlito"/>
              <a:cs typeface="Carlito"/>
            </a:endParaRPr>
          </a:p>
          <a:p>
            <a:pPr marL="90170">
              <a:lnSpc>
                <a:spcPct val="100000"/>
              </a:lnSpc>
              <a:spcBef>
                <a:spcPts val="755"/>
              </a:spcBef>
            </a:pPr>
            <a:r>
              <a:rPr sz="2800" b="1" spc="-5" dirty="0">
                <a:latin typeface="Carlito"/>
                <a:cs typeface="Carlito"/>
              </a:rPr>
              <a:t>Hospitalization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7495" y="1295400"/>
            <a:ext cx="4191000" cy="381527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3200" b="1"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rlito"/>
                <a:cs typeface="Carlito"/>
              </a:rPr>
              <a:t>Psychological:</a:t>
            </a:r>
            <a:endParaRPr sz="3200" dirty="0">
              <a:latin typeface="Carlito"/>
              <a:cs typeface="Carlito"/>
            </a:endParaRPr>
          </a:p>
          <a:p>
            <a:pPr marL="90805" marR="166370">
              <a:lnSpc>
                <a:spcPct val="120000"/>
              </a:lnSpc>
              <a:spcBef>
                <a:spcPts val="5"/>
              </a:spcBef>
            </a:pPr>
            <a:r>
              <a:rPr sz="2800" b="1" spc="-15" dirty="0">
                <a:latin typeface="Carlito"/>
                <a:cs typeface="Carlito"/>
              </a:rPr>
              <a:t>Fear </a:t>
            </a:r>
            <a:r>
              <a:rPr sz="2800" b="1" dirty="0">
                <a:latin typeface="Carlito"/>
                <a:cs typeface="Carlito"/>
              </a:rPr>
              <a:t>of </a:t>
            </a:r>
            <a:r>
              <a:rPr sz="2800" b="1" spc="-10" dirty="0">
                <a:latin typeface="Carlito"/>
                <a:cs typeface="Carlito"/>
              </a:rPr>
              <a:t>falling  </a:t>
            </a:r>
            <a:r>
              <a:rPr sz="2800" b="1" spc="-5" dirty="0" smtClean="0">
                <a:latin typeface="Carlito"/>
                <a:cs typeface="Carlito"/>
              </a:rPr>
              <a:t>increased</a:t>
            </a:r>
            <a:r>
              <a:rPr lang="en-US" sz="2800" b="1" spc="-110" dirty="0">
                <a:latin typeface="Carlito"/>
                <a:cs typeface="Carlito"/>
              </a:rPr>
              <a:t> </a:t>
            </a:r>
            <a:r>
              <a:rPr sz="2800" b="1" spc="-5" dirty="0" smtClean="0">
                <a:latin typeface="Carlito"/>
                <a:cs typeface="Carlito"/>
              </a:rPr>
              <a:t>dependency  </a:t>
            </a:r>
            <a:r>
              <a:rPr sz="2800" b="1" spc="-10" dirty="0">
                <a:latin typeface="Carlito"/>
                <a:cs typeface="Carlito"/>
              </a:rPr>
              <a:t>Depression</a:t>
            </a:r>
            <a:endParaRPr sz="2800" dirty="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770"/>
              </a:spcBef>
            </a:pPr>
            <a:r>
              <a:rPr sz="2800" b="1" spc="-10" dirty="0">
                <a:latin typeface="Carlito"/>
                <a:cs typeface="Carlito"/>
              </a:rPr>
              <a:t>Anxiety</a:t>
            </a:r>
            <a:endParaRPr sz="2800" dirty="0">
              <a:latin typeface="Carlito"/>
              <a:cs typeface="Carlito"/>
            </a:endParaRPr>
          </a:p>
          <a:p>
            <a:pPr marL="182245" marR="890269" indent="-91440">
              <a:lnSpc>
                <a:spcPts val="4610"/>
              </a:lnSpc>
              <a:spcBef>
                <a:spcPts val="280"/>
              </a:spcBef>
            </a:pPr>
            <a:r>
              <a:rPr sz="2800" b="1" dirty="0">
                <a:latin typeface="Carlito"/>
                <a:cs typeface="Carlito"/>
              </a:rPr>
              <a:t>loss of </a:t>
            </a:r>
            <a:r>
              <a:rPr sz="2800" b="1" spc="-10" dirty="0">
                <a:latin typeface="Carlito"/>
                <a:cs typeface="Carlito"/>
              </a:rPr>
              <a:t>confidence  </a:t>
            </a:r>
            <a:r>
              <a:rPr sz="2800" b="1" dirty="0">
                <a:latin typeface="Carlito"/>
                <a:cs typeface="Carlito"/>
              </a:rPr>
              <a:t>social</a:t>
            </a:r>
            <a:r>
              <a:rPr sz="2800" b="1" spc="-9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withdrawal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457"/>
            <a:ext cx="8836207" cy="6772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362200"/>
            <a:ext cx="7467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heavy" spc="-5" dirty="0">
                <a:uFill>
                  <a:solidFill>
                    <a:srgbClr val="C0504D"/>
                  </a:solidFill>
                </a:uFill>
              </a:rPr>
              <a:t>ASSESSMENT OF</a:t>
            </a:r>
            <a:r>
              <a:rPr sz="4800" u="heavy" spc="-75" dirty="0">
                <a:uFill>
                  <a:solidFill>
                    <a:srgbClr val="C0504D"/>
                  </a:solidFill>
                </a:uFill>
              </a:rPr>
              <a:t> </a:t>
            </a:r>
            <a:r>
              <a:rPr sz="4800" u="heavy" spc="-80" dirty="0">
                <a:uFill>
                  <a:solidFill>
                    <a:srgbClr val="C0504D"/>
                  </a:solidFill>
                </a:uFill>
              </a:rPr>
              <a:t>FALL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826" y="466470"/>
            <a:ext cx="775652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How </a:t>
            </a:r>
            <a:r>
              <a:rPr sz="3600" u="heavy" spc="-3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to </a:t>
            </a:r>
            <a:r>
              <a:rPr sz="3600"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approach </a:t>
            </a:r>
            <a:r>
              <a:rPr sz="3600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elderly with</a:t>
            </a:r>
            <a:r>
              <a:rPr sz="3600" u="heavy" spc="-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sz="3600"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fall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17512" y="1499616"/>
            <a:ext cx="7623175" cy="4770120"/>
            <a:chOff x="417512" y="1499616"/>
            <a:chExt cx="7623175" cy="4770120"/>
          </a:xfrm>
        </p:grpSpPr>
        <p:sp>
          <p:nvSpPr>
            <p:cNvPr id="4" name="object 4"/>
            <p:cNvSpPr/>
            <p:nvPr/>
          </p:nvSpPr>
          <p:spPr>
            <a:xfrm>
              <a:off x="1045463" y="1499616"/>
              <a:ext cx="6995159" cy="4770120"/>
            </a:xfrm>
            <a:custGeom>
              <a:avLst/>
              <a:gdLst/>
              <a:ahLst/>
              <a:cxnLst/>
              <a:rect l="l" t="t" r="r" b="b"/>
              <a:pathLst>
                <a:path w="6995159" h="4770120">
                  <a:moveTo>
                    <a:pt x="4610100" y="0"/>
                  </a:moveTo>
                  <a:lnTo>
                    <a:pt x="4610100" y="1192530"/>
                  </a:lnTo>
                  <a:lnTo>
                    <a:pt x="0" y="1192530"/>
                  </a:lnTo>
                  <a:lnTo>
                    <a:pt x="0" y="3577590"/>
                  </a:lnTo>
                  <a:lnTo>
                    <a:pt x="4610100" y="3577590"/>
                  </a:lnTo>
                  <a:lnTo>
                    <a:pt x="4610100" y="4770120"/>
                  </a:lnTo>
                  <a:lnTo>
                    <a:pt x="6995159" y="2385060"/>
                  </a:lnTo>
                  <a:lnTo>
                    <a:pt x="4610100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0529" y="2931413"/>
              <a:ext cx="2611120" cy="1908175"/>
            </a:xfrm>
            <a:custGeom>
              <a:avLst/>
              <a:gdLst/>
              <a:ahLst/>
              <a:cxnLst/>
              <a:rect l="l" t="t" r="r" b="b"/>
              <a:pathLst>
                <a:path w="2611120" h="1908175">
                  <a:moveTo>
                    <a:pt x="2292604" y="0"/>
                  </a:moveTo>
                  <a:lnTo>
                    <a:pt x="318020" y="0"/>
                  </a:lnTo>
                  <a:lnTo>
                    <a:pt x="271025" y="3447"/>
                  </a:lnTo>
                  <a:lnTo>
                    <a:pt x="226171" y="13463"/>
                  </a:lnTo>
                  <a:lnTo>
                    <a:pt x="183949" y="29554"/>
                  </a:lnTo>
                  <a:lnTo>
                    <a:pt x="144853" y="51230"/>
                  </a:lnTo>
                  <a:lnTo>
                    <a:pt x="109374" y="77998"/>
                  </a:lnTo>
                  <a:lnTo>
                    <a:pt x="78004" y="109367"/>
                  </a:lnTo>
                  <a:lnTo>
                    <a:pt x="51234" y="144844"/>
                  </a:lnTo>
                  <a:lnTo>
                    <a:pt x="29557" y="183939"/>
                  </a:lnTo>
                  <a:lnTo>
                    <a:pt x="13464" y="226159"/>
                  </a:lnTo>
                  <a:lnTo>
                    <a:pt x="3448" y="271012"/>
                  </a:lnTo>
                  <a:lnTo>
                    <a:pt x="0" y="318008"/>
                  </a:lnTo>
                  <a:lnTo>
                    <a:pt x="0" y="1590040"/>
                  </a:lnTo>
                  <a:lnTo>
                    <a:pt x="3448" y="1637035"/>
                  </a:lnTo>
                  <a:lnTo>
                    <a:pt x="13464" y="1681888"/>
                  </a:lnTo>
                  <a:lnTo>
                    <a:pt x="29557" y="1724108"/>
                  </a:lnTo>
                  <a:lnTo>
                    <a:pt x="51234" y="1763203"/>
                  </a:lnTo>
                  <a:lnTo>
                    <a:pt x="78004" y="1798680"/>
                  </a:lnTo>
                  <a:lnTo>
                    <a:pt x="109374" y="1830049"/>
                  </a:lnTo>
                  <a:lnTo>
                    <a:pt x="144853" y="1856817"/>
                  </a:lnTo>
                  <a:lnTo>
                    <a:pt x="183949" y="1878493"/>
                  </a:lnTo>
                  <a:lnTo>
                    <a:pt x="226171" y="1894584"/>
                  </a:lnTo>
                  <a:lnTo>
                    <a:pt x="271025" y="1904600"/>
                  </a:lnTo>
                  <a:lnTo>
                    <a:pt x="318020" y="1908048"/>
                  </a:lnTo>
                  <a:lnTo>
                    <a:pt x="2292604" y="1908048"/>
                  </a:lnTo>
                  <a:lnTo>
                    <a:pt x="2339599" y="1904600"/>
                  </a:lnTo>
                  <a:lnTo>
                    <a:pt x="2384452" y="1894584"/>
                  </a:lnTo>
                  <a:lnTo>
                    <a:pt x="2426672" y="1878493"/>
                  </a:lnTo>
                  <a:lnTo>
                    <a:pt x="2465767" y="1856817"/>
                  </a:lnTo>
                  <a:lnTo>
                    <a:pt x="2501244" y="1830049"/>
                  </a:lnTo>
                  <a:lnTo>
                    <a:pt x="2532613" y="1798680"/>
                  </a:lnTo>
                  <a:lnTo>
                    <a:pt x="2559381" y="1763203"/>
                  </a:lnTo>
                  <a:lnTo>
                    <a:pt x="2581057" y="1724108"/>
                  </a:lnTo>
                  <a:lnTo>
                    <a:pt x="2597148" y="1681888"/>
                  </a:lnTo>
                  <a:lnTo>
                    <a:pt x="2607164" y="1637035"/>
                  </a:lnTo>
                  <a:lnTo>
                    <a:pt x="2610612" y="1590040"/>
                  </a:lnTo>
                  <a:lnTo>
                    <a:pt x="2610612" y="318008"/>
                  </a:lnTo>
                  <a:lnTo>
                    <a:pt x="2607164" y="271012"/>
                  </a:lnTo>
                  <a:lnTo>
                    <a:pt x="2597148" y="226159"/>
                  </a:lnTo>
                  <a:lnTo>
                    <a:pt x="2581057" y="183939"/>
                  </a:lnTo>
                  <a:lnTo>
                    <a:pt x="2559381" y="144844"/>
                  </a:lnTo>
                  <a:lnTo>
                    <a:pt x="2532613" y="109367"/>
                  </a:lnTo>
                  <a:lnTo>
                    <a:pt x="2501244" y="77998"/>
                  </a:lnTo>
                  <a:lnTo>
                    <a:pt x="2465767" y="51230"/>
                  </a:lnTo>
                  <a:lnTo>
                    <a:pt x="2426672" y="29554"/>
                  </a:lnTo>
                  <a:lnTo>
                    <a:pt x="2384452" y="13463"/>
                  </a:lnTo>
                  <a:lnTo>
                    <a:pt x="2339599" y="3447"/>
                  </a:lnTo>
                  <a:lnTo>
                    <a:pt x="2292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0529" y="2931413"/>
              <a:ext cx="2611120" cy="1908175"/>
            </a:xfrm>
            <a:custGeom>
              <a:avLst/>
              <a:gdLst/>
              <a:ahLst/>
              <a:cxnLst/>
              <a:rect l="l" t="t" r="r" b="b"/>
              <a:pathLst>
                <a:path w="2611120" h="1908175">
                  <a:moveTo>
                    <a:pt x="0" y="318008"/>
                  </a:moveTo>
                  <a:lnTo>
                    <a:pt x="3448" y="271012"/>
                  </a:lnTo>
                  <a:lnTo>
                    <a:pt x="13464" y="226159"/>
                  </a:lnTo>
                  <a:lnTo>
                    <a:pt x="29557" y="183939"/>
                  </a:lnTo>
                  <a:lnTo>
                    <a:pt x="51234" y="144844"/>
                  </a:lnTo>
                  <a:lnTo>
                    <a:pt x="78004" y="109367"/>
                  </a:lnTo>
                  <a:lnTo>
                    <a:pt x="109374" y="77998"/>
                  </a:lnTo>
                  <a:lnTo>
                    <a:pt x="144853" y="51230"/>
                  </a:lnTo>
                  <a:lnTo>
                    <a:pt x="183949" y="29554"/>
                  </a:lnTo>
                  <a:lnTo>
                    <a:pt x="226171" y="13463"/>
                  </a:lnTo>
                  <a:lnTo>
                    <a:pt x="271025" y="3447"/>
                  </a:lnTo>
                  <a:lnTo>
                    <a:pt x="318020" y="0"/>
                  </a:lnTo>
                  <a:lnTo>
                    <a:pt x="2292604" y="0"/>
                  </a:lnTo>
                  <a:lnTo>
                    <a:pt x="2339599" y="3447"/>
                  </a:lnTo>
                  <a:lnTo>
                    <a:pt x="2384452" y="13463"/>
                  </a:lnTo>
                  <a:lnTo>
                    <a:pt x="2426672" y="29554"/>
                  </a:lnTo>
                  <a:lnTo>
                    <a:pt x="2465767" y="51230"/>
                  </a:lnTo>
                  <a:lnTo>
                    <a:pt x="2501244" y="77998"/>
                  </a:lnTo>
                  <a:lnTo>
                    <a:pt x="2532613" y="109367"/>
                  </a:lnTo>
                  <a:lnTo>
                    <a:pt x="2559381" y="144844"/>
                  </a:lnTo>
                  <a:lnTo>
                    <a:pt x="2581057" y="183939"/>
                  </a:lnTo>
                  <a:lnTo>
                    <a:pt x="2597148" y="226159"/>
                  </a:lnTo>
                  <a:lnTo>
                    <a:pt x="2607164" y="271012"/>
                  </a:lnTo>
                  <a:lnTo>
                    <a:pt x="2610612" y="318008"/>
                  </a:lnTo>
                  <a:lnTo>
                    <a:pt x="2610612" y="1590040"/>
                  </a:lnTo>
                  <a:lnTo>
                    <a:pt x="2607164" y="1637035"/>
                  </a:lnTo>
                  <a:lnTo>
                    <a:pt x="2597148" y="1681888"/>
                  </a:lnTo>
                  <a:lnTo>
                    <a:pt x="2581057" y="1724108"/>
                  </a:lnTo>
                  <a:lnTo>
                    <a:pt x="2559381" y="1763203"/>
                  </a:lnTo>
                  <a:lnTo>
                    <a:pt x="2532613" y="1798680"/>
                  </a:lnTo>
                  <a:lnTo>
                    <a:pt x="2501244" y="1830049"/>
                  </a:lnTo>
                  <a:lnTo>
                    <a:pt x="2465767" y="1856817"/>
                  </a:lnTo>
                  <a:lnTo>
                    <a:pt x="2426672" y="1878493"/>
                  </a:lnTo>
                  <a:lnTo>
                    <a:pt x="2384452" y="1894584"/>
                  </a:lnTo>
                  <a:lnTo>
                    <a:pt x="2339599" y="1904600"/>
                  </a:lnTo>
                  <a:lnTo>
                    <a:pt x="2292604" y="1908048"/>
                  </a:lnTo>
                  <a:lnTo>
                    <a:pt x="318020" y="1908048"/>
                  </a:lnTo>
                  <a:lnTo>
                    <a:pt x="271025" y="1904600"/>
                  </a:lnTo>
                  <a:lnTo>
                    <a:pt x="226171" y="1894584"/>
                  </a:lnTo>
                  <a:lnTo>
                    <a:pt x="183949" y="1878493"/>
                  </a:lnTo>
                  <a:lnTo>
                    <a:pt x="144853" y="1856817"/>
                  </a:lnTo>
                  <a:lnTo>
                    <a:pt x="109374" y="1830049"/>
                  </a:lnTo>
                  <a:lnTo>
                    <a:pt x="78004" y="1798680"/>
                  </a:lnTo>
                  <a:lnTo>
                    <a:pt x="51234" y="1763203"/>
                  </a:lnTo>
                  <a:lnTo>
                    <a:pt x="29557" y="1724108"/>
                  </a:lnTo>
                  <a:lnTo>
                    <a:pt x="13464" y="1681888"/>
                  </a:lnTo>
                  <a:lnTo>
                    <a:pt x="3448" y="1637035"/>
                  </a:lnTo>
                  <a:lnTo>
                    <a:pt x="0" y="1590040"/>
                  </a:lnTo>
                  <a:lnTo>
                    <a:pt x="0" y="318008"/>
                  </a:lnTo>
                  <a:close/>
                </a:path>
              </a:pathLst>
            </a:custGeom>
            <a:ln w="25908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9936" y="3579367"/>
            <a:ext cx="123761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Carlito"/>
                <a:cs typeface="Carlito"/>
              </a:rPr>
              <a:t>Hi</a:t>
            </a:r>
            <a:r>
              <a:rPr sz="2800" b="1" spc="-30" dirty="0">
                <a:latin typeface="Carlito"/>
                <a:cs typeface="Carlito"/>
              </a:rPr>
              <a:t>st</a:t>
            </a:r>
            <a:r>
              <a:rPr sz="2800" b="1" dirty="0">
                <a:latin typeface="Carlito"/>
                <a:cs typeface="Carlito"/>
              </a:rPr>
              <a:t>o</a:t>
            </a:r>
            <a:r>
              <a:rPr sz="2800" b="1" spc="20" dirty="0">
                <a:latin typeface="Carlito"/>
                <a:cs typeface="Carlito"/>
              </a:rPr>
              <a:t>r</a:t>
            </a:r>
            <a:r>
              <a:rPr sz="2800" b="1" dirty="0">
                <a:latin typeface="Carlito"/>
                <a:cs typeface="Carlito"/>
              </a:rPr>
              <a:t>y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26244" y="2918396"/>
            <a:ext cx="2637155" cy="1934210"/>
            <a:chOff x="3226244" y="2918396"/>
            <a:chExt cx="2637155" cy="1934210"/>
          </a:xfrm>
        </p:grpSpPr>
        <p:sp>
          <p:nvSpPr>
            <p:cNvPr id="9" name="object 9"/>
            <p:cNvSpPr/>
            <p:nvPr/>
          </p:nvSpPr>
          <p:spPr>
            <a:xfrm>
              <a:off x="3239262" y="2931413"/>
              <a:ext cx="2611120" cy="1908175"/>
            </a:xfrm>
            <a:custGeom>
              <a:avLst/>
              <a:gdLst/>
              <a:ahLst/>
              <a:cxnLst/>
              <a:rect l="l" t="t" r="r" b="b"/>
              <a:pathLst>
                <a:path w="2611120" h="1908175">
                  <a:moveTo>
                    <a:pt x="2292604" y="0"/>
                  </a:moveTo>
                  <a:lnTo>
                    <a:pt x="318008" y="0"/>
                  </a:lnTo>
                  <a:lnTo>
                    <a:pt x="271012" y="3447"/>
                  </a:lnTo>
                  <a:lnTo>
                    <a:pt x="226159" y="13463"/>
                  </a:lnTo>
                  <a:lnTo>
                    <a:pt x="183939" y="29554"/>
                  </a:lnTo>
                  <a:lnTo>
                    <a:pt x="144844" y="51230"/>
                  </a:lnTo>
                  <a:lnTo>
                    <a:pt x="109367" y="77998"/>
                  </a:lnTo>
                  <a:lnTo>
                    <a:pt x="77998" y="109367"/>
                  </a:lnTo>
                  <a:lnTo>
                    <a:pt x="51230" y="144844"/>
                  </a:lnTo>
                  <a:lnTo>
                    <a:pt x="29554" y="183939"/>
                  </a:lnTo>
                  <a:lnTo>
                    <a:pt x="13463" y="226159"/>
                  </a:lnTo>
                  <a:lnTo>
                    <a:pt x="3447" y="271012"/>
                  </a:lnTo>
                  <a:lnTo>
                    <a:pt x="0" y="318008"/>
                  </a:lnTo>
                  <a:lnTo>
                    <a:pt x="0" y="1590040"/>
                  </a:lnTo>
                  <a:lnTo>
                    <a:pt x="3447" y="1637035"/>
                  </a:lnTo>
                  <a:lnTo>
                    <a:pt x="13463" y="1681888"/>
                  </a:lnTo>
                  <a:lnTo>
                    <a:pt x="29554" y="1724108"/>
                  </a:lnTo>
                  <a:lnTo>
                    <a:pt x="51230" y="1763203"/>
                  </a:lnTo>
                  <a:lnTo>
                    <a:pt x="77998" y="1798680"/>
                  </a:lnTo>
                  <a:lnTo>
                    <a:pt x="109367" y="1830049"/>
                  </a:lnTo>
                  <a:lnTo>
                    <a:pt x="144844" y="1856817"/>
                  </a:lnTo>
                  <a:lnTo>
                    <a:pt x="183939" y="1878493"/>
                  </a:lnTo>
                  <a:lnTo>
                    <a:pt x="226159" y="1894584"/>
                  </a:lnTo>
                  <a:lnTo>
                    <a:pt x="271012" y="1904600"/>
                  </a:lnTo>
                  <a:lnTo>
                    <a:pt x="318008" y="1908048"/>
                  </a:lnTo>
                  <a:lnTo>
                    <a:pt x="2292604" y="1908048"/>
                  </a:lnTo>
                  <a:lnTo>
                    <a:pt x="2339599" y="1904600"/>
                  </a:lnTo>
                  <a:lnTo>
                    <a:pt x="2384452" y="1894584"/>
                  </a:lnTo>
                  <a:lnTo>
                    <a:pt x="2426672" y="1878493"/>
                  </a:lnTo>
                  <a:lnTo>
                    <a:pt x="2465767" y="1856817"/>
                  </a:lnTo>
                  <a:lnTo>
                    <a:pt x="2501244" y="1830049"/>
                  </a:lnTo>
                  <a:lnTo>
                    <a:pt x="2532613" y="1798680"/>
                  </a:lnTo>
                  <a:lnTo>
                    <a:pt x="2559381" y="1763203"/>
                  </a:lnTo>
                  <a:lnTo>
                    <a:pt x="2581057" y="1724108"/>
                  </a:lnTo>
                  <a:lnTo>
                    <a:pt x="2597148" y="1681888"/>
                  </a:lnTo>
                  <a:lnTo>
                    <a:pt x="2607164" y="1637035"/>
                  </a:lnTo>
                  <a:lnTo>
                    <a:pt x="2610612" y="1590040"/>
                  </a:lnTo>
                  <a:lnTo>
                    <a:pt x="2610612" y="318008"/>
                  </a:lnTo>
                  <a:lnTo>
                    <a:pt x="2607164" y="271012"/>
                  </a:lnTo>
                  <a:lnTo>
                    <a:pt x="2597148" y="226159"/>
                  </a:lnTo>
                  <a:lnTo>
                    <a:pt x="2581057" y="183939"/>
                  </a:lnTo>
                  <a:lnTo>
                    <a:pt x="2559381" y="144844"/>
                  </a:lnTo>
                  <a:lnTo>
                    <a:pt x="2532613" y="109367"/>
                  </a:lnTo>
                  <a:lnTo>
                    <a:pt x="2501244" y="77998"/>
                  </a:lnTo>
                  <a:lnTo>
                    <a:pt x="2465767" y="51230"/>
                  </a:lnTo>
                  <a:lnTo>
                    <a:pt x="2426672" y="29554"/>
                  </a:lnTo>
                  <a:lnTo>
                    <a:pt x="2384452" y="13463"/>
                  </a:lnTo>
                  <a:lnTo>
                    <a:pt x="2339599" y="3447"/>
                  </a:lnTo>
                  <a:lnTo>
                    <a:pt x="2292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9262" y="2931413"/>
              <a:ext cx="2611120" cy="1908175"/>
            </a:xfrm>
            <a:custGeom>
              <a:avLst/>
              <a:gdLst/>
              <a:ahLst/>
              <a:cxnLst/>
              <a:rect l="l" t="t" r="r" b="b"/>
              <a:pathLst>
                <a:path w="2611120" h="1908175">
                  <a:moveTo>
                    <a:pt x="0" y="318008"/>
                  </a:moveTo>
                  <a:lnTo>
                    <a:pt x="3447" y="271012"/>
                  </a:lnTo>
                  <a:lnTo>
                    <a:pt x="13463" y="226159"/>
                  </a:lnTo>
                  <a:lnTo>
                    <a:pt x="29554" y="183939"/>
                  </a:lnTo>
                  <a:lnTo>
                    <a:pt x="51230" y="144844"/>
                  </a:lnTo>
                  <a:lnTo>
                    <a:pt x="77998" y="109367"/>
                  </a:lnTo>
                  <a:lnTo>
                    <a:pt x="109367" y="77998"/>
                  </a:lnTo>
                  <a:lnTo>
                    <a:pt x="144844" y="51230"/>
                  </a:lnTo>
                  <a:lnTo>
                    <a:pt x="183939" y="29554"/>
                  </a:lnTo>
                  <a:lnTo>
                    <a:pt x="226159" y="13463"/>
                  </a:lnTo>
                  <a:lnTo>
                    <a:pt x="271012" y="3447"/>
                  </a:lnTo>
                  <a:lnTo>
                    <a:pt x="318008" y="0"/>
                  </a:lnTo>
                  <a:lnTo>
                    <a:pt x="2292604" y="0"/>
                  </a:lnTo>
                  <a:lnTo>
                    <a:pt x="2339599" y="3447"/>
                  </a:lnTo>
                  <a:lnTo>
                    <a:pt x="2384452" y="13463"/>
                  </a:lnTo>
                  <a:lnTo>
                    <a:pt x="2426672" y="29554"/>
                  </a:lnTo>
                  <a:lnTo>
                    <a:pt x="2465767" y="51230"/>
                  </a:lnTo>
                  <a:lnTo>
                    <a:pt x="2501244" y="77998"/>
                  </a:lnTo>
                  <a:lnTo>
                    <a:pt x="2532613" y="109367"/>
                  </a:lnTo>
                  <a:lnTo>
                    <a:pt x="2559381" y="144844"/>
                  </a:lnTo>
                  <a:lnTo>
                    <a:pt x="2581057" y="183939"/>
                  </a:lnTo>
                  <a:lnTo>
                    <a:pt x="2597148" y="226159"/>
                  </a:lnTo>
                  <a:lnTo>
                    <a:pt x="2607164" y="271012"/>
                  </a:lnTo>
                  <a:lnTo>
                    <a:pt x="2610612" y="318008"/>
                  </a:lnTo>
                  <a:lnTo>
                    <a:pt x="2610612" y="1590040"/>
                  </a:lnTo>
                  <a:lnTo>
                    <a:pt x="2607164" y="1637035"/>
                  </a:lnTo>
                  <a:lnTo>
                    <a:pt x="2597148" y="1681888"/>
                  </a:lnTo>
                  <a:lnTo>
                    <a:pt x="2581057" y="1724108"/>
                  </a:lnTo>
                  <a:lnTo>
                    <a:pt x="2559381" y="1763203"/>
                  </a:lnTo>
                  <a:lnTo>
                    <a:pt x="2532613" y="1798680"/>
                  </a:lnTo>
                  <a:lnTo>
                    <a:pt x="2501244" y="1830049"/>
                  </a:lnTo>
                  <a:lnTo>
                    <a:pt x="2465767" y="1856817"/>
                  </a:lnTo>
                  <a:lnTo>
                    <a:pt x="2426672" y="1878493"/>
                  </a:lnTo>
                  <a:lnTo>
                    <a:pt x="2384452" y="1894584"/>
                  </a:lnTo>
                  <a:lnTo>
                    <a:pt x="2339599" y="1904600"/>
                  </a:lnTo>
                  <a:lnTo>
                    <a:pt x="2292604" y="1908048"/>
                  </a:lnTo>
                  <a:lnTo>
                    <a:pt x="318008" y="1908048"/>
                  </a:lnTo>
                  <a:lnTo>
                    <a:pt x="271012" y="1904600"/>
                  </a:lnTo>
                  <a:lnTo>
                    <a:pt x="226159" y="1894584"/>
                  </a:lnTo>
                  <a:lnTo>
                    <a:pt x="183939" y="1878493"/>
                  </a:lnTo>
                  <a:lnTo>
                    <a:pt x="144844" y="1856817"/>
                  </a:lnTo>
                  <a:lnTo>
                    <a:pt x="109367" y="1830049"/>
                  </a:lnTo>
                  <a:lnTo>
                    <a:pt x="77998" y="1798680"/>
                  </a:lnTo>
                  <a:lnTo>
                    <a:pt x="51230" y="1763203"/>
                  </a:lnTo>
                  <a:lnTo>
                    <a:pt x="29554" y="1724108"/>
                  </a:lnTo>
                  <a:lnTo>
                    <a:pt x="13463" y="1681888"/>
                  </a:lnTo>
                  <a:lnTo>
                    <a:pt x="3447" y="1637035"/>
                  </a:lnTo>
                  <a:lnTo>
                    <a:pt x="0" y="1590040"/>
                  </a:lnTo>
                  <a:lnTo>
                    <a:pt x="0" y="318008"/>
                  </a:lnTo>
                  <a:close/>
                </a:path>
              </a:pathLst>
            </a:custGeom>
            <a:ln w="25908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80561" y="3579367"/>
            <a:ext cx="213296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 smtClean="0">
                <a:latin typeface="Carlito"/>
                <a:cs typeface="Carlito"/>
              </a:rPr>
              <a:t>E</a:t>
            </a:r>
            <a:r>
              <a:rPr sz="2800" b="1" spc="-45" dirty="0" smtClean="0">
                <a:latin typeface="Carlito"/>
                <a:cs typeface="Carlito"/>
              </a:rPr>
              <a:t>x</a:t>
            </a:r>
            <a:r>
              <a:rPr sz="2800" b="1" dirty="0" smtClean="0">
                <a:latin typeface="Carlito"/>
                <a:cs typeface="Carlito"/>
              </a:rPr>
              <a:t>amin</a:t>
            </a:r>
            <a:r>
              <a:rPr sz="2800" b="1" spc="-25" dirty="0" smtClean="0">
                <a:latin typeface="Carlito"/>
                <a:cs typeface="Carlito"/>
              </a:rPr>
              <a:t>a</a:t>
            </a:r>
            <a:r>
              <a:rPr sz="2800" b="1" dirty="0" smtClean="0">
                <a:latin typeface="Carlito"/>
                <a:cs typeface="Carlito"/>
              </a:rPr>
              <a:t>tion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33515" y="2918460"/>
            <a:ext cx="2636520" cy="1934210"/>
            <a:chOff x="6033515" y="2918460"/>
            <a:chExt cx="2636520" cy="1934210"/>
          </a:xfrm>
        </p:grpSpPr>
        <p:sp>
          <p:nvSpPr>
            <p:cNvPr id="13" name="object 13"/>
            <p:cNvSpPr/>
            <p:nvPr/>
          </p:nvSpPr>
          <p:spPr>
            <a:xfrm>
              <a:off x="6046469" y="2931414"/>
              <a:ext cx="2611120" cy="1908175"/>
            </a:xfrm>
            <a:custGeom>
              <a:avLst/>
              <a:gdLst/>
              <a:ahLst/>
              <a:cxnLst/>
              <a:rect l="l" t="t" r="r" b="b"/>
              <a:pathLst>
                <a:path w="2611120" h="1908175">
                  <a:moveTo>
                    <a:pt x="2292604" y="0"/>
                  </a:moveTo>
                  <a:lnTo>
                    <a:pt x="318007" y="0"/>
                  </a:lnTo>
                  <a:lnTo>
                    <a:pt x="271012" y="3447"/>
                  </a:lnTo>
                  <a:lnTo>
                    <a:pt x="226159" y="13463"/>
                  </a:lnTo>
                  <a:lnTo>
                    <a:pt x="183939" y="29554"/>
                  </a:lnTo>
                  <a:lnTo>
                    <a:pt x="144844" y="51230"/>
                  </a:lnTo>
                  <a:lnTo>
                    <a:pt x="109367" y="77998"/>
                  </a:lnTo>
                  <a:lnTo>
                    <a:pt x="77998" y="109367"/>
                  </a:lnTo>
                  <a:lnTo>
                    <a:pt x="51230" y="144844"/>
                  </a:lnTo>
                  <a:lnTo>
                    <a:pt x="29554" y="183939"/>
                  </a:lnTo>
                  <a:lnTo>
                    <a:pt x="13463" y="226159"/>
                  </a:lnTo>
                  <a:lnTo>
                    <a:pt x="3447" y="271012"/>
                  </a:lnTo>
                  <a:lnTo>
                    <a:pt x="0" y="318008"/>
                  </a:lnTo>
                  <a:lnTo>
                    <a:pt x="0" y="1590040"/>
                  </a:lnTo>
                  <a:lnTo>
                    <a:pt x="3447" y="1637035"/>
                  </a:lnTo>
                  <a:lnTo>
                    <a:pt x="13463" y="1681888"/>
                  </a:lnTo>
                  <a:lnTo>
                    <a:pt x="29554" y="1724108"/>
                  </a:lnTo>
                  <a:lnTo>
                    <a:pt x="51230" y="1763203"/>
                  </a:lnTo>
                  <a:lnTo>
                    <a:pt x="77998" y="1798680"/>
                  </a:lnTo>
                  <a:lnTo>
                    <a:pt x="109367" y="1830049"/>
                  </a:lnTo>
                  <a:lnTo>
                    <a:pt x="144844" y="1856817"/>
                  </a:lnTo>
                  <a:lnTo>
                    <a:pt x="183939" y="1878493"/>
                  </a:lnTo>
                  <a:lnTo>
                    <a:pt x="226159" y="1894584"/>
                  </a:lnTo>
                  <a:lnTo>
                    <a:pt x="271012" y="1904600"/>
                  </a:lnTo>
                  <a:lnTo>
                    <a:pt x="318007" y="1908048"/>
                  </a:lnTo>
                  <a:lnTo>
                    <a:pt x="2292604" y="1908048"/>
                  </a:lnTo>
                  <a:lnTo>
                    <a:pt x="2339599" y="1904600"/>
                  </a:lnTo>
                  <a:lnTo>
                    <a:pt x="2384452" y="1894584"/>
                  </a:lnTo>
                  <a:lnTo>
                    <a:pt x="2426672" y="1878493"/>
                  </a:lnTo>
                  <a:lnTo>
                    <a:pt x="2465767" y="1856817"/>
                  </a:lnTo>
                  <a:lnTo>
                    <a:pt x="2501244" y="1830049"/>
                  </a:lnTo>
                  <a:lnTo>
                    <a:pt x="2532613" y="1798680"/>
                  </a:lnTo>
                  <a:lnTo>
                    <a:pt x="2559381" y="1763203"/>
                  </a:lnTo>
                  <a:lnTo>
                    <a:pt x="2581057" y="1724108"/>
                  </a:lnTo>
                  <a:lnTo>
                    <a:pt x="2597148" y="1681888"/>
                  </a:lnTo>
                  <a:lnTo>
                    <a:pt x="2607164" y="1637035"/>
                  </a:lnTo>
                  <a:lnTo>
                    <a:pt x="2610611" y="1590040"/>
                  </a:lnTo>
                  <a:lnTo>
                    <a:pt x="2610611" y="318008"/>
                  </a:lnTo>
                  <a:lnTo>
                    <a:pt x="2607164" y="271012"/>
                  </a:lnTo>
                  <a:lnTo>
                    <a:pt x="2597148" y="226159"/>
                  </a:lnTo>
                  <a:lnTo>
                    <a:pt x="2581057" y="183939"/>
                  </a:lnTo>
                  <a:lnTo>
                    <a:pt x="2559381" y="144844"/>
                  </a:lnTo>
                  <a:lnTo>
                    <a:pt x="2532613" y="109367"/>
                  </a:lnTo>
                  <a:lnTo>
                    <a:pt x="2501244" y="77998"/>
                  </a:lnTo>
                  <a:lnTo>
                    <a:pt x="2465767" y="51230"/>
                  </a:lnTo>
                  <a:lnTo>
                    <a:pt x="2426672" y="29554"/>
                  </a:lnTo>
                  <a:lnTo>
                    <a:pt x="2384452" y="13463"/>
                  </a:lnTo>
                  <a:lnTo>
                    <a:pt x="2339599" y="3447"/>
                  </a:lnTo>
                  <a:lnTo>
                    <a:pt x="2292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46469" y="2931414"/>
              <a:ext cx="2611120" cy="1908175"/>
            </a:xfrm>
            <a:custGeom>
              <a:avLst/>
              <a:gdLst/>
              <a:ahLst/>
              <a:cxnLst/>
              <a:rect l="l" t="t" r="r" b="b"/>
              <a:pathLst>
                <a:path w="2611120" h="1908175">
                  <a:moveTo>
                    <a:pt x="0" y="318008"/>
                  </a:moveTo>
                  <a:lnTo>
                    <a:pt x="3447" y="271012"/>
                  </a:lnTo>
                  <a:lnTo>
                    <a:pt x="13463" y="226159"/>
                  </a:lnTo>
                  <a:lnTo>
                    <a:pt x="29554" y="183939"/>
                  </a:lnTo>
                  <a:lnTo>
                    <a:pt x="51230" y="144844"/>
                  </a:lnTo>
                  <a:lnTo>
                    <a:pt x="77998" y="109367"/>
                  </a:lnTo>
                  <a:lnTo>
                    <a:pt x="109367" y="77998"/>
                  </a:lnTo>
                  <a:lnTo>
                    <a:pt x="144844" y="51230"/>
                  </a:lnTo>
                  <a:lnTo>
                    <a:pt x="183939" y="29554"/>
                  </a:lnTo>
                  <a:lnTo>
                    <a:pt x="226159" y="13463"/>
                  </a:lnTo>
                  <a:lnTo>
                    <a:pt x="271012" y="3447"/>
                  </a:lnTo>
                  <a:lnTo>
                    <a:pt x="318007" y="0"/>
                  </a:lnTo>
                  <a:lnTo>
                    <a:pt x="2292604" y="0"/>
                  </a:lnTo>
                  <a:lnTo>
                    <a:pt x="2339599" y="3447"/>
                  </a:lnTo>
                  <a:lnTo>
                    <a:pt x="2384452" y="13463"/>
                  </a:lnTo>
                  <a:lnTo>
                    <a:pt x="2426672" y="29554"/>
                  </a:lnTo>
                  <a:lnTo>
                    <a:pt x="2465767" y="51230"/>
                  </a:lnTo>
                  <a:lnTo>
                    <a:pt x="2501244" y="77998"/>
                  </a:lnTo>
                  <a:lnTo>
                    <a:pt x="2532613" y="109367"/>
                  </a:lnTo>
                  <a:lnTo>
                    <a:pt x="2559381" y="144844"/>
                  </a:lnTo>
                  <a:lnTo>
                    <a:pt x="2581057" y="183939"/>
                  </a:lnTo>
                  <a:lnTo>
                    <a:pt x="2597148" y="226159"/>
                  </a:lnTo>
                  <a:lnTo>
                    <a:pt x="2607164" y="271012"/>
                  </a:lnTo>
                  <a:lnTo>
                    <a:pt x="2610611" y="318008"/>
                  </a:lnTo>
                  <a:lnTo>
                    <a:pt x="2610611" y="1590040"/>
                  </a:lnTo>
                  <a:lnTo>
                    <a:pt x="2607164" y="1637035"/>
                  </a:lnTo>
                  <a:lnTo>
                    <a:pt x="2597148" y="1681888"/>
                  </a:lnTo>
                  <a:lnTo>
                    <a:pt x="2581057" y="1724108"/>
                  </a:lnTo>
                  <a:lnTo>
                    <a:pt x="2559381" y="1763203"/>
                  </a:lnTo>
                  <a:lnTo>
                    <a:pt x="2532613" y="1798680"/>
                  </a:lnTo>
                  <a:lnTo>
                    <a:pt x="2501244" y="1830049"/>
                  </a:lnTo>
                  <a:lnTo>
                    <a:pt x="2465767" y="1856817"/>
                  </a:lnTo>
                  <a:lnTo>
                    <a:pt x="2426672" y="1878493"/>
                  </a:lnTo>
                  <a:lnTo>
                    <a:pt x="2384452" y="1894584"/>
                  </a:lnTo>
                  <a:lnTo>
                    <a:pt x="2339599" y="1904600"/>
                  </a:lnTo>
                  <a:lnTo>
                    <a:pt x="2292604" y="1908048"/>
                  </a:lnTo>
                  <a:lnTo>
                    <a:pt x="318007" y="1908048"/>
                  </a:lnTo>
                  <a:lnTo>
                    <a:pt x="271012" y="1904600"/>
                  </a:lnTo>
                  <a:lnTo>
                    <a:pt x="226159" y="1894584"/>
                  </a:lnTo>
                  <a:lnTo>
                    <a:pt x="183939" y="1878493"/>
                  </a:lnTo>
                  <a:lnTo>
                    <a:pt x="144844" y="1856817"/>
                  </a:lnTo>
                  <a:lnTo>
                    <a:pt x="109367" y="1830049"/>
                  </a:lnTo>
                  <a:lnTo>
                    <a:pt x="77998" y="1798680"/>
                  </a:lnTo>
                  <a:lnTo>
                    <a:pt x="51230" y="1763203"/>
                  </a:lnTo>
                  <a:lnTo>
                    <a:pt x="29554" y="1724108"/>
                  </a:lnTo>
                  <a:lnTo>
                    <a:pt x="13463" y="1681888"/>
                  </a:lnTo>
                  <a:lnTo>
                    <a:pt x="3447" y="1637035"/>
                  </a:lnTo>
                  <a:lnTo>
                    <a:pt x="0" y="1590040"/>
                  </a:lnTo>
                  <a:lnTo>
                    <a:pt x="0" y="318008"/>
                  </a:lnTo>
                  <a:close/>
                </a:path>
              </a:pathLst>
            </a:custGeom>
            <a:ln w="25908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48146" y="3599433"/>
            <a:ext cx="22142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I</a:t>
            </a:r>
            <a:r>
              <a:rPr sz="2400" b="1" spc="-50" dirty="0">
                <a:latin typeface="Carlito"/>
                <a:cs typeface="Carlito"/>
              </a:rPr>
              <a:t>n</a:t>
            </a:r>
            <a:r>
              <a:rPr sz="2400" b="1" spc="-30" dirty="0">
                <a:latin typeface="Carlito"/>
                <a:cs typeface="Carlito"/>
              </a:rPr>
              <a:t>v</a:t>
            </a:r>
            <a:r>
              <a:rPr sz="2400" b="1" spc="-5" dirty="0">
                <a:latin typeface="Carlito"/>
                <a:cs typeface="Carlito"/>
              </a:rPr>
              <a:t>e</a:t>
            </a:r>
            <a:r>
              <a:rPr sz="2400" b="1" spc="-35" dirty="0">
                <a:latin typeface="Carlito"/>
                <a:cs typeface="Carlito"/>
              </a:rPr>
              <a:t>s</a:t>
            </a:r>
            <a:r>
              <a:rPr sz="2400" b="1" dirty="0">
                <a:latin typeface="Carlito"/>
                <a:cs typeface="Carlito"/>
              </a:rPr>
              <a:t>ti</a:t>
            </a:r>
            <a:r>
              <a:rPr sz="2400" b="1" spc="-45" dirty="0">
                <a:latin typeface="Carlito"/>
                <a:cs typeface="Carlito"/>
              </a:rPr>
              <a:t>g</a:t>
            </a:r>
            <a:r>
              <a:rPr sz="2400" b="1" spc="-30" dirty="0">
                <a:latin typeface="Carlito"/>
                <a:cs typeface="Carlito"/>
              </a:rPr>
              <a:t>a</a:t>
            </a:r>
            <a:r>
              <a:rPr sz="2400" b="1" dirty="0">
                <a:latin typeface="Carlito"/>
                <a:cs typeface="Carlito"/>
              </a:rPr>
              <a:t>ti</a:t>
            </a:r>
            <a:r>
              <a:rPr sz="2400" b="1" spc="-10" dirty="0">
                <a:latin typeface="Carlito"/>
                <a:cs typeface="Carlito"/>
              </a:rPr>
              <a:t>o</a:t>
            </a:r>
            <a:r>
              <a:rPr sz="2400" b="1" dirty="0">
                <a:latin typeface="Carlito"/>
                <a:cs typeface="Carlito"/>
              </a:rPr>
              <a:t>ns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161" y="227203"/>
            <a:ext cx="274256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Hi</a:t>
            </a:r>
            <a:r>
              <a:rPr sz="6000" spc="-95" dirty="0"/>
              <a:t>s</a:t>
            </a:r>
            <a:r>
              <a:rPr sz="6000" spc="-70" dirty="0"/>
              <a:t>t</a:t>
            </a:r>
            <a:r>
              <a:rPr sz="6000" dirty="0"/>
              <a:t>o</a:t>
            </a:r>
            <a:r>
              <a:rPr sz="6000" spc="30" dirty="0"/>
              <a:t>r</a:t>
            </a:r>
            <a:r>
              <a:rPr sz="6000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3213226" y="1257680"/>
            <a:ext cx="2717800" cy="59690"/>
          </a:xfrm>
          <a:custGeom>
            <a:avLst/>
            <a:gdLst/>
            <a:ahLst/>
            <a:cxnLst/>
            <a:rect l="l" t="t" r="r" b="b"/>
            <a:pathLst>
              <a:path w="2717800" h="59690">
                <a:moveTo>
                  <a:pt x="2717292" y="0"/>
                </a:moveTo>
                <a:lnTo>
                  <a:pt x="0" y="0"/>
                </a:lnTo>
                <a:lnTo>
                  <a:pt x="0" y="59436"/>
                </a:lnTo>
                <a:lnTo>
                  <a:pt x="2717292" y="59436"/>
                </a:lnTo>
                <a:lnTo>
                  <a:pt x="271729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1500377"/>
            <a:ext cx="8229600" cy="5073650"/>
          </a:xfrm>
          <a:custGeom>
            <a:avLst/>
            <a:gdLst/>
            <a:ahLst/>
            <a:cxnLst/>
            <a:rect l="l" t="t" r="r" b="b"/>
            <a:pathLst>
              <a:path w="8229600" h="5073650">
                <a:moveTo>
                  <a:pt x="0" y="5073396"/>
                </a:moveTo>
                <a:lnTo>
                  <a:pt x="8229600" y="5073396"/>
                </a:lnTo>
                <a:lnTo>
                  <a:pt x="8229600" y="0"/>
                </a:lnTo>
                <a:lnTo>
                  <a:pt x="0" y="0"/>
                </a:lnTo>
                <a:lnTo>
                  <a:pt x="0" y="507339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411067"/>
            <a:ext cx="7973695" cy="462498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800" dirty="0">
                <a:latin typeface="Carlito"/>
                <a:cs typeface="Carlito"/>
              </a:rPr>
              <a:t>A </a:t>
            </a:r>
            <a:r>
              <a:rPr sz="2800" spc="-5" dirty="0">
                <a:latin typeface="Carlito"/>
                <a:cs typeface="Carlito"/>
              </a:rPr>
              <a:t>thorough </a:t>
            </a:r>
            <a:r>
              <a:rPr sz="2800" spc="-15" dirty="0">
                <a:latin typeface="Carlito"/>
                <a:cs typeface="Carlito"/>
              </a:rPr>
              <a:t>history </a:t>
            </a:r>
            <a:r>
              <a:rPr sz="280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essential </a:t>
            </a:r>
            <a:r>
              <a:rPr sz="2800" spc="-25" dirty="0">
                <a:latin typeface="Carlito"/>
                <a:cs typeface="Carlito"/>
              </a:rPr>
              <a:t>to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determine:</a:t>
            </a:r>
            <a:endParaRPr sz="2800" dirty="0">
              <a:latin typeface="Carlito"/>
              <a:cs typeface="Carlito"/>
            </a:endParaRPr>
          </a:p>
          <a:p>
            <a:pPr marL="355600" marR="718820" indent="-342900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20" dirty="0">
                <a:latin typeface="Carlito"/>
                <a:cs typeface="Carlito"/>
              </a:rPr>
              <a:t>Fall </a:t>
            </a:r>
            <a:r>
              <a:rPr sz="2800" dirty="0">
                <a:latin typeface="Carlito"/>
                <a:cs typeface="Carlito"/>
              </a:rPr>
              <a:t>( mechanism of </a:t>
            </a:r>
            <a:r>
              <a:rPr sz="2800" spc="-15" dirty="0">
                <a:latin typeface="Carlito"/>
                <a:cs typeface="Carlito"/>
              </a:rPr>
              <a:t>fall, </a:t>
            </a:r>
            <a:r>
              <a:rPr sz="2800" spc="-5" dirty="0">
                <a:latin typeface="Carlito"/>
                <a:cs typeface="Carlito"/>
              </a:rPr>
              <a:t>Location, </a:t>
            </a:r>
            <a:r>
              <a:rPr sz="2800" spc="-30" dirty="0">
                <a:latin typeface="Carlito"/>
                <a:cs typeface="Carlito"/>
              </a:rPr>
              <a:t>Activity,  </a:t>
            </a:r>
            <a:r>
              <a:rPr sz="2800" dirty="0">
                <a:latin typeface="Carlito"/>
                <a:cs typeface="Carlito"/>
              </a:rPr>
              <a:t>Injury </a:t>
            </a:r>
            <a:r>
              <a:rPr sz="2800" spc="-15" dirty="0">
                <a:latin typeface="Carlito"/>
                <a:cs typeface="Carlito"/>
              </a:rPr>
              <a:t>related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fall,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witness/help)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Associated </a:t>
            </a:r>
            <a:r>
              <a:rPr sz="2800" spc="-15" dirty="0">
                <a:latin typeface="Carlito"/>
                <a:cs typeface="Carlito"/>
              </a:rPr>
              <a:t>symptoms </a:t>
            </a:r>
            <a:r>
              <a:rPr sz="2800" spc="-10" dirty="0">
                <a:latin typeface="Carlito"/>
                <a:cs typeface="Carlito"/>
              </a:rPr>
              <a:t>concurrent </a:t>
            </a:r>
            <a:r>
              <a:rPr sz="2800" dirty="0">
                <a:latin typeface="Carlito"/>
                <a:cs typeface="Carlito"/>
              </a:rPr>
              <a:t>with a </a:t>
            </a:r>
            <a:r>
              <a:rPr sz="2800" spc="-15" dirty="0">
                <a:latin typeface="Carlito"/>
                <a:cs typeface="Carlito"/>
              </a:rPr>
              <a:t>fall  </a:t>
            </a:r>
            <a:r>
              <a:rPr sz="2800" spc="-5" dirty="0">
                <a:latin typeface="Carlito"/>
                <a:cs typeface="Carlito"/>
              </a:rPr>
              <a:t>(change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level </a:t>
            </a:r>
            <a:r>
              <a:rPr sz="2800" dirty="0">
                <a:latin typeface="Carlito"/>
                <a:cs typeface="Carlito"/>
              </a:rPr>
              <a:t>of or </a:t>
            </a:r>
            <a:r>
              <a:rPr sz="2800" spc="-5" dirty="0">
                <a:latin typeface="Carlito"/>
                <a:cs typeface="Carlito"/>
              </a:rPr>
              <a:t>loss </a:t>
            </a:r>
            <a:r>
              <a:rPr sz="2800" spc="5" dirty="0">
                <a:latin typeface="Carlito"/>
                <a:cs typeface="Carlito"/>
              </a:rPr>
              <a:t>of </a:t>
            </a:r>
            <a:r>
              <a:rPr sz="2800" spc="-5" dirty="0">
                <a:latin typeface="Carlito"/>
                <a:cs typeface="Carlito"/>
              </a:rPr>
              <a:t>consciousness,  </a:t>
            </a:r>
            <a:r>
              <a:rPr sz="2800" spc="-10" dirty="0">
                <a:latin typeface="Carlito"/>
                <a:cs typeface="Carlito"/>
              </a:rPr>
              <a:t>chest </a:t>
            </a:r>
            <a:r>
              <a:rPr sz="2800" spc="-5" dirty="0">
                <a:latin typeface="Carlito"/>
                <a:cs typeface="Carlito"/>
              </a:rPr>
              <a:t>pain, </a:t>
            </a:r>
            <a:r>
              <a:rPr sz="2800" spc="-10" dirty="0">
                <a:latin typeface="Carlito"/>
                <a:cs typeface="Carlito"/>
              </a:rPr>
              <a:t>palpitations, </a:t>
            </a:r>
            <a:r>
              <a:rPr sz="2800" spc="-5" dirty="0">
                <a:latin typeface="Carlito"/>
                <a:cs typeface="Carlito"/>
              </a:rPr>
              <a:t>dizziness, </a:t>
            </a:r>
            <a:r>
              <a:rPr sz="2800" spc="-10" dirty="0">
                <a:latin typeface="Carlito"/>
                <a:cs typeface="Carlito"/>
              </a:rPr>
              <a:t>vertigo </a:t>
            </a:r>
            <a:r>
              <a:rPr sz="2800" spc="-5" dirty="0">
                <a:latin typeface="Carlito"/>
                <a:cs typeface="Carlito"/>
              </a:rPr>
              <a:t>or  lightheadedness, </a:t>
            </a:r>
            <a:r>
              <a:rPr sz="2800" spc="-10" dirty="0">
                <a:latin typeface="Carlito"/>
                <a:cs typeface="Carlito"/>
              </a:rPr>
              <a:t>Symptoms </a:t>
            </a:r>
            <a:r>
              <a:rPr sz="2800" spc="-15" dirty="0">
                <a:latin typeface="Carlito"/>
                <a:cs typeface="Carlito"/>
              </a:rPr>
              <a:t>related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dirty="0">
                <a:latin typeface="Carlito"/>
                <a:cs typeface="Carlito"/>
              </a:rPr>
              <a:t>a  </a:t>
            </a:r>
            <a:r>
              <a:rPr sz="2800" spc="-5" dirty="0">
                <a:latin typeface="Carlito"/>
                <a:cs typeface="Carlito"/>
              </a:rPr>
              <a:t>change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5" dirty="0">
                <a:latin typeface="Carlito"/>
                <a:cs typeface="Carlito"/>
              </a:rPr>
              <a:t>position </a:t>
            </a:r>
            <a:r>
              <a:rPr sz="2800" dirty="0">
                <a:latin typeface="Carlito"/>
                <a:cs typeface="Carlito"/>
              </a:rPr>
              <a:t>,headache,  weakness/tingling/numbness </a:t>
            </a:r>
            <a:r>
              <a:rPr sz="2800" spc="-5" dirty="0">
                <a:latin typeface="Carlito"/>
                <a:cs typeface="Carlito"/>
              </a:rPr>
              <a:t>or acute change 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mental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status)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962" y="1600961"/>
            <a:ext cx="8229600" cy="397192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433070" marR="454025" indent="-342900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433705" algn="l"/>
              </a:tabLst>
            </a:pPr>
            <a:r>
              <a:rPr sz="3200" spc="-5" dirty="0">
                <a:latin typeface="Carlito"/>
                <a:cs typeface="Carlito"/>
              </a:rPr>
              <a:t>previous </a:t>
            </a:r>
            <a:r>
              <a:rPr sz="3200" spc="-15" dirty="0">
                <a:latin typeface="Carlito"/>
                <a:cs typeface="Carlito"/>
              </a:rPr>
              <a:t>falls </a:t>
            </a:r>
            <a:r>
              <a:rPr sz="3200" dirty="0">
                <a:latin typeface="Carlito"/>
                <a:cs typeface="Carlito"/>
              </a:rPr>
              <a:t>and whether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falls </a:t>
            </a:r>
            <a:r>
              <a:rPr sz="3200" spc="-15" dirty="0">
                <a:latin typeface="Carlito"/>
                <a:cs typeface="Carlito"/>
              </a:rPr>
              <a:t>were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5" dirty="0">
                <a:latin typeface="Carlito"/>
                <a:cs typeface="Carlito"/>
              </a:rPr>
              <a:t>same or </a:t>
            </a:r>
            <a:r>
              <a:rPr sz="3200" spc="-25" dirty="0">
                <a:latin typeface="Carlito"/>
                <a:cs typeface="Carlito"/>
              </a:rPr>
              <a:t>different </a:t>
            </a:r>
            <a:r>
              <a:rPr sz="3200" dirty="0">
                <a:latin typeface="Carlito"/>
                <a:cs typeface="Carlito"/>
              </a:rPr>
              <a:t>in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40" dirty="0">
                <a:latin typeface="Carlito"/>
                <a:cs typeface="Carlito"/>
              </a:rPr>
              <a:t>character.</a:t>
            </a:r>
            <a:endParaRPr sz="3200">
              <a:latin typeface="Carlito"/>
              <a:cs typeface="Carlito"/>
            </a:endParaRPr>
          </a:p>
          <a:p>
            <a:pPr marL="43307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433705" algn="l"/>
              </a:tabLst>
            </a:pPr>
            <a:r>
              <a:rPr sz="3200" spc="-5" dirty="0">
                <a:latin typeface="Carlito"/>
                <a:cs typeface="Carlito"/>
              </a:rPr>
              <a:t>medical </a:t>
            </a:r>
            <a:r>
              <a:rPr sz="3200" spc="-15" dirty="0">
                <a:latin typeface="Carlito"/>
                <a:cs typeface="Carlito"/>
              </a:rPr>
              <a:t>history</a:t>
            </a:r>
            <a:endParaRPr sz="3200">
              <a:latin typeface="Carlito"/>
              <a:cs typeface="Carlito"/>
            </a:endParaRPr>
          </a:p>
          <a:p>
            <a:pPr marL="43307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433705" algn="l"/>
              </a:tabLst>
            </a:pPr>
            <a:r>
              <a:rPr sz="3200" spc="-5" dirty="0">
                <a:latin typeface="Carlito"/>
                <a:cs typeface="Carlito"/>
              </a:rPr>
              <a:t>Medications</a:t>
            </a:r>
            <a:endParaRPr sz="3200">
              <a:latin typeface="Carlito"/>
              <a:cs typeface="Carlito"/>
            </a:endParaRPr>
          </a:p>
          <a:p>
            <a:pPr marL="43307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433705" algn="l"/>
              </a:tabLst>
            </a:pPr>
            <a:r>
              <a:rPr sz="3200" dirty="0">
                <a:latin typeface="Carlito"/>
                <a:cs typeface="Carlito"/>
              </a:rPr>
              <a:t>Functional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history</a:t>
            </a:r>
            <a:endParaRPr sz="3200">
              <a:latin typeface="Carlito"/>
              <a:cs typeface="Carlito"/>
            </a:endParaRPr>
          </a:p>
          <a:p>
            <a:pPr marL="433070" indent="-343535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433705" algn="l"/>
              </a:tabLst>
            </a:pPr>
            <a:r>
              <a:rPr sz="3200" dirty="0">
                <a:latin typeface="Carlito"/>
                <a:cs typeface="Carlito"/>
              </a:rPr>
              <a:t>Social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history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53371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spc="-20" dirty="0">
                <a:uFill>
                  <a:solidFill>
                    <a:srgbClr val="C0504D"/>
                  </a:solidFill>
                </a:uFill>
              </a:rPr>
              <a:t>Physical</a:t>
            </a:r>
            <a:r>
              <a:rPr sz="4000" u="heavy" spc="-75" dirty="0">
                <a:uFill>
                  <a:solidFill>
                    <a:srgbClr val="C0504D"/>
                  </a:solidFill>
                </a:uFill>
              </a:rPr>
              <a:t> </a:t>
            </a:r>
            <a:r>
              <a:rPr sz="4000" u="heavy" spc="-15" dirty="0">
                <a:uFill>
                  <a:solidFill>
                    <a:srgbClr val="C0504D"/>
                  </a:solidFill>
                </a:uFill>
              </a:rPr>
              <a:t>Examination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78241"/>
            <a:ext cx="7538084" cy="32763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034154" algn="just">
              <a:lnSpc>
                <a:spcPct val="120000"/>
              </a:lnSpc>
              <a:spcBef>
                <a:spcPts val="105"/>
              </a:spcBef>
            </a:pPr>
            <a:r>
              <a:rPr sz="3600" spc="-15" dirty="0">
                <a:latin typeface="Carlito"/>
                <a:cs typeface="Carlito"/>
              </a:rPr>
              <a:t>General </a:t>
            </a:r>
            <a:r>
              <a:rPr sz="3600" spc="-10" dirty="0">
                <a:latin typeface="Carlito"/>
                <a:cs typeface="Carlito"/>
              </a:rPr>
              <a:t>looking  </a:t>
            </a:r>
            <a:r>
              <a:rPr sz="3600" spc="-25" dirty="0">
                <a:latin typeface="Carlito"/>
                <a:cs typeface="Carlito"/>
              </a:rPr>
              <a:t>Hydration status  </a:t>
            </a:r>
            <a:r>
              <a:rPr sz="3600" spc="-20" dirty="0">
                <a:latin typeface="Carlito"/>
                <a:cs typeface="Carlito"/>
              </a:rPr>
              <a:t>postural</a:t>
            </a:r>
            <a:r>
              <a:rPr sz="3600" spc="-70" dirty="0">
                <a:latin typeface="Carlito"/>
                <a:cs typeface="Carlito"/>
              </a:rPr>
              <a:t> </a:t>
            </a:r>
            <a:r>
              <a:rPr sz="3600" spc="-10" dirty="0">
                <a:latin typeface="Carlito"/>
                <a:cs typeface="Carlito"/>
              </a:rPr>
              <a:t>changes</a:t>
            </a:r>
            <a:endParaRPr sz="3600" dirty="0">
              <a:latin typeface="Carlito"/>
              <a:cs typeface="Carlito"/>
            </a:endParaRPr>
          </a:p>
          <a:p>
            <a:pPr marL="12700" marR="5080" indent="114300" algn="just">
              <a:lnSpc>
                <a:spcPct val="120000"/>
              </a:lnSpc>
            </a:pPr>
            <a:r>
              <a:rPr sz="3600" spc="-15" dirty="0">
                <a:latin typeface="Carlito"/>
                <a:cs typeface="Carlito"/>
              </a:rPr>
              <a:t>Vital </a:t>
            </a:r>
            <a:r>
              <a:rPr sz="3600" spc="-10" dirty="0">
                <a:latin typeface="Carlito"/>
                <a:cs typeface="Carlito"/>
              </a:rPr>
              <a:t>signs( </a:t>
            </a:r>
            <a:r>
              <a:rPr sz="3600" spc="-15" dirty="0">
                <a:latin typeface="Carlito"/>
                <a:cs typeface="Carlito"/>
              </a:rPr>
              <a:t>orthostatic hypotension)  </a:t>
            </a:r>
            <a:r>
              <a:rPr sz="3600" spc="-5" dirty="0">
                <a:latin typeface="Carlito"/>
                <a:cs typeface="Carlito"/>
              </a:rPr>
              <a:t>Visual &amp; Hearing</a:t>
            </a:r>
            <a:r>
              <a:rPr sz="3600" spc="-20" dirty="0">
                <a:latin typeface="Carlito"/>
                <a:cs typeface="Carlito"/>
              </a:rPr>
              <a:t> </a:t>
            </a:r>
            <a:r>
              <a:rPr sz="3600" spc="-5" dirty="0">
                <a:latin typeface="Carlito"/>
                <a:cs typeface="Carlito"/>
              </a:rPr>
              <a:t>abnormalities</a:t>
            </a:r>
            <a:endParaRPr sz="36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332359"/>
            <a:ext cx="350469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heavy" spc="-5" dirty="0">
                <a:uFill>
                  <a:solidFill>
                    <a:srgbClr val="C0504D"/>
                  </a:solidFill>
                </a:uFill>
              </a:rPr>
              <a:t>Outline: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5231" y="1997885"/>
            <a:ext cx="7235062" cy="3732432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065"/>
              </a:spcBef>
              <a:buSzPct val="97500"/>
              <a:buFont typeface="Wingdings"/>
              <a:buChar char=""/>
              <a:tabLst>
                <a:tab pos="412750" algn="l"/>
              </a:tabLst>
            </a:pPr>
            <a:r>
              <a:rPr sz="3200" b="1" spc="-10" dirty="0">
                <a:latin typeface="Carlito"/>
                <a:cs typeface="Carlito"/>
              </a:rPr>
              <a:t>Introductions </a:t>
            </a:r>
            <a:r>
              <a:rPr sz="3200" b="1" spc="-5" dirty="0">
                <a:latin typeface="Carlito"/>
                <a:cs typeface="Carlito"/>
              </a:rPr>
              <a:t>of </a:t>
            </a:r>
            <a:r>
              <a:rPr sz="3200" b="1" spc="-15" dirty="0">
                <a:latin typeface="Carlito"/>
                <a:cs typeface="Carlito"/>
              </a:rPr>
              <a:t>falls </a:t>
            </a:r>
            <a:r>
              <a:rPr sz="3200" b="1" spc="-5" dirty="0">
                <a:latin typeface="Carlito"/>
                <a:cs typeface="Carlito"/>
              </a:rPr>
              <a:t>in</a:t>
            </a:r>
            <a:r>
              <a:rPr sz="3200" b="1" spc="75" dirty="0">
                <a:latin typeface="Carlito"/>
                <a:cs typeface="Carlito"/>
              </a:rPr>
              <a:t> </a:t>
            </a:r>
            <a:r>
              <a:rPr sz="3200" b="1" spc="-35" dirty="0">
                <a:latin typeface="Carlito"/>
                <a:cs typeface="Carlito"/>
              </a:rPr>
              <a:t>elderly.</a:t>
            </a:r>
            <a:endParaRPr sz="3200" dirty="0">
              <a:latin typeface="Carlito"/>
              <a:cs typeface="Carlito"/>
            </a:endParaRPr>
          </a:p>
          <a:p>
            <a:pPr marL="411480" indent="-399415">
              <a:lnSpc>
                <a:spcPct val="100000"/>
              </a:lnSpc>
              <a:spcBef>
                <a:spcPts val="965"/>
              </a:spcBef>
              <a:buSzPct val="97500"/>
              <a:buFont typeface="Wingdings"/>
              <a:buChar char=""/>
              <a:tabLst>
                <a:tab pos="412115" algn="l"/>
              </a:tabLst>
            </a:pPr>
            <a:r>
              <a:rPr sz="3200" b="1" spc="-10" dirty="0">
                <a:latin typeface="Carlito"/>
                <a:cs typeface="Carlito"/>
              </a:rPr>
              <a:t>Cause </a:t>
            </a:r>
            <a:r>
              <a:rPr sz="3200" b="1" spc="-5" dirty="0">
                <a:latin typeface="Carlito"/>
                <a:cs typeface="Carlito"/>
              </a:rPr>
              <a:t>and risk </a:t>
            </a:r>
            <a:r>
              <a:rPr sz="3200" b="1" spc="-25" dirty="0">
                <a:latin typeface="Carlito"/>
                <a:cs typeface="Carlito"/>
              </a:rPr>
              <a:t>factors </a:t>
            </a:r>
            <a:r>
              <a:rPr sz="3200" b="1" spc="-5" dirty="0">
                <a:latin typeface="Carlito"/>
                <a:cs typeface="Carlito"/>
              </a:rPr>
              <a:t>of</a:t>
            </a:r>
            <a:r>
              <a:rPr sz="3200" b="1" spc="65" dirty="0">
                <a:latin typeface="Carlito"/>
                <a:cs typeface="Carlito"/>
              </a:rPr>
              <a:t> </a:t>
            </a:r>
            <a:r>
              <a:rPr sz="3200" b="1" spc="-15" dirty="0">
                <a:latin typeface="Carlito"/>
                <a:cs typeface="Carlito"/>
              </a:rPr>
              <a:t>falls.</a:t>
            </a:r>
            <a:endParaRPr sz="3200" dirty="0">
              <a:latin typeface="Carlito"/>
              <a:cs typeface="Carlito"/>
            </a:endParaRPr>
          </a:p>
          <a:p>
            <a:pPr marL="412115" indent="-400050">
              <a:lnSpc>
                <a:spcPct val="100000"/>
              </a:lnSpc>
              <a:spcBef>
                <a:spcPts val="960"/>
              </a:spcBef>
              <a:buSzPct val="97500"/>
              <a:buFont typeface="Wingdings"/>
              <a:buChar char=""/>
              <a:tabLst>
                <a:tab pos="412750" algn="l"/>
              </a:tabLst>
            </a:pPr>
            <a:r>
              <a:rPr sz="3200" b="1" spc="-5" dirty="0">
                <a:latin typeface="Carlito"/>
                <a:cs typeface="Carlito"/>
              </a:rPr>
              <a:t>Consequences of </a:t>
            </a:r>
            <a:r>
              <a:rPr sz="3200" b="1" spc="-15" dirty="0">
                <a:latin typeface="Carlito"/>
                <a:cs typeface="Carlito"/>
              </a:rPr>
              <a:t>falls </a:t>
            </a:r>
            <a:r>
              <a:rPr sz="3200" b="1" spc="-5" dirty="0">
                <a:latin typeface="Carlito"/>
                <a:cs typeface="Carlito"/>
              </a:rPr>
              <a:t>in</a:t>
            </a:r>
            <a:r>
              <a:rPr sz="3200" b="1" spc="20" dirty="0">
                <a:latin typeface="Carlito"/>
                <a:cs typeface="Carlito"/>
              </a:rPr>
              <a:t> </a:t>
            </a:r>
            <a:r>
              <a:rPr sz="3200" b="1" spc="-30" dirty="0">
                <a:latin typeface="Carlito"/>
                <a:cs typeface="Carlito"/>
              </a:rPr>
              <a:t>elderly.</a:t>
            </a:r>
            <a:endParaRPr sz="3200" dirty="0">
              <a:latin typeface="Carlito"/>
              <a:cs typeface="Carlito"/>
            </a:endParaRPr>
          </a:p>
          <a:p>
            <a:pPr marL="411480" indent="-399415">
              <a:lnSpc>
                <a:spcPct val="100000"/>
              </a:lnSpc>
              <a:spcBef>
                <a:spcPts val="960"/>
              </a:spcBef>
              <a:buSzPct val="97500"/>
              <a:buFont typeface="Wingdings"/>
              <a:buChar char=""/>
              <a:tabLst>
                <a:tab pos="412115" algn="l"/>
              </a:tabLst>
            </a:pPr>
            <a:r>
              <a:rPr sz="3200" b="1" spc="-5" dirty="0">
                <a:latin typeface="Carlito"/>
                <a:cs typeface="Carlito"/>
              </a:rPr>
              <a:t>Assessment of </a:t>
            </a:r>
            <a:r>
              <a:rPr sz="3200" b="1" spc="-20" dirty="0">
                <a:latin typeface="Carlito"/>
                <a:cs typeface="Carlito"/>
              </a:rPr>
              <a:t>fall </a:t>
            </a:r>
            <a:r>
              <a:rPr sz="3200" b="1" spc="-5" dirty="0">
                <a:latin typeface="Carlito"/>
                <a:cs typeface="Carlito"/>
              </a:rPr>
              <a:t>in</a:t>
            </a:r>
            <a:r>
              <a:rPr sz="3200" b="1" spc="25" dirty="0">
                <a:latin typeface="Carlito"/>
                <a:cs typeface="Carlito"/>
              </a:rPr>
              <a:t> </a:t>
            </a:r>
            <a:r>
              <a:rPr sz="3200" b="1" spc="-35" dirty="0">
                <a:latin typeface="Carlito"/>
                <a:cs typeface="Carlito"/>
              </a:rPr>
              <a:t>elderly.</a:t>
            </a:r>
            <a:endParaRPr sz="3200" dirty="0">
              <a:latin typeface="Carlito"/>
              <a:cs typeface="Carlito"/>
            </a:endParaRPr>
          </a:p>
          <a:p>
            <a:pPr marL="412115" indent="-400050">
              <a:lnSpc>
                <a:spcPct val="100000"/>
              </a:lnSpc>
              <a:spcBef>
                <a:spcPts val="960"/>
              </a:spcBef>
              <a:buSzPct val="97500"/>
              <a:buFont typeface="Wingdings"/>
              <a:buChar char=""/>
              <a:tabLst>
                <a:tab pos="412750" algn="l"/>
              </a:tabLst>
            </a:pPr>
            <a:r>
              <a:rPr sz="3200" b="1" spc="-15" dirty="0">
                <a:latin typeface="Carlito"/>
                <a:cs typeface="Carlito"/>
              </a:rPr>
              <a:t>Preventing falls </a:t>
            </a:r>
            <a:r>
              <a:rPr sz="3200" b="1" spc="-5" dirty="0">
                <a:latin typeface="Carlito"/>
                <a:cs typeface="Carlito"/>
              </a:rPr>
              <a:t>in </a:t>
            </a:r>
            <a:r>
              <a:rPr sz="3200" b="1" dirty="0">
                <a:latin typeface="Carlito"/>
                <a:cs typeface="Carlito"/>
              </a:rPr>
              <a:t>older</a:t>
            </a:r>
            <a:r>
              <a:rPr sz="3200" b="1" spc="-1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people.</a:t>
            </a:r>
            <a:endParaRPr sz="3200" dirty="0">
              <a:latin typeface="Carlito"/>
              <a:cs typeface="Carlito"/>
            </a:endParaRPr>
          </a:p>
          <a:p>
            <a:pPr marL="524510" indent="-512445">
              <a:lnSpc>
                <a:spcPct val="100000"/>
              </a:lnSpc>
              <a:spcBef>
                <a:spcPts val="960"/>
              </a:spcBef>
              <a:buSzPct val="97500"/>
              <a:buFont typeface="Wingdings"/>
              <a:buChar char=""/>
              <a:tabLst>
                <a:tab pos="525145" algn="l"/>
              </a:tabLst>
            </a:pPr>
            <a:r>
              <a:rPr sz="3200" b="1" spc="-35" dirty="0">
                <a:latin typeface="Carlito"/>
                <a:cs typeface="Carlito"/>
              </a:rPr>
              <a:t>Summary.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066800"/>
            <a:ext cx="8763000" cy="4542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07085" indent="-342900">
              <a:lnSpc>
                <a:spcPct val="100000"/>
              </a:lnSpc>
              <a:spcBef>
                <a:spcPts val="95"/>
              </a:spcBef>
              <a:tabLst>
                <a:tab pos="3299460" algn="l"/>
              </a:tabLst>
            </a:pPr>
            <a:r>
              <a:rPr sz="32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Cardiovascular</a:t>
            </a:r>
            <a:r>
              <a:rPr sz="3200" b="1" spc="-15" dirty="0">
                <a:solidFill>
                  <a:srgbClr val="C0504D"/>
                </a:solidFill>
                <a:latin typeface="Carlito"/>
                <a:cs typeface="Carlito"/>
              </a:rPr>
              <a:t>: </a:t>
            </a:r>
            <a:r>
              <a:rPr sz="3200" spc="-5" dirty="0">
                <a:latin typeface="Carlito"/>
                <a:cs typeface="Carlito"/>
              </a:rPr>
              <a:t>murmur </a:t>
            </a:r>
            <a:r>
              <a:rPr sz="3200" spc="-10" dirty="0">
                <a:latin typeface="Carlito"/>
                <a:cs typeface="Carlito"/>
              </a:rPr>
              <a:t>,presence of  arrhythmias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&amp;	</a:t>
            </a:r>
            <a:r>
              <a:rPr sz="3200" spc="-20" dirty="0">
                <a:latin typeface="Carlito"/>
                <a:cs typeface="Carlito"/>
              </a:rPr>
              <a:t>carotid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bruits</a:t>
            </a:r>
            <a:endParaRPr sz="3200" dirty="0">
              <a:latin typeface="Carlito"/>
              <a:cs typeface="Carlito"/>
            </a:endParaRPr>
          </a:p>
          <a:p>
            <a:pPr marL="12700" marR="846455">
              <a:lnSpc>
                <a:spcPct val="120000"/>
              </a:lnSpc>
              <a:spcBef>
                <a:spcPts val="5"/>
              </a:spcBef>
            </a:pPr>
            <a:r>
              <a:rPr sz="32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Neurologic </a:t>
            </a:r>
            <a:r>
              <a:rPr sz="32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and </a:t>
            </a:r>
            <a:r>
              <a:rPr sz="3200" b="1" u="heavy" spc="-2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mental </a:t>
            </a:r>
            <a:r>
              <a:rPr sz="32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evaluation: </a:t>
            </a:r>
            <a:r>
              <a:rPr sz="3200" b="1" spc="-15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looking </a:t>
            </a:r>
            <a:r>
              <a:rPr sz="3200" spc="-30" dirty="0">
                <a:latin typeface="Carlito"/>
                <a:cs typeface="Carlito"/>
              </a:rPr>
              <a:t>for focal </a:t>
            </a:r>
            <a:r>
              <a:rPr sz="3200" spc="-10" dirty="0">
                <a:latin typeface="Carlito"/>
                <a:cs typeface="Carlito"/>
              </a:rPr>
              <a:t>deficits, assessment 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lower </a:t>
            </a:r>
            <a:r>
              <a:rPr sz="3200" spc="-20" dirty="0">
                <a:latin typeface="Carlito"/>
                <a:cs typeface="Carlito"/>
              </a:rPr>
              <a:t>extremity </a:t>
            </a:r>
            <a:r>
              <a:rPr sz="3200" spc="-15" dirty="0">
                <a:latin typeface="Carlito"/>
                <a:cs typeface="Carlito"/>
              </a:rPr>
              <a:t>peripheral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nerves,</a:t>
            </a:r>
            <a:endParaRPr sz="3200" dirty="0">
              <a:latin typeface="Carlito"/>
              <a:cs typeface="Carlito"/>
            </a:endParaRPr>
          </a:p>
          <a:p>
            <a:pPr marL="12700" marR="5080">
              <a:lnSpc>
                <a:spcPct val="120000"/>
              </a:lnSpc>
            </a:pPr>
            <a:r>
              <a:rPr sz="3200" spc="-10" dirty="0">
                <a:latin typeface="Carlito"/>
                <a:cs typeface="Carlito"/>
              </a:rPr>
              <a:t>proprioception, </a:t>
            </a:r>
            <a:r>
              <a:rPr sz="3200" spc="-15" dirty="0">
                <a:latin typeface="Carlito"/>
                <a:cs typeface="Carlito"/>
              </a:rPr>
              <a:t>vibration </a:t>
            </a:r>
            <a:r>
              <a:rPr sz="3200" spc="-10" dirty="0">
                <a:latin typeface="Carlito"/>
                <a:cs typeface="Carlito"/>
              </a:rPr>
              <a:t>sense, </a:t>
            </a:r>
            <a:r>
              <a:rPr sz="3200" spc="-5" dirty="0">
                <a:latin typeface="Carlito"/>
                <a:cs typeface="Carlito"/>
              </a:rPr>
              <a:t>and </a:t>
            </a:r>
            <a:r>
              <a:rPr sz="3200" spc="-20" dirty="0">
                <a:latin typeface="Carlito"/>
                <a:cs typeface="Carlito"/>
              </a:rPr>
              <a:t>tests 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15" dirty="0">
                <a:latin typeface="Carlito"/>
                <a:cs typeface="Carlito"/>
              </a:rPr>
              <a:t>cortical, </a:t>
            </a:r>
            <a:r>
              <a:rPr sz="3200" spc="-40" dirty="0">
                <a:latin typeface="Carlito"/>
                <a:cs typeface="Carlito"/>
              </a:rPr>
              <a:t>cerebellar,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20" dirty="0">
                <a:latin typeface="Carlito"/>
                <a:cs typeface="Carlito"/>
              </a:rPr>
              <a:t>extrapyramidal </a:t>
            </a:r>
            <a:r>
              <a:rPr sz="3200" spc="-10" dirty="0">
                <a:latin typeface="Carlito"/>
                <a:cs typeface="Carlito"/>
              </a:rPr>
              <a:t>functions </a:t>
            </a:r>
            <a:r>
              <a:rPr sz="3200" spc="-5" dirty="0">
                <a:latin typeface="Carlito"/>
                <a:cs typeface="Carlito"/>
              </a:rPr>
              <a:t>is</a:t>
            </a:r>
            <a:r>
              <a:rPr sz="3200" spc="8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important.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83184"/>
            <a:ext cx="8039734" cy="4976106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575"/>
              </a:spcBef>
            </a:pPr>
            <a:r>
              <a:rPr sz="3600" b="1" u="heavy" spc="-2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Musculoskeletal: </a:t>
            </a:r>
            <a:r>
              <a:rPr sz="3600" spc="-15" dirty="0">
                <a:latin typeface="Carlito"/>
                <a:cs typeface="Carlito"/>
              </a:rPr>
              <a:t>lower-extremity  </a:t>
            </a:r>
            <a:r>
              <a:rPr sz="3600" spc="-10" dirty="0">
                <a:latin typeface="Carlito"/>
                <a:cs typeface="Carlito"/>
              </a:rPr>
              <a:t>weakness, presence </a:t>
            </a:r>
            <a:r>
              <a:rPr sz="3600" spc="-5" dirty="0">
                <a:latin typeface="Carlito"/>
                <a:cs typeface="Carlito"/>
              </a:rPr>
              <a:t>of </a:t>
            </a:r>
            <a:r>
              <a:rPr sz="3600" spc="-20" dirty="0">
                <a:latin typeface="Carlito"/>
                <a:cs typeface="Carlito"/>
              </a:rPr>
              <a:t>contractures,  </a:t>
            </a:r>
            <a:r>
              <a:rPr sz="3600" spc="-10" dirty="0">
                <a:latin typeface="Carlito"/>
                <a:cs typeface="Carlito"/>
              </a:rPr>
              <a:t>limitations </a:t>
            </a:r>
            <a:r>
              <a:rPr sz="3600" spc="-5" dirty="0">
                <a:latin typeface="Carlito"/>
                <a:cs typeface="Carlito"/>
              </a:rPr>
              <a:t>or pain in </a:t>
            </a:r>
            <a:r>
              <a:rPr sz="3600" spc="-30" dirty="0">
                <a:latin typeface="Carlito"/>
                <a:cs typeface="Carlito"/>
              </a:rPr>
              <a:t>range </a:t>
            </a:r>
            <a:r>
              <a:rPr sz="3600" spc="-5" dirty="0">
                <a:latin typeface="Carlito"/>
                <a:cs typeface="Carlito"/>
              </a:rPr>
              <a:t>of</a:t>
            </a:r>
            <a:r>
              <a:rPr sz="3600" spc="20" dirty="0">
                <a:latin typeface="Carlito"/>
                <a:cs typeface="Carlito"/>
              </a:rPr>
              <a:t> </a:t>
            </a:r>
            <a:r>
              <a:rPr sz="3600" spc="-5" dirty="0">
                <a:latin typeface="Carlito"/>
                <a:cs typeface="Carlito"/>
              </a:rPr>
              <a:t>motion</a:t>
            </a:r>
            <a:endParaRPr sz="3600" dirty="0">
              <a:latin typeface="Carlito"/>
              <a:cs typeface="Carlito"/>
            </a:endParaRPr>
          </a:p>
          <a:p>
            <a:pPr marL="355600" marR="492125" indent="-342900">
              <a:lnSpc>
                <a:spcPct val="90000"/>
              </a:lnSpc>
              <a:spcBef>
                <a:spcPts val="960"/>
              </a:spcBef>
            </a:pPr>
            <a:r>
              <a:rPr sz="36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Gait and balance: </a:t>
            </a:r>
            <a:r>
              <a:rPr sz="3600" spc="-5" dirty="0">
                <a:latin typeface="Carlito"/>
                <a:cs typeface="Carlito"/>
              </a:rPr>
              <a:t>abnormalities,  </a:t>
            </a:r>
            <a:r>
              <a:rPr sz="3600" spc="-15" dirty="0">
                <a:latin typeface="Carlito"/>
                <a:cs typeface="Carlito"/>
              </a:rPr>
              <a:t>lower extremity </a:t>
            </a:r>
            <a:r>
              <a:rPr sz="3600" spc="-20" dirty="0">
                <a:latin typeface="Carlito"/>
                <a:cs typeface="Carlito"/>
              </a:rPr>
              <a:t>strength, </a:t>
            </a:r>
            <a:r>
              <a:rPr sz="3600" spc="-5" dirty="0">
                <a:latin typeface="Carlito"/>
                <a:cs typeface="Carlito"/>
              </a:rPr>
              <a:t>and </a:t>
            </a:r>
            <a:r>
              <a:rPr sz="3600" spc="-15" dirty="0">
                <a:latin typeface="Carlito"/>
                <a:cs typeface="Carlito"/>
              </a:rPr>
              <a:t>joint  </a:t>
            </a:r>
            <a:r>
              <a:rPr sz="3600" spc="-5" dirty="0">
                <a:latin typeface="Carlito"/>
                <a:cs typeface="Carlito"/>
              </a:rPr>
              <a:t>function.</a:t>
            </a:r>
            <a:endParaRPr sz="3600" dirty="0">
              <a:latin typeface="Carlito"/>
              <a:cs typeface="Carlito"/>
            </a:endParaRPr>
          </a:p>
          <a:p>
            <a:pPr marL="355600" marR="369570" indent="-342900">
              <a:lnSpc>
                <a:spcPts val="4320"/>
              </a:lnSpc>
              <a:spcBef>
                <a:spcPts val="1025"/>
              </a:spcBef>
            </a:pPr>
            <a:r>
              <a:rPr sz="3600" b="1" u="heavy" spc="-20" dirty="0" smtClean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Environmental</a:t>
            </a:r>
            <a:r>
              <a:rPr lang="en-US" sz="3600" b="1" u="heavy" spc="-20" dirty="0" smtClean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 </a:t>
            </a:r>
            <a:r>
              <a:rPr sz="3600" b="1" u="heavy" spc="-5" dirty="0" smtClean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assessment</a:t>
            </a:r>
            <a:r>
              <a:rPr sz="36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: </a:t>
            </a:r>
            <a:r>
              <a:rPr sz="3600" spc="-5" dirty="0">
                <a:latin typeface="Carlito"/>
                <a:cs typeface="Carlito"/>
              </a:rPr>
              <a:t>Lighting,  </a:t>
            </a:r>
            <a:r>
              <a:rPr sz="3600" spc="-10" dirty="0">
                <a:latin typeface="Carlito"/>
                <a:cs typeface="Carlito"/>
              </a:rPr>
              <a:t>walking surface, furniture, </a:t>
            </a:r>
            <a:r>
              <a:rPr sz="3600" spc="5" dirty="0">
                <a:latin typeface="Carlito"/>
                <a:cs typeface="Carlito"/>
              </a:rPr>
              <a:t>clothing,  </a:t>
            </a:r>
            <a:r>
              <a:rPr sz="3600" spc="-5" dirty="0">
                <a:latin typeface="Carlito"/>
                <a:cs typeface="Carlito"/>
              </a:rPr>
              <a:t>and</a:t>
            </a:r>
            <a:r>
              <a:rPr sz="3600" spc="-10" dirty="0">
                <a:latin typeface="Carlito"/>
                <a:cs typeface="Carlito"/>
              </a:rPr>
              <a:t> </a:t>
            </a:r>
            <a:r>
              <a:rPr sz="3600" spc="-5" dirty="0">
                <a:latin typeface="Carlito"/>
                <a:cs typeface="Carlito"/>
              </a:rPr>
              <a:t>equipment</a:t>
            </a:r>
            <a:endParaRPr sz="36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66470"/>
            <a:ext cx="50526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u="heavy" spc="-65" dirty="0">
                <a:uFill>
                  <a:solidFill>
                    <a:srgbClr val="C0504D"/>
                  </a:solidFill>
                </a:uFill>
              </a:rPr>
              <a:t>Testing </a:t>
            </a:r>
            <a:r>
              <a:rPr sz="4000" u="heavy" dirty="0">
                <a:uFill>
                  <a:solidFill>
                    <a:srgbClr val="C0504D"/>
                  </a:solidFill>
                </a:uFill>
              </a:rPr>
              <a:t>and</a:t>
            </a:r>
            <a:r>
              <a:rPr sz="4000" u="heavy" spc="-15" dirty="0">
                <a:uFill>
                  <a:solidFill>
                    <a:srgbClr val="C0504D"/>
                  </a:solidFill>
                </a:uFill>
              </a:rPr>
              <a:t> </a:t>
            </a:r>
            <a:r>
              <a:rPr sz="4000" u="heavy" dirty="0">
                <a:uFill>
                  <a:solidFill>
                    <a:srgbClr val="C0504D"/>
                  </a:solidFill>
                </a:uFill>
              </a:rPr>
              <a:t>imaging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607261"/>
            <a:ext cx="8053705" cy="3834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spc="-10" dirty="0">
                <a:latin typeface="Carlito"/>
                <a:cs typeface="Carlito"/>
              </a:rPr>
              <a:t>Complete </a:t>
            </a:r>
            <a:r>
              <a:rPr sz="3200" dirty="0">
                <a:latin typeface="Carlito"/>
                <a:cs typeface="Carlito"/>
              </a:rPr>
              <a:t>blood </a:t>
            </a:r>
            <a:r>
              <a:rPr sz="3200" spc="-10" dirty="0">
                <a:latin typeface="Carlito"/>
                <a:cs typeface="Carlito"/>
              </a:rPr>
              <a:t>count, Electrolyte, </a:t>
            </a:r>
            <a:r>
              <a:rPr sz="3200" dirty="0">
                <a:latin typeface="Carlito"/>
                <a:cs typeface="Carlito"/>
              </a:rPr>
              <a:t>Blood </a:t>
            </a:r>
            <a:r>
              <a:rPr sz="3200" spc="-10" dirty="0">
                <a:latin typeface="Carlito"/>
                <a:cs typeface="Carlito"/>
              </a:rPr>
              <a:t>urea  </a:t>
            </a:r>
            <a:r>
              <a:rPr sz="3200" spc="-15" dirty="0">
                <a:latin typeface="Carlito"/>
                <a:cs typeface="Carlito"/>
              </a:rPr>
              <a:t>nitrogen </a:t>
            </a:r>
            <a:r>
              <a:rPr sz="3200" dirty="0">
                <a:latin typeface="Carlito"/>
                <a:cs typeface="Carlito"/>
              </a:rPr>
              <a:t>, </a:t>
            </a:r>
            <a:r>
              <a:rPr sz="3200" spc="-10" dirty="0">
                <a:latin typeface="Carlito"/>
                <a:cs typeface="Carlito"/>
              </a:rPr>
              <a:t>Creatinine </a:t>
            </a:r>
            <a:r>
              <a:rPr sz="3200" dirty="0">
                <a:latin typeface="Carlito"/>
                <a:cs typeface="Carlito"/>
              </a:rPr>
              <a:t>, </a:t>
            </a:r>
            <a:r>
              <a:rPr sz="3200" spc="-5" dirty="0">
                <a:latin typeface="Carlito"/>
                <a:cs typeface="Carlito"/>
              </a:rPr>
              <a:t>Glucose </a:t>
            </a:r>
            <a:r>
              <a:rPr sz="3200" dirty="0">
                <a:latin typeface="Carlito"/>
                <a:cs typeface="Carlito"/>
              </a:rPr>
              <a:t>, </a:t>
            </a:r>
            <a:r>
              <a:rPr sz="3200" spc="-20" dirty="0">
                <a:latin typeface="Carlito"/>
                <a:cs typeface="Carlito"/>
              </a:rPr>
              <a:t>Thyroid  </a:t>
            </a:r>
            <a:r>
              <a:rPr sz="3200" spc="-5" dirty="0">
                <a:latin typeface="Carlito"/>
                <a:cs typeface="Carlito"/>
              </a:rPr>
              <a:t>function, </a:t>
            </a:r>
            <a:r>
              <a:rPr sz="3200" spc="-10" dirty="0">
                <a:latin typeface="Carlito"/>
                <a:cs typeface="Carlito"/>
              </a:rPr>
              <a:t>Vitamin </a:t>
            </a:r>
            <a:r>
              <a:rPr sz="3200" spc="5" dirty="0">
                <a:latin typeface="Carlito"/>
                <a:cs typeface="Carlito"/>
              </a:rPr>
              <a:t>B</a:t>
            </a:r>
            <a:r>
              <a:rPr sz="3150" spc="7" baseline="-21164" dirty="0">
                <a:latin typeface="Carlito"/>
                <a:cs typeface="Carlito"/>
              </a:rPr>
              <a:t>12</a:t>
            </a:r>
            <a:r>
              <a:rPr sz="3150" spc="472" baseline="-21164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levels</a:t>
            </a:r>
            <a:endParaRPr sz="3200" dirty="0">
              <a:latin typeface="Carlito"/>
              <a:cs typeface="Carlito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spc="-25" dirty="0">
                <a:latin typeface="Carlito"/>
                <a:cs typeface="Carlito"/>
              </a:rPr>
              <a:t>X-ray</a:t>
            </a:r>
            <a:endParaRPr sz="3200" dirty="0">
              <a:latin typeface="Carlito"/>
              <a:cs typeface="Carlito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spc="-20" dirty="0">
                <a:latin typeface="Carlito"/>
                <a:cs typeface="Carlito"/>
              </a:rPr>
              <a:t>ECG, </a:t>
            </a:r>
            <a:r>
              <a:rPr sz="3200" spc="-25" dirty="0">
                <a:latin typeface="Carlito"/>
                <a:cs typeface="Carlito"/>
              </a:rPr>
              <a:t>ECHO,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EEG</a:t>
            </a:r>
            <a:endParaRPr sz="3200" dirty="0">
              <a:latin typeface="Carlito"/>
              <a:cs typeface="Carlito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spc="-15" dirty="0">
                <a:latin typeface="Carlito"/>
                <a:cs typeface="Carlito"/>
              </a:rPr>
              <a:t>Brain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imaging(CT/MRI)</a:t>
            </a:r>
            <a:endParaRPr sz="3200" dirty="0">
              <a:latin typeface="Carlito"/>
              <a:cs typeface="Carlito"/>
            </a:endParaRPr>
          </a:p>
          <a:p>
            <a:pPr marL="381000" indent="-34290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spc="-5" dirty="0" smtClean="0">
                <a:latin typeface="Carlito"/>
                <a:cs typeface="Carlito"/>
              </a:rPr>
              <a:t>DEXA</a:t>
            </a:r>
            <a:r>
              <a:rPr lang="en-US" sz="3200" spc="-5" dirty="0">
                <a:latin typeface="Carlito"/>
                <a:cs typeface="Carlito"/>
              </a:rPr>
              <a:t>(</a:t>
            </a:r>
            <a:r>
              <a:rPr lang="en-US" sz="3200" spc="-5" dirty="0">
                <a:latin typeface="Carlito"/>
                <a:cs typeface="Carlito"/>
              </a:rPr>
              <a:t>dual-energy x-ray </a:t>
            </a:r>
            <a:r>
              <a:rPr lang="en-US" sz="3200" spc="-5" dirty="0" smtClean="0">
                <a:latin typeface="Carlito"/>
                <a:cs typeface="Carlito"/>
              </a:rPr>
              <a:t>absorptiometry)</a:t>
            </a:r>
            <a:endParaRPr sz="3200" spc="-5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93163"/>
            <a:ext cx="785749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0000"/>
                </a:solidFill>
              </a:rPr>
              <a:t>The American Geriatrics Society </a:t>
            </a:r>
            <a:r>
              <a:rPr sz="3200" dirty="0">
                <a:solidFill>
                  <a:srgbClr val="000000"/>
                </a:solidFill>
              </a:rPr>
              <a:t>and British  </a:t>
            </a:r>
            <a:r>
              <a:rPr sz="3200" spc="-5" dirty="0">
                <a:solidFill>
                  <a:srgbClr val="000000"/>
                </a:solidFill>
              </a:rPr>
              <a:t>Geriatrics Society </a:t>
            </a:r>
            <a:r>
              <a:rPr sz="3200" spc="-10" dirty="0">
                <a:solidFill>
                  <a:srgbClr val="000000"/>
                </a:solidFill>
              </a:rPr>
              <a:t>recommend </a:t>
            </a:r>
            <a:r>
              <a:rPr sz="3200" spc="-5" dirty="0">
                <a:solidFill>
                  <a:srgbClr val="000000"/>
                </a:solidFill>
              </a:rPr>
              <a:t>that </a:t>
            </a:r>
            <a:r>
              <a:rPr sz="3200" dirty="0">
                <a:solidFill>
                  <a:srgbClr val="000000"/>
                </a:solidFill>
              </a:rPr>
              <a:t>all adults  older than 65 </a:t>
            </a:r>
            <a:r>
              <a:rPr sz="3200" spc="-20" dirty="0">
                <a:solidFill>
                  <a:srgbClr val="000000"/>
                </a:solidFill>
              </a:rPr>
              <a:t>years </a:t>
            </a:r>
            <a:r>
              <a:rPr sz="3200" dirty="0">
                <a:solidFill>
                  <a:srgbClr val="000000"/>
                </a:solidFill>
              </a:rPr>
              <a:t>be </a:t>
            </a:r>
            <a:r>
              <a:rPr sz="3200" spc="-10" dirty="0">
                <a:solidFill>
                  <a:srgbClr val="000000"/>
                </a:solidFill>
              </a:rPr>
              <a:t>screened </a:t>
            </a:r>
            <a:r>
              <a:rPr sz="3200" spc="-5" dirty="0">
                <a:solidFill>
                  <a:srgbClr val="000000"/>
                </a:solidFill>
              </a:rPr>
              <a:t>annually </a:t>
            </a:r>
            <a:r>
              <a:rPr sz="3200" spc="-20" dirty="0">
                <a:solidFill>
                  <a:srgbClr val="000000"/>
                </a:solidFill>
              </a:rPr>
              <a:t>for  </a:t>
            </a:r>
            <a:r>
              <a:rPr sz="3200" dirty="0">
                <a:solidFill>
                  <a:srgbClr val="000000"/>
                </a:solidFill>
              </a:rPr>
              <a:t>a </a:t>
            </a:r>
            <a:r>
              <a:rPr sz="3200" spc="-5" dirty="0">
                <a:solidFill>
                  <a:srgbClr val="000000"/>
                </a:solidFill>
              </a:rPr>
              <a:t>history </a:t>
            </a:r>
            <a:r>
              <a:rPr sz="3200" dirty="0">
                <a:solidFill>
                  <a:srgbClr val="000000"/>
                </a:solidFill>
              </a:rPr>
              <a:t>of </a:t>
            </a:r>
            <a:r>
              <a:rPr sz="3200" spc="-10" dirty="0">
                <a:solidFill>
                  <a:srgbClr val="000000"/>
                </a:solidFill>
              </a:rPr>
              <a:t>falls </a:t>
            </a:r>
            <a:r>
              <a:rPr sz="3200" dirty="0">
                <a:solidFill>
                  <a:srgbClr val="000000"/>
                </a:solidFill>
              </a:rPr>
              <a:t>or balance</a:t>
            </a:r>
            <a:r>
              <a:rPr sz="3200" spc="-6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impairment.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0268"/>
            <a:ext cx="9144000" cy="4733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332231"/>
            <a:ext cx="8496300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698" y="474091"/>
            <a:ext cx="75203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u="heavy" spc="-40" dirty="0">
                <a:uFill>
                  <a:solidFill>
                    <a:srgbClr val="C0504D"/>
                  </a:solidFill>
                </a:uFill>
              </a:rPr>
              <a:t>Evaluate </a:t>
            </a:r>
            <a:r>
              <a:rPr sz="3200" u="heavy" spc="-20" dirty="0">
                <a:uFill>
                  <a:solidFill>
                    <a:srgbClr val="C0504D"/>
                  </a:solidFill>
                </a:uFill>
              </a:rPr>
              <a:t>gait, strength, </a:t>
            </a:r>
            <a:r>
              <a:rPr sz="3200" u="heavy" spc="-5" dirty="0">
                <a:uFill>
                  <a:solidFill>
                    <a:srgbClr val="C0504D"/>
                  </a:solidFill>
                </a:uFill>
              </a:rPr>
              <a:t>and</a:t>
            </a:r>
            <a:r>
              <a:rPr sz="3200" u="heavy" spc="145" dirty="0">
                <a:uFill>
                  <a:solidFill>
                    <a:srgbClr val="C0504D"/>
                  </a:solidFill>
                </a:uFill>
              </a:rPr>
              <a:t> </a:t>
            </a:r>
            <a:r>
              <a:rPr sz="3200" u="heavy" spc="-5" dirty="0">
                <a:uFill>
                  <a:solidFill>
                    <a:srgbClr val="C0504D"/>
                  </a:solidFill>
                </a:uFill>
              </a:rPr>
              <a:t>balance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57962" y="1600961"/>
            <a:ext cx="8229600" cy="390017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433070" indent="-34353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433705" algn="l"/>
              </a:tabLst>
            </a:pPr>
            <a:r>
              <a:rPr sz="3600" spc="-10" dirty="0">
                <a:latin typeface="Carlito"/>
                <a:cs typeface="Carlito"/>
              </a:rPr>
              <a:t>Recommended</a:t>
            </a:r>
            <a:r>
              <a:rPr sz="3600" spc="-45" dirty="0">
                <a:latin typeface="Carlito"/>
                <a:cs typeface="Carlito"/>
              </a:rPr>
              <a:t> </a:t>
            </a:r>
            <a:r>
              <a:rPr sz="3600" spc="-20" dirty="0">
                <a:latin typeface="Carlito"/>
                <a:cs typeface="Carlito"/>
              </a:rPr>
              <a:t>test:</a:t>
            </a:r>
            <a:endParaRPr sz="3600" dirty="0">
              <a:latin typeface="Carlito"/>
              <a:cs typeface="Carlito"/>
            </a:endParaRPr>
          </a:p>
          <a:p>
            <a:pPr marL="90170">
              <a:lnSpc>
                <a:spcPct val="100000"/>
              </a:lnSpc>
              <a:spcBef>
                <a:spcPts val="870"/>
              </a:spcBef>
            </a:pPr>
            <a:r>
              <a:rPr sz="3600" spc="-5" dirty="0">
                <a:latin typeface="Carlito"/>
                <a:cs typeface="Carlito"/>
              </a:rPr>
              <a:t>Timed </a:t>
            </a:r>
            <a:r>
              <a:rPr sz="3600" dirty="0">
                <a:latin typeface="Carlito"/>
                <a:cs typeface="Carlito"/>
              </a:rPr>
              <a:t>Up and</a:t>
            </a:r>
            <a:r>
              <a:rPr sz="3600" spc="-50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Go</a:t>
            </a:r>
          </a:p>
          <a:p>
            <a:pPr marL="433070" indent="-34353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433705" algn="l"/>
              </a:tabLst>
            </a:pPr>
            <a:r>
              <a:rPr sz="3600" spc="-5" dirty="0">
                <a:latin typeface="Carlito"/>
                <a:cs typeface="Carlito"/>
              </a:rPr>
              <a:t>Optional</a:t>
            </a:r>
            <a:r>
              <a:rPr sz="3600" spc="-25" dirty="0">
                <a:latin typeface="Carlito"/>
                <a:cs typeface="Carlito"/>
              </a:rPr>
              <a:t> </a:t>
            </a:r>
            <a:r>
              <a:rPr sz="3600" spc="-15" dirty="0">
                <a:latin typeface="Carlito"/>
                <a:cs typeface="Carlito"/>
              </a:rPr>
              <a:t>tests:</a:t>
            </a:r>
            <a:endParaRPr sz="3600" dirty="0">
              <a:latin typeface="Carlito"/>
              <a:cs typeface="Carlito"/>
            </a:endParaRPr>
          </a:p>
          <a:p>
            <a:pPr marL="90170" marR="3951604">
              <a:lnSpc>
                <a:spcPct val="120000"/>
              </a:lnSpc>
              <a:spcBef>
                <a:spcPts val="5"/>
              </a:spcBef>
            </a:pPr>
            <a:r>
              <a:rPr sz="3600" spc="-10" dirty="0">
                <a:latin typeface="Carlito"/>
                <a:cs typeface="Carlito"/>
              </a:rPr>
              <a:t>30-Second </a:t>
            </a:r>
            <a:r>
              <a:rPr sz="3600" spc="-5" dirty="0">
                <a:latin typeface="Carlito"/>
                <a:cs typeface="Carlito"/>
              </a:rPr>
              <a:t>Chair </a:t>
            </a:r>
            <a:r>
              <a:rPr sz="3600" spc="-15" dirty="0">
                <a:latin typeface="Carlito"/>
                <a:cs typeface="Carlito"/>
              </a:rPr>
              <a:t>Stand  4-Stage </a:t>
            </a:r>
            <a:r>
              <a:rPr sz="3600" dirty="0">
                <a:latin typeface="Carlito"/>
                <a:cs typeface="Carlito"/>
              </a:rPr>
              <a:t>Balance</a:t>
            </a:r>
            <a:r>
              <a:rPr sz="3600" spc="-30" dirty="0">
                <a:latin typeface="Carlito"/>
                <a:cs typeface="Carlito"/>
              </a:rPr>
              <a:t> </a:t>
            </a:r>
            <a:r>
              <a:rPr sz="3600" spc="-20" dirty="0">
                <a:latin typeface="Carlito"/>
                <a:cs typeface="Carlito"/>
              </a:rPr>
              <a:t>tests</a:t>
            </a:r>
            <a:endParaRPr sz="36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0524" y="275053"/>
            <a:ext cx="5306416" cy="5904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307" y="402358"/>
            <a:ext cx="8021313" cy="6206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8804" y="327786"/>
            <a:ext cx="539940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Definition</a:t>
            </a:r>
            <a:r>
              <a:rPr sz="6000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 </a:t>
            </a:r>
            <a:r>
              <a:rPr sz="4800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of</a:t>
            </a:r>
            <a:r>
              <a:rPr sz="4800" u="heavy" spc="-8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 </a:t>
            </a:r>
            <a:r>
              <a:rPr sz="4800" u="heavy" spc="-3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Falls</a:t>
            </a:r>
            <a:endParaRPr sz="6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962" y="1600961"/>
            <a:ext cx="8229600" cy="225742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433070" marR="93345" indent="-342900">
              <a:lnSpc>
                <a:spcPct val="100000"/>
              </a:lnSpc>
              <a:spcBef>
                <a:spcPts val="125"/>
              </a:spcBef>
            </a:pPr>
            <a:r>
              <a:rPr sz="3600" dirty="0">
                <a:latin typeface="Carlito"/>
                <a:cs typeface="Carlito"/>
              </a:rPr>
              <a:t>A </a:t>
            </a:r>
            <a:r>
              <a:rPr sz="3600" spc="-20" dirty="0">
                <a:latin typeface="Carlito"/>
                <a:cs typeface="Carlito"/>
              </a:rPr>
              <a:t>fall </a:t>
            </a:r>
            <a:r>
              <a:rPr sz="3600" dirty="0">
                <a:latin typeface="Carlito"/>
                <a:cs typeface="Carlito"/>
              </a:rPr>
              <a:t>is </a:t>
            </a:r>
            <a:r>
              <a:rPr sz="3600" spc="-10" dirty="0">
                <a:latin typeface="Carlito"/>
                <a:cs typeface="Carlito"/>
              </a:rPr>
              <a:t>defined </a:t>
            </a:r>
            <a:r>
              <a:rPr sz="3600" dirty="0">
                <a:latin typeface="Carlito"/>
                <a:cs typeface="Carlito"/>
              </a:rPr>
              <a:t>as an </a:t>
            </a:r>
            <a:r>
              <a:rPr sz="3600" spc="-20" dirty="0">
                <a:latin typeface="Carlito"/>
                <a:cs typeface="Carlito"/>
              </a:rPr>
              <a:t>event </a:t>
            </a:r>
            <a:r>
              <a:rPr sz="3600" dirty="0">
                <a:latin typeface="Carlito"/>
                <a:cs typeface="Carlito"/>
              </a:rPr>
              <a:t>which </a:t>
            </a:r>
            <a:r>
              <a:rPr sz="3600" spc="-10" dirty="0">
                <a:latin typeface="Carlito"/>
                <a:cs typeface="Carlito"/>
              </a:rPr>
              <a:t>results </a:t>
            </a:r>
            <a:r>
              <a:rPr sz="3600" dirty="0">
                <a:latin typeface="Carlito"/>
                <a:cs typeface="Carlito"/>
              </a:rPr>
              <a:t>in  a </a:t>
            </a:r>
            <a:r>
              <a:rPr sz="3600" spc="-15" dirty="0">
                <a:latin typeface="Carlito"/>
                <a:cs typeface="Carlito"/>
              </a:rPr>
              <a:t>person </a:t>
            </a:r>
            <a:r>
              <a:rPr sz="3600" spc="-10" dirty="0">
                <a:latin typeface="Carlito"/>
                <a:cs typeface="Carlito"/>
              </a:rPr>
              <a:t>coming </a:t>
            </a:r>
            <a:r>
              <a:rPr sz="3600" spc="-30" dirty="0">
                <a:latin typeface="Carlito"/>
                <a:cs typeface="Carlito"/>
              </a:rPr>
              <a:t>to </a:t>
            </a:r>
            <a:r>
              <a:rPr sz="3600" spc="-20" dirty="0">
                <a:latin typeface="Carlito"/>
                <a:cs typeface="Carlito"/>
              </a:rPr>
              <a:t>rest </a:t>
            </a:r>
            <a:r>
              <a:rPr sz="3600" spc="-10" dirty="0">
                <a:latin typeface="Carlito"/>
                <a:cs typeface="Carlito"/>
              </a:rPr>
              <a:t>inadvertently </a:t>
            </a:r>
            <a:r>
              <a:rPr sz="3600" spc="-5" dirty="0">
                <a:latin typeface="Carlito"/>
                <a:cs typeface="Carlito"/>
              </a:rPr>
              <a:t>on  </a:t>
            </a:r>
            <a:r>
              <a:rPr sz="3600" dirty="0">
                <a:latin typeface="Carlito"/>
                <a:cs typeface="Carlito"/>
              </a:rPr>
              <a:t>the </a:t>
            </a:r>
            <a:r>
              <a:rPr sz="3600" spc="-15" dirty="0">
                <a:latin typeface="Carlito"/>
                <a:cs typeface="Carlito"/>
              </a:rPr>
              <a:t>ground </a:t>
            </a:r>
            <a:r>
              <a:rPr sz="3600" spc="-5" dirty="0">
                <a:latin typeface="Carlito"/>
                <a:cs typeface="Carlito"/>
              </a:rPr>
              <a:t>or floor or other </a:t>
            </a:r>
            <a:r>
              <a:rPr sz="3600" spc="-10" dirty="0">
                <a:latin typeface="Carlito"/>
                <a:cs typeface="Carlito"/>
              </a:rPr>
              <a:t>lower</a:t>
            </a:r>
            <a:r>
              <a:rPr sz="3600" spc="-40" dirty="0">
                <a:latin typeface="Carlito"/>
                <a:cs typeface="Carlito"/>
              </a:rPr>
              <a:t> </a:t>
            </a:r>
            <a:r>
              <a:rPr sz="3600" spc="-10" dirty="0">
                <a:latin typeface="Carlito"/>
                <a:cs typeface="Carlito"/>
              </a:rPr>
              <a:t>level.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485" y="477012"/>
            <a:ext cx="7853390" cy="597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9941"/>
            <a:ext cx="5535930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https://youtu.be/Ng-UOHjTejY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https://youtu.be/3HvMLLIGY6c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https://youtu.be/BA7Y_oLElGY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4412107"/>
            <a:ext cx="501497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PREVENTION </a:t>
            </a:r>
            <a:r>
              <a:rPr sz="36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OF</a:t>
            </a:r>
            <a:r>
              <a:rPr sz="3600" b="1" u="heavy" spc="-6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 </a:t>
            </a:r>
            <a:r>
              <a:rPr sz="3600" b="1" u="heavy" spc="-6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FALL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579364" cy="314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3371" y="3072383"/>
            <a:ext cx="3500628" cy="3785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99" y="76200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Participate in regular physical activity. Exercise makes you stronger, increases flexibility and improves balance and coordination. 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Remove hazards in your home. 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Review your medications regularly. 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Have your vision and hearing checked once a year. 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Talk to your family members and enlist their help.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52400"/>
            <a:ext cx="602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Five Safe Steps to Prevent Falls Among Elderly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572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6404" y="576199"/>
            <a:ext cx="5709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dirty="0"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Multifactorial falls risk</a:t>
            </a:r>
            <a:r>
              <a:rPr sz="3200" b="0" u="heavy" spc="-70" dirty="0"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0" u="heavy" dirty="0"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assessment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45081"/>
            <a:ext cx="7308850" cy="4369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identification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falls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history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assessment of visual</a:t>
            </a:r>
            <a:r>
              <a:rPr sz="2400" spc="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impairment</a:t>
            </a:r>
            <a:endParaRPr sz="2400" dirty="0">
              <a:latin typeface="Carlito"/>
              <a:cs typeface="Carlito"/>
            </a:endParaRPr>
          </a:p>
          <a:p>
            <a:pPr marL="355600" marR="82550" indent="-342900">
              <a:lnSpc>
                <a:spcPts val="2400"/>
              </a:lnSpc>
              <a:spcBef>
                <a:spcPts val="5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assessment of </a:t>
            </a:r>
            <a:r>
              <a:rPr sz="2400" spc="-10" dirty="0">
                <a:latin typeface="Carlito"/>
                <a:cs typeface="Carlito"/>
              </a:rPr>
              <a:t>cognitive </a:t>
            </a:r>
            <a:r>
              <a:rPr sz="2400" spc="-5" dirty="0">
                <a:latin typeface="Carlito"/>
                <a:cs typeface="Carlito"/>
              </a:rPr>
              <a:t>impairment and </a:t>
            </a:r>
            <a:r>
              <a:rPr sz="2400" spc="-10" dirty="0">
                <a:latin typeface="Carlito"/>
                <a:cs typeface="Carlito"/>
              </a:rPr>
              <a:t>neurological  examination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cardiovascular examination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medication</a:t>
            </a:r>
            <a:r>
              <a:rPr sz="2400" spc="55" dirty="0">
                <a:latin typeface="Carlito"/>
                <a:cs typeface="Carlito"/>
              </a:rPr>
              <a:t> </a:t>
            </a:r>
            <a:r>
              <a:rPr sz="2400" spc="-30" dirty="0">
                <a:latin typeface="Carlito"/>
                <a:cs typeface="Carlito"/>
              </a:rPr>
              <a:t>review.</a:t>
            </a:r>
            <a:endParaRPr sz="2400" dirty="0">
              <a:latin typeface="Carlito"/>
              <a:cs typeface="Carlito"/>
            </a:endParaRPr>
          </a:p>
          <a:p>
            <a:pPr marL="355600" marR="134620" indent="-342900">
              <a:lnSpc>
                <a:spcPts val="2400"/>
              </a:lnSpc>
              <a:spcBef>
                <a:spcPts val="5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assessment of </a:t>
            </a:r>
            <a:r>
              <a:rPr sz="2400" spc="-10" dirty="0">
                <a:latin typeface="Carlito"/>
                <a:cs typeface="Carlito"/>
              </a:rPr>
              <a:t>gait, </a:t>
            </a:r>
            <a:r>
              <a:rPr sz="2400" spc="-5" dirty="0">
                <a:latin typeface="Carlito"/>
                <a:cs typeface="Carlito"/>
              </a:rPr>
              <a:t>balance and </a:t>
            </a:r>
            <a:r>
              <a:rPr sz="2400" spc="-25" dirty="0">
                <a:latin typeface="Carlito"/>
                <a:cs typeface="Carlito"/>
              </a:rPr>
              <a:t>mobility, </a:t>
            </a:r>
            <a:r>
              <a:rPr sz="2400" spc="-5" dirty="0">
                <a:latin typeface="Carlito"/>
                <a:cs typeface="Carlito"/>
              </a:rPr>
              <a:t>and muscle  weakness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assessment of </a:t>
            </a:r>
            <a:r>
              <a:rPr sz="2400" spc="-10" dirty="0">
                <a:latin typeface="Carlito"/>
                <a:cs typeface="Carlito"/>
              </a:rPr>
              <a:t>osteoporosis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risk</a:t>
            </a:r>
            <a:endParaRPr sz="2400" dirty="0">
              <a:latin typeface="Carlito"/>
              <a:cs typeface="Carlito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assessment of the older </a:t>
            </a:r>
            <a:r>
              <a:rPr sz="2400" spc="-15" dirty="0">
                <a:latin typeface="Carlito"/>
                <a:cs typeface="Carlito"/>
              </a:rPr>
              <a:t>person's </a:t>
            </a:r>
            <a:r>
              <a:rPr sz="2400" spc="-10" dirty="0">
                <a:latin typeface="Carlito"/>
                <a:cs typeface="Carlito"/>
              </a:rPr>
              <a:t>perceived functional  </a:t>
            </a:r>
            <a:r>
              <a:rPr sz="2400" dirty="0">
                <a:latin typeface="Carlito"/>
                <a:cs typeface="Carlito"/>
              </a:rPr>
              <a:t>ability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fear </a:t>
            </a:r>
            <a:r>
              <a:rPr sz="2400" spc="-10" dirty="0">
                <a:latin typeface="Carlito"/>
                <a:cs typeface="Carlito"/>
              </a:rPr>
              <a:t>relating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falling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assessment of urinary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incontinence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assessment of home</a:t>
            </a:r>
            <a:r>
              <a:rPr sz="2400" spc="2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hazards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504" y="512191"/>
            <a:ext cx="5629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dirty="0"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Multifactorial</a:t>
            </a:r>
            <a:r>
              <a:rPr sz="4000" b="0" u="heavy" spc="-90" dirty="0"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0" u="heavy" dirty="0"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interventions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2757170"/>
          </a:xfrm>
          <a:custGeom>
            <a:avLst/>
            <a:gdLst/>
            <a:ahLst/>
            <a:cxnLst/>
            <a:rect l="l" t="t" r="r" b="b"/>
            <a:pathLst>
              <a:path w="8229600" h="2757170">
                <a:moveTo>
                  <a:pt x="0" y="2756916"/>
                </a:moveTo>
                <a:lnTo>
                  <a:pt x="8229600" y="2756916"/>
                </a:lnTo>
                <a:lnTo>
                  <a:pt x="8229600" y="0"/>
                </a:lnTo>
                <a:lnTo>
                  <a:pt x="0" y="0"/>
                </a:lnTo>
                <a:lnTo>
                  <a:pt x="0" y="275691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/>
              <a:t>An </a:t>
            </a:r>
            <a:r>
              <a:rPr spc="-10" dirty="0"/>
              <a:t>intervention </a:t>
            </a:r>
            <a:r>
              <a:rPr spc="-5" dirty="0"/>
              <a:t>with </a:t>
            </a:r>
            <a:r>
              <a:rPr dirty="0"/>
              <a:t>multiple</a:t>
            </a:r>
            <a:r>
              <a:rPr spc="-130" dirty="0"/>
              <a:t> </a:t>
            </a:r>
            <a:r>
              <a:rPr spc="-10" dirty="0"/>
              <a:t>components  that </a:t>
            </a:r>
            <a:r>
              <a:rPr dirty="0"/>
              <a:t>aims </a:t>
            </a:r>
            <a:r>
              <a:rPr spc="-20" dirty="0"/>
              <a:t>to </a:t>
            </a:r>
            <a:r>
              <a:rPr spc="-5" dirty="0"/>
              <a:t>address </a:t>
            </a:r>
            <a:r>
              <a:rPr dirty="0"/>
              <a:t>the risk </a:t>
            </a:r>
            <a:r>
              <a:rPr spc="-25" dirty="0"/>
              <a:t>factors </a:t>
            </a:r>
            <a:r>
              <a:rPr spc="-30" dirty="0"/>
              <a:t>for  </a:t>
            </a:r>
            <a:r>
              <a:rPr spc="-10" dirty="0"/>
              <a:t>falling that </a:t>
            </a:r>
            <a:r>
              <a:rPr spc="-15" dirty="0"/>
              <a:t>are </a:t>
            </a:r>
            <a:r>
              <a:rPr spc="-5" dirty="0"/>
              <a:t>identified </a:t>
            </a:r>
            <a:r>
              <a:rPr dirty="0"/>
              <a:t>in a </a:t>
            </a:r>
            <a:r>
              <a:rPr spc="-10" dirty="0"/>
              <a:t>person's  multifactorial</a:t>
            </a:r>
            <a:r>
              <a:rPr spc="-35" dirty="0"/>
              <a:t> </a:t>
            </a:r>
            <a:r>
              <a:rPr spc="-5" dirty="0"/>
              <a:t>assessment.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766" y="466470"/>
            <a:ext cx="795446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z="3600" spc="-55" dirty="0"/>
              <a:t>MULTIFACTORIAL</a:t>
            </a:r>
            <a:r>
              <a:rPr sz="3600" spc="-30" dirty="0"/>
              <a:t> </a:t>
            </a:r>
            <a:r>
              <a:rPr sz="3600" spc="-5" dirty="0"/>
              <a:t>INTERVENTIONS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700645" cy="44196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251460">
              <a:lnSpc>
                <a:spcPct val="90000"/>
              </a:lnSpc>
              <a:spcBef>
                <a:spcPts val="490"/>
              </a:spcBef>
            </a:pPr>
            <a:r>
              <a:rPr sz="2800" b="1" spc="-5" dirty="0">
                <a:latin typeface="Carlito"/>
                <a:cs typeface="Carlito"/>
              </a:rPr>
              <a:t>Multifactorial </a:t>
            </a:r>
            <a:r>
              <a:rPr sz="2800" b="1" spc="-10" dirty="0">
                <a:latin typeface="Carlito"/>
                <a:cs typeface="Carlito"/>
              </a:rPr>
              <a:t>interventions </a:t>
            </a:r>
            <a:r>
              <a:rPr sz="2800" b="1" dirty="0">
                <a:latin typeface="Carlito"/>
                <a:cs typeface="Carlito"/>
              </a:rPr>
              <a:t>should include:  </a:t>
            </a:r>
            <a:r>
              <a:rPr sz="2800" b="1" spc="-15" dirty="0">
                <a:latin typeface="Carlito"/>
                <a:cs typeface="Carlito"/>
              </a:rPr>
              <a:t>Exercise, </a:t>
            </a:r>
            <a:r>
              <a:rPr sz="2800" b="1" dirty="0">
                <a:latin typeface="Carlito"/>
                <a:cs typeface="Carlito"/>
              </a:rPr>
              <a:t>particularly balance, </a:t>
            </a:r>
            <a:r>
              <a:rPr sz="2800" b="1" spc="-10" dirty="0">
                <a:latin typeface="Carlito"/>
                <a:cs typeface="Carlito"/>
              </a:rPr>
              <a:t>strength,</a:t>
            </a:r>
            <a:r>
              <a:rPr sz="2800" b="1" spc="-110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and  </a:t>
            </a:r>
            <a:r>
              <a:rPr sz="2800" b="1" spc="-15" dirty="0">
                <a:latin typeface="Carlito"/>
                <a:cs typeface="Carlito"/>
              </a:rPr>
              <a:t>gait</a:t>
            </a:r>
            <a:r>
              <a:rPr sz="2800" b="1" spc="-2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training</a:t>
            </a:r>
            <a:endParaRPr sz="2800" dirty="0">
              <a:latin typeface="Carlito"/>
              <a:cs typeface="Carlito"/>
            </a:endParaRPr>
          </a:p>
          <a:p>
            <a:pPr marL="355600" marR="198755" indent="-251460">
              <a:lnSpc>
                <a:spcPts val="3460"/>
              </a:lnSpc>
              <a:spcBef>
                <a:spcPts val="815"/>
              </a:spcBef>
            </a:pPr>
            <a:r>
              <a:rPr sz="2800" b="1" spc="-5" dirty="0">
                <a:latin typeface="Carlito"/>
                <a:cs typeface="Carlito"/>
              </a:rPr>
              <a:t>Vitamin </a:t>
            </a:r>
            <a:r>
              <a:rPr sz="2800" b="1" dirty="0">
                <a:latin typeface="Carlito"/>
                <a:cs typeface="Carlito"/>
              </a:rPr>
              <a:t>D </a:t>
            </a:r>
            <a:r>
              <a:rPr sz="2800" b="1" spc="-10" dirty="0">
                <a:latin typeface="Carlito"/>
                <a:cs typeface="Carlito"/>
              </a:rPr>
              <a:t>supplementation </a:t>
            </a:r>
            <a:r>
              <a:rPr sz="2800" b="1" spc="-5" dirty="0">
                <a:latin typeface="Carlito"/>
                <a:cs typeface="Carlito"/>
              </a:rPr>
              <a:t>with </a:t>
            </a:r>
            <a:r>
              <a:rPr sz="2800" b="1" dirty="0">
                <a:latin typeface="Carlito"/>
                <a:cs typeface="Carlito"/>
              </a:rPr>
              <a:t>or without  calcium</a:t>
            </a:r>
            <a:endParaRPr sz="2800" dirty="0">
              <a:latin typeface="Carlito"/>
              <a:cs typeface="Carlito"/>
            </a:endParaRPr>
          </a:p>
          <a:p>
            <a:pPr marL="12700" marR="2167255">
              <a:lnSpc>
                <a:spcPts val="4220"/>
              </a:lnSpc>
              <a:spcBef>
                <a:spcPts val="155"/>
              </a:spcBef>
            </a:pPr>
            <a:r>
              <a:rPr sz="2800" b="1" spc="-10" dirty="0">
                <a:latin typeface="Carlito"/>
                <a:cs typeface="Carlito"/>
              </a:rPr>
              <a:t>Management </a:t>
            </a:r>
            <a:r>
              <a:rPr sz="2800" b="1" dirty="0">
                <a:latin typeface="Carlito"/>
                <a:cs typeface="Carlito"/>
              </a:rPr>
              <a:t>of </a:t>
            </a:r>
            <a:r>
              <a:rPr sz="2800" b="1" spc="-5" dirty="0">
                <a:latin typeface="Carlito"/>
                <a:cs typeface="Carlito"/>
              </a:rPr>
              <a:t>medications  </a:t>
            </a:r>
            <a:r>
              <a:rPr sz="2800" b="1" dirty="0">
                <a:latin typeface="Carlito"/>
                <a:cs typeface="Carlito"/>
              </a:rPr>
              <a:t>Home </a:t>
            </a:r>
            <a:r>
              <a:rPr sz="2800" b="1" spc="-15" dirty="0">
                <a:latin typeface="Carlito"/>
                <a:cs typeface="Carlito"/>
              </a:rPr>
              <a:t>environment</a:t>
            </a:r>
            <a:r>
              <a:rPr sz="2800" b="1" spc="-5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modification</a:t>
            </a:r>
            <a:endParaRPr sz="2800" dirty="0">
              <a:latin typeface="Carlito"/>
              <a:cs typeface="Carlito"/>
            </a:endParaRPr>
          </a:p>
          <a:p>
            <a:pPr marL="355600" marR="128270" indent="-342900">
              <a:lnSpc>
                <a:spcPts val="3479"/>
              </a:lnSpc>
              <a:spcBef>
                <a:spcPts val="600"/>
              </a:spcBef>
            </a:pPr>
            <a:r>
              <a:rPr sz="2800" b="1" spc="-10" dirty="0">
                <a:latin typeface="Carlito"/>
                <a:cs typeface="Carlito"/>
              </a:rPr>
              <a:t>Management </a:t>
            </a:r>
            <a:r>
              <a:rPr sz="2800" b="1" dirty="0">
                <a:latin typeface="Carlito"/>
                <a:cs typeface="Carlito"/>
              </a:rPr>
              <a:t>of </a:t>
            </a:r>
            <a:r>
              <a:rPr sz="2800" b="1" spc="-15" dirty="0">
                <a:latin typeface="Carlito"/>
                <a:cs typeface="Carlito"/>
              </a:rPr>
              <a:t>postural </a:t>
            </a:r>
            <a:r>
              <a:rPr sz="2800" b="1" spc="-10" dirty="0">
                <a:latin typeface="Carlito"/>
                <a:cs typeface="Carlito"/>
              </a:rPr>
              <a:t>hypotension,</a:t>
            </a:r>
            <a:r>
              <a:rPr sz="2800" b="1" spc="-120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vision  </a:t>
            </a:r>
            <a:r>
              <a:rPr sz="2800" b="1" spc="-5" dirty="0">
                <a:latin typeface="Carlito"/>
                <a:cs typeface="Carlito"/>
              </a:rPr>
              <a:t>problems, </a:t>
            </a:r>
            <a:r>
              <a:rPr sz="2800" b="1" spc="-10" dirty="0">
                <a:latin typeface="Carlito"/>
                <a:cs typeface="Carlito"/>
              </a:rPr>
              <a:t>foot </a:t>
            </a:r>
            <a:r>
              <a:rPr sz="2800" b="1" spc="-5" dirty="0">
                <a:latin typeface="Carlito"/>
                <a:cs typeface="Carlito"/>
              </a:rPr>
              <a:t>problems, </a:t>
            </a:r>
            <a:r>
              <a:rPr sz="2800" b="1" dirty="0">
                <a:latin typeface="Carlito"/>
                <a:cs typeface="Carlito"/>
              </a:rPr>
              <a:t>and</a:t>
            </a:r>
            <a:r>
              <a:rPr sz="2800" b="1" spc="-40" dirty="0">
                <a:latin typeface="Carlito"/>
                <a:cs typeface="Carlito"/>
              </a:rPr>
              <a:t> footwear.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1600961"/>
            <a:ext cx="8229600" cy="3328670"/>
          </a:xfrm>
          <a:custGeom>
            <a:avLst/>
            <a:gdLst/>
            <a:ahLst/>
            <a:cxnLst/>
            <a:rect l="l" t="t" r="r" b="b"/>
            <a:pathLst>
              <a:path w="8229600" h="3328670">
                <a:moveTo>
                  <a:pt x="0" y="3328416"/>
                </a:moveTo>
                <a:lnTo>
                  <a:pt x="8229600" y="3328416"/>
                </a:lnTo>
                <a:lnTo>
                  <a:pt x="8229600" y="0"/>
                </a:lnTo>
                <a:lnTo>
                  <a:pt x="0" y="0"/>
                </a:lnTo>
                <a:lnTo>
                  <a:pt x="0" y="332841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379970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869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5" dirty="0">
                <a:latin typeface="Carlito"/>
                <a:cs typeface="Carlito"/>
              </a:rPr>
              <a:t>Improve </a:t>
            </a:r>
            <a:r>
              <a:rPr sz="3200" dirty="0">
                <a:latin typeface="Carlito"/>
                <a:cs typeface="Carlito"/>
              </a:rPr>
              <a:t>home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supports.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0" dirty="0">
                <a:latin typeface="Carlito"/>
                <a:cs typeface="Carlito"/>
              </a:rPr>
              <a:t>Provide </a:t>
            </a:r>
            <a:r>
              <a:rPr sz="3200" dirty="0">
                <a:latin typeface="Carlito"/>
                <a:cs typeface="Carlito"/>
              </a:rPr>
              <a:t>opportunities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10" dirty="0">
                <a:latin typeface="Carlito"/>
                <a:cs typeface="Carlito"/>
              </a:rPr>
              <a:t>socialization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10" dirty="0">
                <a:latin typeface="Carlito"/>
                <a:cs typeface="Carlito"/>
              </a:rPr>
              <a:t>encouragement.</a:t>
            </a:r>
            <a:endParaRPr sz="3200">
              <a:latin typeface="Carlito"/>
              <a:cs typeface="Carlito"/>
            </a:endParaRPr>
          </a:p>
          <a:p>
            <a:pPr marL="375920" indent="-363855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5" dirty="0">
                <a:latin typeface="Carlito"/>
                <a:cs typeface="Carlito"/>
              </a:rPr>
              <a:t>Involve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-70" dirty="0">
                <a:latin typeface="Carlito"/>
                <a:cs typeface="Carlito"/>
              </a:rPr>
              <a:t> </a:t>
            </a:r>
            <a:r>
              <a:rPr sz="3200" spc="-40" dirty="0">
                <a:latin typeface="Carlito"/>
                <a:cs typeface="Carlito"/>
              </a:rPr>
              <a:t>family.</a:t>
            </a:r>
            <a:endParaRPr sz="3200">
              <a:latin typeface="Carlito"/>
              <a:cs typeface="Carlito"/>
            </a:endParaRPr>
          </a:p>
          <a:p>
            <a:pPr marL="375920" indent="-363855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0" dirty="0">
                <a:latin typeface="Carlito"/>
                <a:cs typeface="Carlito"/>
              </a:rPr>
              <a:t>Provide</a:t>
            </a:r>
            <a:r>
              <a:rPr sz="3200" spc="-6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follow-up.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533400"/>
            <a:ext cx="5569585" cy="41415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2700" algn="ctr">
              <a:lnSpc>
                <a:spcPct val="100000"/>
              </a:lnSpc>
              <a:spcBef>
                <a:spcPts val="95"/>
              </a:spcBef>
            </a:pPr>
            <a:r>
              <a:rPr sz="3600" b="1" u="heavy" spc="-1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rlito"/>
                <a:cs typeface="Carlito"/>
              </a:rPr>
              <a:t>Rehabilitation</a:t>
            </a:r>
            <a:endParaRPr sz="3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</a:pPr>
            <a:r>
              <a:rPr sz="4000" spc="-15" dirty="0">
                <a:latin typeface="Carlito"/>
                <a:cs typeface="Carlito"/>
              </a:rPr>
              <a:t>Adequate rehabilitation  </a:t>
            </a:r>
            <a:r>
              <a:rPr sz="4000" spc="-45" dirty="0">
                <a:latin typeface="Carlito"/>
                <a:cs typeface="Carlito"/>
              </a:rPr>
              <a:t>physically, </a:t>
            </a:r>
            <a:r>
              <a:rPr sz="4000" spc="-40" dirty="0">
                <a:latin typeface="Carlito"/>
                <a:cs typeface="Carlito"/>
              </a:rPr>
              <a:t>socially, </a:t>
            </a:r>
            <a:r>
              <a:rPr sz="4000" spc="-5" dirty="0">
                <a:latin typeface="Carlito"/>
                <a:cs typeface="Carlito"/>
              </a:rPr>
              <a:t>and  </a:t>
            </a:r>
            <a:r>
              <a:rPr sz="4000" spc="-15" dirty="0">
                <a:latin typeface="Carlito"/>
                <a:cs typeface="Carlito"/>
              </a:rPr>
              <a:t>psychologically </a:t>
            </a:r>
            <a:r>
              <a:rPr sz="4000" spc="-5" dirty="0">
                <a:latin typeface="Carlito"/>
                <a:cs typeface="Carlito"/>
              </a:rPr>
              <a:t>of </a:t>
            </a:r>
            <a:r>
              <a:rPr sz="4000" spc="-10" dirty="0">
                <a:latin typeface="Carlito"/>
                <a:cs typeface="Carlito"/>
              </a:rPr>
              <a:t>injured  </a:t>
            </a:r>
            <a:r>
              <a:rPr sz="4000" spc="-20" dirty="0">
                <a:latin typeface="Carlito"/>
                <a:cs typeface="Carlito"/>
              </a:rPr>
              <a:t>person </a:t>
            </a:r>
            <a:r>
              <a:rPr sz="4000" spc="-5" dirty="0">
                <a:latin typeface="Carlito"/>
                <a:cs typeface="Carlito"/>
              </a:rPr>
              <a:t>is </a:t>
            </a:r>
            <a:r>
              <a:rPr sz="4000" spc="-10" dirty="0">
                <a:latin typeface="Carlito"/>
                <a:cs typeface="Carlito"/>
              </a:rPr>
              <a:t>very important  </a:t>
            </a:r>
            <a:r>
              <a:rPr sz="4000" spc="-15" dirty="0">
                <a:latin typeface="Carlito"/>
                <a:cs typeface="Carlito"/>
              </a:rPr>
              <a:t>post</a:t>
            </a:r>
            <a:r>
              <a:rPr sz="4000" spc="-10" dirty="0">
                <a:latin typeface="Carlito"/>
                <a:cs typeface="Carlito"/>
              </a:rPr>
              <a:t> </a:t>
            </a:r>
            <a:r>
              <a:rPr sz="4000" spc="-15" dirty="0">
                <a:latin typeface="Carlito"/>
                <a:cs typeface="Carlito"/>
              </a:rPr>
              <a:t>fall.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3600" y="76200"/>
            <a:ext cx="2929128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964" y="277495"/>
            <a:ext cx="43732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5" dirty="0">
                <a:solidFill>
                  <a:srgbClr val="943735"/>
                </a:solidFill>
              </a:rPr>
              <a:t>Introduction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564893" y="1121316"/>
            <a:ext cx="8229600" cy="5287010"/>
          </a:xfrm>
          <a:custGeom>
            <a:avLst/>
            <a:gdLst/>
            <a:ahLst/>
            <a:cxnLst/>
            <a:rect l="l" t="t" r="r" b="b"/>
            <a:pathLst>
              <a:path w="8229600" h="5287009">
                <a:moveTo>
                  <a:pt x="0" y="5286756"/>
                </a:moveTo>
                <a:lnTo>
                  <a:pt x="8229600" y="5286756"/>
                </a:lnTo>
                <a:lnTo>
                  <a:pt x="8229600" y="0"/>
                </a:lnTo>
                <a:lnTo>
                  <a:pt x="0" y="0"/>
                </a:lnTo>
                <a:lnTo>
                  <a:pt x="0" y="528675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5822" y="1173068"/>
            <a:ext cx="8061325" cy="5183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27100" indent="-342900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"/>
              <a:tabLst>
                <a:tab pos="421640" algn="l"/>
              </a:tabLst>
            </a:pPr>
            <a:r>
              <a:rPr sz="3600" spc="-20" dirty="0">
                <a:latin typeface="Carlito"/>
                <a:cs typeface="Carlito"/>
              </a:rPr>
              <a:t>Falls </a:t>
            </a:r>
            <a:r>
              <a:rPr sz="3600" dirty="0">
                <a:latin typeface="Carlito"/>
                <a:cs typeface="Carlito"/>
              </a:rPr>
              <a:t>and </a:t>
            </a:r>
            <a:r>
              <a:rPr sz="3600" spc="-20" dirty="0">
                <a:latin typeface="Carlito"/>
                <a:cs typeface="Carlito"/>
              </a:rPr>
              <a:t>fall-related </a:t>
            </a:r>
            <a:r>
              <a:rPr sz="3600" dirty="0">
                <a:latin typeface="Carlito"/>
                <a:cs typeface="Carlito"/>
              </a:rPr>
              <a:t>injuries </a:t>
            </a:r>
            <a:r>
              <a:rPr sz="3600" spc="-15" dirty="0">
                <a:latin typeface="Carlito"/>
                <a:cs typeface="Carlito"/>
              </a:rPr>
              <a:t>are </a:t>
            </a:r>
            <a:r>
              <a:rPr sz="3600" dirty="0">
                <a:latin typeface="Carlito"/>
                <a:cs typeface="Carlito"/>
              </a:rPr>
              <a:t>a  </a:t>
            </a:r>
            <a:r>
              <a:rPr sz="3600" spc="-10" dirty="0">
                <a:latin typeface="Carlito"/>
                <a:cs typeface="Carlito"/>
              </a:rPr>
              <a:t>common&amp; </a:t>
            </a:r>
            <a:r>
              <a:rPr sz="3600" spc="-5" dirty="0">
                <a:latin typeface="Carlito"/>
                <a:cs typeface="Carlito"/>
              </a:rPr>
              <a:t>serious </a:t>
            </a:r>
            <a:r>
              <a:rPr sz="3600" spc="-15" dirty="0">
                <a:latin typeface="Carlito"/>
                <a:cs typeface="Carlito"/>
              </a:rPr>
              <a:t>problem </a:t>
            </a:r>
            <a:r>
              <a:rPr sz="3600" spc="-25" dirty="0">
                <a:latin typeface="Carlito"/>
                <a:cs typeface="Carlito"/>
              </a:rPr>
              <a:t>for </a:t>
            </a:r>
            <a:r>
              <a:rPr sz="3600" spc="-5" dirty="0">
                <a:latin typeface="Carlito"/>
                <a:cs typeface="Carlito"/>
              </a:rPr>
              <a:t>older  people.</a:t>
            </a:r>
            <a:endParaRPr sz="3600" dirty="0">
              <a:latin typeface="Carlito"/>
              <a:cs typeface="Carlito"/>
            </a:endParaRPr>
          </a:p>
          <a:p>
            <a:pPr marL="355600" marR="7620" indent="-342900">
              <a:lnSpc>
                <a:spcPct val="100000"/>
              </a:lnSpc>
              <a:spcBef>
                <a:spcPts val="865"/>
              </a:spcBef>
              <a:buSzPct val="97222"/>
              <a:buFont typeface="Wingdings"/>
              <a:buChar char=""/>
              <a:tabLst>
                <a:tab pos="421640" algn="l"/>
              </a:tabLst>
            </a:pPr>
            <a:r>
              <a:rPr sz="3600" spc="-25" dirty="0">
                <a:latin typeface="Carlito"/>
                <a:cs typeface="Carlito"/>
              </a:rPr>
              <a:t>Fall </a:t>
            </a:r>
            <a:r>
              <a:rPr sz="3600" spc="-10" dirty="0">
                <a:latin typeface="Carlito"/>
                <a:cs typeface="Carlito"/>
              </a:rPr>
              <a:t>potentially </a:t>
            </a:r>
            <a:r>
              <a:rPr sz="3600" spc="-20" dirty="0">
                <a:latin typeface="Carlito"/>
                <a:cs typeface="Carlito"/>
              </a:rPr>
              <a:t>life- </a:t>
            </a:r>
            <a:r>
              <a:rPr sz="3600" spc="-15" dirty="0">
                <a:latin typeface="Carlito"/>
                <a:cs typeface="Carlito"/>
              </a:rPr>
              <a:t>threatening events  </a:t>
            </a:r>
            <a:r>
              <a:rPr sz="3600" dirty="0">
                <a:latin typeface="Carlito"/>
                <a:cs typeface="Carlito"/>
              </a:rPr>
              <a:t>and </a:t>
            </a:r>
            <a:r>
              <a:rPr sz="3600" spc="-25" dirty="0">
                <a:latin typeface="Carlito"/>
                <a:cs typeface="Carlito"/>
              </a:rPr>
              <a:t>may </a:t>
            </a:r>
            <a:r>
              <a:rPr sz="3600" spc="-5" dirty="0">
                <a:latin typeface="Carlito"/>
                <a:cs typeface="Carlito"/>
              </a:rPr>
              <a:t>be simply </a:t>
            </a:r>
            <a:r>
              <a:rPr sz="3600" dirty="0">
                <a:latin typeface="Carlito"/>
                <a:cs typeface="Carlito"/>
              </a:rPr>
              <a:t>the </a:t>
            </a:r>
            <a:r>
              <a:rPr sz="3600" spc="-25" dirty="0">
                <a:latin typeface="Carlito"/>
                <a:cs typeface="Carlito"/>
              </a:rPr>
              <a:t>first </a:t>
            </a:r>
            <a:r>
              <a:rPr sz="3600" spc="-5" dirty="0">
                <a:latin typeface="Carlito"/>
                <a:cs typeface="Carlito"/>
              </a:rPr>
              <a:t>signs of single  </a:t>
            </a:r>
            <a:r>
              <a:rPr sz="3600" spc="-10" dirty="0">
                <a:latin typeface="Carlito"/>
                <a:cs typeface="Carlito"/>
              </a:rPr>
              <a:t>problem.</a:t>
            </a:r>
            <a:endParaRPr sz="36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SzPct val="97222"/>
              <a:buFont typeface="Wingdings"/>
              <a:buChar char=""/>
              <a:tabLst>
                <a:tab pos="421640" algn="l"/>
              </a:tabLst>
            </a:pPr>
            <a:r>
              <a:rPr sz="3600" dirty="0">
                <a:latin typeface="Carlito"/>
                <a:cs typeface="Carlito"/>
              </a:rPr>
              <a:t>It lead </a:t>
            </a:r>
            <a:r>
              <a:rPr sz="3600" spc="-20" dirty="0">
                <a:latin typeface="Carlito"/>
                <a:cs typeface="Carlito"/>
              </a:rPr>
              <a:t>to </a:t>
            </a:r>
            <a:r>
              <a:rPr sz="3600" spc="-10" dirty="0">
                <a:latin typeface="Carlito"/>
                <a:cs typeface="Carlito"/>
              </a:rPr>
              <a:t>hospitalization </a:t>
            </a:r>
            <a:r>
              <a:rPr sz="3600" dirty="0">
                <a:latin typeface="Carlito"/>
                <a:cs typeface="Carlito"/>
              </a:rPr>
              <a:t>and </a:t>
            </a:r>
            <a:r>
              <a:rPr sz="3600" spc="-5" dirty="0">
                <a:latin typeface="Carlito"/>
                <a:cs typeface="Carlito"/>
              </a:rPr>
              <a:t>increase  </a:t>
            </a:r>
            <a:r>
              <a:rPr sz="3600" spc="-20" dirty="0">
                <a:latin typeface="Carlito"/>
                <a:cs typeface="Carlito"/>
              </a:rPr>
              <a:t>cost </a:t>
            </a:r>
            <a:r>
              <a:rPr sz="3600" dirty="0">
                <a:latin typeface="Carlito"/>
                <a:cs typeface="Carlito"/>
              </a:rPr>
              <a:t>and </a:t>
            </a:r>
            <a:r>
              <a:rPr sz="3600" spc="-10" dirty="0">
                <a:latin typeface="Carlito"/>
                <a:cs typeface="Carlito"/>
              </a:rPr>
              <a:t>burden </a:t>
            </a:r>
            <a:r>
              <a:rPr sz="3600" spc="-5" dirty="0">
                <a:latin typeface="Carlito"/>
                <a:cs typeface="Carlito"/>
              </a:rPr>
              <a:t>on </a:t>
            </a:r>
            <a:r>
              <a:rPr sz="3600" spc="-10" dirty="0">
                <a:latin typeface="Carlito"/>
                <a:cs typeface="Carlito"/>
              </a:rPr>
              <a:t>society </a:t>
            </a:r>
            <a:r>
              <a:rPr sz="3600" dirty="0">
                <a:latin typeface="Carlito"/>
                <a:cs typeface="Carlito"/>
              </a:rPr>
              <a:t>and </a:t>
            </a:r>
            <a:r>
              <a:rPr sz="3600" spc="-15" dirty="0">
                <a:latin typeface="Carlito"/>
                <a:cs typeface="Carlito"/>
              </a:rPr>
              <a:t>even </a:t>
            </a:r>
            <a:r>
              <a:rPr sz="3600" dirty="0">
                <a:latin typeface="Carlito"/>
                <a:cs typeface="Carlito"/>
              </a:rPr>
              <a:t>lead  </a:t>
            </a:r>
            <a:r>
              <a:rPr sz="3600" spc="-20" dirty="0">
                <a:latin typeface="Carlito"/>
                <a:cs typeface="Carlito"/>
              </a:rPr>
              <a:t>to </a:t>
            </a:r>
            <a:r>
              <a:rPr sz="3600" spc="-10" dirty="0">
                <a:latin typeface="Carlito"/>
                <a:cs typeface="Carlito"/>
              </a:rPr>
              <a:t>death </a:t>
            </a:r>
            <a:r>
              <a:rPr sz="3600" dirty="0">
                <a:latin typeface="Carlito"/>
                <a:cs typeface="Carlit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5262778"/>
            <a:ext cx="41827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C0504D"/>
                </a:solidFill>
                <a:latin typeface="Carlito"/>
                <a:cs typeface="Carlito"/>
              </a:rPr>
              <a:t>SUMMA</a:t>
            </a:r>
            <a:r>
              <a:rPr sz="6000" b="1" spc="-130" dirty="0">
                <a:solidFill>
                  <a:srgbClr val="C0504D"/>
                </a:solidFill>
                <a:latin typeface="Carlito"/>
                <a:cs typeface="Carlito"/>
              </a:rPr>
              <a:t>R</a:t>
            </a:r>
            <a:r>
              <a:rPr sz="6000" b="1" dirty="0">
                <a:solidFill>
                  <a:srgbClr val="C0504D"/>
                </a:solidFill>
                <a:latin typeface="Carlito"/>
                <a:cs typeface="Carlito"/>
              </a:rPr>
              <a:t>Y</a:t>
            </a:r>
            <a:endParaRPr sz="60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164" y="6292227"/>
            <a:ext cx="4156075" cy="59690"/>
          </a:xfrm>
          <a:custGeom>
            <a:avLst/>
            <a:gdLst/>
            <a:ahLst/>
            <a:cxnLst/>
            <a:rect l="l" t="t" r="r" b="b"/>
            <a:pathLst>
              <a:path w="4156075" h="59689">
                <a:moveTo>
                  <a:pt x="4155973" y="0"/>
                </a:moveTo>
                <a:lnTo>
                  <a:pt x="0" y="0"/>
                </a:lnTo>
                <a:lnTo>
                  <a:pt x="0" y="59435"/>
                </a:lnTo>
                <a:lnTo>
                  <a:pt x="4155973" y="59435"/>
                </a:lnTo>
                <a:lnTo>
                  <a:pt x="415597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631" y="457200"/>
            <a:ext cx="8249411" cy="5466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004" y="1581911"/>
            <a:ext cx="8317992" cy="4971290"/>
            <a:chOff x="413004" y="1581911"/>
            <a:chExt cx="8317992" cy="4971290"/>
          </a:xfrm>
        </p:grpSpPr>
        <p:sp>
          <p:nvSpPr>
            <p:cNvPr id="3" name="object 3"/>
            <p:cNvSpPr/>
            <p:nvPr/>
          </p:nvSpPr>
          <p:spPr>
            <a:xfrm>
              <a:off x="432038" y="5840129"/>
              <a:ext cx="8289440" cy="713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457200" lvl="2" algn="ctr"/>
              <a:r>
                <a:rPr lang="en-US" b="1" spc="-10" dirty="0" smtClean="0">
                  <a:solidFill>
                    <a:srgbClr val="FFFFFF"/>
                  </a:solidFill>
                  <a:latin typeface="Carlito"/>
                  <a:cs typeface="Carlito"/>
                </a:rPr>
                <a:t>Encourage </a:t>
              </a:r>
              <a:r>
                <a:rPr lang="en-US" b="1" spc="-5" dirty="0" smtClean="0">
                  <a:solidFill>
                    <a:srgbClr val="FFFFFF"/>
                  </a:solidFill>
                  <a:latin typeface="Carlito"/>
                  <a:cs typeface="Carlito"/>
                </a:rPr>
                <a:t>participation </a:t>
              </a:r>
              <a:r>
                <a:rPr lang="en-US" b="1" dirty="0" smtClean="0">
                  <a:solidFill>
                    <a:srgbClr val="FFFFFF"/>
                  </a:solidFill>
                  <a:latin typeface="Carlito"/>
                  <a:cs typeface="Carlito"/>
                </a:rPr>
                <a:t>in </a:t>
              </a:r>
              <a:r>
                <a:rPr lang="en-US" b="1" spc="-10" dirty="0" smtClean="0">
                  <a:solidFill>
                    <a:srgbClr val="FFFFFF"/>
                  </a:solidFill>
                  <a:latin typeface="Carlito"/>
                  <a:cs typeface="Carlito"/>
                </a:rPr>
                <a:t>falls </a:t>
              </a:r>
              <a:r>
                <a:rPr lang="en-US" b="1" spc="-15" dirty="0" smtClean="0">
                  <a:solidFill>
                    <a:srgbClr val="FFFFFF"/>
                  </a:solidFill>
                  <a:latin typeface="Carlito"/>
                  <a:cs typeface="Carlito"/>
                </a:rPr>
                <a:t>prevention </a:t>
              </a:r>
              <a:r>
                <a:rPr lang="en-US" b="1" spc="-10" dirty="0" err="1" smtClean="0">
                  <a:solidFill>
                    <a:srgbClr val="FFFFFF"/>
                  </a:solidFill>
                  <a:latin typeface="Carlito"/>
                  <a:cs typeface="Carlito"/>
                </a:rPr>
                <a:t>programmes</a:t>
              </a:r>
              <a:r>
                <a:rPr lang="en-US" b="1" spc="-10" dirty="0" smtClean="0">
                  <a:solidFill>
                    <a:srgbClr val="FFFFFF"/>
                  </a:solidFill>
                  <a:latin typeface="Carlito"/>
                  <a:cs typeface="Carlito"/>
                </a:rPr>
                <a:t> </a:t>
              </a:r>
              <a:r>
                <a:rPr lang="en-US" b="1" dirty="0" smtClean="0">
                  <a:solidFill>
                    <a:srgbClr val="FFFFFF"/>
                  </a:solidFill>
                  <a:latin typeface="Carlito"/>
                  <a:cs typeface="Carlito"/>
                </a:rPr>
                <a:t>&amp;  </a:t>
              </a:r>
              <a:r>
                <a:rPr lang="en-US" b="1" spc="-10" dirty="0" smtClean="0">
                  <a:solidFill>
                    <a:srgbClr val="FFFFFF"/>
                  </a:solidFill>
                  <a:latin typeface="Carlito"/>
                  <a:cs typeface="Carlito"/>
                </a:rPr>
                <a:t>provide information </a:t>
              </a:r>
              <a:r>
                <a:rPr lang="en-US" b="1" dirty="0" smtClean="0">
                  <a:solidFill>
                    <a:srgbClr val="FFFFFF"/>
                  </a:solidFill>
                  <a:latin typeface="Carlito"/>
                  <a:cs typeface="Carlito"/>
                </a:rPr>
                <a:t>and</a:t>
              </a:r>
              <a:r>
                <a:rPr lang="en-US" b="1" spc="5" dirty="0" smtClean="0">
                  <a:solidFill>
                    <a:srgbClr val="FFFFFF"/>
                  </a:solidFill>
                  <a:latin typeface="Carlito"/>
                  <a:cs typeface="Carlito"/>
                </a:rPr>
                <a:t> </a:t>
              </a:r>
              <a:r>
                <a:rPr lang="en-US" b="1" spc="-10" dirty="0" smtClean="0">
                  <a:solidFill>
                    <a:srgbClr val="FFFFFF"/>
                  </a:solidFill>
                  <a:latin typeface="Carlito"/>
                  <a:cs typeface="Carlito"/>
                </a:rPr>
                <a:t>education</a:t>
              </a:r>
              <a:endParaRPr lang="en-US" dirty="0" smtClean="0">
                <a:latin typeface="Carlito"/>
                <a:cs typeface="Carlito"/>
              </a:endParaRPr>
            </a:p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13004" y="4768595"/>
              <a:ext cx="8317992" cy="11612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004" y="3706367"/>
              <a:ext cx="8317992" cy="11612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004" y="2644139"/>
              <a:ext cx="8317992" cy="11612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004" y="1581911"/>
              <a:ext cx="8317992" cy="11612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9624" y="1719834"/>
            <a:ext cx="732663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Healthcare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professional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should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routinely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ask about</a:t>
            </a:r>
            <a:r>
              <a:rPr sz="20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falls</a:t>
            </a:r>
            <a:endParaRPr sz="2000" dirty="0">
              <a:latin typeface="Carlito"/>
              <a:cs typeface="Carlito"/>
            </a:endParaRPr>
          </a:p>
          <a:p>
            <a:pPr marL="1659889" marR="1653539" algn="ctr">
              <a:lnSpc>
                <a:spcPts val="8370"/>
              </a:lnSpc>
              <a:spcBef>
                <a:spcPts val="1190"/>
              </a:spcBef>
            </a:pP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Identify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if being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risk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falling  Multifactorial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risk assessment 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Multifactorial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risk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intervention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52372" y="472440"/>
            <a:ext cx="5923915" cy="858519"/>
            <a:chOff x="1452372" y="472440"/>
            <a:chExt cx="5923915" cy="858519"/>
          </a:xfrm>
        </p:grpSpPr>
        <p:sp>
          <p:nvSpPr>
            <p:cNvPr id="10" name="object 10"/>
            <p:cNvSpPr/>
            <p:nvPr/>
          </p:nvSpPr>
          <p:spPr>
            <a:xfrm>
              <a:off x="1452372" y="472440"/>
              <a:ext cx="5923787" cy="7802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98548" y="498348"/>
              <a:ext cx="4632959" cy="8321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9616" y="499872"/>
              <a:ext cx="5829300" cy="685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9616" y="499872"/>
              <a:ext cx="5829300" cy="685800"/>
            </a:xfrm>
            <a:custGeom>
              <a:avLst/>
              <a:gdLst/>
              <a:ahLst/>
              <a:cxnLst/>
              <a:rect l="l" t="t" r="r" b="b"/>
              <a:pathLst>
                <a:path w="58293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5715000" y="0"/>
                  </a:lnTo>
                  <a:lnTo>
                    <a:pt x="5759487" y="8983"/>
                  </a:lnTo>
                  <a:lnTo>
                    <a:pt x="5795819" y="33480"/>
                  </a:lnTo>
                  <a:lnTo>
                    <a:pt x="5820316" y="69812"/>
                  </a:lnTo>
                  <a:lnTo>
                    <a:pt x="5829300" y="114300"/>
                  </a:lnTo>
                  <a:lnTo>
                    <a:pt x="5829300" y="571500"/>
                  </a:lnTo>
                  <a:lnTo>
                    <a:pt x="5820316" y="615987"/>
                  </a:lnTo>
                  <a:lnTo>
                    <a:pt x="5795819" y="652319"/>
                  </a:lnTo>
                  <a:lnTo>
                    <a:pt x="5759487" y="676816"/>
                  </a:lnTo>
                  <a:lnTo>
                    <a:pt x="57150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41626" y="604773"/>
            <a:ext cx="41484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720" algn="l"/>
                <a:tab pos="2204085" algn="l"/>
                <a:tab pos="2737485" algn="l"/>
                <a:tab pos="3243580" algn="l"/>
              </a:tabLst>
            </a:pP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Elderly	a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ed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65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	above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765048"/>
            <a:ext cx="7620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311" y="620268"/>
            <a:ext cx="7620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311" y="908303"/>
            <a:ext cx="7620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643" y="1326610"/>
            <a:ext cx="5836932" cy="4050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0" y="357377"/>
            <a:ext cx="4210050" cy="416255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  <a:tabLst>
                <a:tab pos="2047875" algn="l"/>
              </a:tabLst>
            </a:pPr>
            <a:r>
              <a:rPr sz="2800" b="1" spc="-5" dirty="0">
                <a:solidFill>
                  <a:srgbClr val="C0504D"/>
                </a:solidFill>
                <a:latin typeface="Carlito"/>
                <a:cs typeface="Carlito"/>
              </a:rPr>
              <a:t>Intrinsic</a:t>
            </a:r>
            <a:r>
              <a:rPr sz="2800" b="1" spc="20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800" b="1" spc="-10" dirty="0" smtClean="0">
                <a:solidFill>
                  <a:srgbClr val="C0504D"/>
                </a:solidFill>
                <a:latin typeface="Carlito"/>
                <a:cs typeface="Carlito"/>
              </a:rPr>
              <a:t>risk</a:t>
            </a:r>
            <a:r>
              <a:rPr lang="en-US" sz="2800" b="1" spc="-10" dirty="0" smtClean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800" b="1" spc="-15" dirty="0" smtClean="0">
                <a:solidFill>
                  <a:srgbClr val="C0504D"/>
                </a:solidFill>
                <a:latin typeface="Carlito"/>
                <a:cs typeface="Carlito"/>
              </a:rPr>
              <a:t>factors</a:t>
            </a:r>
            <a:r>
              <a:rPr sz="2800" b="1" spc="-15" dirty="0">
                <a:solidFill>
                  <a:srgbClr val="C0504D"/>
                </a:solidFill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  <a:p>
            <a:pPr marL="434340" marR="409575" indent="-3429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Carlito"/>
                <a:cs typeface="Carlito"/>
              </a:rPr>
              <a:t>Age </a:t>
            </a:r>
            <a:r>
              <a:rPr sz="2800" spc="-20" dirty="0">
                <a:latin typeface="Carlito"/>
                <a:cs typeface="Carlito"/>
              </a:rPr>
              <a:t>Related </a:t>
            </a:r>
            <a:r>
              <a:rPr sz="2800" spc="-5" dirty="0">
                <a:latin typeface="Carlito"/>
                <a:cs typeface="Carlito"/>
              </a:rPr>
              <a:t>changes  </a:t>
            </a:r>
            <a:r>
              <a:rPr sz="2800" spc="-10" dirty="0">
                <a:latin typeface="Carlito"/>
                <a:cs typeface="Carlito"/>
              </a:rPr>
              <a:t>(Visual </a:t>
            </a:r>
            <a:r>
              <a:rPr sz="2800" spc="-5" dirty="0">
                <a:latin typeface="Carlito"/>
                <a:cs typeface="Carlito"/>
              </a:rPr>
              <a:t>function  </a:t>
            </a:r>
            <a:r>
              <a:rPr sz="2800" spc="-15" dirty="0">
                <a:latin typeface="Carlito"/>
                <a:cs typeface="Carlito"/>
              </a:rPr>
              <a:t>Neurological </a:t>
            </a:r>
            <a:r>
              <a:rPr sz="2800" spc="-5" dirty="0">
                <a:latin typeface="Carlito"/>
                <a:cs typeface="Carlito"/>
              </a:rPr>
              <a:t>function,  </a:t>
            </a:r>
            <a:r>
              <a:rPr sz="2800" spc="-15" dirty="0">
                <a:latin typeface="Carlito"/>
                <a:cs typeface="Carlito"/>
              </a:rPr>
              <a:t>Musculoskeletal  </a:t>
            </a:r>
            <a:r>
              <a:rPr sz="2800" spc="-5" dirty="0">
                <a:latin typeface="Carlito"/>
                <a:cs typeface="Carlito"/>
              </a:rPr>
              <a:t>function)</a:t>
            </a:r>
            <a:endParaRPr sz="2800" dirty="0">
              <a:latin typeface="Carlito"/>
              <a:cs typeface="Carlito"/>
            </a:endParaRPr>
          </a:p>
          <a:p>
            <a:pPr marL="91440" marR="2178050">
              <a:lnSpc>
                <a:spcPct val="120000"/>
              </a:lnSpc>
            </a:pPr>
            <a:r>
              <a:rPr sz="2800" spc="-10" dirty="0" smtClean="0">
                <a:latin typeface="Carlito"/>
                <a:cs typeface="Carlito"/>
              </a:rPr>
              <a:t>Diseases  Female</a:t>
            </a:r>
            <a:r>
              <a:rPr lang="en-US" sz="2800" spc="-10" dirty="0" smtClean="0">
                <a:latin typeface="Carlito"/>
                <a:cs typeface="Carlito"/>
              </a:rPr>
              <a:t> </a:t>
            </a:r>
            <a:r>
              <a:rPr sz="2800" spc="-25" dirty="0" smtClean="0">
                <a:latin typeface="Carlito"/>
                <a:cs typeface="Carlito"/>
              </a:rPr>
              <a:t>se</a:t>
            </a:r>
            <a:r>
              <a:rPr lang="en-US" sz="2800" spc="-25" dirty="0" smtClean="0">
                <a:latin typeface="Carlito"/>
                <a:cs typeface="Carlito"/>
              </a:rPr>
              <a:t>x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7646" y="357377"/>
            <a:ext cx="4038600" cy="3313086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sz="2800" b="1" spc="-5" dirty="0">
                <a:solidFill>
                  <a:srgbClr val="C0504D"/>
                </a:solidFill>
                <a:latin typeface="Carlito"/>
                <a:cs typeface="Carlito"/>
              </a:rPr>
              <a:t>Extrinsic </a:t>
            </a:r>
            <a:r>
              <a:rPr sz="2800" b="1" spc="-10" dirty="0">
                <a:solidFill>
                  <a:srgbClr val="C0504D"/>
                </a:solidFill>
                <a:latin typeface="Carlito"/>
                <a:cs typeface="Carlito"/>
              </a:rPr>
              <a:t>risk</a:t>
            </a:r>
            <a:r>
              <a:rPr sz="2800" b="1" spc="10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C0504D"/>
                </a:solidFill>
                <a:latin typeface="Carlito"/>
                <a:cs typeface="Carlito"/>
              </a:rPr>
              <a:t>factors:</a:t>
            </a:r>
            <a:endParaRPr sz="2800" dirty="0">
              <a:latin typeface="Carlito"/>
              <a:cs typeface="Carlito"/>
            </a:endParaRPr>
          </a:p>
          <a:p>
            <a:pPr marL="90805" marR="930275">
              <a:lnSpc>
                <a:spcPts val="4610"/>
              </a:lnSpc>
              <a:spcBef>
                <a:spcPts val="265"/>
              </a:spcBef>
            </a:pPr>
            <a:r>
              <a:rPr sz="3200" spc="-5" dirty="0">
                <a:latin typeface="Carlito"/>
                <a:cs typeface="Carlito"/>
              </a:rPr>
              <a:t>Drugs  </a:t>
            </a:r>
            <a:r>
              <a:rPr sz="3200" spc="-15" dirty="0">
                <a:latin typeface="Carlito"/>
                <a:cs typeface="Carlito"/>
              </a:rPr>
              <a:t>Environmental  </a:t>
            </a:r>
            <a:r>
              <a:rPr sz="3200" spc="-10" dirty="0" smtClean="0">
                <a:latin typeface="Carlito"/>
                <a:cs typeface="Carlito"/>
              </a:rPr>
              <a:t>Improper</a:t>
            </a:r>
            <a:r>
              <a:rPr lang="en-US" sz="3200" spc="-90" dirty="0">
                <a:latin typeface="Carlito"/>
                <a:cs typeface="Carlito"/>
              </a:rPr>
              <a:t> </a:t>
            </a:r>
            <a:r>
              <a:rPr sz="3200" spc="-10" dirty="0" smtClean="0">
                <a:latin typeface="Carlito"/>
                <a:cs typeface="Carlito"/>
              </a:rPr>
              <a:t>assistive</a:t>
            </a:r>
            <a:endParaRPr sz="3200" dirty="0">
              <a:latin typeface="Carlito"/>
              <a:cs typeface="Carlito"/>
            </a:endParaRPr>
          </a:p>
          <a:p>
            <a:pPr marL="433705">
              <a:lnSpc>
                <a:spcPts val="3554"/>
              </a:lnSpc>
            </a:pPr>
            <a:r>
              <a:rPr sz="3200" spc="-5" dirty="0">
                <a:latin typeface="Carlito"/>
                <a:cs typeface="Carlito"/>
              </a:rPr>
              <a:t>devices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4008291"/>
            <a:ext cx="2785872" cy="205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760</Words>
  <Application>Microsoft Office PowerPoint</Application>
  <PresentationFormat>On-screen Show (4:3)</PresentationFormat>
  <Paragraphs>121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Carlito</vt:lpstr>
      <vt:lpstr>Times New Roman</vt:lpstr>
      <vt:lpstr>Wingdings</vt:lpstr>
      <vt:lpstr>Office Theme</vt:lpstr>
      <vt:lpstr>PowerPoint Presentation</vt:lpstr>
      <vt:lpstr>Outline: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(I HATE FALLING)</vt:lpstr>
      <vt:lpstr>PowerPoint Presentation</vt:lpstr>
      <vt:lpstr>Consequence of falls</vt:lpstr>
      <vt:lpstr>PowerPoint Presentation</vt:lpstr>
      <vt:lpstr>ASSESSMENT OF FALL</vt:lpstr>
      <vt:lpstr>How to approach elderly with fall</vt:lpstr>
      <vt:lpstr>History</vt:lpstr>
      <vt:lpstr>PowerPoint Presentation</vt:lpstr>
      <vt:lpstr>Physical Examination</vt:lpstr>
      <vt:lpstr>PowerPoint Presentation</vt:lpstr>
      <vt:lpstr>PowerPoint Presentation</vt:lpstr>
      <vt:lpstr>Testing and imaging</vt:lpstr>
      <vt:lpstr>The American Geriatrics Society and British  Geriatrics Society recommend that all adults  older than 65 years be screened annually for  a history of falls or balance impairment.</vt:lpstr>
      <vt:lpstr>PowerPoint Presentation</vt:lpstr>
      <vt:lpstr>PowerPoint Presentation</vt:lpstr>
      <vt:lpstr>PowerPoint Presentation</vt:lpstr>
      <vt:lpstr>Evaluate gait, strength, and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Multifactorial falls risk assessment</vt:lpstr>
      <vt:lpstr>Multifactorial interventions</vt:lpstr>
      <vt:lpstr>MULTIFACTORIAL INTERVENTIONS</vt:lpstr>
      <vt:lpstr>PowerPoint Presentation</vt:lpstr>
      <vt:lpstr>PowerPoint Presentation</vt:lpstr>
      <vt:lpstr>PowerPoint Presentation</vt:lpstr>
      <vt:lpstr>Elderly aged 65 or above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Dr.Adel</dc:creator>
  <cp:lastModifiedBy>Dr.Adel</cp:lastModifiedBy>
  <cp:revision>30</cp:revision>
  <dcterms:created xsi:type="dcterms:W3CDTF">2020-05-11T19:42:00Z</dcterms:created>
  <dcterms:modified xsi:type="dcterms:W3CDTF">2020-05-20T20:19:53Z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2020-05-11T00:00:00Z</vt:filetime>
  </property>
</Properties>
</file>