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p4" ContentType="video/mp4"/>
  <Default Extension="png" ContentType="image/png"/>
  <Default Extension="jpeg" ContentType="image/jpeg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autoCompressPictures="0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type="screen16x9" cy="6858000" cx="12192000"/>
  <p:notesSz cx="6858000" cy="9144000"/>
  <p:defaultTextStyle>
    <a:defPPr>
      <a:defRPr lang="en-IQ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5610"/>
    <p:restoredTop sz="94681"/>
  </p:normalViewPr>
  <p:slideViewPr>
    <p:cSldViewPr snapToGrid="0" snapToObjects="1">
      <p:cViewPr varScale="1">
        <p:scale>
          <a:sx n="114" d="100"/>
          <a:sy n="114" d="100"/>
        </p:scale>
        <p:origin x="472" y="176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tableStyles" Target="tableStyles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IQ"/>
          </a:p>
        </p:txBody>
      </p:sp>
      <p:sp>
        <p:nvSpPr>
          <p:cNvPr id="1048775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A70FB488-4288-CC43-A20D-16F421C57362}" type="datetimeFigureOut">
              <a:rPr lang="en-IQ" smtClean="0"/>
              <a:t>6/3/20</a:t>
            </a:fld>
            <a:endParaRPr lang="en-IQ"/>
          </a:p>
        </p:txBody>
      </p:sp>
      <p:sp>
        <p:nvSpPr>
          <p:cNvPr id="1048776" name="Slide Image Placeholder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en-IQ"/>
          </a:p>
        </p:txBody>
      </p:sp>
      <p:sp>
        <p:nvSpPr>
          <p:cNvPr id="1048777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778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IQ"/>
          </a:p>
        </p:txBody>
      </p:sp>
      <p:sp>
        <p:nvSpPr>
          <p:cNvPr id="104877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21B44E16-C9BC-4440-9948-0FC726A44763}" type="slidenum">
              <a:rPr lang="en-IQ" smtClean="0"/>
              <a:t>‹#›</a:t>
            </a:fld>
            <a:endParaRPr lang="en-IQ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/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 wrap="none"/>
          <a:p>
            <a:pPr algn="l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baseline="0" b="0" cap="none" sz="1800" i="0" kern="1200" kumimoji="0" lang="en-US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863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</p:spPr>
        <p:txBody>
          <a:bodyPr anchor="ctr" wrap="none"/>
          <a:p>
            <a:endParaRPr altLang="en-US"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48725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algn="ctr" indent="0" marL="0">
              <a:buNone/>
            </a:lvl1pPr>
            <a:lvl2pPr algn="ctr" indent="0" marL="457200">
              <a:buNone/>
            </a:lvl2pPr>
            <a:lvl3pPr algn="ctr" indent="0" marL="914400">
              <a:buNone/>
            </a:lvl3pPr>
            <a:lvl4pPr algn="ctr" indent="0" marL="1371600">
              <a:buNone/>
            </a:lvl4pPr>
            <a:lvl5pPr algn="ctr" indent="0" marL="1828800">
              <a:buNone/>
            </a:lvl5pPr>
            <a:lvl6pPr algn="ctr" indent="0" marL="2286000">
              <a:buNone/>
            </a:lvl6pPr>
            <a:lvl7pPr algn="ctr" indent="0" marL="2743200">
              <a:buNone/>
            </a:lvl7pPr>
            <a:lvl8pPr algn="ctr" indent="0" marL="3200400">
              <a:buNone/>
            </a:lvl8pPr>
            <a:lvl9pPr algn="ctr" indent="0" marL="3657600">
              <a:buNone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104872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2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2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A00ABCFD-7C2B-41C8-8069-8BC153FFF788}" type="slidenum">
              <a:rPr lang="ar-SA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4874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104874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4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4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643187A0-EAA2-465D-9A09-61A2E803F85D}" type="slidenum">
              <a:rPr lang="ar-SA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4873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104873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3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3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4B691D77-3DC5-41C0-8FAC-38E4D0341786}" type="slidenum">
              <a:rPr lang="ar-SA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xAndObj">
  <p:cSld name="Title, Text, and Content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48582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>
                <a:solidFill>
                  <a:srgbClr val="A50021"/>
                </a:solidFill>
              </a:defRPr>
            </a:lvl1pPr>
            <a:lvl2pPr>
              <a:defRPr>
                <a:solidFill>
                  <a:srgbClr val="A50021"/>
                </a:solidFill>
              </a:defRPr>
            </a:lvl2pPr>
            <a:lvl3pPr>
              <a:defRPr>
                <a:solidFill>
                  <a:srgbClr val="A50021"/>
                </a:solidFill>
              </a:defRPr>
            </a:lvl3pPr>
            <a:lvl4pPr>
              <a:defRPr>
                <a:solidFill>
                  <a:srgbClr val="A50021"/>
                </a:solidFill>
              </a:defRPr>
            </a:lvl4pPr>
            <a:lvl5pPr>
              <a:defRPr>
                <a:solidFill>
                  <a:srgbClr val="A50021"/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MY"/>
          </a:p>
        </p:txBody>
      </p:sp>
      <p:sp>
        <p:nvSpPr>
          <p:cNvPr id="1048583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104858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58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8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F0AF2DF8-3ED6-4702-AD9B-8D1C11C8942A}" type="slidenum">
              <a:rPr lang="ar-SA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dirty="0" lang="en-US"/>
              <a:t>Click to edit Master title style</a:t>
            </a:r>
            <a:endParaRPr dirty="0" lang="en-MY"/>
          </a:p>
        </p:txBody>
      </p:sp>
      <p:sp>
        <p:nvSpPr>
          <p:cNvPr id="10485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A50021"/>
                </a:solidFill>
              </a:defRPr>
            </a:lvl1pPr>
            <a:lvl2pPr>
              <a:defRPr>
                <a:solidFill>
                  <a:srgbClr val="A50021"/>
                </a:solidFill>
              </a:defRPr>
            </a:lvl2pPr>
            <a:lvl3pPr>
              <a:defRPr>
                <a:solidFill>
                  <a:srgbClr val="A50021"/>
                </a:solidFill>
              </a:defRPr>
            </a:lvl3pPr>
            <a:lvl4pPr>
              <a:defRPr>
                <a:solidFill>
                  <a:srgbClr val="A50021"/>
                </a:solidFill>
              </a:defRPr>
            </a:lvl4pPr>
            <a:lvl5pPr>
              <a:defRPr>
                <a:solidFill>
                  <a:srgbClr val="A50021"/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MY"/>
          </a:p>
        </p:txBody>
      </p:sp>
      <p:sp>
        <p:nvSpPr>
          <p:cNvPr id="104859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59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80800" y="6372225"/>
            <a:ext cx="711200" cy="476250"/>
          </a:xfrm>
        </p:spPr>
        <p:txBody>
          <a:bodyPr/>
          <a:lstStyle>
            <a:lvl1pPr>
              <a:defRPr b="1"/>
            </a:lvl1pPr>
          </a:lstStyle>
          <a:p>
            <a:fld id="{125624DB-653B-46F6-806E-69DADA435E74}" type="slidenum">
              <a:rPr lang="ar-SA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48750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indent="0" marL="0">
              <a:buNone/>
              <a:defRPr sz="2000"/>
            </a:lvl1pPr>
            <a:lvl2pPr indent="0" marL="457200">
              <a:buNone/>
              <a:defRPr sz="1800"/>
            </a:lvl2pPr>
            <a:lvl3pPr indent="0" marL="914400">
              <a:buNone/>
              <a:defRPr sz="1600"/>
            </a:lvl3pPr>
            <a:lvl4pPr indent="0" marL="1371600">
              <a:buNone/>
              <a:defRPr sz="1400"/>
            </a:lvl4pPr>
            <a:lvl5pPr indent="0" marL="1828800">
              <a:buNone/>
              <a:defRPr sz="1400"/>
            </a:lvl5pPr>
            <a:lvl6pPr indent="0" marL="2286000">
              <a:buNone/>
              <a:defRPr sz="1400"/>
            </a:lvl6pPr>
            <a:lvl7pPr indent="0" marL="2743200">
              <a:buNone/>
              <a:defRPr sz="1400"/>
            </a:lvl7pPr>
            <a:lvl8pPr indent="0" marL="3200400">
              <a:buNone/>
              <a:defRPr sz="1400"/>
            </a:lvl8pPr>
            <a:lvl9pPr indent="0" marL="365760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51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52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5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03EA7ADD-4286-4511-9D55-2DC67EB9ACB7}" type="slidenum">
              <a:rPr lang="ar-SA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4875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1048756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104875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5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5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9421CBDC-E5DF-4D17-BEB4-0DAC1B6D7FE3}" type="slidenum">
              <a:rPr lang="ar-SA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48761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62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104876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64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104876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6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6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5DACB459-3586-4F6F-A6E3-E5393FF2A277}" type="slidenum">
              <a:rPr lang="ar-SA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4873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3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3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E743E575-7A43-408F-806F-9D9703D65691}" type="slidenum">
              <a:rPr lang="ar-SA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62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7076661B-3668-476A-AB8E-7D8450554F6C}" type="slidenum">
              <a:rPr lang="ar-SA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48769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104877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71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72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7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4347A0EA-4ECD-48EC-A6B4-517080BB3F00}" type="slidenum">
              <a:rPr lang="ar-SA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48739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lvl="0"/>
            <a:endParaRPr lang="en-MY" noProof="0"/>
          </a:p>
        </p:txBody>
      </p:sp>
      <p:sp>
        <p:nvSpPr>
          <p:cNvPr id="1048740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41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42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4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1A64AB5B-690E-4B5E-91FD-CAEC8AAAD53F}" type="slidenum">
              <a:rPr lang="ar-SA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/>
          <a:noFill/>
          <a:ln>
            <a:noFill/>
          </a:ln>
        </p:spPr>
        <p:txBody>
          <a:bodyPr anchor="ctr" anchorCtr="0" bIns="45720" compatLnSpc="1" lIns="91440" numCol="1" rIns="91440" tIns="45720" vert="horz" wrap="square">
            <a:prstTxWarp prst="textNoShape"/>
          </a:bodyPr>
          <a:p>
            <a:pPr lvl="0"/>
            <a:r>
              <a:rPr altLang="en-US" lang="en-US"/>
              <a:t>Click to edit Master title styleA</a:t>
            </a:r>
          </a:p>
        </p:txBody>
      </p:sp>
      <p:sp>
        <p:nvSpPr>
          <p:cNvPr id="10485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/>
          <a:noFill/>
          <a:ln>
            <a:noFill/>
          </a:ln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pPr lvl="0"/>
            <a:r>
              <a:rPr altLang="en-US" lang="en-US"/>
              <a:t>Click to edit Master text styles</a:t>
            </a:r>
          </a:p>
          <a:p>
            <a:pPr lvl="1"/>
            <a:r>
              <a:rPr altLang="en-US" lang="en-US"/>
              <a:t>Second level</a:t>
            </a:r>
          </a:p>
          <a:p>
            <a:pPr lvl="2"/>
            <a:r>
              <a:rPr altLang="en-US" lang="en-US"/>
              <a:t>Third level</a:t>
            </a:r>
          </a:p>
          <a:p>
            <a:pPr lvl="3"/>
            <a:r>
              <a:rPr altLang="en-US" lang="en-US"/>
              <a:t>Fourth level</a:t>
            </a:r>
          </a:p>
          <a:p>
            <a:pPr lvl="4"/>
            <a:r>
              <a:rPr altLang="en-US" lang="en-US"/>
              <a:t>Fifth level</a:t>
            </a:r>
          </a:p>
        </p:txBody>
      </p:sp>
      <p:sp>
        <p:nvSpPr>
          <p:cNvPr id="104857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20" compatLnSpc="1" lIns="91440" numCol="1" rIns="91440" tIns="45720" vert="horz" wrap="square">
            <a:prstTxWarp prst="textNoShape"/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57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20" compatLnSpc="1" lIns="91440" numCol="1" rIns="91440" tIns="45720" vert="horz" wrap="square">
            <a:prstTxWarp prst="textNoShape"/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58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20" compatLnSpc="1" lIns="91440" numCol="1" rIns="91440" tIns="45720" vert="horz" wrap="square">
            <a:prstTxWarp prst="textNoShape"/>
          </a:bodyPr>
          <a:lstStyle>
            <a:lvl1pPr algn="r">
              <a:defRPr sz="1400"/>
            </a:lvl1pPr>
          </a:lstStyle>
          <a:p>
            <a:fld id="{973F0562-411F-49E9-A019-810EA89D7F3D}" type="slidenum">
              <a:rPr lang="ar-SA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1"/>
  <p:txStyles>
    <p:titleStyle>
      <a:lvl1pPr algn="ctr" eaLnBrk="0" fontAlgn="base" hangingPunct="0" rtl="0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+mj-lt"/>
          <a:ea typeface="+mj-ea"/>
          <a:cs typeface="+mj-cs"/>
        </a:defRPr>
      </a:lvl1pPr>
      <a:lvl2pPr algn="ctr" eaLnBrk="0" fontAlgn="base" hangingPunct="0" rtl="0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Arial" charset="0"/>
          <a:cs typeface="Arial" charset="0"/>
        </a:defRPr>
      </a:lvl2pPr>
      <a:lvl3pPr algn="ctr" eaLnBrk="0" fontAlgn="base" hangingPunct="0" rtl="0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Arial" charset="0"/>
          <a:cs typeface="Arial" charset="0"/>
        </a:defRPr>
      </a:lvl3pPr>
      <a:lvl4pPr algn="ctr" eaLnBrk="0" fontAlgn="base" hangingPunct="0" rtl="0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Arial" charset="0"/>
          <a:cs typeface="Arial" charset="0"/>
        </a:defRPr>
      </a:lvl4pPr>
      <a:lvl5pPr algn="ctr" eaLnBrk="0" fontAlgn="base" hangingPunct="0" rtl="0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Arial" charset="0"/>
          <a:cs typeface="Arial" charset="0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  <a:cs typeface="Arial" charset="0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  <a:cs typeface="Arial" charset="0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  <a:cs typeface="Arial" charset="0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algn="l" eaLnBrk="0" fontAlgn="base" hangingPunct="0" indent="-342900" marL="342900" rtl="0">
        <a:spcBef>
          <a:spcPct val="20000"/>
        </a:spcBef>
        <a:spcAft>
          <a:spcPct val="0"/>
        </a:spcAft>
        <a:buChar char="•"/>
        <a:defRPr b="1" sz="3200">
          <a:solidFill>
            <a:srgbClr val="FFFF00"/>
          </a:solidFill>
          <a:latin typeface="+mn-lt"/>
          <a:ea typeface="+mn-ea"/>
          <a:cs typeface="+mn-cs"/>
        </a:defRPr>
      </a:lvl1pPr>
      <a:lvl2pPr algn="l" eaLnBrk="0" fontAlgn="base" hangingPunct="0" indent="-285750" marL="742950" rtl="0">
        <a:spcBef>
          <a:spcPct val="20000"/>
        </a:spcBef>
        <a:spcAft>
          <a:spcPct val="0"/>
        </a:spcAft>
        <a:buChar char="–"/>
        <a:defRPr b="1" sz="2800">
          <a:solidFill>
            <a:srgbClr val="FFFF00"/>
          </a:solidFill>
          <a:latin typeface="+mn-lt"/>
          <a:cs typeface="+mn-cs"/>
        </a:defRPr>
      </a:lvl2pPr>
      <a:lvl3pPr algn="l" eaLnBrk="0" fontAlgn="base" hangingPunct="0" indent="-228600" marL="1143000" rtl="0">
        <a:spcBef>
          <a:spcPct val="20000"/>
        </a:spcBef>
        <a:spcAft>
          <a:spcPct val="0"/>
        </a:spcAft>
        <a:buChar char="•"/>
        <a:defRPr b="1" sz="2400">
          <a:solidFill>
            <a:srgbClr val="FFFF00"/>
          </a:solidFill>
          <a:latin typeface="+mn-lt"/>
          <a:cs typeface="+mn-cs"/>
        </a:defRPr>
      </a:lvl3pPr>
      <a:lvl4pPr algn="l" eaLnBrk="0" fontAlgn="base" hangingPunct="0" indent="-228600" marL="1600200" rtl="0">
        <a:spcBef>
          <a:spcPct val="20000"/>
        </a:spcBef>
        <a:spcAft>
          <a:spcPct val="0"/>
        </a:spcAft>
        <a:buChar char="–"/>
        <a:defRPr b="1" sz="2000">
          <a:solidFill>
            <a:srgbClr val="FFFF00"/>
          </a:solidFill>
          <a:latin typeface="+mn-lt"/>
          <a:cs typeface="+mn-cs"/>
        </a:defRPr>
      </a:lvl4pPr>
      <a:lvl5pPr algn="l" eaLnBrk="0" fontAlgn="base" hangingPunct="0" indent="-228600" marL="2057400" rtl="0">
        <a:spcBef>
          <a:spcPct val="20000"/>
        </a:spcBef>
        <a:spcAft>
          <a:spcPct val="0"/>
        </a:spcAft>
        <a:buChar char="»"/>
        <a:defRPr b="1" sz="2000">
          <a:solidFill>
            <a:srgbClr val="FFFF00"/>
          </a:solidFill>
          <a:latin typeface="+mn-lt"/>
          <a:cs typeface="+mn-cs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b="1" sz="2000">
          <a:solidFill>
            <a:srgbClr val="FFFF00"/>
          </a:solidFill>
          <a:latin typeface="+mn-lt"/>
          <a:cs typeface="+mn-cs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b="1" sz="2000">
          <a:solidFill>
            <a:srgbClr val="FFFF00"/>
          </a:solidFill>
          <a:latin typeface="+mn-lt"/>
          <a:cs typeface="+mn-cs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b="1" sz="2000">
          <a:solidFill>
            <a:srgbClr val="FFFF00"/>
          </a:solidFill>
          <a:latin typeface="+mn-lt"/>
          <a:cs typeface="+mn-cs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b="1" sz="20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audio" Target="../media/media1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audio" Target="../media/media9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audio" Target="../media/media10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audio" Target="../media/media11.m4a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audio" Target="../media/media12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audio" Target="../media/media13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audio" Target="../media/media14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audio" Target="../media/media15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audio" Target="../media/media16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audio" Target="../media/media17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audio" Target="../media/media18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audio" Target="../media/media19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audio" Target="../media/media20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audio" Target="../media/media21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audio" Target="../media/media22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audio" Target="../media/media23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audio" Target="../media/media24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audio" Target="../media/media2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audio" Target="../media/media25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audio" Target="../media/media26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audio" Target="../media/media27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audio" Target="../media/media28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audio" Target="../media/media29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audio" Target="../media/media30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audio" Target="../media/media31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video" Target="../media/media32.mp4"/><Relationship Id="rId2" Type="http://schemas.microsoft.com/office/2007/relationships/media" Target="../media/media32.mp4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audio" Target="../media/media33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audio" Target="../media/media3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audio" Target="../media/media34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audio" Target="../media/media35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audio" Target="../media/media36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audio" Target="../media/media37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audio" Target="../media/media38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audio" Target="../media/media39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audio" Target="../media/media4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audio" Target="../media/media5.m4a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audio" Target="../media/media6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audio" Target="../media/media7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audio" Target="../media/media8.m4a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Patent Ductus Arteriosus</a:t>
            </a:r>
          </a:p>
        </p:txBody>
      </p:sp>
      <p:sp>
        <p:nvSpPr>
          <p:cNvPr id="10485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4800600" cy="4525963"/>
          </a:xfrm>
        </p:spPr>
        <p:txBody>
          <a:bodyPr/>
          <a:p>
            <a:pPr eaLnBrk="1" hangingPunct="1"/>
            <a:r>
              <a:rPr altLang="en-US" lang="en-US"/>
              <a:t>Normally, the ductus arteriosus closes before the 4</a:t>
            </a:r>
            <a:r>
              <a:rPr altLang="en-US" baseline="30000" lang="en-US"/>
              <a:t>th</a:t>
            </a:r>
            <a:r>
              <a:rPr altLang="en-US" lang="en-US"/>
              <a:t> week of life</a:t>
            </a:r>
          </a:p>
          <a:p>
            <a:pPr eaLnBrk="1" hangingPunct="1"/>
            <a:r>
              <a:rPr altLang="en-US" lang="en-US"/>
              <a:t>Failure of closure of the ductus is more common in females</a:t>
            </a:r>
          </a:p>
          <a:p>
            <a:pPr eaLnBrk="1" hangingPunct="1">
              <a:buFontTx/>
              <a:buNone/>
            </a:pPr>
            <a:endParaRPr altLang="en-US" lang="en-US"/>
          </a:p>
          <a:p>
            <a:pPr eaLnBrk="1" hangingPunct="1"/>
            <a:endParaRPr altLang="en-US" lang="en-US"/>
          </a:p>
        </p:txBody>
      </p:sp>
      <p:pic>
        <p:nvPicPr>
          <p:cNvPr id="2097152" name="Picture 5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6742114" y="1295400"/>
            <a:ext cx="3925887" cy="4876800"/>
          </a:xfrm>
        </p:spPr>
      </p:pic>
      <p:sp>
        <p:nvSpPr>
          <p:cNvPr id="104858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0ED8CAE7-E11B-4CC2-A1C2-51A8B5D34677}" type="slidenum">
              <a:rPr altLang="en-US" b="0" sz="1400" lang="ar-SA">
                <a:solidFill>
                  <a:srgbClr val="00000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altLang="en-US" b="0" sz="1400"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97153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3975100" y="5432425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6888" fill="hold" id="6"/>
                                        <p:tgtEl>
                                          <p:spTgt spid="2097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PDA: Physical Findings</a:t>
            </a:r>
          </a:p>
        </p:txBody>
      </p:sp>
      <p:sp>
        <p:nvSpPr>
          <p:cNvPr id="10486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Left parasternal heave (RVH  due to PHT)</a:t>
            </a:r>
          </a:p>
          <a:p>
            <a:pPr eaLnBrk="1" hangingPunct="1"/>
            <a:r>
              <a:rPr altLang="en-US" lang="en-US"/>
              <a:t>Auscultation: continuous murmur in the pulmonary area (machinery murmur)</a:t>
            </a:r>
          </a:p>
          <a:p>
            <a:pPr eaLnBrk="1" hangingPunct="1">
              <a:buFontTx/>
              <a:buNone/>
            </a:pPr>
            <a:endParaRPr altLang="en-US" lang="en-US"/>
          </a:p>
        </p:txBody>
      </p:sp>
      <p:sp>
        <p:nvSpPr>
          <p:cNvPr id="104861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7EE6E8F8-7388-4AED-A193-1940310B1EA8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10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166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1880" fill="hold" id="6"/>
                                        <p:tgtEl>
                                          <p:spTgt spid="2097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PDA: Clinical Presentation</a:t>
            </a:r>
          </a:p>
        </p:txBody>
      </p:sp>
      <p:sp>
        <p:nvSpPr>
          <p:cNvPr id="10486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5029200" cy="4525963"/>
          </a:xfrm>
        </p:spPr>
        <p:txBody>
          <a:bodyPr/>
          <a:p>
            <a:pPr eaLnBrk="1" hangingPunct="1"/>
            <a:r>
              <a:rPr altLang="en-US" lang="en-US"/>
              <a:t>Eisenmenger syndrome with differential cyanosis:</a:t>
            </a:r>
          </a:p>
          <a:p>
            <a:pPr eaLnBrk="1" hangingPunct="1" lvl="1"/>
            <a:r>
              <a:rPr altLang="en-US" lang="en-US"/>
              <a:t>Cyanosis of the toes but not the fingers</a:t>
            </a:r>
          </a:p>
          <a:p>
            <a:pPr eaLnBrk="1" hangingPunct="1" lvl="1"/>
            <a:r>
              <a:rPr altLang="en-US" lang="en-US"/>
              <a:t>The right to left shunt bypasses the cerebral and upper limb vessels &amp; flows directly into the aorta</a:t>
            </a:r>
          </a:p>
          <a:p>
            <a:pPr eaLnBrk="1" hangingPunct="1"/>
            <a:endParaRPr altLang="en-US" sz="2800" lang="en-US"/>
          </a:p>
        </p:txBody>
      </p:sp>
      <p:pic>
        <p:nvPicPr>
          <p:cNvPr id="2097167" name="Picture 5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7048500" y="1371600"/>
            <a:ext cx="3619500" cy="4495800"/>
          </a:xfrm>
          <a:noFill/>
        </p:spPr>
      </p:pic>
      <p:sp>
        <p:nvSpPr>
          <p:cNvPr id="104862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B42A4D37-F6CA-4042-A45C-89EBA9AF9D95}" type="slidenum">
              <a:rPr altLang="en-US" b="0" sz="1400" lang="ar-SA">
                <a:solidFill>
                  <a:srgbClr val="00000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11</a:t>
            </a:fld>
            <a:endParaRPr altLang="en-US" b="0" sz="1400"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97168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045450" y="1011238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99543" fill="hold" id="6"/>
                                        <p:tgtEl>
                                          <p:spTgt spid="2097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ext Box 1"/>
          <p:cNvSpPr txBox="1">
            <a:spLocks noChangeArrowheads="1"/>
          </p:cNvSpPr>
          <p:nvPr/>
        </p:nvSpPr>
        <p:spPr bwMode="auto">
          <a:xfrm>
            <a:off x="1849441" y="381961"/>
            <a:ext cx="8493120" cy="414720"/>
          </a:xfrm>
          <a:prstGeom prst="rect"/>
          <a:noFill/>
          <a:ln>
            <a:noFill/>
          </a:ln>
          <a:effectLst/>
        </p:spPr>
        <p:txBody>
          <a:bodyPr anchor="ctr" wrap="none"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69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8051521" y="6283081"/>
            <a:ext cx="2534400" cy="505440"/>
          </a:xfrm>
          <a:prstGeom prst="rect"/>
          <a:noFill/>
          <a:ln>
            <a:noFill/>
          </a:ln>
          <a:effectLst/>
        </p:spPr>
      </p:pic>
      <p:pic>
        <p:nvPicPr>
          <p:cNvPr id="2097170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3649441" y="979561"/>
            <a:ext cx="4897440" cy="4893120"/>
          </a:xfrm>
          <a:prstGeom prst="rect"/>
          <a:noFill/>
          <a:ln>
            <a:noFill/>
          </a:ln>
          <a:effectLst/>
        </p:spPr>
      </p:pic>
      <p:sp>
        <p:nvSpPr>
          <p:cNvPr id="1048627" name="Text Box 4"/>
          <p:cNvSpPr txBox="1">
            <a:spLocks noChangeArrowheads="1"/>
          </p:cNvSpPr>
          <p:nvPr/>
        </p:nvSpPr>
        <p:spPr bwMode="auto">
          <a:xfrm>
            <a:off x="3649441" y="5972041"/>
            <a:ext cx="3918240" cy="231840"/>
          </a:xfrm>
          <a:prstGeom prst="rect"/>
          <a:noFill/>
          <a:ln>
            <a:noFill/>
          </a:ln>
          <a:effectLst/>
        </p:spPr>
        <p:txBody>
          <a:bodyPr bIns="0" lIns="0" rIns="0" tIns="0"/>
          <a:lstStyle>
            <a:lvl1pPr eaLnBrk="0"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 eaLnBrk="0"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 eaLnBrk="0"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 eaLnBrk="0"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 eaLnBrk="0"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defTabSz="457200" eaLnBrk="0" fontAlgn="base" hangingPunct="0" indent="-215900" marL="153670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defTabSz="457200" eaLnBrk="0" fontAlgn="base" hangingPunct="0" indent="-215900" marL="199390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defTabSz="457200" eaLnBrk="0" fontAlgn="base" hangingPunct="0" indent="-215900" marL="245110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defTabSz="457200" eaLnBrk="0" fontAlgn="base" hangingPunct="0" indent="-215900" marL="290830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eaLnBrk="1" fontAlgn="base">
              <a:spcBef>
                <a:spcPct val="0"/>
              </a:spcBef>
              <a:spcAft>
                <a:spcPct val="0"/>
              </a:spcAft>
            </a:pPr>
            <a:r>
              <a:rPr altLang="en-US" b="1" sz="1089" lang="en-GB">
                <a:solidFill>
                  <a:srgbClr val="000000"/>
                </a:solidFill>
                <a:latin typeface="Arial" panose="020B0604020202020204" pitchFamily="34" charset="0"/>
              </a:rPr>
              <a:t>Moccetti F et al. Eur Heart J 2014;35:1410</a:t>
            </a:r>
          </a:p>
        </p:txBody>
      </p:sp>
      <p:sp>
        <p:nvSpPr>
          <p:cNvPr id="1048628" name="Text Box 5"/>
          <p:cNvSpPr txBox="1">
            <a:spLocks noChangeArrowheads="1"/>
          </p:cNvSpPr>
          <p:nvPr/>
        </p:nvSpPr>
        <p:spPr bwMode="auto">
          <a:xfrm>
            <a:off x="1621920" y="6450121"/>
            <a:ext cx="4930560" cy="3470400"/>
          </a:xfrm>
          <a:prstGeom prst="rect"/>
          <a:noFill/>
          <a:ln>
            <a:noFill/>
          </a:ln>
          <a:effectLst/>
        </p:spPr>
        <p:txBody>
          <a:bodyPr bIns="0" lIns="0" rIns="0" tIns="0"/>
          <a:lstStyle>
            <a:lvl1pPr eaLnBrk="0" indent="-85725" marL="85725"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  <a:tab algn="l" pos="4343400"/>
                <a:tab algn="l" pos="50673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 eaLnBrk="0"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  <a:tab algn="l" pos="4343400"/>
                <a:tab algn="l" pos="50673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 eaLnBrk="0"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  <a:tab algn="l" pos="4343400"/>
                <a:tab algn="l" pos="50673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 eaLnBrk="0"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  <a:tab algn="l" pos="4343400"/>
                <a:tab algn="l" pos="50673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 eaLnBrk="0"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  <a:tab algn="l" pos="4343400"/>
                <a:tab algn="l" pos="50673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defTabSz="457200" eaLnBrk="0" fontAlgn="base" hangingPunct="0" indent="-215900" marL="153670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  <a:tab algn="l" pos="4343400"/>
                <a:tab algn="l" pos="50673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defTabSz="457200" eaLnBrk="0" fontAlgn="base" hangingPunct="0" indent="-215900" marL="199390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  <a:tab algn="l" pos="4343400"/>
                <a:tab algn="l" pos="50673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defTabSz="457200" eaLnBrk="0" fontAlgn="base" hangingPunct="0" indent="-215900" marL="245110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  <a:tab algn="l" pos="4343400"/>
                <a:tab algn="l" pos="50673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defTabSz="457200" eaLnBrk="0" fontAlgn="base" hangingPunct="0" indent="-215900" marL="290830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algn="l" pos="723900"/>
                <a:tab algn="l" pos="1447800"/>
                <a:tab algn="l" pos="2171700"/>
                <a:tab algn="l" pos="2895600"/>
                <a:tab algn="l" pos="3619500"/>
                <a:tab algn="l" pos="4343400"/>
                <a:tab algn="l" pos="5067300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eaLnBrk="1" fontAlgn="base">
              <a:spcBef>
                <a:spcPct val="0"/>
              </a:spcBef>
              <a:spcAft>
                <a:spcPct val="0"/>
              </a:spcAft>
            </a:pPr>
            <a:r>
              <a:rPr altLang="en-US" sz="907" lang="en-GB">
                <a:solidFill>
                  <a:srgbClr val="000000"/>
                </a:solidFill>
                <a:latin typeface="Arial" panose="020B0604020202020204" pitchFamily="34" charset="0"/>
              </a:rPr>
              <a:t>Published on behalf of the European Society of Cardiology. All rights reserved. © The Author 2014. For permissions please email: journals.permissions@oup.com</a:t>
            </a:r>
          </a:p>
        </p:txBody>
      </p:sp>
      <p:pic>
        <p:nvPicPr>
          <p:cNvPr id="2097171" name="Recorded Sound" descr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7848600" y="1295400"/>
            <a:ext cx="812800" cy="812800"/>
          </a:xfrm>
          <a:prstGeom prst="rect"/>
        </p:spPr>
      </p:pic>
    </p:spTree>
  </p:cSld>
  <p:clrMapOvr>
    <a:masterClrMapping/>
  </p:clrMapOvr>
  <p:transition spd="med"/>
  <p:timing>
    <p:tnLst>
      <p:par>
        <p:cTn dur="indefinite" id="1" nodeType="tmRoot" restart="never">
          <p:childTnLst>
            <p:seq concurrent="1" nextAc="seek">
              <p:cTn dur="0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7585" fill="hold" id="6"/>
                                        <p:tgtEl>
                                          <p:spTgt spid="2097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PDA: Investigations: CXR</a:t>
            </a:r>
          </a:p>
        </p:txBody>
      </p:sp>
      <p:sp>
        <p:nvSpPr>
          <p:cNvPr id="10486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LV &amp; LA dilatation</a:t>
            </a:r>
          </a:p>
          <a:p>
            <a:pPr eaLnBrk="1" hangingPunct="1"/>
            <a:r>
              <a:rPr altLang="en-US" lang="en-US"/>
              <a:t>Prominent main pulmonary artery</a:t>
            </a:r>
          </a:p>
          <a:p>
            <a:pPr eaLnBrk="1" hangingPunct="1"/>
            <a:r>
              <a:rPr altLang="en-US" lang="en-US"/>
              <a:t>Plethoric lungs (increased pulmonary vascular markings: arterial and venous) </a:t>
            </a:r>
          </a:p>
          <a:p>
            <a:pPr eaLnBrk="1" hangingPunct="1"/>
            <a:r>
              <a:rPr altLang="en-US" lang="en-US"/>
              <a:t>Prominent aorta </a:t>
            </a:r>
          </a:p>
          <a:p>
            <a:pPr eaLnBrk="1" hangingPunct="1"/>
            <a:r>
              <a:rPr altLang="en-US" lang="en-US"/>
              <a:t>In older patients: the ductus may be calcified</a:t>
            </a:r>
          </a:p>
          <a:p>
            <a:pPr eaLnBrk="1" hangingPunct="1"/>
            <a:endParaRPr altLang="en-US" lang="en-US"/>
          </a:p>
        </p:txBody>
      </p:sp>
      <p:sp>
        <p:nvSpPr>
          <p:cNvPr id="104863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FBC1C010-F1F8-4643-9994-C58B46A78267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13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72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429000" y="1339428"/>
            <a:ext cx="5181600" cy="4903292"/>
          </a:xfrm>
        </p:spPr>
      </p:pic>
      <p:sp>
        <p:nvSpPr>
          <p:cNvPr id="104863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</a:pPr>
            <a:fld id="{125624DB-653B-46F6-806E-69DADA435E74}" type="slidenum">
              <a:rPr lang="ar-SA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73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5487" fill="hold" id="6"/>
                                        <p:tgtEl>
                                          <p:spTgt spid="2097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PDA: Investigations</a:t>
            </a:r>
          </a:p>
        </p:txBody>
      </p:sp>
      <p:sp>
        <p:nvSpPr>
          <p:cNvPr id="10486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ECG: LVH </a:t>
            </a:r>
          </a:p>
          <a:p>
            <a:pPr eaLnBrk="1" hangingPunct="1" lvl="1"/>
            <a:r>
              <a:rPr altLang="en-US" lang="en-US"/>
              <a:t>tall R waves in chest leads V5 &amp; V6</a:t>
            </a:r>
          </a:p>
          <a:p>
            <a:pPr eaLnBrk="1" hangingPunct="1" lvl="1"/>
            <a:r>
              <a:rPr altLang="en-US" lang="en-US"/>
              <a:t>Deep S waves in chest leads V1 &amp; V2</a:t>
            </a:r>
          </a:p>
          <a:p>
            <a:pPr eaLnBrk="1" hangingPunct="1" lvl="1"/>
            <a:endParaRPr altLang="en-US" lang="en-US"/>
          </a:p>
          <a:p>
            <a:pPr eaLnBrk="1" hangingPunct="1"/>
            <a:r>
              <a:rPr altLang="en-US" lang="en-US"/>
              <a:t>Echocardiography &amp; Doppler: Demonstrates the site of the ductus and the continuous flow by Doppler</a:t>
            </a:r>
          </a:p>
          <a:p>
            <a:pPr eaLnBrk="1" hangingPunct="1"/>
            <a:endParaRPr altLang="en-US" lang="en-US"/>
          </a:p>
        </p:txBody>
      </p:sp>
      <p:sp>
        <p:nvSpPr>
          <p:cNvPr id="10486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FD45C9BA-2AFC-4C2E-A565-58C3436F8194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15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174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781800" y="947738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0944" fill="hold" id="6"/>
                                        <p:tgtEl>
                                          <p:spTgt spid="2097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PDA: Management</a:t>
            </a:r>
          </a:p>
        </p:txBody>
      </p:sp>
      <p:sp>
        <p:nvSpPr>
          <p:cNvPr id="10486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Closure of the ductus whatever the size</a:t>
            </a:r>
          </a:p>
          <a:p>
            <a:pPr eaLnBrk="1" hangingPunct="1" lvl="1"/>
            <a:r>
              <a:rPr altLang="en-US" lang="en-US"/>
              <a:t>Usually closed through catheterization</a:t>
            </a:r>
          </a:p>
          <a:p>
            <a:pPr eaLnBrk="1" hangingPunct="1" lvl="1"/>
            <a:r>
              <a:rPr altLang="en-US" lang="en-US"/>
              <a:t>Large ducts are closed surgically</a:t>
            </a:r>
          </a:p>
        </p:txBody>
      </p:sp>
      <p:sp>
        <p:nvSpPr>
          <p:cNvPr id="104864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C74FF05B-20E7-4EB0-8AE5-CED54D328FA3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16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175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9001" fill="hold" id="6"/>
                                        <p:tgtEl>
                                          <p:spTgt spid="2097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Valvular Pulmonary Stenosis</a:t>
            </a:r>
          </a:p>
        </p:txBody>
      </p:sp>
      <p:sp>
        <p:nvSpPr>
          <p:cNvPr id="104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Increased resistance for RV ejection</a:t>
            </a:r>
          </a:p>
          <a:p>
            <a:pPr eaLnBrk="1" hangingPunct="1"/>
            <a:r>
              <a:rPr altLang="en-US" lang="en-US"/>
              <a:t>Pressure gradient between RV &amp; PA</a:t>
            </a:r>
          </a:p>
          <a:p>
            <a:pPr eaLnBrk="1" hangingPunct="1"/>
            <a:r>
              <a:rPr altLang="en-US" lang="en-US"/>
              <a:t>This leads to right ventricular hypertrophy</a:t>
            </a:r>
          </a:p>
          <a:p>
            <a:pPr eaLnBrk="1" hangingPunct="1"/>
            <a:r>
              <a:rPr altLang="en-US" lang="en-US"/>
              <a:t>The forceful jet into the PA leads to dilatation of the main pulmonary artery</a:t>
            </a:r>
          </a:p>
        </p:txBody>
      </p:sp>
      <p:sp>
        <p:nvSpPr>
          <p:cNvPr id="104864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FF40322E-44AF-49BD-BFF2-DD90C8F391B8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17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176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657600" y="47244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73119" fill="hold" id="6"/>
                                        <p:tgtEl>
                                          <p:spTgt spid="2097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Valvular PS: Clinical Picture</a:t>
            </a:r>
          </a:p>
        </p:txBody>
      </p:sp>
      <p:sp>
        <p:nvSpPr>
          <p:cNvPr id="10486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Raised JVP</a:t>
            </a:r>
          </a:p>
          <a:p>
            <a:pPr eaLnBrk="1" hangingPunct="1"/>
            <a:r>
              <a:rPr altLang="en-US" lang="en-US"/>
              <a:t>RVH: left parasternal heave</a:t>
            </a:r>
          </a:p>
          <a:p>
            <a:pPr eaLnBrk="1" hangingPunct="1"/>
            <a:r>
              <a:rPr altLang="en-US" lang="en-US"/>
              <a:t>Systolic thrill in the pulmonary area</a:t>
            </a:r>
          </a:p>
          <a:p>
            <a:pPr eaLnBrk="1" hangingPunct="1"/>
            <a:r>
              <a:rPr altLang="en-US" lang="en-US"/>
              <a:t>Faint pulmonary second sound</a:t>
            </a:r>
          </a:p>
          <a:p>
            <a:pPr eaLnBrk="1" hangingPunct="1"/>
            <a:r>
              <a:rPr altLang="en-US" lang="en-US"/>
              <a:t>Systolic ejection murmur at the pulmonary area</a:t>
            </a:r>
          </a:p>
        </p:txBody>
      </p:sp>
      <p:sp>
        <p:nvSpPr>
          <p:cNvPr id="104864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DAA9217C-1362-4478-A13D-011FA93E0D14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18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177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51896" fill="hold" id="6"/>
                                        <p:tgtEl>
                                          <p:spTgt spid="2097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Valvular PS: Investigations</a:t>
            </a:r>
          </a:p>
        </p:txBody>
      </p:sp>
      <p:sp>
        <p:nvSpPr>
          <p:cNvPr id="10486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ECG: </a:t>
            </a:r>
          </a:p>
          <a:p>
            <a:pPr eaLnBrk="1" hangingPunct="1" lvl="1"/>
            <a:r>
              <a:rPr altLang="en-US" lang="en-US"/>
              <a:t>RVH: tall R waves in V1 &amp; V2</a:t>
            </a:r>
          </a:p>
          <a:p>
            <a:pPr eaLnBrk="1" hangingPunct="1" lvl="1">
              <a:buFontTx/>
              <a:buNone/>
            </a:pPr>
            <a:endParaRPr altLang="en-US" lang="en-US"/>
          </a:p>
          <a:p>
            <a:pPr eaLnBrk="1" hangingPunct="1"/>
            <a:r>
              <a:rPr altLang="en-US" lang="en-US"/>
              <a:t>CXR: </a:t>
            </a:r>
          </a:p>
          <a:p>
            <a:pPr eaLnBrk="1" hangingPunct="1" lvl="1"/>
            <a:r>
              <a:rPr altLang="en-US" lang="en-US"/>
              <a:t>Oligemic lungs: reduced pulmonary blood flow</a:t>
            </a:r>
          </a:p>
          <a:p>
            <a:pPr eaLnBrk="1" hangingPunct="1" lvl="1"/>
            <a:r>
              <a:rPr altLang="en-US" lang="en-US"/>
              <a:t>Prominent main pulmonary artery (post-stenotic dilatation)</a:t>
            </a:r>
          </a:p>
        </p:txBody>
      </p:sp>
      <p:sp>
        <p:nvSpPr>
          <p:cNvPr id="104865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382152BA-708F-4798-A077-D434372EC5A8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19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PDA: Pathophysiology</a:t>
            </a:r>
          </a:p>
        </p:txBody>
      </p:sp>
      <p:sp>
        <p:nvSpPr>
          <p:cNvPr id="10485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p>
            <a:pPr eaLnBrk="1" hangingPunct="1"/>
            <a:r>
              <a:rPr altLang="en-US" sz="2800" lang="en-US"/>
              <a:t>Pressure gradient between the aorta &amp; PA occurs throughout the cardiac cycle</a:t>
            </a:r>
          </a:p>
          <a:p>
            <a:pPr eaLnBrk="1" hangingPunct="1"/>
            <a:r>
              <a:rPr altLang="en-US" sz="2800" lang="en-US"/>
              <a:t>This leads to continuous flow of blood from the aorta to PA</a:t>
            </a:r>
          </a:p>
        </p:txBody>
      </p:sp>
      <p:pic>
        <p:nvPicPr>
          <p:cNvPr id="2097154" name="Picture 5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6376989" y="1295400"/>
            <a:ext cx="4110037" cy="5105400"/>
          </a:xfrm>
        </p:spPr>
      </p:pic>
      <p:sp>
        <p:nvSpPr>
          <p:cNvPr id="104859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E72A795A-1B57-409E-AB2C-2D277EE23383}" type="slidenum">
              <a:rPr altLang="en-US" b="0" sz="1400" lang="ar-SA">
                <a:solidFill>
                  <a:srgbClr val="00000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2</a:t>
            </a:fld>
            <a:endParaRPr altLang="en-US" b="0" sz="1400"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en-IQ"/>
              <a:t>ECG in PS</a:t>
            </a:r>
          </a:p>
        </p:txBody>
      </p:sp>
      <p:pic>
        <p:nvPicPr>
          <p:cNvPr id="2097178" name="Content Placeholder 5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413863" y="1272383"/>
            <a:ext cx="7034937" cy="4323555"/>
          </a:xfrm>
        </p:spPr>
      </p:pic>
      <p:sp>
        <p:nvSpPr>
          <p:cNvPr id="10486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</a:pPr>
            <a:fld id="{125624DB-653B-46F6-806E-69DADA435E74}" type="slidenum">
              <a:rPr lang="ar-SA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79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0062" fill="hold" id="6"/>
                                        <p:tgtEl>
                                          <p:spTgt spid="209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80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581400" y="536372"/>
            <a:ext cx="4572000" cy="6048746"/>
          </a:xfrm>
        </p:spPr>
      </p:pic>
      <p:sp>
        <p:nvSpPr>
          <p:cNvPr id="104865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</a:pPr>
            <a:fld id="{125624DB-653B-46F6-806E-69DADA435E74}" type="slidenum">
              <a:rPr lang="ar-SA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81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1942" fill="hold" id="6"/>
                                        <p:tgtEl>
                                          <p:spTgt spid="2097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Valvular PS: Investigations</a:t>
            </a:r>
          </a:p>
        </p:txBody>
      </p:sp>
      <p:sp>
        <p:nvSpPr>
          <p:cNvPr id="10486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sz="3600" lang="en-US"/>
              <a:t>Echocardiography:</a:t>
            </a:r>
            <a:r>
              <a:rPr altLang="en-US" lang="en-US"/>
              <a:t> </a:t>
            </a:r>
          </a:p>
          <a:p>
            <a:pPr eaLnBrk="1" hangingPunct="1" lvl="1"/>
            <a:r>
              <a:rPr altLang="en-US" sz="3200" lang="en-US"/>
              <a:t>Reduced pulmonary valve motion</a:t>
            </a:r>
          </a:p>
          <a:p>
            <a:pPr eaLnBrk="1" hangingPunct="1" lvl="1"/>
            <a:r>
              <a:rPr altLang="en-US" sz="3200" lang="en-US"/>
              <a:t>Doppler: estimation of the gradient across the pulmonary valve</a:t>
            </a:r>
          </a:p>
          <a:p>
            <a:pPr eaLnBrk="1" hangingPunct="1" lvl="1">
              <a:buFontTx/>
              <a:buNone/>
            </a:pPr>
            <a:endParaRPr altLang="en-US" sz="3200" lang="en-US"/>
          </a:p>
        </p:txBody>
      </p:sp>
      <p:sp>
        <p:nvSpPr>
          <p:cNvPr id="104865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67E3992A-21DC-44E7-8839-EA82DF41E74D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22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Valvular PS: Treatment</a:t>
            </a:r>
          </a:p>
        </p:txBody>
      </p:sp>
      <p:sp>
        <p:nvSpPr>
          <p:cNvPr id="104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Transcatheter dilatation of the stenotic pulmonary valve using a balloon inflated at the pulmonary valve</a:t>
            </a:r>
          </a:p>
          <a:p>
            <a:pPr eaLnBrk="1" hangingPunct="1"/>
            <a:r>
              <a:rPr altLang="en-US" lang="en-US"/>
              <a:t>If this fails: surgery</a:t>
            </a:r>
          </a:p>
        </p:txBody>
      </p:sp>
      <p:sp>
        <p:nvSpPr>
          <p:cNvPr id="104866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BEC94252-0E22-465B-AE0C-70BDDFDBC227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23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182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9799" fill="hold" id="6"/>
                                        <p:tgtEl>
                                          <p:spTgt spid="209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Coarctation of the Aorta</a:t>
            </a:r>
          </a:p>
        </p:txBody>
      </p:sp>
      <p:sp>
        <p:nvSpPr>
          <p:cNvPr id="104866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p>
            <a:pPr eaLnBrk="1" hangingPunct="1"/>
            <a:r>
              <a:rPr altLang="en-US" lang="en-US"/>
              <a:t>Narrowing of the aorta just distal to the origin of the left SCA</a:t>
            </a:r>
          </a:p>
        </p:txBody>
      </p:sp>
      <p:pic>
        <p:nvPicPr>
          <p:cNvPr id="2097183" name="Picture 5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1">
            <a:lum contrast="-20000"/>
          </a:blip>
          <a:srcRect/>
          <a:stretch>
            <a:fillRect/>
          </a:stretch>
        </p:blipFill>
        <p:spPr>
          <a:xfrm>
            <a:off x="6234114" y="1219200"/>
            <a:ext cx="4433887" cy="4572000"/>
          </a:xfrm>
        </p:spPr>
      </p:pic>
      <p:sp>
        <p:nvSpPr>
          <p:cNvPr id="10486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7CF5C2EC-A8E0-4094-B980-24DB12275DF0}" type="slidenum">
              <a:rPr altLang="en-US" b="0" sz="1400" lang="ar-SA">
                <a:solidFill>
                  <a:srgbClr val="00000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24</a:t>
            </a:fld>
            <a:endParaRPr altLang="en-US" b="0" sz="1400"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97184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4814" fill="hold" id="6"/>
                                        <p:tgtEl>
                                          <p:spTgt spid="2097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Coarctation of the Aorta</a:t>
            </a:r>
          </a:p>
        </p:txBody>
      </p:sp>
      <p:sp>
        <p:nvSpPr>
          <p:cNvPr id="1048665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p>
            <a:pPr eaLnBrk="1" hangingPunct="1"/>
            <a:r>
              <a:rPr altLang="en-US" lang="en-US"/>
              <a:t>With age, collaterals form around the narrowing to bridge the proximal &amp; distal parts</a:t>
            </a:r>
          </a:p>
          <a:p>
            <a:pPr eaLnBrk="1" hangingPunct="1"/>
            <a:endParaRPr altLang="en-US" lang="en-US"/>
          </a:p>
        </p:txBody>
      </p:sp>
      <p:pic>
        <p:nvPicPr>
          <p:cNvPr id="2097185" name="Picture 6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1">
            <a:lum contrast="-20000"/>
          </a:blip>
          <a:srcRect/>
          <a:stretch>
            <a:fillRect/>
          </a:stretch>
        </p:blipFill>
        <p:spPr>
          <a:xfrm>
            <a:off x="5943600" y="1524000"/>
            <a:ext cx="4656138" cy="4800600"/>
          </a:xfrm>
        </p:spPr>
      </p:pic>
      <p:sp>
        <p:nvSpPr>
          <p:cNvPr id="104866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CE71E81E-3628-4B49-9369-59DB290E9D5F}" type="slidenum">
              <a:rPr altLang="en-US" b="0" sz="1400" lang="ar-SA">
                <a:solidFill>
                  <a:srgbClr val="00000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25</a:t>
            </a:fld>
            <a:endParaRPr altLang="en-US" b="0" sz="1400"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97186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7585" fill="hold" id="6"/>
                                        <p:tgtEl>
                                          <p:spTgt spid="2097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Coarctation of the Aorta</a:t>
            </a:r>
          </a:p>
        </p:txBody>
      </p:sp>
      <p:sp>
        <p:nvSpPr>
          <p:cNvPr id="10486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p>
            <a:pPr eaLnBrk="1" hangingPunct="1"/>
            <a:r>
              <a:rPr altLang="en-US" lang="en-US"/>
              <a:t>Usually associated with bicuspid aortic valve </a:t>
            </a:r>
          </a:p>
          <a:p>
            <a:pPr eaLnBrk="1" hangingPunct="1"/>
            <a:r>
              <a:rPr altLang="en-US" lang="en-US"/>
              <a:t>More common in males</a:t>
            </a:r>
          </a:p>
          <a:p>
            <a:pPr eaLnBrk="1" hangingPunct="1"/>
            <a:endParaRPr altLang="en-US" lang="en-US"/>
          </a:p>
        </p:txBody>
      </p:sp>
      <p:pic>
        <p:nvPicPr>
          <p:cNvPr id="2097187" name="Picture 6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1">
            <a:lum contrast="-20000"/>
          </a:blip>
          <a:srcRect/>
          <a:stretch>
            <a:fillRect/>
          </a:stretch>
        </p:blipFill>
        <p:spPr>
          <a:xfrm>
            <a:off x="6086476" y="1295400"/>
            <a:ext cx="4581525" cy="4724400"/>
          </a:xfrm>
          <a:noFill/>
        </p:spPr>
      </p:pic>
      <p:sp>
        <p:nvSpPr>
          <p:cNvPr id="104866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38922FF6-EE80-4388-9B01-B196F83768BC}" type="slidenum">
              <a:rPr altLang="en-US" b="0" sz="1400" lang="ar-SA">
                <a:solidFill>
                  <a:srgbClr val="00000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26</a:t>
            </a:fld>
            <a:endParaRPr altLang="en-US" b="0" sz="1400"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Coarctation of the Aorta: Clinical</a:t>
            </a:r>
          </a:p>
        </p:txBody>
      </p:sp>
      <p:sp>
        <p:nvSpPr>
          <p:cNvPr id="10486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p>
            <a:pPr eaLnBrk="1" hangingPunct="1"/>
            <a:r>
              <a:rPr altLang="en-US" lang="en-US"/>
              <a:t>Co A is an important cause of congestive heart failure in neonates</a:t>
            </a:r>
          </a:p>
          <a:p>
            <a:pPr eaLnBrk="1" hangingPunct="1"/>
            <a:r>
              <a:rPr altLang="en-US" lang="en-US"/>
              <a:t>Often undetected during physical examination</a:t>
            </a:r>
          </a:p>
        </p:txBody>
      </p:sp>
      <p:pic>
        <p:nvPicPr>
          <p:cNvPr id="2097188" name="Picture 5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1">
            <a:lum contrast="-20000"/>
          </a:blip>
          <a:srcRect/>
          <a:stretch>
            <a:fillRect/>
          </a:stretch>
        </p:blipFill>
        <p:spPr>
          <a:xfrm>
            <a:off x="6005514" y="1295400"/>
            <a:ext cx="4433887" cy="4572000"/>
          </a:xfrm>
          <a:noFill/>
        </p:spPr>
      </p:pic>
      <p:sp>
        <p:nvSpPr>
          <p:cNvPr id="104867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67BCAF30-9345-4561-AE61-581B5086D16E}" type="slidenum">
              <a:rPr altLang="en-US" b="0" sz="1400" lang="ar-SA">
                <a:solidFill>
                  <a:srgbClr val="00000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27</a:t>
            </a:fld>
            <a:endParaRPr altLang="en-US" b="0" sz="1400"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97189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9597" fill="hold" id="6"/>
                                        <p:tgtEl>
                                          <p:spTgt spid="2097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Coarctation of the Aorta: Clinical</a:t>
            </a:r>
          </a:p>
        </p:txBody>
      </p:sp>
      <p:sp>
        <p:nvSpPr>
          <p:cNvPr id="1048674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p>
            <a:pPr eaLnBrk="1" hangingPunct="1"/>
            <a:r>
              <a:rPr altLang="en-US" lang="en-US"/>
              <a:t>The hallmark is radio-femoral delay of the pulse</a:t>
            </a:r>
          </a:p>
        </p:txBody>
      </p:sp>
      <p:pic>
        <p:nvPicPr>
          <p:cNvPr id="2097190" name="Picture 7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6148388" y="1447800"/>
            <a:ext cx="4138612" cy="4267200"/>
          </a:xfrm>
          <a:noFill/>
        </p:spPr>
      </p:pic>
      <p:sp>
        <p:nvSpPr>
          <p:cNvPr id="104867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ABE509AB-AA4F-4293-AE56-F6C7A146989F}" type="slidenum">
              <a:rPr altLang="en-US" b="0" sz="1400" lang="ar-SA">
                <a:solidFill>
                  <a:srgbClr val="00000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28</a:t>
            </a:fld>
            <a:endParaRPr altLang="en-US" b="0" sz="1400"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97191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9527" fill="hold" id="6"/>
                                        <p:tgtEl>
                                          <p:spTgt spid="2097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endParaRPr altLang="en-US" lang="en-US"/>
          </a:p>
        </p:txBody>
      </p:sp>
      <p:sp>
        <p:nvSpPr>
          <p:cNvPr id="104867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p>
            <a:pPr eaLnBrk="1" hangingPunct="1"/>
            <a:r>
              <a:rPr altLang="en-US" lang="en-US"/>
              <a:t>Hypertension may cause headache</a:t>
            </a:r>
          </a:p>
          <a:p>
            <a:pPr eaLnBrk="1" hangingPunct="1"/>
            <a:r>
              <a:rPr altLang="en-US" lang="en-US"/>
              <a:t>Leg cramps: reduced circulation in the lower limbs</a:t>
            </a:r>
          </a:p>
          <a:p>
            <a:pPr eaLnBrk="1" hangingPunct="1"/>
            <a:endParaRPr altLang="en-US" lang="en-US"/>
          </a:p>
          <a:p>
            <a:pPr eaLnBrk="1" hangingPunct="1"/>
            <a:endParaRPr altLang="en-US" sz="2800" lang="en-US"/>
          </a:p>
        </p:txBody>
      </p:sp>
      <p:pic>
        <p:nvPicPr>
          <p:cNvPr id="2097192" name="Picture 7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6172200" y="1676400"/>
            <a:ext cx="4286250" cy="4419600"/>
          </a:xfrm>
          <a:noFill/>
        </p:spPr>
      </p:pic>
      <p:sp>
        <p:nvSpPr>
          <p:cNvPr id="104867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006F1436-B655-4C64-A0EE-63C0DF8A8732}" type="slidenum">
              <a:rPr altLang="en-US" b="0" sz="1400" lang="ar-SA">
                <a:solidFill>
                  <a:srgbClr val="00000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29</a:t>
            </a:fld>
            <a:endParaRPr altLang="en-US" b="0" sz="1400"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97193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2469" fill="hold" id="6"/>
                                        <p:tgtEl>
                                          <p:spTgt spid="2097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Content Placeholder 7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085446" y="533401"/>
            <a:ext cx="8021109" cy="6336790"/>
          </a:xfrm>
        </p:spPr>
      </p:pic>
      <p:sp>
        <p:nvSpPr>
          <p:cNvPr id="1048598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en-US">
                <a:solidFill>
                  <a:schemeClr val="bg1"/>
                </a:solidFill>
              </a:rPr>
              <a:t>Adult life</a:t>
            </a:r>
          </a:p>
        </p:txBody>
      </p:sp>
      <p:sp>
        <p:nvSpPr>
          <p:cNvPr id="104859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</a:pPr>
            <a:fld id="{F0AF2DF8-3ED6-4702-AD9B-8D1C11C8942A}" type="slidenum">
              <a:rPr lang="ar-SA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56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9345877" y="45720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45255" fill="hold" id="6"/>
                                        <p:tgtEl>
                                          <p:spTgt spid="2097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Coarctation of the Aorta: Clinical</a:t>
            </a:r>
          </a:p>
        </p:txBody>
      </p:sp>
      <p:sp>
        <p:nvSpPr>
          <p:cNvPr id="10486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BP is raised in the arms, normal in the legs</a:t>
            </a:r>
          </a:p>
          <a:p>
            <a:pPr eaLnBrk="1" hangingPunct="1"/>
            <a:r>
              <a:rPr altLang="en-US" lang="en-US"/>
              <a:t>Auscultation:</a:t>
            </a:r>
          </a:p>
          <a:p>
            <a:pPr eaLnBrk="1" hangingPunct="1" lvl="1"/>
            <a:r>
              <a:rPr altLang="en-US" lang="en-US"/>
              <a:t> systolic murmur over the coarctation (heard over the back)</a:t>
            </a:r>
          </a:p>
          <a:p>
            <a:pPr eaLnBrk="1" hangingPunct="1" lvl="1"/>
            <a:r>
              <a:rPr altLang="en-US" lang="en-US"/>
              <a:t>Systolic ejection click (dilated aorta, bicuspid aortic valve)</a:t>
            </a:r>
          </a:p>
          <a:p>
            <a:pPr eaLnBrk="1" hangingPunct="1" lvl="1"/>
            <a:r>
              <a:rPr altLang="en-US" lang="en-US"/>
              <a:t>Continuous murmur from flow into collaterals: heard best over the spine </a:t>
            </a:r>
          </a:p>
          <a:p>
            <a:pPr eaLnBrk="1" hangingPunct="1"/>
            <a:endParaRPr altLang="en-US" lang="en-US"/>
          </a:p>
        </p:txBody>
      </p:sp>
      <p:sp>
        <p:nvSpPr>
          <p:cNvPr id="104868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ACCF38F2-CED7-413B-81D6-D410C2A34A5E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30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194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43932" fill="hold" id="6"/>
                                        <p:tgtEl>
                                          <p:spTgt spid="209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554162"/>
          </a:xfrm>
        </p:spPr>
        <p:txBody>
          <a:bodyPr/>
          <a:p>
            <a:pPr eaLnBrk="1" hangingPunct="1"/>
            <a:r>
              <a:rPr altLang="en-US" lang="en-US"/>
              <a:t>Coarctation of the Aorta: Investigations </a:t>
            </a:r>
          </a:p>
        </p:txBody>
      </p:sp>
      <p:sp>
        <p:nvSpPr>
          <p:cNvPr id="1048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28801"/>
            <a:ext cx="8229600" cy="4297363"/>
          </a:xfrm>
        </p:spPr>
        <p:txBody>
          <a:bodyPr/>
          <a:p>
            <a:pPr eaLnBrk="1" hangingPunct="1"/>
            <a:r>
              <a:rPr altLang="en-US" sz="4000" lang="en-US"/>
              <a:t>CXR: </a:t>
            </a:r>
          </a:p>
          <a:p>
            <a:pPr eaLnBrk="1" hangingPunct="1" lvl="1"/>
            <a:r>
              <a:rPr altLang="en-US" sz="3600" lang="en-US"/>
              <a:t>Rib notching: from enlarged collaterals </a:t>
            </a:r>
          </a:p>
          <a:p>
            <a:pPr eaLnBrk="1" hangingPunct="1" lvl="1"/>
            <a:r>
              <a:rPr altLang="en-US" sz="3600" lang="en-US"/>
              <a:t>Prestenotic and post-stenotic dilatation form the “3 sign” of the descending aorta</a:t>
            </a:r>
          </a:p>
        </p:txBody>
      </p:sp>
      <p:sp>
        <p:nvSpPr>
          <p:cNvPr id="104868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B6E2F1FE-F9B2-4A62-A163-DD5D478C541A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31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95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590800" y="274638"/>
            <a:ext cx="6248400" cy="6248400"/>
          </a:xfrm>
        </p:spPr>
      </p:pic>
      <p:sp>
        <p:nvSpPr>
          <p:cNvPr id="104868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</a:pPr>
            <a:fld id="{125624DB-653B-46F6-806E-69DADA435E74}" type="slidenum">
              <a:rPr lang="ar-SA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96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41285" fill="hold" id="6"/>
                                        <p:tgtEl>
                                          <p:spTgt spid="2097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97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690018" y="457200"/>
            <a:ext cx="6072982" cy="6072982"/>
          </a:xfrm>
        </p:spPr>
      </p:pic>
      <p:sp>
        <p:nvSpPr>
          <p:cNvPr id="104868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</a:pPr>
            <a:fld id="{125624DB-653B-46F6-806E-69DADA435E74}" type="slidenum">
              <a:rPr lang="ar-SA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98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5007" fill="hold" id="6"/>
                                        <p:tgtEl>
                                          <p:spTgt spid="2097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782762"/>
          </a:xfrm>
        </p:spPr>
        <p:txBody>
          <a:bodyPr/>
          <a:p>
            <a:pPr eaLnBrk="1" hangingPunct="1"/>
            <a:r>
              <a:rPr altLang="en-US" lang="en-US"/>
              <a:t>Coarctation of the Aorta: Investigations</a:t>
            </a:r>
          </a:p>
        </p:txBody>
      </p:sp>
      <p:sp>
        <p:nvSpPr>
          <p:cNvPr id="10486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332038"/>
            <a:ext cx="8229600" cy="4525962"/>
          </a:xfrm>
        </p:spPr>
        <p:txBody>
          <a:bodyPr/>
          <a:p>
            <a:pPr eaLnBrk="1" hangingPunct="1"/>
            <a:r>
              <a:rPr altLang="en-US" dirty="0" sz="3600" lang="en-US"/>
              <a:t>Echocardiography:</a:t>
            </a:r>
          </a:p>
          <a:p>
            <a:pPr eaLnBrk="1" hangingPunct="1" lvl="1"/>
            <a:r>
              <a:rPr altLang="en-US" dirty="0" sz="3200" lang="en-US"/>
              <a:t>Shows the site of stenosis &amp; pressure gradient across it</a:t>
            </a:r>
          </a:p>
          <a:p>
            <a:pPr eaLnBrk="1" hangingPunct="1" lvl="1">
              <a:buFontTx/>
              <a:buNone/>
            </a:pPr>
            <a:endParaRPr altLang="en-US" dirty="0" sz="3200" lang="en-US"/>
          </a:p>
          <a:p>
            <a:pPr eaLnBrk="1" hangingPunct="1"/>
            <a:r>
              <a:rPr altLang="en-US" dirty="0" sz="3600" lang="en-US"/>
              <a:t>CT &amp; MRI: can show the entire extent of the aorta</a:t>
            </a:r>
          </a:p>
          <a:p>
            <a:pPr eaLnBrk="1" hangingPunct="1"/>
            <a:endParaRPr altLang="en-US" dirty="0" sz="3600" lang="en-US"/>
          </a:p>
        </p:txBody>
      </p:sp>
      <p:sp>
        <p:nvSpPr>
          <p:cNvPr id="104869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65C953BF-D918-4841-8A8B-D3BD45D17F47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34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199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9218" fill="hold" id="6"/>
                                        <p:tgtEl>
                                          <p:spTgt spid="2097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200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699626" y="311473"/>
            <a:ext cx="6368174" cy="5814691"/>
          </a:xfrm>
        </p:spPr>
      </p:pic>
      <p:sp>
        <p:nvSpPr>
          <p:cNvPr id="104869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</a:pPr>
            <a:fld id="{125624DB-653B-46F6-806E-69DADA435E74}" type="slidenum">
              <a:rPr lang="ar-SA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201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6648" fill="hold" id="6"/>
                                        <p:tgtEl>
                                          <p:spTgt spid="2097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554162"/>
          </a:xfrm>
        </p:spPr>
        <p:txBody>
          <a:bodyPr/>
          <a:p>
            <a:pPr eaLnBrk="1" hangingPunct="1"/>
            <a:r>
              <a:rPr altLang="en-US" lang="en-US"/>
              <a:t>Coarctation of the Aorta: treatment</a:t>
            </a:r>
          </a:p>
        </p:txBody>
      </p:sp>
      <p:sp>
        <p:nvSpPr>
          <p:cNvPr id="10486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05001"/>
            <a:ext cx="8229600" cy="4221163"/>
          </a:xfrm>
        </p:spPr>
        <p:txBody>
          <a:bodyPr/>
          <a:p>
            <a:pPr eaLnBrk="1" hangingPunct="1"/>
            <a:r>
              <a:rPr altLang="en-US" sz="3600" lang="en-US"/>
              <a:t>Early relief of obstruction: by surgery or catheter-based intervention</a:t>
            </a:r>
          </a:p>
          <a:p>
            <a:pPr eaLnBrk="1" hangingPunct="1" lvl="1"/>
            <a:r>
              <a:rPr altLang="en-US" sz="3200" lang="en-US"/>
              <a:t>BP returns to normal</a:t>
            </a:r>
          </a:p>
          <a:p>
            <a:pPr eaLnBrk="1" hangingPunct="1"/>
            <a:r>
              <a:rPr altLang="en-US" sz="3600" lang="en-US"/>
              <a:t>If intervention is delayed, HT may persist </a:t>
            </a:r>
          </a:p>
          <a:p>
            <a:pPr eaLnBrk="1" hangingPunct="1" lvl="1"/>
            <a:endParaRPr altLang="en-US" sz="3600" lang="en-US"/>
          </a:p>
          <a:p>
            <a:pPr eaLnBrk="1" hangingPunct="1"/>
            <a:endParaRPr altLang="en-US" lang="en-US"/>
          </a:p>
        </p:txBody>
      </p:sp>
      <p:sp>
        <p:nvSpPr>
          <p:cNvPr id="104869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88CABF0B-7F30-487D-B3FA-51B83CDD8FB8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36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202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6354" fill="hold" id="6"/>
                                        <p:tgtEl>
                                          <p:spTgt spid="2097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Tetralogy of Fallot (TOF)</a:t>
            </a:r>
          </a:p>
        </p:txBody>
      </p:sp>
      <p:sp>
        <p:nvSpPr>
          <p:cNvPr id="1048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sz="4000" lang="en-US"/>
              <a:t>The four components of TOF are:</a:t>
            </a:r>
          </a:p>
          <a:p>
            <a:pPr eaLnBrk="1" hangingPunct="1" lvl="1"/>
            <a:r>
              <a:rPr altLang="en-US" sz="3600" lang="en-US"/>
              <a:t>Ventricular septal defect</a:t>
            </a:r>
          </a:p>
          <a:p>
            <a:pPr eaLnBrk="1" hangingPunct="1" lvl="1"/>
            <a:r>
              <a:rPr altLang="en-US" sz="3600" lang="en-US"/>
              <a:t>Over-riding aorta</a:t>
            </a:r>
          </a:p>
          <a:p>
            <a:pPr eaLnBrk="1" hangingPunct="1" lvl="1"/>
            <a:r>
              <a:rPr altLang="en-US" sz="3600" lang="en-US"/>
              <a:t>Pulmonary stenosis, RV outflow tract obstruction</a:t>
            </a:r>
          </a:p>
          <a:p>
            <a:pPr eaLnBrk="1" hangingPunct="1" lvl="1"/>
            <a:r>
              <a:rPr altLang="en-US" sz="3600" lang="en-US"/>
              <a:t>Right ventricular hypertrophy</a:t>
            </a:r>
          </a:p>
        </p:txBody>
      </p:sp>
      <p:sp>
        <p:nvSpPr>
          <p:cNvPr id="10486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3D41B0DD-0AE3-49E6-9D27-D2CD162E00FC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37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203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58351" fill="hold" id="6"/>
                                        <p:tgtEl>
                                          <p:spTgt spid="2097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204" name="Tetralogy of Fallot (1)">
            <a:hlinkClick r:id="" action="ppaction://media"/>
          </p:cNvPr>
          <p:cNvPicPr>
            <a:picLocks noChangeAspect="1"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073275" y="1600201"/>
            <a:ext cx="8045450" cy="4525963"/>
          </a:xfrm>
        </p:spPr>
      </p:pic>
      <p:sp>
        <p:nvSpPr>
          <p:cNvPr id="104870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</a:pPr>
            <a:fld id="{125624DB-653B-46F6-806E-69DADA435E74}" type="slidenum">
              <a:rPr lang="ar-SA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6"/>
                                        <p:tgtEl>
                                          <p:spTgt spid="2097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20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TOF: Clinical Picture</a:t>
            </a:r>
          </a:p>
        </p:txBody>
      </p:sp>
      <p:sp>
        <p:nvSpPr>
          <p:cNvPr id="10487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sz="3600" lang="en-US"/>
              <a:t>Cyanosis &amp; clubbing</a:t>
            </a:r>
          </a:p>
          <a:p>
            <a:pPr eaLnBrk="1" hangingPunct="1"/>
            <a:r>
              <a:rPr altLang="en-US" sz="3600" lang="en-US"/>
              <a:t>Squatting: sudden assumption of the sitting position in the upright patient:</a:t>
            </a:r>
            <a:r>
              <a:rPr altLang="en-US" lang="en-US"/>
              <a:t> </a:t>
            </a:r>
          </a:p>
          <a:p>
            <a:pPr eaLnBrk="1" hangingPunct="1" lvl="1"/>
            <a:r>
              <a:rPr altLang="en-US" sz="3200" lang="en-US"/>
              <a:t>This increases the LV afterload and reduces the magnitude of right -to-left shunt</a:t>
            </a:r>
          </a:p>
        </p:txBody>
      </p:sp>
      <p:sp>
        <p:nvSpPr>
          <p:cNvPr id="104870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A9D5BFF7-79D9-401A-ACF0-E0D2453BAD94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39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205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49435" fill="hold" id="6"/>
                                        <p:tgtEl>
                                          <p:spTgt spid="2097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Content Placeholder 7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033034" y="533401"/>
            <a:ext cx="8101566" cy="5838825"/>
          </a:xfrm>
        </p:spPr>
      </p:pic>
      <p:sp>
        <p:nvSpPr>
          <p:cNvPr id="1048600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en-US">
                <a:solidFill>
                  <a:schemeClr val="bg1"/>
                </a:solidFill>
              </a:rPr>
              <a:t>Fetal Life</a:t>
            </a:r>
          </a:p>
        </p:txBody>
      </p:sp>
      <p:sp>
        <p:nvSpPr>
          <p:cNvPr id="104860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</a:pPr>
            <a:fld id="{F0AF2DF8-3ED6-4702-AD9B-8D1C11C8942A}" type="slidenum">
              <a:rPr lang="ar-SA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58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981200" y="50292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50387" fill="hold" id="6"/>
                                        <p:tgtEl>
                                          <p:spTgt spid="2097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TOF: Clinical Picture</a:t>
            </a:r>
          </a:p>
        </p:txBody>
      </p:sp>
      <p:sp>
        <p:nvSpPr>
          <p:cNvPr id="10487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Cyanotic spells: sudden lethargy and weakness with increased depth of cyanosis:</a:t>
            </a:r>
          </a:p>
          <a:p>
            <a:pPr eaLnBrk="1" hangingPunct="1" lvl="1"/>
            <a:r>
              <a:rPr altLang="en-US" lang="en-US"/>
              <a:t>Fever</a:t>
            </a:r>
          </a:p>
          <a:p>
            <a:pPr eaLnBrk="1" hangingPunct="1" lvl="1"/>
            <a:r>
              <a:rPr altLang="en-US" lang="en-US"/>
              <a:t>Crying </a:t>
            </a:r>
          </a:p>
          <a:p>
            <a:pPr eaLnBrk="1" hangingPunct="1" lvl="1"/>
            <a:r>
              <a:rPr altLang="en-US" lang="en-US"/>
              <a:t>Exertion</a:t>
            </a:r>
          </a:p>
          <a:p>
            <a:pPr eaLnBrk="1" hangingPunct="1"/>
            <a:r>
              <a:rPr altLang="en-US" lang="en-US"/>
              <a:t> Cause: Reduced pulmonary blood flow &amp; increased shunting of blood to the left side</a:t>
            </a:r>
          </a:p>
          <a:p>
            <a:pPr eaLnBrk="1" hangingPunct="1"/>
            <a:endParaRPr altLang="en-US" lang="en-US"/>
          </a:p>
        </p:txBody>
      </p:sp>
      <p:sp>
        <p:nvSpPr>
          <p:cNvPr id="104870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53D707CF-B271-459F-8008-E54C484BEEDF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40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206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81881" fill="hold" id="6"/>
                                        <p:tgtEl>
                                          <p:spTgt spid="2097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TOF: Physical findings</a:t>
            </a:r>
          </a:p>
        </p:txBody>
      </p:sp>
      <p:sp>
        <p:nvSpPr>
          <p:cNvPr id="10487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Clubbing</a:t>
            </a:r>
          </a:p>
          <a:p>
            <a:pPr eaLnBrk="1" hangingPunct="1"/>
            <a:r>
              <a:rPr altLang="en-US" lang="en-US"/>
              <a:t>Cyanosis</a:t>
            </a:r>
          </a:p>
          <a:p>
            <a:pPr eaLnBrk="1" hangingPunct="1"/>
            <a:r>
              <a:rPr altLang="en-US" lang="en-US"/>
              <a:t>Prominent RV impulse</a:t>
            </a:r>
          </a:p>
          <a:p>
            <a:pPr eaLnBrk="1" hangingPunct="1"/>
            <a:r>
              <a:rPr altLang="en-US" lang="en-US"/>
              <a:t>No thrill (≠ valvular PS): reduced pulmonary blood flow</a:t>
            </a:r>
          </a:p>
        </p:txBody>
      </p:sp>
      <p:sp>
        <p:nvSpPr>
          <p:cNvPr id="104871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5B3E6BD4-F167-4773-B246-498C7FED76CC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41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207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7043" fill="hold" id="6"/>
                                        <p:tgtEl>
                                          <p:spTgt spid="2097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TOF: Physical findings</a:t>
            </a:r>
          </a:p>
        </p:txBody>
      </p:sp>
      <p:sp>
        <p:nvSpPr>
          <p:cNvPr id="10487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sz="3600" lang="en-US"/>
              <a:t>Auscultation:</a:t>
            </a:r>
            <a:r>
              <a:rPr altLang="en-US" lang="en-US"/>
              <a:t> </a:t>
            </a:r>
          </a:p>
          <a:p>
            <a:pPr eaLnBrk="1" hangingPunct="1" lvl="1"/>
            <a:r>
              <a:rPr altLang="en-US" sz="3200" lang="en-US"/>
              <a:t>single second heart sound</a:t>
            </a:r>
          </a:p>
          <a:p>
            <a:pPr eaLnBrk="1" hangingPunct="1" lvl="1"/>
            <a:r>
              <a:rPr altLang="en-US" sz="3200" lang="en-US"/>
              <a:t>Faint systolic ejection murmur at the pulmonary area</a:t>
            </a:r>
          </a:p>
          <a:p>
            <a:pPr eaLnBrk="1" hangingPunct="1"/>
            <a:endParaRPr altLang="en-US" lang="en-US"/>
          </a:p>
        </p:txBody>
      </p:sp>
      <p:sp>
        <p:nvSpPr>
          <p:cNvPr id="104871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BA3DB84C-81CD-4999-9A64-072B201D20D6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42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208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8568" fill="hold" id="6"/>
                                        <p:tgtEl>
                                          <p:spTgt spid="2097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TOF: investigation</a:t>
            </a:r>
          </a:p>
        </p:txBody>
      </p:sp>
      <p:sp>
        <p:nvSpPr>
          <p:cNvPr id="1048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105400"/>
          </a:xfrm>
        </p:spPr>
        <p:txBody>
          <a:bodyPr/>
          <a:p>
            <a:pPr eaLnBrk="1" hangingPunct="1">
              <a:lnSpc>
                <a:spcPct val="90000"/>
              </a:lnSpc>
            </a:pPr>
            <a:r>
              <a:rPr altLang="en-US" sz="3600" lang="en-US"/>
              <a:t>ECG:</a:t>
            </a:r>
            <a:r>
              <a:rPr altLang="en-US" lang="en-US"/>
              <a:t> </a:t>
            </a:r>
          </a:p>
          <a:p>
            <a:pPr eaLnBrk="1" hangingPunct="1" lvl="1">
              <a:lnSpc>
                <a:spcPct val="90000"/>
              </a:lnSpc>
            </a:pPr>
            <a:r>
              <a:rPr altLang="en-US" sz="3200" lang="en-US"/>
              <a:t>Right ventricular hypertrophy</a:t>
            </a:r>
          </a:p>
          <a:p>
            <a:pPr eaLnBrk="1" hangingPunct="1">
              <a:lnSpc>
                <a:spcPct val="90000"/>
              </a:lnSpc>
            </a:pPr>
            <a:endParaRPr altLang="en-US" sz="3600" lang="en-US"/>
          </a:p>
          <a:p>
            <a:pPr eaLnBrk="1" hangingPunct="1">
              <a:lnSpc>
                <a:spcPct val="90000"/>
              </a:lnSpc>
            </a:pPr>
            <a:r>
              <a:rPr altLang="en-US" sz="3600" lang="en-US"/>
              <a:t>Chest X ray:</a:t>
            </a:r>
          </a:p>
          <a:p>
            <a:pPr eaLnBrk="1" hangingPunct="1" lvl="1">
              <a:lnSpc>
                <a:spcPct val="90000"/>
              </a:lnSpc>
            </a:pPr>
            <a:r>
              <a:rPr altLang="en-US" sz="3200" lang="en-US"/>
              <a:t>Right ventricular enlargement</a:t>
            </a:r>
          </a:p>
          <a:p>
            <a:pPr eaLnBrk="1" hangingPunct="1" lvl="1">
              <a:lnSpc>
                <a:spcPct val="90000"/>
              </a:lnSpc>
            </a:pPr>
            <a:r>
              <a:rPr altLang="en-US" sz="3200" lang="en-US"/>
              <a:t>Pulmonary bay (underdeveloped pulmonary artery) </a:t>
            </a:r>
          </a:p>
          <a:p>
            <a:pPr eaLnBrk="1" hangingPunct="1" lvl="1">
              <a:lnSpc>
                <a:spcPct val="90000"/>
              </a:lnSpc>
            </a:pPr>
            <a:r>
              <a:rPr altLang="en-US" sz="3200" lang="en-US"/>
              <a:t>The combination of these findings gives the “boot-shaped heart”</a:t>
            </a:r>
          </a:p>
        </p:txBody>
      </p:sp>
      <p:sp>
        <p:nvSpPr>
          <p:cNvPr id="104871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92C6D3A0-ABE8-4381-B2A7-6B969278E6AD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43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209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115330" y="838200"/>
            <a:ext cx="5495270" cy="5576964"/>
          </a:xfrm>
        </p:spPr>
      </p:pic>
      <p:sp>
        <p:nvSpPr>
          <p:cNvPr id="10487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</a:pPr>
            <a:fld id="{125624DB-653B-46F6-806E-69DADA435E74}" type="slidenum">
              <a:rPr lang="ar-SA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210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46277" fill="hold" id="6"/>
                                        <p:tgtEl>
                                          <p:spTgt spid="2097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211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600838" y="1600201"/>
            <a:ext cx="6990325" cy="4525963"/>
          </a:xfrm>
        </p:spPr>
      </p:pic>
      <p:sp>
        <p:nvSpPr>
          <p:cNvPr id="10487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</a:pPr>
            <a:fld id="{125624DB-653B-46F6-806E-69DADA435E74}" type="slidenum">
              <a:rPr lang="ar-SA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212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4628" fill="hold" id="6"/>
                                        <p:tgtEl>
                                          <p:spTgt spid="2097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TOF: Treatment</a:t>
            </a:r>
          </a:p>
        </p:txBody>
      </p:sp>
      <p:sp>
        <p:nvSpPr>
          <p:cNvPr id="1048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Surgical correction</a:t>
            </a:r>
          </a:p>
          <a:p>
            <a:pPr eaLnBrk="1" hangingPunct="1"/>
            <a:r>
              <a:rPr altLang="en-US" lang="en-US"/>
              <a:t>If the PA is very small &amp; underdeveloped: the aorta is anastomosed to the pulmonary arteries to enhance their growth before total correction ( Blalock-Taussig shunt)</a:t>
            </a:r>
          </a:p>
        </p:txBody>
      </p:sp>
      <p:sp>
        <p:nvSpPr>
          <p:cNvPr id="104872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5E7DF9F0-AE3A-478A-A805-5E9792DF0A76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46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213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44094" fill="hold" id="6"/>
                                        <p:tgtEl>
                                          <p:spTgt spid="2097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113492" y="398463"/>
            <a:ext cx="7965017" cy="5973763"/>
          </a:xfrm>
          <a:prstGeom prst="rect"/>
        </p:spPr>
      </p:pic>
      <p:sp>
        <p:nvSpPr>
          <p:cNvPr id="104860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en-US">
                <a:solidFill>
                  <a:schemeClr val="bg1"/>
                </a:solidFill>
              </a:rPr>
              <a:t>Adult with PDA</a:t>
            </a:r>
          </a:p>
        </p:txBody>
      </p:sp>
      <p:sp>
        <p:nvSpPr>
          <p:cNvPr id="1048603" name="TextBox 5"/>
          <p:cNvSpPr txBox="1"/>
          <p:nvPr/>
        </p:nvSpPr>
        <p:spPr>
          <a:xfrm>
            <a:off x="8763000" y="1676401"/>
            <a:ext cx="1143000" cy="584775"/>
          </a:xfrm>
          <a:prstGeom prst="rect"/>
          <a:noFill/>
        </p:spPr>
        <p:txBody>
          <a:bodyPr rtlCol="0" wrap="squar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dirty="0" sz="3200"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</a:t>
            </a:r>
          </a:p>
        </p:txBody>
      </p:sp>
      <p:sp>
        <p:nvSpPr>
          <p:cNvPr id="104860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</a:pPr>
            <a:fld id="{125624DB-653B-46F6-806E-69DADA435E74}" type="slidenum">
              <a:rPr lang="ar-SA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60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057399" y="45720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42933" fill="hold" id="6"/>
                                        <p:tgtEl>
                                          <p:spTgt spid="2097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PDA: Pathophysiology</a:t>
            </a:r>
          </a:p>
        </p:txBody>
      </p:sp>
      <p:sp>
        <p:nvSpPr>
          <p:cNvPr id="1048606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p>
            <a:pPr eaLnBrk="1" hangingPunct="1"/>
            <a:r>
              <a:rPr altLang="en-US" lang="en-US"/>
              <a:t>The shunt involves PA, LA, LV, &amp; aorta</a:t>
            </a:r>
          </a:p>
          <a:p>
            <a:pPr eaLnBrk="1" hangingPunct="1"/>
            <a:r>
              <a:rPr altLang="en-US" lang="en-US"/>
              <a:t>The RV and RA are not involved in the shunt</a:t>
            </a:r>
          </a:p>
          <a:p>
            <a:pPr eaLnBrk="1" hangingPunct="1"/>
            <a:endParaRPr altLang="en-US" lang="en-US"/>
          </a:p>
        </p:txBody>
      </p:sp>
      <p:pic>
        <p:nvPicPr>
          <p:cNvPr id="2097161" name="Picture 7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6376989" y="1524000"/>
            <a:ext cx="4110037" cy="5105400"/>
          </a:xfrm>
          <a:noFill/>
        </p:spPr>
      </p:pic>
      <p:sp>
        <p:nvSpPr>
          <p:cNvPr id="104860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4B38907D-149B-4309-9CA3-5274B70DF81C}" type="slidenum">
              <a:rPr altLang="en-US" b="0" sz="1400" lang="ar-SA">
                <a:solidFill>
                  <a:srgbClr val="00000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6</a:t>
            </a:fld>
            <a:endParaRPr altLang="en-US" b="0" sz="1400"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97162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2856" fill="hold" id="6"/>
                                        <p:tgtEl>
                                          <p:spTgt spid="2097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PDA: Pathophysiology</a:t>
            </a:r>
          </a:p>
        </p:txBody>
      </p:sp>
      <p:sp>
        <p:nvSpPr>
          <p:cNvPr id="10486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The magnitude of the shunt depends on the size of the communication</a:t>
            </a:r>
          </a:p>
          <a:p>
            <a:pPr eaLnBrk="1" hangingPunct="1">
              <a:buFontTx/>
              <a:buNone/>
            </a:pPr>
            <a:endParaRPr altLang="en-US" lang="en-US"/>
          </a:p>
          <a:p>
            <a:pPr eaLnBrk="1" hangingPunct="1"/>
            <a:r>
              <a:rPr altLang="en-US" lang="en-US"/>
              <a:t>Usually there is LV volume overload and increased flow through the mitral valve</a:t>
            </a:r>
          </a:p>
        </p:txBody>
      </p:sp>
      <p:sp>
        <p:nvSpPr>
          <p:cNvPr id="104861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29519269-7333-4B19-AFB5-C004F7D661B5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7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163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9690" fill="hold" id="6"/>
                                        <p:tgtEl>
                                          <p:spTgt spid="2097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PDA: Clinical Presentation</a:t>
            </a:r>
          </a:p>
        </p:txBody>
      </p:sp>
      <p:sp>
        <p:nvSpPr>
          <p:cNvPr id="10486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Exertional dyspnea</a:t>
            </a:r>
          </a:p>
          <a:p>
            <a:pPr eaLnBrk="1" hangingPunct="1"/>
            <a:r>
              <a:rPr altLang="en-US" lang="en-US"/>
              <a:t>Recurrent chest infections</a:t>
            </a:r>
          </a:p>
          <a:p>
            <a:pPr eaLnBrk="1" hangingPunct="1"/>
            <a:r>
              <a:rPr altLang="en-US" lang="en-US"/>
              <a:t>Congestive heart failure</a:t>
            </a:r>
          </a:p>
        </p:txBody>
      </p:sp>
      <p:sp>
        <p:nvSpPr>
          <p:cNvPr id="104861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A50DFB4A-5F39-46F1-A2F7-BC481A9159F3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8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164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7786" fill="hold" id="6"/>
                                        <p:tgtEl>
                                          <p:spTgt spid="2097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US" lang="en-US"/>
              <a:t>PDA: Physical Findings</a:t>
            </a:r>
          </a:p>
        </p:txBody>
      </p:sp>
      <p:sp>
        <p:nvSpPr>
          <p:cNvPr id="10486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US" lang="en-US"/>
              <a:t>Large volume pulse</a:t>
            </a:r>
          </a:p>
          <a:p>
            <a:pPr eaLnBrk="1" hangingPunct="1"/>
            <a:r>
              <a:rPr altLang="en-US" lang="en-US"/>
              <a:t>Left ventricular dilatation (displaced apex beat)</a:t>
            </a:r>
          </a:p>
          <a:p>
            <a:pPr eaLnBrk="1" hangingPunct="1"/>
            <a:r>
              <a:rPr altLang="en-US" lang="en-US"/>
              <a:t>Systolic &amp; diastolic thrills in the pulmonary area</a:t>
            </a:r>
          </a:p>
          <a:p>
            <a:pPr eaLnBrk="1" hangingPunct="1"/>
            <a:r>
              <a:rPr altLang="en-US" lang="en-US"/>
              <a:t>Palpable systolic expansion of the pulmonary artery</a:t>
            </a:r>
          </a:p>
          <a:p>
            <a:pPr eaLnBrk="1" hangingPunct="1">
              <a:buFontTx/>
              <a:buNone/>
            </a:pPr>
            <a:endParaRPr altLang="en-US" lang="en-US"/>
          </a:p>
          <a:p>
            <a:pPr eaLnBrk="1" hangingPunct="1"/>
            <a:endParaRPr altLang="en-US" lang="en-US"/>
          </a:p>
        </p:txBody>
      </p:sp>
      <p:sp>
        <p:nvSpPr>
          <p:cNvPr id="104861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b="1" sz="32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eaLnBrk="0" hangingPunct="0" indent="-285750" marL="742950">
              <a:spcBef>
                <a:spcPct val="20000"/>
              </a:spcBef>
              <a:buChar char="–"/>
              <a:defRPr b="1" sz="2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eaLnBrk="0" hangingPunct="0" indent="-228600" marL="1143000">
              <a:spcBef>
                <a:spcPct val="20000"/>
              </a:spcBef>
              <a:buChar char="•"/>
              <a:defRPr b="1" sz="24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eaLnBrk="0" hangingPunct="0" indent="-228600" marL="1600200">
              <a:spcBef>
                <a:spcPct val="20000"/>
              </a:spcBef>
              <a:buChar char="–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eaLnBrk="0" hangingPunct="0" indent="-228600" marL="2057400">
              <a:spcBef>
                <a:spcPct val="20000"/>
              </a:spcBef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b="1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6B91ADD2-CA84-4277-9E0B-33057D8DFCC4}" type="slidenum">
              <a:rPr altLang="en-US" sz="1400" lang="ar-SA">
                <a:solidFill>
                  <a:srgbClr val="FEA0A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9</a:t>
            </a:fld>
            <a:endParaRPr altLang="en-US" sz="1400" lang="en-US">
              <a:solidFill>
                <a:srgbClr val="FEA0A0"/>
              </a:solidFill>
              <a:latin typeface="Arial" panose="020B0604020202020204" pitchFamily="34" charset="0"/>
            </a:endParaRPr>
          </a:p>
        </p:txBody>
      </p:sp>
      <p:pic>
        <p:nvPicPr>
          <p:cNvPr id="2097165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620000" y="5009941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48134" fill="hold" id="6"/>
                                        <p:tgtEl>
                                          <p:spTgt spid="2097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Macintosh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Patent Ductus Arteriosus</dc:title>
  <dc:creator>Tahsin Alkinani</dc:creator>
  <cp:lastModifiedBy>Tahsin Alkinani</cp:lastModifiedBy>
  <dcterms:created xsi:type="dcterms:W3CDTF">2020-06-03T02:05:23Z</dcterms:created>
  <dcterms:modified xsi:type="dcterms:W3CDTF">2020-06-03T15:45:50Z</dcterms:modified>
</cp:coreProperties>
</file>