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52" r:id="rId1"/>
  </p:sldMasterIdLst>
  <p:sldIdLst>
    <p:sldId id="257" r:id="rId2"/>
    <p:sldId id="258" r:id="rId3"/>
    <p:sldId id="260" r:id="rId4"/>
    <p:sldId id="261" r:id="rId5"/>
    <p:sldId id="263" r:id="rId6"/>
    <p:sldId id="265" r:id="rId7"/>
    <p:sldId id="269" r:id="rId8"/>
    <p:sldId id="270" r:id="rId9"/>
    <p:sldId id="290" r:id="rId10"/>
    <p:sldId id="273" r:id="rId11"/>
    <p:sldId id="289" r:id="rId12"/>
    <p:sldId id="274" r:id="rId13"/>
    <p:sldId id="275" r:id="rId14"/>
    <p:sldId id="299" r:id="rId15"/>
    <p:sldId id="276" r:id="rId16"/>
    <p:sldId id="280" r:id="rId17"/>
    <p:sldId id="282" r:id="rId18"/>
    <p:sldId id="283" r:id="rId19"/>
    <p:sldId id="294" r:id="rId20"/>
    <p:sldId id="295" r:id="rId21"/>
    <p:sldId id="284" r:id="rId22"/>
    <p:sldId id="293" r:id="rId23"/>
    <p:sldId id="296" r:id="rId24"/>
    <p:sldId id="285" r:id="rId25"/>
    <p:sldId id="286" r:id="rId26"/>
    <p:sldId id="287" r:id="rId27"/>
    <p:sldId id="288" r:id="rId28"/>
    <p:sldId id="298" r:id="rId2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56" autoAdjust="0"/>
    <p:restoredTop sz="94622" autoAdjust="0"/>
  </p:normalViewPr>
  <p:slideViewPr>
    <p:cSldViewPr>
      <p:cViewPr>
        <p:scale>
          <a:sx n="96" d="100"/>
          <a:sy n="96" d="100"/>
        </p:scale>
        <p:origin x="427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21/10/1441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5400600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  </a:t>
            </a:r>
            <a:r>
              <a:rPr lang="en-US" sz="4400" b="1" dirty="0">
                <a:solidFill>
                  <a:srgbClr val="FF0000"/>
                </a:solidFill>
              </a:rPr>
              <a:t>Acquired                                           Immunodeficiency                        Syndrome(</a:t>
            </a:r>
            <a:r>
              <a:rPr lang="en-US" sz="4400" dirty="0">
                <a:solidFill>
                  <a:srgbClr val="FF0000"/>
                </a:solidFill>
              </a:rPr>
              <a:t> AIDS</a:t>
            </a:r>
            <a:r>
              <a:rPr lang="en-US" sz="4400" b="1" dirty="0">
                <a:solidFill>
                  <a:srgbClr val="FF0000"/>
                </a:solidFill>
              </a:rPr>
              <a:t>)(HIV) </a:t>
            </a:r>
            <a:endParaRPr lang="ar-IQ" sz="4400" dirty="0">
              <a:solidFill>
                <a:srgbClr val="FF0000"/>
              </a:solidFill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65C37749-7804-4A60-8F1B-D09985017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4"/>
    </mc:Choice>
    <mc:Fallback xmlns="">
      <p:transition spd="slow" advTm="12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19268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2800" dirty="0"/>
          </a:p>
          <a:p>
            <a:pPr marL="0" indent="0" algn="l" rtl="0">
              <a:buNone/>
            </a:pPr>
            <a:r>
              <a:rPr lang="en-US" sz="2800" dirty="0"/>
              <a:t>*</a:t>
            </a:r>
            <a:r>
              <a:rPr lang="nl-NL" sz="2800" dirty="0">
                <a:solidFill>
                  <a:srgbClr val="FFC000"/>
                </a:solidFill>
                <a:latin typeface="+mj-lt"/>
              </a:rPr>
              <a:t>Skin manifestation</a:t>
            </a:r>
            <a:r>
              <a:rPr lang="nl-NL" sz="2800" dirty="0">
                <a:latin typeface="+mj-lt"/>
              </a:rPr>
              <a:t>: seborrhea dermatitis ,eczema, and molesecum contagiusum .</a:t>
            </a: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</a:t>
            </a:r>
            <a:r>
              <a:rPr lang="en-US" sz="2800" dirty="0">
                <a:solidFill>
                  <a:srgbClr val="FFC000"/>
                </a:solidFill>
                <a:latin typeface="+mj-lt"/>
              </a:rPr>
              <a:t>Hematologic and Malignant Diseases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 Anemia ,leukopenia , &amp;thrombocytopenia.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 Non-Hodgkin lymphoma.</a:t>
            </a:r>
            <a:endParaRPr lang="ar-IQ" sz="2800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2CF1C5E9-8053-4031-828E-5B9FE33D2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1"/>
    </mc:Choice>
    <mc:Fallback xmlns="">
      <p:transition spd="slow" advTm="2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260648"/>
            <a:ext cx="7560840" cy="6063953"/>
          </a:xfrm>
          <a:prstGeom prst="rect">
            <a:avLst/>
          </a:prstGeom>
          <a:noFill/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217FD53D-BF48-4FCB-835E-3C294F11E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"/>
    </mc:Choice>
    <mc:Fallback xmlns="">
      <p:transition spd="slow" advTm="6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20680"/>
          </a:xfrm>
        </p:spPr>
        <p:txBody>
          <a:bodyPr/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Diagnosis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All infants born to HIV-infected mothers test antibody-positive at birth because of passive transfer of maternal HIV antibody across the placenta during gestation. 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To establish a definitive serologic diagnosis, the test should be repeated after 18 months.</a:t>
            </a: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6EE6EF8D-58B2-4CBA-9B66-92263F3F9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1"/>
    </mc:Choice>
    <mc:Fallback xmlns="">
      <p:transition spd="slow" advTm="4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pPr marL="0" indent="0" algn="l">
              <a:buNone/>
            </a:pPr>
            <a:endParaRPr lang="en-US" sz="2800" dirty="0"/>
          </a:p>
          <a:p>
            <a:pPr marL="0" indent="0" algn="l">
              <a:buNone/>
            </a:pPr>
            <a:endParaRPr lang="en-US" sz="2800" dirty="0"/>
          </a:p>
          <a:p>
            <a:pPr marL="0" indent="0" algn="l">
              <a:buNone/>
            </a:pPr>
            <a:r>
              <a:rPr lang="en-US" sz="2800" dirty="0"/>
              <a:t>*</a:t>
            </a:r>
            <a:r>
              <a:rPr lang="en-US" sz="2800" dirty="0">
                <a:latin typeface="+mj-lt"/>
              </a:rPr>
              <a:t>Viral diagnostic assay:  HIV DNA PCR,  HIV RNA PCR,&amp;  HIV culture </a:t>
            </a:r>
            <a:r>
              <a:rPr lang="en-US" sz="2800" b="1" dirty="0">
                <a:latin typeface="+mj-lt"/>
              </a:rPr>
              <a:t>→</a:t>
            </a:r>
            <a:r>
              <a:rPr lang="en-US" sz="2800" dirty="0">
                <a:latin typeface="+mj-lt"/>
              </a:rPr>
              <a:t>   used for detection of HIV in children less than 18 months.</a:t>
            </a:r>
          </a:p>
          <a:p>
            <a:pPr marL="0" indent="0" algn="l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Treatment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The currently available therapy does not eradicate the virus and cure the patient; instead it suppresses the virus and changes the course of the disease to a chronic process.</a:t>
            </a:r>
          </a:p>
          <a:p>
            <a:pPr marL="0" indent="0" algn="l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ar-IQ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28497E3-664C-4FB3-82EA-2FBC3BC53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1"/>
    </mc:Choice>
    <mc:Fallback xmlns="">
      <p:transition spd="slow" advTm="4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A321224-02C1-435D-95E3-EA9B4BAE0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/>
          <a:lstStyle/>
          <a:p>
            <a:pPr marL="0" lvl="0" indent="0" algn="l" rtl="0">
              <a:buClr>
                <a:srgbClr val="0BD0D9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1</a:t>
            </a:r>
            <a:r>
              <a:rPr lang="en-US" sz="2400" b="1" dirty="0">
                <a:solidFill>
                  <a:srgbClr val="FF0000"/>
                </a:solidFill>
              </a:rPr>
              <a:t>. Anti-retroviral Therapies</a:t>
            </a:r>
            <a:endParaRPr lang="en-US" sz="2400" dirty="0">
              <a:solidFill>
                <a:srgbClr val="FF0000"/>
              </a:solidFill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- </a:t>
            </a:r>
            <a:r>
              <a:rPr lang="en-US" sz="2400" b="1" dirty="0">
                <a:solidFill>
                  <a:srgbClr val="0F6FC6"/>
                </a:solidFill>
              </a:rPr>
              <a:t>Reverse transcriptase inhibitors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* Nucleoside (or nucleotide) reverse transcriptase inhibitors→ </a:t>
            </a:r>
            <a:r>
              <a:rPr lang="en-US" sz="2400" dirty="0">
                <a:solidFill>
                  <a:prstClr val="black"/>
                </a:solidFill>
              </a:rPr>
              <a:t> Lamivudine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prstClr val="black"/>
                </a:solidFill>
              </a:rPr>
              <a:t>Zidovudine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* Nonnucleoside reverse transcriptase inhibitors. </a:t>
            </a:r>
            <a:endParaRPr lang="en-US" sz="2400" dirty="0">
              <a:solidFill>
                <a:prstClr val="black"/>
              </a:solidFill>
            </a:endParaRPr>
          </a:p>
          <a:p>
            <a:pPr lvl="0" algn="l" rtl="0">
              <a:buClr>
                <a:srgbClr val="0BD0D9"/>
              </a:buClr>
              <a:buFontTx/>
              <a:buChar char="-"/>
            </a:pPr>
            <a:r>
              <a:rPr lang="en-US" sz="2400" b="1" dirty="0">
                <a:solidFill>
                  <a:srgbClr val="0F6FC6"/>
                </a:solidFill>
              </a:rPr>
              <a:t>Protease inhibitors</a:t>
            </a:r>
          </a:p>
          <a:p>
            <a:pPr lvl="0" algn="l" rtl="0">
              <a:buClr>
                <a:srgbClr val="0BD0D9"/>
              </a:buClr>
              <a:buFontTx/>
              <a:buChar char="-"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A3B7DA56-D78B-4A4A-9065-03896153F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8"/>
    </mc:Choice>
    <mc:Fallback xmlns="">
      <p:transition spd="slow" advTm="2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algn="l" rtl="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sz="3000" b="1" dirty="0">
                <a:solidFill>
                  <a:srgbClr val="FF0000"/>
                </a:solidFill>
                <a:latin typeface="Calibri"/>
              </a:rPr>
              <a:t>. Supportive   therapy. </a:t>
            </a: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3200" dirty="0">
                <a:latin typeface="LiberationSerif"/>
              </a:rPr>
              <a:t>Nutritional support,  oral hygiene</a:t>
            </a:r>
          </a:p>
          <a:p>
            <a:pPr marL="0" lvl="0" indent="0" algn="l" rtl="0">
              <a:buClr>
                <a:srgbClr val="0BD0D9"/>
              </a:buClr>
              <a:buNone/>
            </a:pPr>
            <a:endParaRPr lang="en-US" sz="3000" dirty="0">
              <a:solidFill>
                <a:srgbClr val="FF0000"/>
              </a:solidFill>
              <a:latin typeface="Calibri"/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3200" dirty="0">
                <a:latin typeface="LiberationSerif"/>
              </a:rPr>
              <a:t>Immunizations, prophylactic antibiotics</a:t>
            </a:r>
            <a:endParaRPr lang="en-US" sz="3000" b="1" dirty="0">
              <a:solidFill>
                <a:srgbClr val="FF0000"/>
              </a:solidFill>
              <a:latin typeface="Calibri"/>
            </a:endParaRPr>
          </a:p>
          <a:p>
            <a:pPr algn="l" rtl="0">
              <a:buFontTx/>
              <a:buChar char="-"/>
            </a:pPr>
            <a:endParaRPr lang="ar-IQ" b="1" dirty="0"/>
          </a:p>
          <a:p>
            <a:pPr algn="l" rtl="0">
              <a:buFontTx/>
              <a:buChar char="-"/>
            </a:pPr>
            <a:endParaRPr lang="en-US" dirty="0"/>
          </a:p>
          <a:p>
            <a:pPr marL="0" indent="0" rtl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82EFFC77-AFFA-49C9-9D7F-48B68A92F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57"/>
    </mc:Choice>
    <mc:Fallback xmlns="">
      <p:transition spd="slow" advTm="328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>
            <a:normAutofit fontScale="92500" lnSpcReduction="10000"/>
          </a:bodyPr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Infectious mononucleosis</a:t>
            </a:r>
            <a:r>
              <a:rPr lang="en-US" sz="30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glandular fever</a:t>
            </a:r>
            <a:r>
              <a:rPr lang="en-US" sz="30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0" indent="0" rtl="0">
              <a:buNone/>
            </a:pPr>
            <a:r>
              <a:rPr lang="en-US" sz="3000" dirty="0">
                <a:latin typeface="+mj-lt"/>
              </a:rPr>
              <a:t> </a:t>
            </a:r>
          </a:p>
          <a:p>
            <a:pPr marL="0" indent="0" algn="l" rtl="0">
              <a:buNone/>
            </a:pPr>
            <a:r>
              <a:rPr lang="en-US" sz="3000" b="1" dirty="0">
                <a:solidFill>
                  <a:schemeClr val="accent1"/>
                </a:solidFill>
                <a:latin typeface="+mj-lt"/>
              </a:rPr>
              <a:t>Etiology</a:t>
            </a:r>
            <a:endParaRPr lang="en-US" sz="3000" dirty="0">
              <a:solidFill>
                <a:schemeClr val="accent1"/>
              </a:solidFill>
              <a:latin typeface="+mj-lt"/>
            </a:endParaRPr>
          </a:p>
          <a:p>
            <a:pPr marL="0" indent="0" algn="l" rtl="0">
              <a:buNone/>
            </a:pPr>
            <a:r>
              <a:rPr lang="en-US" sz="3000" dirty="0">
                <a:latin typeface="+mj-lt"/>
              </a:rPr>
              <a:t>Epstein-Barr virus (EBV)</a:t>
            </a:r>
          </a:p>
          <a:p>
            <a:pPr marL="0" indent="0" algn="l" rtl="0">
              <a:buNone/>
            </a:pPr>
            <a:r>
              <a:rPr lang="en-US" sz="3000" b="1" dirty="0">
                <a:solidFill>
                  <a:schemeClr val="accent1"/>
                </a:solidFill>
                <a:latin typeface="+mj-lt"/>
              </a:rPr>
              <a:t>Epidemiology</a:t>
            </a:r>
          </a:p>
          <a:p>
            <a:pPr marL="0" indent="0" algn="l" rtl="0">
              <a:buNone/>
            </a:pPr>
            <a:r>
              <a:rPr lang="en-US" sz="3000" dirty="0">
                <a:latin typeface="+mj-lt"/>
              </a:rPr>
              <a:t>It is transmitted in oral secretions by close contact such as kissing or exchange of saliva from child to child</a:t>
            </a:r>
            <a:r>
              <a:rPr lang="en-US" sz="3000" b="1" dirty="0">
                <a:latin typeface="+mj-lt"/>
              </a:rPr>
              <a:t>.</a:t>
            </a:r>
            <a:r>
              <a:rPr lang="en-US" sz="3000" dirty="0">
                <a:latin typeface="+mj-lt"/>
              </a:rPr>
              <a:t> </a:t>
            </a:r>
          </a:p>
          <a:p>
            <a:pPr marL="0" indent="0" algn="l" rtl="0">
              <a:buNone/>
            </a:pPr>
            <a:r>
              <a:rPr lang="en-US" sz="3000" dirty="0">
                <a:latin typeface="+mj-lt"/>
              </a:rPr>
              <a:t>EBV is shed in oral secretions for &gt;6 </a:t>
            </a:r>
            <a:r>
              <a:rPr lang="en-US" sz="3000" dirty="0" err="1">
                <a:latin typeface="+mj-lt"/>
              </a:rPr>
              <a:t>mo</a:t>
            </a:r>
            <a:r>
              <a:rPr lang="en-US" sz="3000" dirty="0">
                <a:latin typeface="+mj-lt"/>
              </a:rPr>
              <a:t> after acute infection</a:t>
            </a:r>
            <a:r>
              <a:rPr lang="en-US" sz="3000" b="1" dirty="0">
                <a:latin typeface="+mj-lt"/>
              </a:rPr>
              <a:t>. </a:t>
            </a:r>
          </a:p>
          <a:p>
            <a:pPr marL="0" indent="0" algn="l" rtl="0">
              <a:buNone/>
            </a:pPr>
            <a:endParaRPr lang="en-US" sz="3000" b="1" dirty="0">
              <a:latin typeface="+mj-lt"/>
            </a:endParaRPr>
          </a:p>
          <a:p>
            <a:pPr marL="0" indent="0" rtl="0">
              <a:buNone/>
            </a:pPr>
            <a:r>
              <a:rPr lang="ar-IQ" sz="3000" b="1" dirty="0"/>
              <a:t> </a:t>
            </a:r>
            <a:endParaRPr lang="en-US" sz="3000" dirty="0"/>
          </a:p>
          <a:p>
            <a:pPr marL="0" indent="0" algn="l" rtl="0">
              <a:buNone/>
            </a:pPr>
            <a:endParaRPr lang="en-US" dirty="0"/>
          </a:p>
          <a:p>
            <a:pPr marL="0" indent="0" rtl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E8DAB8FE-8940-46D1-AA3D-E2BD8A1EA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6"/>
    </mc:Choice>
    <mc:Fallback xmlns="">
      <p:transition spd="slow" advTm="2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6264696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Clinical Manifestations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I-P 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30-50</a:t>
            </a:r>
            <a:r>
              <a:rPr lang="en-US" sz="2800" dirty="0">
                <a:latin typeface="+mj-lt"/>
              </a:rPr>
              <a:t> days.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Malaise, fatigue , fever   and  headache, sore  throat , nausea and abdominal  pain   are  main presentations .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This prodromal period may last 1-2 wk.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Rapid  splenic enlargement  causing  Lt. upper quadrant  abdominal  discomfort and tenderness.</a:t>
            </a:r>
          </a:p>
          <a:p>
            <a:pPr marL="0" indent="0" rtl="0">
              <a:buNone/>
            </a:pPr>
            <a:r>
              <a:rPr lang="en-US" sz="2800" dirty="0">
                <a:latin typeface="+mj-lt"/>
              </a:rPr>
              <a:t> </a:t>
            </a:r>
          </a:p>
          <a:p>
            <a:pPr marL="0" indent="0" algn="l" rtl="0">
              <a:buNone/>
            </a:pPr>
            <a:endParaRPr lang="en-US" sz="2800" dirty="0"/>
          </a:p>
          <a:p>
            <a:pPr marL="0" indent="0">
              <a:buNone/>
            </a:pPr>
            <a:endParaRPr lang="ar-IQ" sz="2800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C24A559-883B-4167-B2B0-C73E64563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9"/>
    </mc:Choice>
    <mc:Fallback xmlns=""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>
                <a:solidFill>
                  <a:schemeClr val="accent1"/>
                </a:solidFill>
                <a:latin typeface="+mj-lt"/>
              </a:rPr>
              <a:t>On physical examination: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Generalized LAP &gt; 90% of  cases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Splenomegaly  in  50 %   of  cases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Hepatomegaly  in  10   %   of  cases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Epitrochlear LAP.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Hepatitis  and  jaundice uncommon.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Sore throat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moderate to severe pharyngitis with marked tonsillar enlargement, occasionally with exudates.</a:t>
            </a:r>
          </a:p>
          <a:p>
            <a:pPr marL="0" indent="0" algn="l" rtl="0">
              <a:buNone/>
            </a:pPr>
            <a:endParaRPr lang="en-US" sz="2800" dirty="0"/>
          </a:p>
          <a:p>
            <a:pPr marL="0" indent="0">
              <a:buNone/>
            </a:pPr>
            <a:endParaRPr lang="ar-IQ" sz="2800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063DA639-F878-45F3-BA02-BEE8E77A6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5"/>
    </mc:Choice>
    <mc:Fallback xmlns="">
      <p:transition spd="slow" advTm="3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Dr.T.V.Rao MD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3DA33-AB61-4342-ACC8-86D050158B8A}" type="slidenum">
              <a:rPr lang="en-IN" smtClean="0"/>
              <a:pPr>
                <a:defRPr/>
              </a:pPr>
              <a:t>19</a:t>
            </a:fld>
            <a:endParaRPr lang="en-IN" dirty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8964488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1ADA32AD-DED1-4E83-AE8E-A75AF1288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264696"/>
          </a:xfrm>
        </p:spPr>
        <p:txBody>
          <a:bodyPr/>
          <a:lstStyle/>
          <a:p>
            <a:pPr marL="0" indent="0" algn="l">
              <a:buNone/>
            </a:pPr>
            <a:endParaRPr lang="en-US" b="1" dirty="0"/>
          </a:p>
          <a:p>
            <a:pPr marL="0" indent="0" algn="l">
              <a:buNone/>
            </a:pPr>
            <a:r>
              <a:rPr lang="en-US" b="1" dirty="0">
                <a:solidFill>
                  <a:srgbClr val="FF0000"/>
                </a:solidFill>
              </a:rPr>
              <a:t>Etiology</a:t>
            </a:r>
          </a:p>
          <a:p>
            <a:pPr marL="0" indent="0"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00B0F0"/>
                </a:solidFill>
              </a:rPr>
              <a:t>Human Immunodeficiency Virus 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00B0F0"/>
                </a:solidFill>
              </a:rPr>
              <a:t>HIV-1 and HIV-2</a:t>
            </a:r>
            <a:r>
              <a:rPr lang="en-US" sz="2800" dirty="0"/>
              <a:t>) HIV-2 is a rare cause of infection in children.  HIV  is single stranded RNA </a:t>
            </a:r>
            <a:r>
              <a:rPr lang="en-US" dirty="0"/>
              <a:t>.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sz="2800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9809F4C-407B-4C24-8870-7C84C67A2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6"/>
    </mc:Choice>
    <mc:Fallback xmlns="">
      <p:transition spd="slow" advTm="1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BVTH[1]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6632"/>
            <a:ext cx="8280920" cy="6408712"/>
          </a:xfrm>
          <a:prstGeom prst="rect">
            <a:avLst/>
          </a:prstGeom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F59BB59C-3851-40FF-9A90-BBBE04795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"/>
    </mc:Choice>
    <mc:Fallback xmlns="">
      <p:transition spd="slow" advTm="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88640"/>
            <a:ext cx="8352928" cy="6264696"/>
          </a:xfrm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endParaRPr lang="en-US" sz="4000" dirty="0"/>
          </a:p>
          <a:p>
            <a:pPr marL="0" indent="0" algn="l" rtl="0">
              <a:buNone/>
            </a:pPr>
            <a:r>
              <a:rPr lang="en-US" sz="3300" dirty="0">
                <a:latin typeface="+mj-lt"/>
              </a:rPr>
              <a:t>Maculopapular rash.</a:t>
            </a:r>
          </a:p>
          <a:p>
            <a:pPr marL="0" indent="0" algn="l" rtl="0">
              <a:buNone/>
            </a:pPr>
            <a:r>
              <a:rPr lang="en-US" sz="3300" dirty="0">
                <a:latin typeface="+mj-lt"/>
              </a:rPr>
              <a:t>80%  of cases  will experience  rash if  treated with  ampicillin or amoxicillin.</a:t>
            </a:r>
          </a:p>
          <a:p>
            <a:pPr marL="0" indent="0" algn="l" rtl="0">
              <a:buNone/>
            </a:pPr>
            <a:endParaRPr lang="en-US" sz="3300" dirty="0">
              <a:latin typeface="+mj-lt"/>
            </a:endParaRPr>
          </a:p>
          <a:p>
            <a:pPr marL="0" indent="0" algn="l" rtl="0">
              <a:buNone/>
            </a:pPr>
            <a:r>
              <a:rPr lang="en-US" sz="3300" dirty="0">
                <a:solidFill>
                  <a:srgbClr val="FF0000"/>
                </a:solidFill>
                <a:latin typeface="+mj-lt"/>
              </a:rPr>
              <a:t>Diagnosis.</a:t>
            </a:r>
          </a:p>
          <a:p>
            <a:pPr marL="0" indent="0" algn="l" rtl="0">
              <a:buNone/>
            </a:pPr>
            <a:r>
              <a:rPr lang="en-US" sz="3300" dirty="0">
                <a:latin typeface="+mj-lt"/>
              </a:rPr>
              <a:t>1. Typical signs and symptoms. </a:t>
            </a:r>
          </a:p>
          <a:p>
            <a:pPr marL="0" indent="0" algn="l" rtl="0">
              <a:buNone/>
            </a:pPr>
            <a:r>
              <a:rPr lang="en-US" sz="3300" dirty="0">
                <a:latin typeface="+mj-lt"/>
              </a:rPr>
              <a:t>2. Atypical lymphocytosis  &gt; 20% -40% of the total number.</a:t>
            </a:r>
          </a:p>
          <a:p>
            <a:pPr marL="0" indent="0" algn="l" rtl="0">
              <a:buNone/>
            </a:pPr>
            <a:r>
              <a:rPr lang="en-US" sz="3300" dirty="0">
                <a:latin typeface="+mj-lt"/>
              </a:rPr>
              <a:t>3. leukocytosis </a:t>
            </a:r>
          </a:p>
          <a:p>
            <a:pPr marL="0" indent="0" algn="l" rtl="0">
              <a:buNone/>
            </a:pPr>
            <a:endParaRPr lang="en-US" sz="3300" dirty="0">
              <a:latin typeface="+mj-lt"/>
            </a:endParaRPr>
          </a:p>
          <a:p>
            <a:pPr marL="0" indent="0" algn="l" rtl="0">
              <a:buNone/>
            </a:pPr>
            <a:endParaRPr lang="en-US" dirty="0"/>
          </a:p>
          <a:p>
            <a:pPr marL="0" indent="0" rtl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3F5744F-A79D-45EC-9F6E-332D733D3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3"/>
    </mc:Choice>
    <mc:Fallback xmlns="">
      <p:transition spd="slow" advTm="4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BV drug rash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41148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Picture 7" descr="amoxmono_1_010615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39916" y="188640"/>
            <a:ext cx="4114800" cy="5472608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0B384EC1-AFAA-483D-92D0-F45E0C659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9"/>
    </mc:Choice>
    <mc:Fallback xmlns="">
      <p:transition spd="slow" advTm="1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TYLY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16632"/>
            <a:ext cx="7992888" cy="604867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4C69F535-C0B0-42B8-A333-CAFB59C9F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2"/>
    </mc:Choice>
    <mc:Fallback xmlns="">
      <p:transition spd="slow" advTm="1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08712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3100" dirty="0">
                <a:solidFill>
                  <a:prstClr val="black"/>
                </a:solidFill>
                <a:latin typeface="Calibri"/>
              </a:rPr>
              <a:t>4. Specific test: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*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Paul-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Bunnell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Davidsohn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test</a:t>
            </a:r>
            <a:r>
              <a:rPr lang="en-US" sz="2800" dirty="0">
                <a:latin typeface="+mj-lt"/>
              </a:rPr>
              <a:t>: detect </a:t>
            </a:r>
            <a:r>
              <a:rPr lang="en-US" sz="2800" dirty="0" err="1">
                <a:latin typeface="+mj-lt"/>
              </a:rPr>
              <a:t>Heterophile</a:t>
            </a:r>
            <a:r>
              <a:rPr lang="en-US" sz="2800" dirty="0">
                <a:latin typeface="+mj-lt"/>
              </a:rPr>
              <a:t> antibodies (Paul-</a:t>
            </a:r>
            <a:r>
              <a:rPr lang="en-US" sz="2800" dirty="0" err="1">
                <a:latin typeface="+mj-lt"/>
              </a:rPr>
              <a:t>Bunnell</a:t>
            </a:r>
            <a:r>
              <a:rPr lang="en-US" sz="2800" dirty="0">
                <a:latin typeface="+mj-lt"/>
              </a:rPr>
              <a:t> antibodies)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Titers greater than 1:28 or 1:40 are considered positive.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*EBV-specific antibody testing: IgM &amp; IgG AB.</a:t>
            </a:r>
            <a:endParaRPr lang="en-US" dirty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1EFBC95C-498E-40F2-A036-40A819CC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5"/>
    </mc:Choice>
    <mc:Fallback xmlns="">
      <p:transition spd="slow" advTm="2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FFC000"/>
                </a:solidFill>
                <a:latin typeface="+mj-lt"/>
              </a:rPr>
              <a:t>Treatment</a:t>
            </a:r>
            <a:endParaRPr lang="en-US" sz="2800" dirty="0">
              <a:solidFill>
                <a:srgbClr val="FFC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There is no specific treatment. 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High doses of acyclovir, with or without corticosteroids, decreases viral replication and </a:t>
            </a:r>
            <a:r>
              <a:rPr lang="en-US" sz="2800" dirty="0" err="1">
                <a:latin typeface="+mj-lt"/>
              </a:rPr>
              <a:t>oropharyngeal</a:t>
            </a:r>
            <a:r>
              <a:rPr lang="en-US" sz="2800" dirty="0">
                <a:latin typeface="+mj-lt"/>
              </a:rPr>
              <a:t> shedding  but does not reduce the severity or duration of symptoms.</a:t>
            </a:r>
          </a:p>
          <a:p>
            <a:pPr marL="0" indent="0" algn="l">
              <a:buNone/>
            </a:pPr>
            <a:endParaRPr lang="en-US" sz="2800" dirty="0">
              <a:latin typeface="+mj-lt"/>
            </a:endParaRP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Symptomatic therapy &amp; Bed rest.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Avoid abdominal  trauma to avoid  splenic rupture 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Avoid  exercise  for 2-3 wks. or while  splenomegaly present .</a:t>
            </a:r>
          </a:p>
          <a:p>
            <a:pPr marL="0" indent="0" rtl="0">
              <a:buNone/>
            </a:pPr>
            <a:r>
              <a:rPr lang="en-US" dirty="0"/>
              <a:t> 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FB2AC902-9DE5-438C-AAB8-4A434F1ED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3"/>
    </mc:Choice>
    <mc:Fallback xmlns="">
      <p:transition spd="slow" advTm="6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Indications for corticosteroids include: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1.airway obstruction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2.thrombocytopenia with hemorrhaging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3.autoimmune hemolytic anemia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4.seizures and meningitis. 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A recommended dosage is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prednisone</a:t>
            </a:r>
            <a:r>
              <a:rPr lang="en-US" sz="2800" dirty="0">
                <a:latin typeface="+mj-lt"/>
              </a:rPr>
              <a:t>, 1 mg/kg/ 24 </a:t>
            </a:r>
            <a:r>
              <a:rPr lang="en-US" sz="2800" dirty="0" err="1">
                <a:latin typeface="+mj-lt"/>
              </a:rPr>
              <a:t>hr</a:t>
            </a:r>
            <a:r>
              <a:rPr lang="en-US" sz="2800" dirty="0">
                <a:latin typeface="+mj-lt"/>
              </a:rPr>
              <a:t>, for 7 days &amp;tapered over 7 days .</a:t>
            </a:r>
          </a:p>
          <a:p>
            <a:pPr marL="0" indent="0" rtl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22B85769-DB25-4C67-8590-CF81EE4E6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3"/>
    </mc:Choice>
    <mc:Fallback xmlns="">
      <p:transition spd="slow" advTm="2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192688"/>
          </a:xfrm>
        </p:spPr>
        <p:txBody>
          <a:bodyPr/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Complications</a:t>
            </a: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*Splenic rupture during  2nd wks.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*Airway obstruction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*Ataxia  and seizure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*Meningitis , facial  palsy   and encephalitis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</a:t>
            </a:r>
            <a:r>
              <a:rPr lang="en-US" sz="2800" dirty="0" err="1">
                <a:latin typeface="+mj-lt"/>
              </a:rPr>
              <a:t>Guillain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barre</a:t>
            </a:r>
            <a:r>
              <a:rPr lang="en-US" sz="2800" dirty="0">
                <a:latin typeface="+mj-lt"/>
              </a:rPr>
              <a:t>` syndrome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*Hemolytic anemia    with   +</a:t>
            </a:r>
            <a:r>
              <a:rPr lang="en-US" sz="2800" dirty="0" err="1">
                <a:latin typeface="+mj-lt"/>
              </a:rPr>
              <a:t>ve</a:t>
            </a:r>
            <a:r>
              <a:rPr lang="en-US" sz="2800" dirty="0">
                <a:latin typeface="+mj-lt"/>
              </a:rPr>
              <a:t>  combs` test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*Aplastic  anemia   ( rare )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*Myocarditis , </a:t>
            </a:r>
            <a:r>
              <a:rPr lang="en-US" sz="2800" dirty="0" err="1">
                <a:latin typeface="+mj-lt"/>
              </a:rPr>
              <a:t>parotitis</a:t>
            </a:r>
            <a:r>
              <a:rPr lang="en-US" sz="2800" dirty="0">
                <a:latin typeface="+mj-lt"/>
              </a:rPr>
              <a:t> ,</a:t>
            </a:r>
            <a:r>
              <a:rPr lang="en-US" sz="2800" dirty="0" err="1">
                <a:latin typeface="+mj-lt"/>
              </a:rPr>
              <a:t>orchitis</a:t>
            </a:r>
            <a:r>
              <a:rPr lang="en-US" sz="2800" dirty="0">
                <a:latin typeface="+mj-lt"/>
              </a:rPr>
              <a:t>.</a:t>
            </a:r>
          </a:p>
          <a:p>
            <a:pPr marL="0" indent="0" rtl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8B6CB0C0-DC85-4A12-9AC1-54793ADDA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8"/>
    </mc:Choice>
    <mc:Fallback xmlns="">
      <p:transition spd="slow" advTm="3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83264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>
                <a:solidFill>
                  <a:schemeClr val="accent3"/>
                </a:solidFill>
                <a:latin typeface="Monotype Corsiva" pitchFamily="66" charset="0"/>
                <a:ea typeface="Gungsuh" pitchFamily="18" charset="-127"/>
              </a:rPr>
              <a:t>THANK YOU</a:t>
            </a:r>
            <a:endParaRPr lang="ar-IQ" sz="9600" dirty="0">
              <a:solidFill>
                <a:schemeClr val="accent3"/>
              </a:solidFill>
              <a:latin typeface="Monotype Corsiva" pitchFamily="66" charset="0"/>
              <a:ea typeface="Gungsuh" pitchFamily="18" charset="-127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DF10BAA5-EFB1-4FCA-94DC-B2280C2D0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"/>
    </mc:Choice>
    <mc:Fallback xmlns="">
      <p:transition spd="slow" advTm="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IV_virus_e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11560" y="620688"/>
            <a:ext cx="7920879" cy="5703913"/>
          </a:xfrm>
          <a:prstGeom prst="rect">
            <a:avLst/>
          </a:prstGeom>
          <a:noFill/>
        </p:spPr>
      </p:pic>
      <p:pic>
        <p:nvPicPr>
          <p:cNvPr id="9" name="ملف صوتي 8">
            <a:hlinkClick r:id="" action="ppaction://media"/>
            <a:extLst>
              <a:ext uri="{FF2B5EF4-FFF2-40B4-BE49-F238E27FC236}">
                <a16:creationId xmlns:a16="http://schemas.microsoft.com/office/drawing/2014/main" xmlns="" id="{96597A67-9E94-498D-8AD2-3EAF71094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1"/>
    </mc:Choice>
    <mc:Fallback xmlns="">
      <p:transition spd="slow"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w_HIV_work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620688"/>
            <a:ext cx="7776863" cy="5760640"/>
          </a:xfrm>
          <a:prstGeom prst="rect">
            <a:avLst/>
          </a:prstGeom>
          <a:noFill/>
        </p:spPr>
      </p:pic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3D9137EF-3D59-48A7-B378-CB18E485E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16"/>
    </mc:Choice>
    <mc:Fallback xmlns="">
      <p:transition spd="slow" advTm="7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6192688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Transmission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*vertical transmission from mother to child: </a:t>
            </a:r>
            <a:r>
              <a:rPr lang="en-US" sz="2800" dirty="0">
                <a:latin typeface="LiberationSerif"/>
              </a:rPr>
              <a:t>before delivery </a:t>
            </a:r>
            <a:r>
              <a:rPr lang="en-US" sz="2800" b="1" dirty="0">
                <a:latin typeface="LiberationSerif-Bold"/>
              </a:rPr>
              <a:t>(intrauterine), </a:t>
            </a:r>
            <a:r>
              <a:rPr lang="en-US" sz="2800" dirty="0">
                <a:latin typeface="LiberationSerif"/>
              </a:rPr>
              <a:t>during delivery </a:t>
            </a:r>
            <a:r>
              <a:rPr lang="en-US" sz="2800" b="1" dirty="0">
                <a:latin typeface="LiberationSerif-Bold"/>
              </a:rPr>
              <a:t>(intrapartum), </a:t>
            </a:r>
            <a:r>
              <a:rPr lang="en-US" sz="2800" dirty="0">
                <a:latin typeface="LiberationSerif"/>
              </a:rPr>
              <a:t>or after delivery </a:t>
            </a:r>
            <a:r>
              <a:rPr lang="en-US" sz="2800" b="1" dirty="0">
                <a:latin typeface="LiberationSerif-Bold"/>
              </a:rPr>
              <a:t>(postpartum </a:t>
            </a:r>
            <a:r>
              <a:rPr lang="en-US" sz="2800" dirty="0">
                <a:latin typeface="LiberationSerif"/>
              </a:rPr>
              <a:t>through </a:t>
            </a:r>
            <a:r>
              <a:rPr lang="en-US" sz="2800" b="1" dirty="0">
                <a:latin typeface="LiberationSerif-Bold"/>
              </a:rPr>
              <a:t>breastfeeding).</a:t>
            </a: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</a:t>
            </a:r>
            <a:r>
              <a:rPr lang="en-US" sz="2800" b="1" dirty="0">
                <a:latin typeface="LiberationSerif-Bold"/>
              </a:rPr>
              <a:t>Transfusions of infected blood </a:t>
            </a:r>
            <a:r>
              <a:rPr lang="en-US" sz="2800" dirty="0">
                <a:latin typeface="LiberationSerif"/>
              </a:rPr>
              <a:t>or blood products</a:t>
            </a: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*sexual contact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endParaRPr lang="en-US" sz="2800" dirty="0"/>
          </a:p>
          <a:p>
            <a:pPr marL="0" indent="0" algn="l" rtl="0">
              <a:buNone/>
            </a:pPr>
            <a:endParaRPr lang="en-US" sz="2800" dirty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58A0353F-0E37-4579-A26B-6DF2AC130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6"/>
    </mc:Choice>
    <mc:Fallback xmlns="">
      <p:transition spd="slow" advTm="6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619268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2800" dirty="0"/>
          </a:p>
          <a:p>
            <a:pPr marL="0" indent="0" algn="l">
              <a:buNone/>
            </a:pP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Clinical Manifestations</a:t>
            </a:r>
            <a:r>
              <a:rPr lang="en-US" sz="2800" dirty="0">
                <a:latin typeface="+mj-lt"/>
              </a:rPr>
              <a:t>: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*May be normal at birth 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*LAP  and HSM ,FTT,   chronic or recurrent  diarrhea  and oral thrush .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*Recurrent bacterial infection 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*Chronic parotid swelling</a:t>
            </a:r>
            <a:r>
              <a:rPr lang="en-US" sz="2800" dirty="0"/>
              <a:t>.</a:t>
            </a:r>
          </a:p>
          <a:p>
            <a:pPr marL="0" indent="0" algn="l" rtl="0">
              <a:buNone/>
            </a:pPr>
            <a:endParaRPr lang="en-US" sz="2800" dirty="0"/>
          </a:p>
          <a:p>
            <a:pPr marL="0" indent="0" rtl="0">
              <a:buNone/>
            </a:pPr>
            <a:r>
              <a:rPr lang="en-US" sz="2800" dirty="0"/>
              <a:t> </a:t>
            </a:r>
          </a:p>
          <a:p>
            <a:pPr marL="0" indent="0">
              <a:buNone/>
            </a:pPr>
            <a:endParaRPr lang="ar-IQ" sz="2800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D4C88C05-02E6-4AE2-B9A3-454826399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4"/>
    </mc:Choice>
    <mc:Fallback xmlns="">
      <p:transition spd="slow" advTm="3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7524" y="332656"/>
            <a:ext cx="856895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Recurrent bacterial infection like strep. Infection , salmonella  spp., </a:t>
            </a:r>
            <a:r>
              <a:rPr lang="en-US" sz="2800" i="1" dirty="0">
                <a:latin typeface="+mj-lt"/>
              </a:rPr>
              <a:t>Pseudomonas aeruginosa.</a:t>
            </a: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Atypical Mycobacterial infection :(mycobacterium </a:t>
            </a:r>
            <a:r>
              <a:rPr lang="en-US" sz="2800" dirty="0" err="1">
                <a:latin typeface="+mj-lt"/>
              </a:rPr>
              <a:t>avium</a:t>
            </a:r>
            <a:r>
              <a:rPr lang="en-US" sz="2800" dirty="0">
                <a:latin typeface="+mj-lt"/>
              </a:rPr>
              <a:t> complex )</a:t>
            </a:r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Fungal infection like oral candidiasis.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2800" dirty="0" err="1">
                <a:latin typeface="+mj-lt"/>
              </a:rPr>
              <a:t>Pneumocystic</a:t>
            </a:r>
            <a:r>
              <a:rPr lang="en-US" sz="2800" dirty="0">
                <a:latin typeface="+mj-lt"/>
              </a:rPr>
              <a:t> carinii  pneumonia.</a:t>
            </a:r>
            <a:endParaRPr lang="ar-IQ" sz="2800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CD2401D3-7A64-42DF-82D0-E5BC0D7CD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4"/>
    </mc:Choice>
    <mc:Fallback xmlns="">
      <p:transition spd="slow" advTm="2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20680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2800" dirty="0">
                <a:latin typeface="+mj-lt"/>
              </a:rPr>
              <a:t>*</a:t>
            </a:r>
            <a:r>
              <a:rPr lang="en-US" sz="2800" dirty="0">
                <a:solidFill>
                  <a:srgbClr val="FFC000"/>
                </a:solidFill>
                <a:latin typeface="+mj-lt"/>
              </a:rPr>
              <a:t>Viral infections</a:t>
            </a:r>
            <a:r>
              <a:rPr lang="en-US" sz="2800" dirty="0">
                <a:latin typeface="+mj-lt"/>
              </a:rPr>
              <a:t>: Herpes virus  ;(recurrent   gingivostomatitis , Varicella zoster , CMV ).</a:t>
            </a:r>
          </a:p>
          <a:p>
            <a:pPr marL="0" indent="0" algn="l" rtl="0">
              <a:buNone/>
            </a:pPr>
            <a:endParaRPr lang="en-US" sz="2800" dirty="0">
              <a:latin typeface="+mj-lt"/>
            </a:endParaRP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2800" dirty="0">
                <a:solidFill>
                  <a:srgbClr val="00B0F0"/>
                </a:solidFill>
                <a:latin typeface="Calibri"/>
              </a:rPr>
              <a:t>Respiratory  tract manifestation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OM or  sinusitis  are very common </a:t>
            </a: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LIP(lymphocytic interstitial pneumonitis )</a:t>
            </a:r>
          </a:p>
          <a:p>
            <a:pPr marL="0" lvl="0" indent="0" algn="l" rtl="0">
              <a:buClr>
                <a:srgbClr val="0BD0D9"/>
              </a:buClr>
              <a:buNone/>
            </a:pPr>
            <a:r>
              <a:rPr lang="en-US" sz="2800" dirty="0" err="1">
                <a:solidFill>
                  <a:prstClr val="black"/>
                </a:solidFill>
                <a:latin typeface="Calibri"/>
              </a:rPr>
              <a:t>Strept.pneumonia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lvl="0" indent="0" algn="l" rtl="0">
              <a:buClr>
                <a:srgbClr val="0BD0D9"/>
              </a:buClr>
              <a:buNone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0" indent="0" rtl="0">
              <a:buNone/>
            </a:pPr>
            <a:r>
              <a:rPr lang="en-US" sz="2800" dirty="0">
                <a:latin typeface="+mj-lt"/>
              </a:rPr>
              <a:t> 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6B84BE5D-F786-4F6A-AD9B-F6BD17F29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5"/>
    </mc:Choice>
    <mc:Fallback xmlns="">
      <p:transition spd="slow" advTm="2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39552" y="404664"/>
            <a:ext cx="8064895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6077AC29-79BD-4D2F-A4AA-67A75ACA9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5"/>
    </mc:Choice>
    <mc:Fallback xmlns="">
      <p:transition spd="slow" advTm="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Inf.D L6</Template>
  <TotalTime>0</TotalTime>
  <Words>646</Words>
  <Application>Microsoft Office PowerPoint</Application>
  <PresentationFormat>عرض على الشاشة (3:4)‏</PresentationFormat>
  <Paragraphs>162</Paragraphs>
  <Slides>28</Slides>
  <Notes>0</Notes>
  <HiddenSlides>0</HiddenSlides>
  <MMClips>28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8" baseType="lpstr">
      <vt:lpstr>Calibri</vt:lpstr>
      <vt:lpstr>Constantia</vt:lpstr>
      <vt:lpstr>Gungsuh</vt:lpstr>
      <vt:lpstr>LiberationSerif</vt:lpstr>
      <vt:lpstr>LiberationSerif-Bold</vt:lpstr>
      <vt:lpstr>Majalla UI</vt:lpstr>
      <vt:lpstr>Monotype Corsiva</vt:lpstr>
      <vt:lpstr>Traditional Arabic</vt:lpstr>
      <vt:lpstr>Wingdings 2</vt:lpstr>
      <vt:lpstr>تدفق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</cp:revision>
  <dcterms:created xsi:type="dcterms:W3CDTF">2020-06-12T01:33:17Z</dcterms:created>
  <dcterms:modified xsi:type="dcterms:W3CDTF">2020-06-12T01:33:50Z</dcterms:modified>
</cp:coreProperties>
</file>