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5" r:id="rId26"/>
    <p:sldId id="283" r:id="rId27"/>
    <p:sldId id="284" r:id="rId28"/>
    <p:sldId id="286" r:id="rId29"/>
    <p:sldId id="290" r:id="rId3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2101" autoAdjust="0"/>
  </p:normalViewPr>
  <p:slideViewPr>
    <p:cSldViewPr>
      <p:cViewPr>
        <p:scale>
          <a:sx n="102" d="100"/>
          <a:sy n="102" d="100"/>
        </p:scale>
        <p:origin x="76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25/10/1441</a:t>
            </a:fld>
            <a:endParaRPr lang="ar-S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568952" cy="6336704"/>
          </a:xfrm>
        </p:spPr>
        <p:txBody>
          <a:bodyPr/>
          <a:lstStyle/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r>
              <a:rPr lang="en-US" sz="6600" b="1" i="1" dirty="0">
                <a:solidFill>
                  <a:srgbClr val="FFFF00"/>
                </a:solidFill>
              </a:rPr>
              <a:t>The Digestive System</a:t>
            </a:r>
            <a:endParaRPr lang="ar-IQ" sz="6600" b="1" dirty="0">
              <a:solidFill>
                <a:srgbClr val="FFFF00"/>
              </a:solidFill>
            </a:endParaRPr>
          </a:p>
        </p:txBody>
      </p:sp>
      <p:pic>
        <p:nvPicPr>
          <p:cNvPr id="7" name="ملف صوتي 6">
            <a:hlinkClick r:id="" action="ppaction://media"/>
            <a:extLst>
              <a:ext uri="{FF2B5EF4-FFF2-40B4-BE49-F238E27FC236}">
                <a16:creationId xmlns:a16="http://schemas.microsoft.com/office/drawing/2014/main" xmlns="" id="{1C0152B3-781F-40E6-8F8F-833B98C9F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1"/>
    </mc:Choice>
    <mc:Fallback xmlns="">
      <p:transition spd="slow" advTm="1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80720"/>
          </a:xfrm>
        </p:spPr>
        <p:txBody>
          <a:bodyPr/>
          <a:lstStyle/>
          <a:p>
            <a:pPr marL="0" indent="0" algn="l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sz="3600" b="1" dirty="0">
                <a:solidFill>
                  <a:srgbClr val="FF0000"/>
                </a:solidFill>
                <a:latin typeface="+mj-lt"/>
              </a:rPr>
              <a:t>Epidemiology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: </a:t>
            </a:r>
          </a:p>
          <a:p>
            <a:pPr marL="0" indent="0" algn="l" rtl="0">
              <a:buNone/>
            </a:pPr>
            <a:r>
              <a:rPr lang="en-US" sz="3200" dirty="0">
                <a:latin typeface="+mj-lt"/>
              </a:rPr>
              <a:t>Infant reflux becomes symptomatic during the first few months of life, peaking at about 4 </a:t>
            </a:r>
            <a:r>
              <a:rPr lang="en-US" sz="3200" dirty="0" err="1">
                <a:latin typeface="+mj-lt"/>
              </a:rPr>
              <a:t>mo</a:t>
            </a:r>
            <a:r>
              <a:rPr lang="en-US" sz="3200" dirty="0">
                <a:latin typeface="+mj-lt"/>
              </a:rPr>
              <a:t> and resolving in most by 12 </a:t>
            </a:r>
            <a:r>
              <a:rPr lang="en-US" sz="3200" dirty="0" err="1">
                <a:latin typeface="+mj-lt"/>
              </a:rPr>
              <a:t>mo</a:t>
            </a:r>
            <a:r>
              <a:rPr lang="en-US" sz="3200" dirty="0">
                <a:latin typeface="+mj-lt"/>
              </a:rPr>
              <a:t> and nearly all by 24 mo. </a:t>
            </a:r>
          </a:p>
          <a:p>
            <a:pPr marL="0" indent="0" algn="l" rtl="0">
              <a:buNone/>
            </a:pPr>
            <a:endParaRPr lang="en-US" sz="3200" dirty="0">
              <a:latin typeface="+mj-lt"/>
            </a:endParaRPr>
          </a:p>
          <a:p>
            <a:pPr marL="0" indent="0" algn="l" rtl="0">
              <a:buNone/>
            </a:pPr>
            <a:r>
              <a:rPr lang="en-US" sz="3200" dirty="0">
                <a:latin typeface="+mj-lt"/>
              </a:rPr>
              <a:t>A genetic predisposition as an autosomal dominant form is present. </a:t>
            </a:r>
          </a:p>
          <a:p>
            <a:pPr marL="0" indent="0" rtl="0">
              <a:buNone/>
            </a:pPr>
            <a:r>
              <a:rPr lang="en-US" dirty="0"/>
              <a:t> </a:t>
            </a:r>
          </a:p>
          <a:p>
            <a:pPr marL="0" indent="0" algn="l">
              <a:buNone/>
            </a:pP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AA435C12-1FB6-48E8-9C88-F51808EA7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75"/>
    </mc:Choice>
    <mc:Fallback xmlns="">
      <p:transition spd="slow" advTm="2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336704"/>
          </a:xfrm>
        </p:spPr>
        <p:txBody>
          <a:bodyPr/>
          <a:lstStyle/>
          <a:p>
            <a:pPr marL="0" indent="0" algn="l" rtl="0">
              <a:buNone/>
            </a:pPr>
            <a:endParaRPr lang="en-US" b="1" dirty="0"/>
          </a:p>
          <a:p>
            <a:pPr marL="0" indent="0" algn="l" rtl="0">
              <a:buNone/>
            </a:pPr>
            <a:r>
              <a:rPr lang="en-US" sz="3600" b="1" dirty="0">
                <a:solidFill>
                  <a:srgbClr val="FF0000"/>
                </a:solidFill>
                <a:latin typeface="+mj-lt"/>
              </a:rPr>
              <a:t>Clinical Manifestations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pPr algn="l" rtl="0"/>
            <a:r>
              <a:rPr lang="en-US" sz="3200" dirty="0">
                <a:latin typeface="+mj-lt"/>
              </a:rPr>
              <a:t>Infantile reflux manifests with:</a:t>
            </a:r>
          </a:p>
          <a:p>
            <a:pPr marL="0" indent="0" algn="l" rtl="0">
              <a:buNone/>
            </a:pPr>
            <a:r>
              <a:rPr lang="en-US" sz="3200" dirty="0">
                <a:latin typeface="+mj-lt"/>
              </a:rPr>
              <a:t>*regurgitation (especially </a:t>
            </a:r>
            <a:r>
              <a:rPr lang="en-US" sz="3200" dirty="0" err="1">
                <a:latin typeface="+mj-lt"/>
              </a:rPr>
              <a:t>postprandially</a:t>
            </a:r>
            <a:r>
              <a:rPr lang="en-US" sz="3200" dirty="0">
                <a:latin typeface="+mj-lt"/>
              </a:rPr>
              <a:t>) </a:t>
            </a:r>
          </a:p>
          <a:p>
            <a:pPr marL="0" indent="0" algn="l" rtl="0">
              <a:buNone/>
            </a:pPr>
            <a:r>
              <a:rPr lang="en-US" sz="3200" dirty="0">
                <a:latin typeface="+mj-lt"/>
              </a:rPr>
              <a:t>*signs of esophagitis (irritability, arching, choking, feeding aversion)</a:t>
            </a:r>
            <a:r>
              <a:rPr lang="en-US" sz="3200" dirty="0"/>
              <a:t> </a:t>
            </a:r>
            <a:r>
              <a:rPr lang="en-US" sz="3200" dirty="0">
                <a:latin typeface="+mj-lt"/>
              </a:rPr>
              <a:t>and, rarely, as hematemesis, anemia)</a:t>
            </a:r>
          </a:p>
          <a:p>
            <a:pPr marL="0" indent="0" algn="l" rtl="0">
              <a:buNone/>
            </a:pPr>
            <a:endParaRPr lang="en-US" sz="3200" dirty="0">
              <a:latin typeface="+mj-lt"/>
            </a:endParaRPr>
          </a:p>
          <a:p>
            <a:pPr marL="0" indent="0" algn="l" rtl="0">
              <a:buNone/>
            </a:pPr>
            <a:r>
              <a:rPr lang="en-US" sz="3200" dirty="0">
                <a:latin typeface="+mj-lt"/>
              </a:rPr>
              <a:t>*failure to thrive</a:t>
            </a:r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These symptoms resolve spontaneously in the majority by 12 to 24 mo.</a:t>
            </a:r>
            <a:endParaRPr lang="ar-IQ" sz="3200" dirty="0">
              <a:latin typeface="+mj-lt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89BCD8BB-484F-4759-8A91-655E7558A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42"/>
    </mc:Choice>
    <mc:Fallback xmlns="">
      <p:transition spd="slow" advTm="9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6408712"/>
          </a:xfrm>
        </p:spPr>
        <p:txBody>
          <a:bodyPr/>
          <a:lstStyle/>
          <a:p>
            <a:pPr marL="0" indent="0" algn="l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 algn="l">
              <a:buNone/>
            </a:pPr>
            <a:r>
              <a:rPr lang="en-US" dirty="0">
                <a:solidFill>
                  <a:srgbClr val="FF0000"/>
                </a:solidFill>
              </a:rPr>
              <a:t>In older children</a:t>
            </a:r>
            <a:r>
              <a:rPr lang="en-US" dirty="0">
                <a:solidFill>
                  <a:srgbClr val="0070C0"/>
                </a:solidFill>
              </a:rPr>
              <a:t>:</a:t>
            </a:r>
          </a:p>
          <a:p>
            <a:pPr marL="0" indent="0" algn="l">
              <a:buNone/>
            </a:pPr>
            <a:r>
              <a:rPr lang="en-US" dirty="0"/>
              <a:t> </a:t>
            </a:r>
            <a:r>
              <a:rPr lang="en-US" sz="2800" dirty="0">
                <a:latin typeface="+mj-lt"/>
              </a:rPr>
              <a:t>*regurgitation during the preschool years.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*abdominal and chest pain.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*Occasional children present with neck contortions (arching, turning of head) designated </a:t>
            </a:r>
            <a:r>
              <a:rPr lang="en-US" sz="2800" b="1" dirty="0" err="1">
                <a:solidFill>
                  <a:srgbClr val="C00000"/>
                </a:solidFill>
                <a:latin typeface="+mj-lt"/>
              </a:rPr>
              <a:t>Sandifer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 syndrome</a:t>
            </a:r>
            <a:r>
              <a:rPr lang="en-US" sz="2800" b="1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The respiratory (</a:t>
            </a:r>
            <a:r>
              <a:rPr lang="en-US" sz="2800" dirty="0" err="1">
                <a:latin typeface="+mj-lt"/>
              </a:rPr>
              <a:t>extraesophageal</a:t>
            </a:r>
            <a:r>
              <a:rPr lang="en-US" sz="2800" dirty="0">
                <a:latin typeface="+mj-lt"/>
              </a:rPr>
              <a:t>) presentations are also  age dependent: 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In infants </a:t>
            </a:r>
            <a:r>
              <a:rPr lang="en-US" dirty="0"/>
              <a:t>:</a:t>
            </a:r>
            <a:endParaRPr lang="ar-IQ" dirty="0"/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D294124B-C741-4CF4-B3F7-1C25CAF57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5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2"/>
    </mc:Choice>
    <mc:Fallback xmlns="">
      <p:transition spd="slow" advTm="28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336704"/>
          </a:xfrm>
        </p:spPr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obstructive apnea or as stridor or lower airway disease. </a:t>
            </a:r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Otitis media, sinusitis, hoarseness, and laryngeal edema . </a:t>
            </a:r>
          </a:p>
          <a:p>
            <a:pPr marL="0" indent="0" algn="l">
              <a:buNone/>
            </a:pPr>
            <a:endParaRPr lang="en-US" sz="3200" dirty="0">
              <a:latin typeface="+mj-lt"/>
            </a:endParaRPr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In older children are more frequently related to asthma , laryngitis or sinusitis.</a:t>
            </a:r>
          </a:p>
          <a:p>
            <a:pPr marL="0" indent="0">
              <a:buNone/>
            </a:pPr>
            <a:endParaRPr lang="ar-IQ" sz="3200" dirty="0">
              <a:latin typeface="+mj-lt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2967C04D-D43D-4DE3-9407-227914D3B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11"/>
    </mc:Choice>
    <mc:Fallback xmlns="">
      <p:transition spd="slow" advTm="4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08712"/>
          </a:xfrm>
        </p:spPr>
        <p:txBody>
          <a:bodyPr/>
          <a:lstStyle/>
          <a:p>
            <a:pPr marL="0" indent="0" algn="l">
              <a:buNone/>
            </a:pPr>
            <a:endParaRPr lang="en-US" sz="3600" b="1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sz="3600" b="1" dirty="0">
                <a:solidFill>
                  <a:srgbClr val="FF0000"/>
                </a:solidFill>
                <a:latin typeface="+mj-lt"/>
              </a:rPr>
              <a:t>Diagnosis</a:t>
            </a:r>
            <a:endParaRPr lang="en-US" dirty="0">
              <a:latin typeface="+mj-lt"/>
            </a:endParaRPr>
          </a:p>
          <a:p>
            <a:pPr marL="0" indent="0" algn="l">
              <a:buNone/>
            </a:pPr>
            <a:r>
              <a:rPr lang="en-US" dirty="0"/>
              <a:t>1</a:t>
            </a:r>
            <a:r>
              <a:rPr lang="en-US" sz="3200" dirty="0">
                <a:latin typeface="+mj-lt"/>
              </a:rPr>
              <a:t>. Thorough </a:t>
            </a:r>
            <a:r>
              <a:rPr lang="en-US" sz="3200" b="1" dirty="0">
                <a:solidFill>
                  <a:srgbClr val="00B050"/>
                </a:solidFill>
                <a:latin typeface="+mj-lt"/>
              </a:rPr>
              <a:t>history and physical examination</a:t>
            </a:r>
            <a:r>
              <a:rPr lang="en-US" sz="3200" dirty="0">
                <a:solidFill>
                  <a:srgbClr val="00B050"/>
                </a:solidFill>
                <a:latin typeface="+mj-lt"/>
              </a:rPr>
              <a:t>:  </a:t>
            </a:r>
            <a:r>
              <a:rPr lang="en-US" sz="3200" dirty="0">
                <a:latin typeface="+mj-lt"/>
              </a:rPr>
              <a:t>GERD should differentiated from  other causes of  chronic vomiting like milk and other food allergies, pyloric stenosis, intestinal obstruction, and  increased intracranial pressure.</a:t>
            </a:r>
          </a:p>
          <a:p>
            <a:pPr marL="0" indent="0">
              <a:buNone/>
            </a:pPr>
            <a:endParaRPr lang="ar-IQ" sz="3200" dirty="0">
              <a:latin typeface="+mj-lt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F4D30B6A-D8B1-430D-A175-7D4C155BB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84"/>
    </mc:Choice>
    <mc:Fallback xmlns="">
      <p:transition spd="slow" advTm="46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08712"/>
          </a:xfrm>
        </p:spPr>
        <p:txBody>
          <a:bodyPr/>
          <a:lstStyle/>
          <a:p>
            <a:pPr marL="0" indent="0" algn="l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l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rgbClr val="00B050"/>
                </a:solidFill>
                <a:latin typeface="+mj-lt"/>
              </a:rPr>
              <a:t>2. </a:t>
            </a:r>
            <a:r>
              <a:rPr lang="en-US" sz="3200" b="1" dirty="0">
                <a:solidFill>
                  <a:srgbClr val="00B050"/>
                </a:solidFill>
                <a:latin typeface="+mj-lt"/>
              </a:rPr>
              <a:t>Contrast</a:t>
            </a:r>
            <a:r>
              <a:rPr lang="en-US" sz="3200" dirty="0">
                <a:solidFill>
                  <a:srgbClr val="00B050"/>
                </a:solidFill>
                <a:latin typeface="+mj-lt"/>
              </a:rPr>
              <a:t> (</a:t>
            </a:r>
            <a:r>
              <a:rPr lang="en-US" sz="3200" b="1" dirty="0">
                <a:solidFill>
                  <a:srgbClr val="00B050"/>
                </a:solidFill>
                <a:latin typeface="+mj-lt"/>
              </a:rPr>
              <a:t>barium) radiographic</a:t>
            </a:r>
            <a:r>
              <a:rPr lang="en-US" sz="32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to evaluate for achalasia, esophageal strictures and stenosis, hiatal hernia, and gastric outlet  obstruction.</a:t>
            </a:r>
          </a:p>
          <a:p>
            <a:pPr marL="0" indent="0" algn="l">
              <a:buNone/>
            </a:pPr>
            <a:endParaRPr lang="en-US" sz="3200" dirty="0">
              <a:latin typeface="+mj-lt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rgbClr val="00B050"/>
                </a:solidFill>
                <a:latin typeface="+mj-lt"/>
              </a:rPr>
              <a:t>3.</a:t>
            </a:r>
            <a:r>
              <a:rPr lang="en-US" sz="3200" b="1" dirty="0">
                <a:solidFill>
                  <a:srgbClr val="00B050"/>
                </a:solidFill>
                <a:latin typeface="+mj-lt"/>
              </a:rPr>
              <a:t> esophageal pH monitoring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of the distal esophagus.</a:t>
            </a:r>
          </a:p>
          <a:p>
            <a:pPr marL="0" indent="0">
              <a:buNone/>
            </a:pPr>
            <a:endParaRPr lang="ar-IQ" sz="3200" dirty="0">
              <a:latin typeface="+mj-lt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F05FDC10-AC4C-4B48-A58A-E0033EABF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7"/>
    </mc:Choice>
    <mc:Fallback xmlns="">
      <p:transition spd="slow" advTm="4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192688"/>
          </a:xfrm>
        </p:spPr>
        <p:txBody>
          <a:bodyPr/>
          <a:lstStyle/>
          <a:p>
            <a:pPr marL="0" indent="0" algn="l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rgbClr val="00B050"/>
                </a:solidFill>
                <a:latin typeface="+mj-lt"/>
              </a:rPr>
              <a:t>4. </a:t>
            </a:r>
            <a:r>
              <a:rPr lang="en-US" sz="3200" b="1" dirty="0">
                <a:solidFill>
                  <a:srgbClr val="00B050"/>
                </a:solidFill>
                <a:latin typeface="+mj-lt"/>
              </a:rPr>
              <a:t>Endoscopy</a:t>
            </a:r>
            <a:r>
              <a:rPr lang="en-US" sz="32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: allows diagnosis of erosive esophagitis  and complications such as strictures or Barrett esophagus;  biopsies can be taken.</a:t>
            </a:r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 </a:t>
            </a:r>
          </a:p>
          <a:p>
            <a:pPr marL="0" indent="0" algn="l">
              <a:buNone/>
            </a:pPr>
            <a:r>
              <a:rPr lang="en-US" sz="3200" dirty="0">
                <a:solidFill>
                  <a:srgbClr val="00B050"/>
                </a:solidFill>
                <a:latin typeface="+mj-lt"/>
              </a:rPr>
              <a:t>5.</a:t>
            </a:r>
            <a:r>
              <a:rPr lang="en-US" sz="32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+mj-lt"/>
              </a:rPr>
              <a:t>Laryngotracheobronchoscopy</a:t>
            </a:r>
            <a:r>
              <a:rPr lang="en-US" sz="32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: posterior laryngeal inflammation and vocal cord nodules.</a:t>
            </a:r>
          </a:p>
          <a:p>
            <a:pPr marL="0" indent="0" algn="l">
              <a:buNone/>
            </a:pPr>
            <a:endParaRPr lang="en-US" sz="3200" dirty="0">
              <a:latin typeface="+mj-lt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rgbClr val="00B050"/>
                </a:solidFill>
                <a:latin typeface="+mj-lt"/>
              </a:rPr>
              <a:t>6. </a:t>
            </a:r>
            <a:r>
              <a:rPr lang="en-US" sz="3200" b="1" dirty="0">
                <a:solidFill>
                  <a:srgbClr val="00B050"/>
                </a:solidFill>
                <a:latin typeface="+mj-lt"/>
              </a:rPr>
              <a:t>Empirical </a:t>
            </a:r>
            <a:r>
              <a:rPr lang="en-US" sz="3200" b="1" dirty="0" err="1">
                <a:solidFill>
                  <a:srgbClr val="00B050"/>
                </a:solidFill>
                <a:latin typeface="+mj-lt"/>
              </a:rPr>
              <a:t>antireflux</a:t>
            </a:r>
            <a:r>
              <a:rPr lang="en-US" sz="3200" b="1" dirty="0">
                <a:solidFill>
                  <a:srgbClr val="00B050"/>
                </a:solidFill>
                <a:latin typeface="+mj-lt"/>
              </a:rPr>
              <a:t> therapy</a:t>
            </a:r>
            <a:endParaRPr lang="en-US" sz="3200" dirty="0">
              <a:solidFill>
                <a:srgbClr val="00B050"/>
              </a:solidFill>
              <a:latin typeface="+mj-lt"/>
            </a:endParaRPr>
          </a:p>
          <a:p>
            <a:pPr marL="0" indent="0">
              <a:buNone/>
            </a:pPr>
            <a:endParaRPr lang="ar-IQ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BCA1B7CE-CD59-410C-B981-7CB7434F5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58"/>
    </mc:Choice>
    <mc:Fallback xmlns="">
      <p:transition spd="slow" advTm="74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633670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0" indent="0" algn="l">
              <a:buNone/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Management</a:t>
            </a:r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1. Conservative therapy and lifestyle modification</a:t>
            </a:r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* </a:t>
            </a:r>
            <a:r>
              <a:rPr lang="en-US" sz="3200" b="1" i="1" dirty="0">
                <a:solidFill>
                  <a:srgbClr val="0070C0"/>
                </a:solidFill>
                <a:latin typeface="+mj-lt"/>
              </a:rPr>
              <a:t>Dietary measures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for infants include: </a:t>
            </a:r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Normalization of feeding techniques, volumes, and frequency if abnormal. </a:t>
            </a:r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Thickening of formula with a tablespoon of rice or oat cereal per oz of formula results in a greater caloric density (30 kcal/oz) ), and reduced crying time.</a:t>
            </a:r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Or use of commercially </a:t>
            </a:r>
            <a:r>
              <a:rPr lang="en-US" sz="3200" dirty="0" err="1">
                <a:latin typeface="+mj-lt"/>
              </a:rPr>
              <a:t>prethickened</a:t>
            </a:r>
            <a:r>
              <a:rPr lang="en-US" sz="3200" dirty="0">
                <a:latin typeface="+mj-lt"/>
              </a:rPr>
              <a:t> formulas.</a:t>
            </a:r>
          </a:p>
          <a:p>
            <a:pPr marL="0" indent="0">
              <a:buNone/>
            </a:pPr>
            <a:endParaRPr lang="ar-IQ" sz="3200" dirty="0">
              <a:latin typeface="+mj-lt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0AD8CF72-D656-4019-BD4A-5F78D7037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56"/>
    </mc:Choice>
    <mc:Fallback xmlns="">
      <p:transition spd="slow" advTm="81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5287" y="260648"/>
            <a:ext cx="8667193" cy="6336704"/>
          </a:xfrm>
        </p:spPr>
        <p:txBody>
          <a:bodyPr/>
          <a:lstStyle/>
          <a:p>
            <a:pPr marL="0" indent="0" algn="l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rgbClr val="00B050"/>
                </a:solidFill>
                <a:latin typeface="+mj-lt"/>
              </a:rPr>
              <a:t>In older children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:  avoid acidic foods (tomatoes, chocolate, mint) and beverages (juices, carbonated and caffeinated drinks), weight reduction for obese patients.</a:t>
            </a: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 </a:t>
            </a:r>
          </a:p>
          <a:p>
            <a:pPr marL="0" indent="0" algn="l">
              <a:buNone/>
            </a:pPr>
            <a:r>
              <a:rPr lang="en-US" sz="2800" b="1" dirty="0">
                <a:solidFill>
                  <a:srgbClr val="0070C0"/>
                </a:solidFill>
                <a:latin typeface="+mj-lt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latin typeface="+mj-lt"/>
              </a:rPr>
              <a:t>Positioning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measures</a:t>
            </a:r>
            <a:r>
              <a:rPr lang="en-US" sz="2800" dirty="0">
                <a:latin typeface="+mj-lt"/>
              </a:rPr>
              <a:t>: During awake periods when the infant is observed, prone position and upright carried position</a:t>
            </a:r>
            <a:r>
              <a:rPr lang="en-US" sz="3200" i="1" dirty="0">
                <a:latin typeface="+mj-lt"/>
              </a:rPr>
              <a:t>.</a:t>
            </a:r>
            <a:r>
              <a:rPr lang="en-US" sz="32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Supine positioning during sleep.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For older children: left side position and head elevation during sleep.</a:t>
            </a:r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6" name="ملف صوتي 5">
            <a:hlinkClick r:id="" action="ppaction://media"/>
            <a:extLst>
              <a:ext uri="{FF2B5EF4-FFF2-40B4-BE49-F238E27FC236}">
                <a16:creationId xmlns:a16="http://schemas.microsoft.com/office/drawing/2014/main" xmlns="" id="{A8686CAC-C589-4DEB-ACF6-4B9D2A82E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77"/>
    </mc:Choice>
    <mc:Fallback xmlns="">
      <p:transition spd="slow" advTm="8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 algn="l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rgbClr val="FF0000"/>
                </a:solidFill>
              </a:rPr>
              <a:t>2. Pharmacotherapy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marL="0" indent="0" algn="l">
              <a:buNone/>
            </a:pPr>
            <a:r>
              <a:rPr lang="en-US" sz="2800" b="1" dirty="0">
                <a:latin typeface="+mj-lt"/>
              </a:rPr>
              <a:t>* 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Antacids</a:t>
            </a:r>
            <a:r>
              <a:rPr lang="en-US" sz="2800" b="1" dirty="0">
                <a:latin typeface="+mj-lt"/>
              </a:rPr>
              <a:t>:</a:t>
            </a:r>
            <a:r>
              <a:rPr lang="en-US" sz="2800" dirty="0">
                <a:latin typeface="+mj-lt"/>
              </a:rPr>
              <a:t> They provide rapid but transient relief of symptoms by acid neutralization.</a:t>
            </a:r>
          </a:p>
          <a:p>
            <a:pPr algn="l"/>
            <a:endParaRPr lang="en-US" sz="2800" b="1" dirty="0">
              <a:latin typeface="+mj-lt"/>
            </a:endParaRPr>
          </a:p>
          <a:p>
            <a:pPr marL="0" indent="0" algn="l">
              <a:buNone/>
            </a:pPr>
            <a:r>
              <a:rPr lang="en-US" sz="2800" b="1" dirty="0">
                <a:latin typeface="+mj-lt"/>
              </a:rPr>
              <a:t>* 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Histamine-2 receptor antagonists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(H2RAs; cimetidine, famotidine, and ranitidine) are antisecretory </a:t>
            </a:r>
            <a:r>
              <a:rPr lang="en-US" sz="2800" dirty="0" err="1">
                <a:latin typeface="+mj-lt"/>
              </a:rPr>
              <a:t>agents.There</a:t>
            </a:r>
            <a:r>
              <a:rPr lang="en-US" sz="2800" dirty="0">
                <a:latin typeface="+mj-lt"/>
              </a:rPr>
              <a:t> is a benefit of H2RAs in treatment of mild-to-moderate reflux esophagitis.</a:t>
            </a:r>
          </a:p>
          <a:p>
            <a:pPr marL="0" indent="0">
              <a:buNone/>
            </a:pPr>
            <a:endParaRPr lang="ar-IQ" sz="2800" dirty="0">
              <a:latin typeface="+mj-lt"/>
            </a:endParaRPr>
          </a:p>
        </p:txBody>
      </p:sp>
      <p:pic>
        <p:nvPicPr>
          <p:cNvPr id="7" name="ملف صوتي 6">
            <a:hlinkClick r:id="" action="ppaction://media"/>
            <a:extLst>
              <a:ext uri="{FF2B5EF4-FFF2-40B4-BE49-F238E27FC236}">
                <a16:creationId xmlns:a16="http://schemas.microsoft.com/office/drawing/2014/main" xmlns="" id="{C46AF4C5-C0D8-4982-BFFB-9BACFF5AC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88"/>
    </mc:Choice>
    <mc:Fallback xmlns="">
      <p:transition spd="slow" advTm="5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6408712"/>
          </a:xfrm>
        </p:spPr>
        <p:txBody>
          <a:bodyPr/>
          <a:lstStyle/>
          <a:p>
            <a:pPr marL="0" indent="0" algn="l">
              <a:buNone/>
            </a:pPr>
            <a:endParaRPr lang="en-US" b="1" i="1" dirty="0"/>
          </a:p>
          <a:p>
            <a:pPr marL="0" indent="0" algn="l">
              <a:buNone/>
            </a:pPr>
            <a:endParaRPr lang="en-US" b="1" i="1" dirty="0">
              <a:solidFill>
                <a:srgbClr val="C00000"/>
              </a:solidFill>
            </a:endParaRPr>
          </a:p>
          <a:p>
            <a:pPr marL="0" indent="0" algn="l">
              <a:buNone/>
            </a:pPr>
            <a:r>
              <a:rPr lang="en-US" sz="4000" b="1" i="1" dirty="0">
                <a:solidFill>
                  <a:srgbClr val="C00000"/>
                </a:solidFill>
              </a:rPr>
              <a:t>The Esophagus</a:t>
            </a:r>
            <a:endParaRPr lang="en-US" sz="4000" dirty="0">
              <a:solidFill>
                <a:srgbClr val="C00000"/>
              </a:solidFill>
            </a:endParaRPr>
          </a:p>
          <a:p>
            <a:pPr marL="0" indent="0" algn="l">
              <a:buNone/>
            </a:pPr>
            <a:r>
              <a:rPr lang="en-US" sz="3200" b="1" dirty="0">
                <a:solidFill>
                  <a:srgbClr val="0070C0"/>
                </a:solidFill>
              </a:rPr>
              <a:t>Gastroesophageal Reflux Disease (GERD)</a:t>
            </a:r>
            <a:endParaRPr lang="en-US" sz="3200" dirty="0">
              <a:solidFill>
                <a:srgbClr val="0070C0"/>
              </a:solidFill>
            </a:endParaRP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0070C0"/>
                </a:solidFill>
                <a:latin typeface="+mj-lt"/>
              </a:rPr>
              <a:t>Gastroesophageal reflux (GER) </a:t>
            </a:r>
            <a:r>
              <a:rPr lang="en-US" sz="3600" dirty="0">
                <a:latin typeface="+mj-lt"/>
              </a:rPr>
              <a:t>: retrograde movement of gastric contents across the lower esophageal sphincter (LES) into the esophagus.</a:t>
            </a:r>
          </a:p>
          <a:p>
            <a:pPr marL="0" indent="0">
              <a:buNone/>
            </a:pPr>
            <a:endParaRPr lang="ar-IQ" sz="3600" dirty="0">
              <a:latin typeface="+mj-lt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93B88462-0864-40F5-B803-E7EB3B84C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9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1"/>
    </mc:Choice>
    <mc:Fallback xmlns="">
      <p:transition spd="slow" advTm="10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6192688"/>
          </a:xfrm>
        </p:spPr>
        <p:txBody>
          <a:bodyPr/>
          <a:lstStyle/>
          <a:p>
            <a:pPr marL="0" indent="0" algn="l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*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Proton pump inhibitors (PPIs;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omeprazole, lansoprazole, pantoprazole,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) </a:t>
            </a:r>
            <a:r>
              <a:rPr lang="en-US" sz="2800" dirty="0">
                <a:latin typeface="+mj-lt"/>
              </a:rPr>
              <a:t>provide the most potent </a:t>
            </a:r>
            <a:r>
              <a:rPr lang="en-US" sz="2800" dirty="0" err="1">
                <a:latin typeface="+mj-lt"/>
              </a:rPr>
              <a:t>antireflux</a:t>
            </a:r>
            <a:r>
              <a:rPr lang="en-US" sz="2800" dirty="0">
                <a:latin typeface="+mj-lt"/>
              </a:rPr>
              <a:t> effect.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Also  benefit in the treatment of severe and erosive esophagitis. Doses of omeprazole  for children (0.7–3.3 mg/kg/day).</a:t>
            </a:r>
          </a:p>
          <a:p>
            <a:pPr marL="0" indent="0">
              <a:buNone/>
            </a:pPr>
            <a:endParaRPr lang="ar-IQ" sz="2800" dirty="0">
              <a:latin typeface="+mj-lt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FECA4B31-8BEC-4250-B3F4-312206083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2"/>
    </mc:Choice>
    <mc:Fallback xmlns="">
      <p:transition spd="slow" advTm="22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336704"/>
          </a:xfrm>
        </p:spPr>
        <p:txBody>
          <a:bodyPr/>
          <a:lstStyle/>
          <a:p>
            <a:pPr marL="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 algn="l">
              <a:buNone/>
            </a:pPr>
            <a:r>
              <a:rPr lang="en-US" sz="3200" b="1" dirty="0">
                <a:solidFill>
                  <a:srgbClr val="0070C0"/>
                </a:solidFill>
                <a:latin typeface="+mj-lt"/>
              </a:rPr>
              <a:t>* Prokinetic agents</a:t>
            </a:r>
            <a:r>
              <a:rPr lang="en-US" sz="3200" b="1" dirty="0">
                <a:latin typeface="+mj-lt"/>
              </a:rPr>
              <a:t>:</a:t>
            </a:r>
            <a:r>
              <a:rPr lang="en-US" sz="3200" dirty="0">
                <a:latin typeface="+mj-lt"/>
              </a:rPr>
              <a:t> metoclopramide, and erythromycin (motilin receptor agonist) ,these increase LES pressure; some improve gastric emptying or esophageal clearance.</a:t>
            </a:r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 </a:t>
            </a:r>
          </a:p>
          <a:p>
            <a:pPr marL="0" indent="0" algn="l">
              <a:buNone/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3.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Surgery(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fundoplication): </a:t>
            </a:r>
            <a:r>
              <a:rPr lang="en-US" sz="3200" dirty="0">
                <a:latin typeface="+mj-lt"/>
              </a:rPr>
              <a:t>for intractable GERD in children, particularly those with refractory esophagitis or strictures and those at risk for significant morbidity from chronic pulmonary disease.</a:t>
            </a:r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 </a:t>
            </a:r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EB679236-8670-46AE-B8DB-F22DC36FF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17"/>
    </mc:Choice>
    <mc:Fallback xmlns="">
      <p:transition spd="slow" advTm="5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264696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endParaRPr lang="en-US" sz="3900" b="1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sz="3900" b="1" dirty="0">
                <a:solidFill>
                  <a:srgbClr val="FF0000"/>
                </a:solidFill>
              </a:rPr>
              <a:t>Complications of GERD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sz="3800" dirty="0">
                <a:latin typeface="+mj-lt"/>
              </a:rPr>
              <a:t>1.Esophageal </a:t>
            </a:r>
          </a:p>
          <a:p>
            <a:pPr marL="0" indent="0" algn="l" rtl="0">
              <a:buNone/>
            </a:pPr>
            <a:r>
              <a:rPr lang="en-US" sz="3800" dirty="0">
                <a:latin typeface="+mj-lt"/>
              </a:rPr>
              <a:t>*Esophagitis and Stricture.</a:t>
            </a:r>
          </a:p>
          <a:p>
            <a:pPr marL="0" indent="0" algn="l" rtl="0">
              <a:buNone/>
            </a:pPr>
            <a:r>
              <a:rPr lang="en-US" sz="3800" dirty="0">
                <a:latin typeface="+mj-lt"/>
              </a:rPr>
              <a:t>* Barrett Esophagus</a:t>
            </a:r>
          </a:p>
          <a:p>
            <a:pPr marL="0" indent="0" algn="l" rtl="0">
              <a:buNone/>
            </a:pPr>
            <a:r>
              <a:rPr lang="en-US" sz="3800" dirty="0">
                <a:latin typeface="+mj-lt"/>
              </a:rPr>
              <a:t>*Adenocarcinoma</a:t>
            </a:r>
          </a:p>
          <a:p>
            <a:pPr marL="0" indent="0" algn="l" rtl="0">
              <a:buNone/>
            </a:pPr>
            <a:endParaRPr lang="en-US" sz="3800" dirty="0">
              <a:latin typeface="+mj-lt"/>
            </a:endParaRPr>
          </a:p>
          <a:p>
            <a:pPr marL="0" indent="0" algn="l" rtl="0">
              <a:buNone/>
            </a:pPr>
            <a:r>
              <a:rPr lang="en-US" sz="3800" dirty="0">
                <a:latin typeface="+mj-lt"/>
              </a:rPr>
              <a:t>2. Nutritional: failure to thrive because of caloric deficits.</a:t>
            </a:r>
          </a:p>
          <a:p>
            <a:pPr marL="0" indent="0" rtl="0">
              <a:buNone/>
            </a:pPr>
            <a:r>
              <a:rPr lang="en-US" sz="3800" dirty="0">
                <a:latin typeface="+mj-lt"/>
              </a:rPr>
              <a:t> </a:t>
            </a:r>
          </a:p>
          <a:p>
            <a:pPr marL="0" indent="0" algn="l" rtl="0">
              <a:buNone/>
            </a:pPr>
            <a:endParaRPr lang="en-US" sz="3800" dirty="0">
              <a:latin typeface="+mj-lt"/>
            </a:endParaRPr>
          </a:p>
          <a:p>
            <a:pPr marL="0" indent="0" algn="l" rtl="0">
              <a:buNone/>
            </a:pPr>
            <a:endParaRPr lang="en-US" sz="3800" dirty="0">
              <a:latin typeface="+mj-lt"/>
            </a:endParaRPr>
          </a:p>
          <a:p>
            <a:pPr marL="0" indent="0" rtl="0">
              <a:buNone/>
            </a:pPr>
            <a:r>
              <a:rPr lang="en-US" dirty="0"/>
              <a:t> </a:t>
            </a:r>
          </a:p>
          <a:p>
            <a:pPr marL="0" indent="0" algn="l">
              <a:buNone/>
            </a:pPr>
            <a:endParaRPr lang="ar-IQ" dirty="0"/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F9CC5351-C892-46CC-AA95-36DFECE0A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10"/>
    </mc:Choice>
    <mc:Fallback xmlns="">
      <p:transition spd="slow" advTm="3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264696"/>
          </a:xfrm>
        </p:spPr>
        <p:txBody>
          <a:bodyPr/>
          <a:lstStyle/>
          <a:p>
            <a:pPr marL="0" indent="0">
              <a:buNone/>
            </a:pPr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22925" r="22090" b="27304"/>
          <a:stretch/>
        </p:blipFill>
        <p:spPr bwMode="auto">
          <a:xfrm>
            <a:off x="323528" y="332656"/>
            <a:ext cx="82809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82DE084D-473F-4C38-9F39-F222B7A4B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5"/>
    </mc:Choice>
    <mc:Fallback xmlns="">
      <p:transition spd="slow" advTm="17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>
              <a:buNone/>
            </a:pPr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5" t="25391" r="42687" b="5254"/>
          <a:stretch/>
        </p:blipFill>
        <p:spPr bwMode="auto">
          <a:xfrm>
            <a:off x="2411760" y="332656"/>
            <a:ext cx="482453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817B833D-E027-4975-8C6C-6F4DC5420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9"/>
    </mc:Choice>
    <mc:Fallback xmlns="">
      <p:transition spd="slow" advTm="17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192688"/>
          </a:xfrm>
        </p:spPr>
        <p:txBody>
          <a:bodyPr/>
          <a:lstStyle/>
          <a:p>
            <a:pPr marL="0" indent="0">
              <a:buNone/>
            </a:pPr>
            <a:endParaRPr lang="ar-IQ" dirty="0"/>
          </a:p>
        </p:txBody>
      </p:sp>
      <p:pic>
        <p:nvPicPr>
          <p:cNvPr id="5122" name="Picture 2" descr="C:\Users\dell\Desktop\GERD\esophagealstricture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62473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ملف صوتي 8">
            <a:hlinkClick r:id="" action="ppaction://media"/>
            <a:extLst>
              <a:ext uri="{FF2B5EF4-FFF2-40B4-BE49-F238E27FC236}">
                <a16:creationId xmlns:a16="http://schemas.microsoft.com/office/drawing/2014/main" xmlns="" id="{FF436CBF-28BD-45CE-9D58-FF98091FF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1"/>
    </mc:Choice>
    <mc:Fallback xmlns="">
      <p:transition spd="slow" advTm="1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264696"/>
          </a:xfrm>
        </p:spPr>
        <p:txBody>
          <a:bodyPr/>
          <a:lstStyle/>
          <a:p>
            <a:pPr marL="0" indent="0">
              <a:buNone/>
            </a:pPr>
            <a:endParaRPr lang="ar-IQ" dirty="0"/>
          </a:p>
        </p:txBody>
      </p:sp>
      <p:pic>
        <p:nvPicPr>
          <p:cNvPr id="3074" name="Picture 2" descr="C:\Users\dell\Desktop\GERD\barrettsesophagus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691276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ملف صوتي 6">
            <a:hlinkClick r:id="" action="ppaction://media"/>
            <a:extLst>
              <a:ext uri="{FF2B5EF4-FFF2-40B4-BE49-F238E27FC236}">
                <a16:creationId xmlns:a16="http://schemas.microsoft.com/office/drawing/2014/main" xmlns="" id="{4B06AE89-63F0-4DBA-BE97-DA24B57C7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7"/>
    </mc:Choice>
    <mc:Fallback xmlns="">
      <p:transition spd="slow" advTm="8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192688"/>
          </a:xfrm>
        </p:spPr>
        <p:txBody>
          <a:bodyPr/>
          <a:lstStyle/>
          <a:p>
            <a:pPr marL="0" indent="0">
              <a:buNone/>
            </a:pPr>
            <a:endParaRPr lang="ar-IQ" dirty="0"/>
          </a:p>
        </p:txBody>
      </p:sp>
      <p:pic>
        <p:nvPicPr>
          <p:cNvPr id="4098" name="Picture 2" descr="C:\Users\dell\Desktop\GERD\adenocarcinomaofesophagus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76864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23B1F5DD-47AF-4D27-8DD8-F201C61DF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3"/>
    </mc:Choice>
    <mc:Fallback xmlns="">
      <p:transition spd="slow" advTm="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sz="3200" dirty="0">
                <a:latin typeface="+mj-lt"/>
              </a:rPr>
              <a:t>3.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Extraesophageal</a:t>
            </a:r>
            <a:r>
              <a:rPr lang="en-US" sz="3200" dirty="0">
                <a:latin typeface="+mj-lt"/>
              </a:rPr>
              <a:t>: Respiratory ("Atypical") Presentations:</a:t>
            </a:r>
          </a:p>
          <a:p>
            <a:pPr marL="0" indent="0" algn="l" rtl="0">
              <a:buNone/>
            </a:pPr>
            <a:r>
              <a:rPr lang="en-US" sz="3200" dirty="0">
                <a:latin typeface="+mj-lt"/>
              </a:rPr>
              <a:t>Apnea, stridor, reflux laryngitis, hoarseness, chronic cough, pharyngitis, sinusitis, otitis media. Asthma may co-occur with GERD in about 50% of asthmatic children.</a:t>
            </a:r>
          </a:p>
          <a:p>
            <a:pPr marL="0" indent="0" rtl="0">
              <a:buNone/>
            </a:pPr>
            <a:r>
              <a:rPr lang="en-US" sz="3200" dirty="0">
                <a:latin typeface="+mj-lt"/>
              </a:rPr>
              <a:t> </a:t>
            </a:r>
          </a:p>
          <a:p>
            <a:pPr marL="0" indent="0" algn="l" rtl="0">
              <a:buNone/>
            </a:pPr>
            <a:r>
              <a:rPr lang="en-US" sz="3200" dirty="0">
                <a:latin typeface="+mj-lt"/>
              </a:rPr>
              <a:t>4. 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Dental erosions.</a:t>
            </a:r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BF29D184-3251-4650-A9D2-BE3249DBF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1"/>
    </mc:Choice>
    <mc:Fallback xmlns="">
      <p:transition spd="slow" advTm="5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9600" dirty="0"/>
              <a:t>    </a:t>
            </a:r>
            <a:r>
              <a:rPr lang="en-US" sz="96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Thank you      </a:t>
            </a:r>
            <a:endParaRPr lang="ar-IQ" sz="9600" dirty="0">
              <a:solidFill>
                <a:srgbClr val="0070C0"/>
              </a:solidFill>
              <a:latin typeface="Aharoni" pitchFamily="2" charset="-79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69BA584F-E720-45B7-858C-1B3BE5647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8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3"/>
    </mc:Choice>
    <mc:Fallback xmlns="">
      <p:transition spd="slow" advTm="1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264696"/>
          </a:xfrm>
        </p:spPr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dirty="0"/>
          </a:p>
          <a:p>
            <a:pPr marL="0" lvl="0" indent="0" algn="l">
              <a:buClr>
                <a:srgbClr val="0BD0D9"/>
              </a:buClr>
              <a:buNone/>
            </a:pPr>
            <a:r>
              <a:rPr lang="en-US" sz="3200" dirty="0">
                <a:latin typeface="+mj-lt"/>
              </a:rPr>
              <a:t>It is  occasionally 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physiologic</a:t>
            </a:r>
            <a:r>
              <a:rPr lang="en-US" sz="3200" dirty="0">
                <a:latin typeface="+mj-lt"/>
              </a:rPr>
              <a:t> (regurgitation of normal infants),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but when the episodes of reflux  are more frequent or persistent, and thus produce esophagitis or esophageal symptoms, or in those who have respiratory sequelae, the reflux becomes </a:t>
            </a:r>
            <a:r>
              <a:rPr lang="en-US" sz="3200" b="1" dirty="0">
                <a:solidFill>
                  <a:srgbClr val="0070C0"/>
                </a:solidFill>
                <a:latin typeface="Calibri"/>
              </a:rPr>
              <a:t>pathologic (GERD).</a:t>
            </a:r>
            <a:endParaRPr lang="en-US" sz="3200" dirty="0">
              <a:solidFill>
                <a:srgbClr val="0070C0"/>
              </a:solidFill>
              <a:latin typeface="Calibri"/>
            </a:endParaRPr>
          </a:p>
          <a:p>
            <a:pPr marL="0" indent="0" algn="l">
              <a:buNone/>
            </a:pPr>
            <a:endParaRPr lang="en-US" sz="3200" dirty="0">
              <a:latin typeface="+mj-lt"/>
            </a:endParaRPr>
          </a:p>
          <a:p>
            <a:pPr marL="0" indent="0" algn="l">
              <a:buNone/>
            </a:pPr>
            <a:endParaRPr lang="en-US" sz="3200" dirty="0">
              <a:latin typeface="+mj-lt"/>
            </a:endParaRPr>
          </a:p>
          <a:p>
            <a:pPr marL="0" indent="0" algn="l">
              <a:buNone/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 </a:t>
            </a:r>
            <a:endParaRPr lang="ar-IQ" sz="3200" dirty="0">
              <a:latin typeface="+mj-lt"/>
            </a:endParaRPr>
          </a:p>
        </p:txBody>
      </p:sp>
      <p:pic>
        <p:nvPicPr>
          <p:cNvPr id="9" name="ملف صوتي 8">
            <a:hlinkClick r:id="" action="ppaction://media"/>
            <a:extLst>
              <a:ext uri="{FF2B5EF4-FFF2-40B4-BE49-F238E27FC236}">
                <a16:creationId xmlns:a16="http://schemas.microsoft.com/office/drawing/2014/main" xmlns="" id="{74B1C5B5-E89E-4E63-923B-54111AF07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71"/>
    </mc:Choice>
    <mc:Fallback xmlns="">
      <p:transition spd="slow" advTm="71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192688"/>
          </a:xfrm>
        </p:spPr>
        <p:txBody>
          <a:bodyPr/>
          <a:lstStyle/>
          <a:p>
            <a:pPr marL="0" indent="0" algn="l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US" sz="4000" b="1" dirty="0">
                <a:solidFill>
                  <a:srgbClr val="FF0000"/>
                </a:solidFill>
              </a:rPr>
              <a:t>Pathophysiology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 algn="l">
              <a:buNone/>
            </a:pPr>
            <a:r>
              <a:rPr lang="en-US" sz="3600" dirty="0" err="1">
                <a:solidFill>
                  <a:srgbClr val="0070C0"/>
                </a:solidFill>
              </a:rPr>
              <a:t>Antireflux</a:t>
            </a:r>
            <a:r>
              <a:rPr lang="en-US" sz="3600" dirty="0">
                <a:solidFill>
                  <a:srgbClr val="0070C0"/>
                </a:solidFill>
              </a:rPr>
              <a:t> barrier</a:t>
            </a:r>
            <a:r>
              <a:rPr lang="en-US" sz="2800" dirty="0"/>
              <a:t>:</a:t>
            </a:r>
          </a:p>
          <a:p>
            <a:pPr marL="0" indent="0" algn="l">
              <a:buNone/>
            </a:pPr>
            <a:endParaRPr lang="en-US" sz="2800" dirty="0"/>
          </a:p>
          <a:p>
            <a:pPr marL="0" indent="0" algn="l">
              <a:buNone/>
            </a:pPr>
            <a:r>
              <a:rPr lang="en-US" sz="2800" dirty="0"/>
              <a:t>*</a:t>
            </a:r>
            <a:r>
              <a:rPr lang="en-US" sz="3600" dirty="0">
                <a:latin typeface="+mj-lt"/>
              </a:rPr>
              <a:t>lower esophageal sphincter (LES) </a:t>
            </a:r>
          </a:p>
          <a:p>
            <a:pPr marL="0" indent="0" algn="l">
              <a:buNone/>
            </a:pPr>
            <a:r>
              <a:rPr lang="en-US" sz="3600" dirty="0">
                <a:latin typeface="+mj-lt"/>
              </a:rPr>
              <a:t>*the </a:t>
            </a:r>
            <a:r>
              <a:rPr lang="en-US" sz="3600" dirty="0" err="1">
                <a:latin typeface="+mj-lt"/>
              </a:rPr>
              <a:t>crura</a:t>
            </a:r>
            <a:r>
              <a:rPr lang="en-US" sz="3600" dirty="0">
                <a:latin typeface="+mj-lt"/>
              </a:rPr>
              <a:t> of the diaphragm</a:t>
            </a:r>
          </a:p>
          <a:p>
            <a:pPr marL="0" indent="0" algn="l">
              <a:buNone/>
            </a:pPr>
            <a:r>
              <a:rPr lang="en-US" sz="3600" dirty="0">
                <a:latin typeface="+mj-lt"/>
              </a:rPr>
              <a:t>*</a:t>
            </a:r>
            <a:r>
              <a:rPr lang="en-US" sz="3600" dirty="0" err="1">
                <a:latin typeface="+mj-lt"/>
              </a:rPr>
              <a:t>gastroesophageal</a:t>
            </a:r>
            <a:r>
              <a:rPr lang="en-US" sz="3600" dirty="0">
                <a:latin typeface="+mj-lt"/>
              </a:rPr>
              <a:t> junction anatomy</a:t>
            </a: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9DCA0B8A-C571-473B-8BD6-638CF1DF3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5"/>
    </mc:Choice>
    <mc:Fallback xmlns="">
      <p:transition spd="slow" advTm="26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336704"/>
          </a:xfrm>
        </p:spPr>
        <p:txBody>
          <a:bodyPr/>
          <a:lstStyle/>
          <a:p>
            <a:pPr marL="0" indent="0">
              <a:buNone/>
            </a:pPr>
            <a:endParaRPr lang="ar-IQ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1" t="26882" r="36213" b="24764"/>
          <a:stretch/>
        </p:blipFill>
        <p:spPr bwMode="auto">
          <a:xfrm>
            <a:off x="251521" y="188640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4A9BADAC-A57E-4D47-BCF8-0261E12AE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2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2"/>
    </mc:Choice>
    <mc:Fallback xmlns="">
      <p:transition spd="slow" advTm="2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264696"/>
          </a:xfrm>
        </p:spPr>
        <p:txBody>
          <a:bodyPr/>
          <a:lstStyle/>
          <a:p>
            <a:pPr marL="0" indent="0" algn="l">
              <a:buNone/>
            </a:pPr>
            <a:endParaRPr lang="en-US" dirty="0">
              <a:solidFill>
                <a:srgbClr val="FF0000"/>
              </a:solidFill>
              <a:latin typeface="+mj-lt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The mechanisms involved in the pathogenesis of GERD are multiple and include:</a:t>
            </a:r>
          </a:p>
          <a:p>
            <a:pPr marL="0" indent="0" algn="l">
              <a:buNone/>
            </a:pPr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1. impaired LES resting tone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2. increased number of transient LES relaxations (TLESR)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3. Gastric distention (delayed gastric emptying, large fatty meals)</a:t>
            </a:r>
          </a:p>
          <a:p>
            <a:pPr marL="0" indent="0" algn="l">
              <a:buNone/>
            </a:pPr>
            <a:r>
              <a:rPr lang="en-US" sz="2800" dirty="0">
                <a:latin typeface="+mj-lt"/>
              </a:rPr>
              <a:t>4. hiatal hernia (promoting lower esophageal sphincter dysfunction)</a:t>
            </a:r>
          </a:p>
          <a:p>
            <a:pPr marL="0" indent="0">
              <a:buNone/>
            </a:pPr>
            <a:endParaRPr lang="ar-IQ" sz="2800" dirty="0">
              <a:latin typeface="+mj-lt"/>
            </a:endParaRPr>
          </a:p>
        </p:txBody>
      </p:sp>
      <p:pic>
        <p:nvPicPr>
          <p:cNvPr id="9" name="ملف صوتي 8">
            <a:hlinkClick r:id="" action="ppaction://media"/>
            <a:extLst>
              <a:ext uri="{FF2B5EF4-FFF2-40B4-BE49-F238E27FC236}">
                <a16:creationId xmlns:a16="http://schemas.microsoft.com/office/drawing/2014/main" xmlns="" id="{7BCFF795-C63C-4C43-9D72-6F973CCD4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16"/>
    </mc:Choice>
    <mc:Fallback xmlns="">
      <p:transition spd="slow" advTm="4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120680"/>
          </a:xfrm>
        </p:spPr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5. Impaired esophageal acid clearance lead to  prolonged acid exposure of the mucosa.</a:t>
            </a:r>
          </a:p>
          <a:p>
            <a:pPr marL="0" indent="0" algn="l">
              <a:buNone/>
            </a:pPr>
            <a:endParaRPr lang="en-US" sz="3200" dirty="0">
              <a:latin typeface="+mj-lt"/>
            </a:endParaRPr>
          </a:p>
          <a:p>
            <a:pPr marL="0" indent="0" algn="l">
              <a:buNone/>
            </a:pPr>
            <a:r>
              <a:rPr lang="en-US" sz="3200" dirty="0">
                <a:latin typeface="+mj-lt"/>
              </a:rPr>
              <a:t>6. increase intra-abdominal pressure (straining, obesity, coughing, wheezing) .</a:t>
            </a:r>
          </a:p>
          <a:p>
            <a:pPr marL="0" indent="0">
              <a:buNone/>
            </a:pPr>
            <a:endParaRPr lang="ar-IQ" sz="3200" dirty="0">
              <a:latin typeface="+mj-lt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17FA49CA-61CB-49FF-846F-8E0CEB867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5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56"/>
    </mc:Choice>
    <mc:Fallback xmlns="">
      <p:transition spd="slow" advTm="25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>
              <a:buNone/>
            </a:pPr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t="16696" r="25000" b="19224"/>
          <a:stretch/>
        </p:blipFill>
        <p:spPr bwMode="auto">
          <a:xfrm>
            <a:off x="395536" y="332656"/>
            <a:ext cx="842493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ملف صوتي 6">
            <a:hlinkClick r:id="" action="ppaction://media"/>
            <a:extLst>
              <a:ext uri="{FF2B5EF4-FFF2-40B4-BE49-F238E27FC236}">
                <a16:creationId xmlns:a16="http://schemas.microsoft.com/office/drawing/2014/main" xmlns="" id="{E40227C7-4756-4DB0-9496-543667D78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73"/>
    </mc:Choice>
    <mc:Fallback xmlns="">
      <p:transition spd="slow" advTm="33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408712"/>
          </a:xfrm>
        </p:spPr>
        <p:txBody>
          <a:bodyPr/>
          <a:lstStyle/>
          <a:p>
            <a:pPr marL="0" indent="0">
              <a:buNone/>
            </a:pPr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14686" r="25001" b="22914"/>
          <a:stretch/>
        </p:blipFill>
        <p:spPr bwMode="auto">
          <a:xfrm>
            <a:off x="251520" y="188639"/>
            <a:ext cx="8640960" cy="626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ملف صوتي 7">
            <a:hlinkClick r:id="" action="ppaction://media"/>
            <a:extLst>
              <a:ext uri="{FF2B5EF4-FFF2-40B4-BE49-F238E27FC236}">
                <a16:creationId xmlns:a16="http://schemas.microsoft.com/office/drawing/2014/main" xmlns="" id="{DDA94454-880F-46B1-A1DB-B0F48683E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01"/>
    </mc:Choice>
    <mc:Fallback xmlns="">
      <p:transition spd="slow" advTm="5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GIT%20L1</Template>
  <TotalTime>0</TotalTime>
  <Words>742</Words>
  <Application>Microsoft Office PowerPoint</Application>
  <PresentationFormat>عرض على الشاشة (3:4)‏</PresentationFormat>
  <Paragraphs>121</Paragraphs>
  <Slides>29</Slides>
  <Notes>0</Notes>
  <HiddenSlides>0</HiddenSlides>
  <MMClips>29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6" baseType="lpstr">
      <vt:lpstr>Aharoni</vt:lpstr>
      <vt:lpstr>Calibri</vt:lpstr>
      <vt:lpstr>Constantia</vt:lpstr>
      <vt:lpstr>Majalla UI</vt:lpstr>
      <vt:lpstr>Traditional Arabic</vt:lpstr>
      <vt:lpstr>Wingdings 2</vt:lpstr>
      <vt:lpstr>تدفق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</cp:revision>
  <dcterms:created xsi:type="dcterms:W3CDTF">2020-06-16T07:41:01Z</dcterms:created>
  <dcterms:modified xsi:type="dcterms:W3CDTF">2020-06-16T07:41:14Z</dcterms:modified>
</cp:coreProperties>
</file>