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88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26" autoAdjust="0"/>
  </p:normalViewPr>
  <p:slideViewPr>
    <p:cSldViewPr snapToGrid="0">
      <p:cViewPr varScale="1">
        <p:scale>
          <a:sx n="65" d="100"/>
          <a:sy n="65" d="100"/>
        </p:scale>
        <p:origin x="15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8F8E-BF5E-43E2-9C2D-7D043D711B87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82CF1-9934-4B15-95B8-22EC9A379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5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5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07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9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4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4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IQ" sz="120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3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82CF1-9934-4B15-95B8-22EC9A3791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18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89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00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428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15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99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54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97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61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6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4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1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0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AC08C21-A7FA-4264-9514-E06CE00C4D4A}" type="datetimeFigureOut">
              <a:rPr lang="en-US" smtClean="0"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13896-9C27-4384-BBBC-AB9E21590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6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javascript:void(0)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7635" y="409856"/>
            <a:ext cx="7055380" cy="76172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Skeletal connective tissue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" y="1871663"/>
            <a:ext cx="907165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31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3528" y="401757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Hyaline cartilage</a:t>
            </a:r>
            <a:endParaRPr lang="ar-IQ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19" y="924977"/>
            <a:ext cx="6936329" cy="577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8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86" y="998152"/>
            <a:ext cx="5907957" cy="4195481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In adult mammals hyaline cartilage is located in the articular surfaces of the movable joints in the walls of larger respiratory passages (</a:t>
            </a:r>
            <a:r>
              <a:rPr lang="en-US" sz="2800" b="1" dirty="0">
                <a:solidFill>
                  <a:srgbClr val="FFC000"/>
                </a:solidFill>
              </a:rPr>
              <a:t>nose, larynx, trachea, bronchi</a:t>
            </a:r>
            <a:r>
              <a:rPr lang="en-US" sz="2800" dirty="0"/>
              <a:t>), in the ventral ends of ribs where they articulate with the </a:t>
            </a:r>
            <a:r>
              <a:rPr lang="en-US" sz="2800" b="1" dirty="0">
                <a:solidFill>
                  <a:srgbClr val="FFFF00"/>
                </a:solidFill>
              </a:rPr>
              <a:t>sternum</a:t>
            </a:r>
            <a:r>
              <a:rPr lang="en-US" sz="2800" dirty="0"/>
              <a:t> and in the </a:t>
            </a:r>
            <a:r>
              <a:rPr lang="en-US" sz="2800" b="1" dirty="0">
                <a:solidFill>
                  <a:srgbClr val="FFFF00"/>
                </a:solidFill>
              </a:rPr>
              <a:t>epiphyseal plate</a:t>
            </a:r>
            <a:r>
              <a:rPr lang="en-US" sz="2800" dirty="0"/>
              <a:t>, where it is responsible for the </a:t>
            </a:r>
            <a:r>
              <a:rPr lang="en-US" sz="2800" b="1" dirty="0">
                <a:solidFill>
                  <a:srgbClr val="FFFF00"/>
                </a:solidFill>
              </a:rPr>
              <a:t>longitudinal growth </a:t>
            </a:r>
            <a:r>
              <a:rPr lang="en-US" sz="2800" dirty="0"/>
              <a:t>of bone.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321" b="12857"/>
          <a:stretch/>
        </p:blipFill>
        <p:spPr>
          <a:xfrm>
            <a:off x="6188528" y="3776226"/>
            <a:ext cx="2955471" cy="3081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9987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8528" y="361335"/>
            <a:ext cx="2970956" cy="34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88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46" y="142475"/>
            <a:ext cx="7055380" cy="1400530"/>
          </a:xfrm>
        </p:spPr>
        <p:txBody>
          <a:bodyPr/>
          <a:lstStyle/>
          <a:p>
            <a:pPr lvl="0"/>
            <a:r>
              <a:rPr lang="en-US" b="1" i="1" dirty="0">
                <a:solidFill>
                  <a:srgbClr val="FFFF00"/>
                </a:solidFill>
              </a:rPr>
              <a:t>Elastic cartilage</a:t>
            </a:r>
            <a:r>
              <a:rPr lang="en-US" dirty="0">
                <a:solidFill>
                  <a:srgbClr val="FFFF00"/>
                </a:solidFill>
              </a:rPr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2740"/>
            <a:ext cx="9144000" cy="4195481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Elastic cartilage is identical to hyaline cartilage except that </a:t>
            </a: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it contains an abundant fine elastic fibers in addition to collagen type II fibrils</a:t>
            </a:r>
            <a:r>
              <a:rPr lang="en-US" sz="2400" dirty="0"/>
              <a:t>, frequently found to be gradually continuous with hyaline cartilage </a:t>
            </a:r>
          </a:p>
          <a:p>
            <a:pPr algn="just"/>
            <a:r>
              <a:rPr lang="en-US" sz="2400" dirty="0"/>
              <a:t>Elastic cartilage is found in </a:t>
            </a:r>
            <a:r>
              <a:rPr lang="en-US" sz="2400" b="1" dirty="0">
                <a:solidFill>
                  <a:srgbClr val="FFC000"/>
                </a:solidFill>
              </a:rPr>
              <a:t>the auricle of the ear, the wall of the external auditory canals, the epiglottis, and the cuneiform cartilage in the larynx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Fresh elastic cartilage has a yellowish color (</a:t>
            </a:r>
            <a:r>
              <a:rPr lang="en-US" sz="2400" b="1" dirty="0">
                <a:solidFill>
                  <a:srgbClr val="FFFF00"/>
                </a:solidFill>
              </a:rPr>
              <a:t>presence of elastic fibers</a:t>
            </a:r>
            <a:r>
              <a:rPr lang="en-US" sz="2400" dirty="0"/>
              <a:t>).</a:t>
            </a:r>
          </a:p>
          <a:p>
            <a:pPr algn="just"/>
            <a:r>
              <a:rPr lang="en-US" sz="2400" dirty="0"/>
              <a:t>Elastic cartilage </a:t>
            </a:r>
            <a:r>
              <a:rPr lang="en-US" sz="2400" b="1" dirty="0">
                <a:solidFill>
                  <a:srgbClr val="FFFF00"/>
                </a:solidFill>
              </a:rPr>
              <a:t>possesses a perichondrium.</a:t>
            </a:r>
          </a:p>
          <a:p>
            <a:pPr algn="just"/>
            <a:endParaRPr lang="en-US" sz="2400" dirty="0"/>
          </a:p>
          <a:p>
            <a:pPr algn="just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2" y="4964860"/>
            <a:ext cx="3786187" cy="18930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" b="100000" l="17512" r="100000"/>
                    </a14:imgEffect>
                  </a14:imgLayer>
                </a14:imgProps>
              </a:ext>
            </a:extLst>
          </a:blip>
          <a:srcRect l="16093"/>
          <a:stretch/>
        </p:blipFill>
        <p:spPr>
          <a:xfrm>
            <a:off x="2786981" y="4882197"/>
            <a:ext cx="2570830" cy="19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9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9552" y="548680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>
                <a:cs typeface="+mj-cs"/>
              </a:rPr>
              <a:t>Elastic cartilage</a:t>
            </a:r>
            <a:r>
              <a:rPr lang="en-US" sz="2400" dirty="0">
                <a:cs typeface="+mj-cs"/>
              </a:rPr>
              <a:t> :</a:t>
            </a:r>
          </a:p>
        </p:txBody>
      </p:sp>
      <p:pic>
        <p:nvPicPr>
          <p:cNvPr id="4" name="fpAnimswapImgFP6" descr="E:\محاضرات انسجة\MICROSCOPIC IMAGES - CONNECTIVE TISSUE - CARTILAGE, TENDON_files\elast-cartilage-03-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0" y="1324748"/>
            <a:ext cx="8428007" cy="553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93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99350"/>
            <a:ext cx="7055380" cy="1400530"/>
          </a:xfrm>
        </p:spPr>
        <p:txBody>
          <a:bodyPr/>
          <a:lstStyle/>
          <a:p>
            <a:pPr lvl="0"/>
            <a:r>
              <a:rPr lang="en-US" b="1" i="1" dirty="0">
                <a:solidFill>
                  <a:srgbClr val="FFFF00"/>
                </a:solidFill>
              </a:rPr>
              <a:t>Fibrocartilage: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9615"/>
            <a:ext cx="5943600" cy="4195481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Fibrocartilage is a tissue intermediate between </a:t>
            </a:r>
            <a:r>
              <a:rPr lang="en-US" sz="2400" b="1" dirty="0">
                <a:solidFill>
                  <a:srgbClr val="FFC000"/>
                </a:solidFill>
              </a:rPr>
              <a:t>dense connective tissue </a:t>
            </a:r>
            <a:r>
              <a:rPr lang="en-US" sz="2400" dirty="0"/>
              <a:t>and </a:t>
            </a:r>
            <a:r>
              <a:rPr lang="en-US" sz="2400" b="1" dirty="0">
                <a:solidFill>
                  <a:srgbClr val="FFC000"/>
                </a:solidFill>
              </a:rPr>
              <a:t>hyaline cartilage</a:t>
            </a:r>
            <a:r>
              <a:rPr lang="en-US" sz="2400" dirty="0"/>
              <a:t>. So it is always associated with dense connective tissue and the border areas between these two tissues are not clear out showing a gradual transition.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" b="100000" l="1667" r="100000"/>
                    </a14:imgEffect>
                  </a14:imgLayer>
                </a14:imgProps>
              </a:ext>
            </a:extLst>
          </a:blip>
          <a:srcRect l="20538"/>
          <a:stretch/>
        </p:blipFill>
        <p:spPr>
          <a:xfrm>
            <a:off x="6043613" y="256513"/>
            <a:ext cx="3100387" cy="37555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65" y="4060870"/>
            <a:ext cx="892871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/>
              <a:t>Fibrocartilage, present in regions of the body subjected to </a:t>
            </a:r>
            <a:r>
              <a:rPr lang="en-US" sz="2400" b="1" dirty="0">
                <a:solidFill>
                  <a:srgbClr val="FFFF00"/>
                </a:solidFill>
              </a:rPr>
              <a:t>pulling forces</a:t>
            </a:r>
            <a:r>
              <a:rPr lang="en-US" sz="2400" dirty="0"/>
              <a:t>, is characterized by a matrix containing a dense network of coarse </a:t>
            </a:r>
            <a:r>
              <a:rPr lang="en-US" sz="2400" b="1" dirty="0">
                <a:solidFill>
                  <a:srgbClr val="FFFF00"/>
                </a:solidFill>
              </a:rPr>
              <a:t>type I collagen </a:t>
            </a:r>
            <a:r>
              <a:rPr lang="en-US" sz="2400" dirty="0"/>
              <a:t>fibers.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  <a:ea typeface="+mj-ea"/>
                <a:cs typeface="+mj-cs"/>
              </a:rPr>
              <a:t>Fibrocartilage is found in </a:t>
            </a:r>
            <a:r>
              <a:rPr lang="en-US" sz="2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intervertebral disks</a:t>
            </a:r>
            <a:r>
              <a:rPr lang="en-US" sz="2400" dirty="0">
                <a:latin typeface="+mj-lt"/>
                <a:ea typeface="+mj-ea"/>
                <a:cs typeface="+mj-cs"/>
              </a:rPr>
              <a:t>, in </a:t>
            </a:r>
            <a:r>
              <a:rPr lang="en-US" sz="2400" dirty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attachments of certain ligaments to the cartilaginous surface of bones</a:t>
            </a:r>
            <a:r>
              <a:rPr lang="en-US" sz="2400" dirty="0">
                <a:latin typeface="+mj-lt"/>
                <a:ea typeface="+mj-ea"/>
                <a:cs typeface="+mj-cs"/>
              </a:rPr>
              <a:t>. </a:t>
            </a:r>
            <a:endParaRPr lang="ar-IQ" sz="2400" dirty="0">
              <a:latin typeface="+mj-lt"/>
              <a:ea typeface="+mj-ea"/>
              <a:cs typeface="+mj-cs"/>
            </a:endParaRPr>
          </a:p>
          <a:p>
            <a:pPr algn="just"/>
            <a:endParaRPr lang="en-US" sz="2400" dirty="0">
              <a:latin typeface="+mj-lt"/>
              <a:ea typeface="+mj-ea"/>
              <a:cs typeface="+mj-cs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88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9930" y="307701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200" b="1" i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Fibrocartilage</a:t>
            </a:r>
            <a:r>
              <a:rPr lang="en-US" sz="2800" b="1" dirty="0"/>
              <a:t> :</a:t>
            </a:r>
            <a:endParaRPr lang="ar-IQ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0652"/>
            <a:ext cx="9128813" cy="571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60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5295"/>
            <a:ext cx="5326808" cy="4195481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In Fibrocartilage the numerous collagen fibers either form irregular bundles between the groups of chondrocytes or are aligned in a parallel arrangement along the columns of chondrocytes.</a:t>
            </a:r>
          </a:p>
          <a:p>
            <a:pPr algn="just"/>
            <a:r>
              <a:rPr lang="en-US" sz="2400" dirty="0"/>
              <a:t>the collagen bundles take up a direction parallel to those stresses. </a:t>
            </a:r>
            <a:r>
              <a:rPr lang="en-US" sz="2400" b="1" dirty="0">
                <a:solidFill>
                  <a:srgbClr val="FFFF00"/>
                </a:solidFill>
              </a:rPr>
              <a:t>There is no identifiable perichondrium in Fibrocartilage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0382" b="15561"/>
          <a:stretch/>
        </p:blipFill>
        <p:spPr>
          <a:xfrm rot="16200000">
            <a:off x="4838001" y="1941928"/>
            <a:ext cx="4778583" cy="3800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475" y="185738"/>
            <a:ext cx="8586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Fibrocartilage contains chondrocytes, either singly or in </a:t>
            </a:r>
            <a:r>
              <a:rPr lang="en-US" sz="2400" dirty="0" err="1"/>
              <a:t>isogenous</a:t>
            </a:r>
            <a:r>
              <a:rPr lang="en-US" sz="2400" dirty="0"/>
              <a:t> groups, usually arranged in long rows separated by coarse collagen type I, the Fibro cartilage matrix is acidophilic.</a:t>
            </a: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0479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51" y="1354891"/>
            <a:ext cx="8403882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/>
              <a:t>The skeletal system composed of specialized forms of supporting connective tissue.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</a:rPr>
              <a:t>Bone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provides a rigid protective and supporting framework for most of the soft tissue of the body, </a:t>
            </a:r>
          </a:p>
          <a:p>
            <a:pPr algn="just"/>
            <a:r>
              <a:rPr lang="en-US" sz="2800" b="1" dirty="0">
                <a:solidFill>
                  <a:srgbClr val="FFFF00"/>
                </a:solidFill>
              </a:rPr>
              <a:t>cartilage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/>
              <a:t>provides semi-rigid support in limited sites such as the </a:t>
            </a:r>
            <a:r>
              <a:rPr lang="en-US" sz="2800" b="1" dirty="0">
                <a:solidFill>
                  <a:srgbClr val="FFFF00"/>
                </a:solidFill>
              </a:rPr>
              <a:t>respiratory tree </a:t>
            </a:r>
            <a:r>
              <a:rPr lang="en-US" sz="2800" dirty="0"/>
              <a:t>and</a:t>
            </a:r>
            <a:r>
              <a:rPr lang="en-US" sz="2800" b="1" dirty="0">
                <a:solidFill>
                  <a:srgbClr val="FFFF00"/>
                </a:solidFill>
              </a:rPr>
              <a:t> external ear</a:t>
            </a:r>
            <a:r>
              <a:rPr lang="en-US" sz="2800" dirty="0"/>
              <a:t>. </a:t>
            </a:r>
            <a:endParaRPr lang="ar-IQ" sz="2800" dirty="0"/>
          </a:p>
        </p:txBody>
      </p:sp>
    </p:spTree>
    <p:extLst>
      <p:ext uri="{BB962C8B-B14F-4D97-AF65-F5344CB8AC3E}">
        <p14:creationId xmlns:p14="http://schemas.microsoft.com/office/powerpoint/2010/main" val="245344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99" y="270838"/>
            <a:ext cx="7940743" cy="1829426"/>
          </a:xfrm>
        </p:spPr>
        <p:txBody>
          <a:bodyPr/>
          <a:lstStyle/>
          <a:p>
            <a:r>
              <a:rPr lang="en-US" sz="2800" dirty="0"/>
              <a:t>Cartilage formation is also precursor in the processes of bone formation by either the </a:t>
            </a:r>
            <a:r>
              <a:rPr lang="en-US" sz="2800" b="1" dirty="0">
                <a:solidFill>
                  <a:srgbClr val="FFFF00"/>
                </a:solidFill>
              </a:rPr>
              <a:t>membranous</a:t>
            </a:r>
            <a:r>
              <a:rPr lang="en-US" sz="2800" dirty="0"/>
              <a:t> or </a:t>
            </a:r>
            <a:r>
              <a:rPr lang="en-US" sz="2800" b="1" dirty="0" err="1">
                <a:solidFill>
                  <a:srgbClr val="FFFF00"/>
                </a:solidFill>
              </a:rPr>
              <a:t>endochondral</a:t>
            </a:r>
            <a:r>
              <a:rPr lang="en-US" sz="2800" dirty="0"/>
              <a:t> ossification processes.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19" r="10738" b="4762"/>
          <a:stretch/>
        </p:blipFill>
        <p:spPr>
          <a:xfrm>
            <a:off x="1075645" y="2100264"/>
            <a:ext cx="7282542" cy="429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95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423" y="835106"/>
            <a:ext cx="5835091" cy="4195481"/>
          </a:xfrm>
        </p:spPr>
        <p:txBody>
          <a:bodyPr>
            <a:noAutofit/>
          </a:bodyPr>
          <a:lstStyle/>
          <a:p>
            <a:pPr algn="just"/>
            <a:r>
              <a:rPr lang="en-US" sz="2600" b="1" dirty="0">
                <a:solidFill>
                  <a:srgbClr val="FFFF00"/>
                </a:solidFill>
              </a:rPr>
              <a:t>Joints</a:t>
            </a:r>
            <a:r>
              <a:rPr lang="en-US" sz="2600" dirty="0"/>
              <a:t> are composite structure which joins the bones the skeleton</a:t>
            </a:r>
            <a:r>
              <a:rPr lang="ar-IQ" sz="2600" dirty="0"/>
              <a:t> </a:t>
            </a:r>
            <a:r>
              <a:rPr lang="en-US" sz="2600" dirty="0"/>
              <a:t>, permit varying degrees of movement. </a:t>
            </a:r>
          </a:p>
          <a:p>
            <a:pPr algn="just"/>
            <a:r>
              <a:rPr lang="en-US" sz="2600" b="1" dirty="0">
                <a:solidFill>
                  <a:srgbClr val="FFFF00"/>
                </a:solidFill>
              </a:rPr>
              <a:t>Ligaments</a:t>
            </a:r>
            <a:r>
              <a:rPr lang="en-US" sz="2600" dirty="0"/>
              <a:t> are robust but flexible bands of </a:t>
            </a:r>
            <a:r>
              <a:rPr lang="en-US" sz="2600" dirty="0" err="1"/>
              <a:t>colagenous</a:t>
            </a:r>
            <a:r>
              <a:rPr lang="en-US" sz="2600" dirty="0"/>
              <a:t> tissue which contribute to the stability of joints. </a:t>
            </a:r>
          </a:p>
          <a:p>
            <a:pPr algn="just"/>
            <a:r>
              <a:rPr lang="en-US" sz="2600" b="1" dirty="0">
                <a:solidFill>
                  <a:srgbClr val="FFFF00"/>
                </a:solidFill>
              </a:rPr>
              <a:t>Tendons</a:t>
            </a:r>
            <a:r>
              <a:rPr lang="en-US" sz="2600" dirty="0"/>
              <a:t> provide strong pliable connections between muscles and their points of insertion into bones. </a:t>
            </a:r>
          </a:p>
        </p:txBody>
      </p:sp>
      <p:pic>
        <p:nvPicPr>
          <p:cNvPr id="5" name="Picture 4" descr="http://www.eorthopod.com/images/ContentImages/knee/knee_pcl/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100000" l="2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43" y="2255469"/>
            <a:ext cx="2890157" cy="22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708" y="0"/>
            <a:ext cx="3007292" cy="22554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44" y="4510825"/>
            <a:ext cx="2837032" cy="234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8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324130"/>
            <a:ext cx="7055380" cy="1400530"/>
          </a:xfrm>
        </p:spPr>
        <p:txBody>
          <a:bodyPr/>
          <a:lstStyle/>
          <a:p>
            <a:r>
              <a:rPr lang="en-US" b="1" i="1" dirty="0"/>
              <a:t>Cartilage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197898"/>
            <a:ext cx="8071371" cy="4195481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Cartilage extracellular matrix enriched with </a:t>
            </a:r>
            <a:r>
              <a:rPr lang="en-US" sz="2800" b="1" dirty="0">
                <a:solidFill>
                  <a:srgbClr val="FFFF00"/>
                </a:solidFill>
              </a:rPr>
              <a:t>glycosaminoglycan’s and proteoglycans macromolecules </a:t>
            </a:r>
            <a:r>
              <a:rPr lang="en-US" sz="2800" dirty="0"/>
              <a:t>that interact with collagen and elastic fibers. </a:t>
            </a:r>
            <a:endParaRPr lang="ar-IQ" sz="2800" dirty="0"/>
          </a:p>
          <a:p>
            <a:pPr algn="just"/>
            <a:r>
              <a:rPr lang="en-US" sz="2800" dirty="0"/>
              <a:t>Variation in the composition of these matrix components produce 3 types of cartilage </a:t>
            </a:r>
            <a:r>
              <a:rPr lang="en-US" sz="2800" b="1" dirty="0">
                <a:solidFill>
                  <a:srgbClr val="FFC000"/>
                </a:solidFill>
              </a:rPr>
              <a:t>adapted to local biomechanical needs</a:t>
            </a:r>
            <a:r>
              <a:rPr lang="en-US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61987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72" y="1584271"/>
            <a:ext cx="8254643" cy="4195481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the firm consistency of the extracellular matrix in cartilage allows the tissue to </a:t>
            </a:r>
            <a:r>
              <a:rPr lang="en-US" sz="2800" b="1" dirty="0">
                <a:solidFill>
                  <a:srgbClr val="FFC000"/>
                </a:solidFill>
              </a:rPr>
              <a:t>bear mechanical stresses </a:t>
            </a:r>
            <a:r>
              <a:rPr lang="en-US" sz="2800" dirty="0"/>
              <a:t>without permanent distortion. </a:t>
            </a:r>
          </a:p>
          <a:p>
            <a:pPr algn="just"/>
            <a:r>
              <a:rPr lang="en-US" sz="2800" dirty="0"/>
              <a:t>Another function of cartilage is to support soft tissue. </a:t>
            </a:r>
            <a:endParaRPr lang="ar-IQ" sz="2800" dirty="0"/>
          </a:p>
        </p:txBody>
      </p:sp>
    </p:spTree>
    <p:extLst>
      <p:ext uri="{BB962C8B-B14F-4D97-AF65-F5344CB8AC3E}">
        <p14:creationId xmlns:p14="http://schemas.microsoft.com/office/powerpoint/2010/main" val="341754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78" y="503751"/>
            <a:ext cx="8964385" cy="4195481"/>
          </a:xfrm>
        </p:spPr>
        <p:txBody>
          <a:bodyPr>
            <a:normAutofit/>
          </a:bodyPr>
          <a:lstStyle/>
          <a:p>
            <a:pPr lvl="0" algn="just">
              <a:buClr>
                <a:srgbClr val="1E5155">
                  <a:lumMod val="40000"/>
                  <a:lumOff val="60000"/>
                </a:srgbClr>
              </a:buClr>
            </a:pPr>
            <a:r>
              <a:rPr lang="en-US" sz="2800" dirty="0">
                <a:solidFill>
                  <a:prstClr val="white"/>
                </a:solidFill>
              </a:rPr>
              <a:t>cartilage is a shock –absorbing and sliding area for joints and facilitates bone movements </a:t>
            </a:r>
            <a:r>
              <a:rPr lang="en-US" sz="2800" dirty="0">
                <a:solidFill>
                  <a:srgbClr val="FFFF00"/>
                </a:solidFill>
              </a:rPr>
              <a:t>Because it is smooth –surfaced and resilient</a:t>
            </a:r>
            <a:r>
              <a:rPr lang="en-US" sz="2800" dirty="0">
                <a:solidFill>
                  <a:prstClr val="white"/>
                </a:solidFill>
              </a:rPr>
              <a:t>. </a:t>
            </a:r>
            <a:endParaRPr lang="ar-IQ" sz="2800" dirty="0">
              <a:solidFill>
                <a:prstClr val="white"/>
              </a:solidFill>
            </a:endParaRPr>
          </a:p>
          <a:p>
            <a:pPr lvl="0" algn="just">
              <a:buClr>
                <a:srgbClr val="1E5155">
                  <a:lumMod val="40000"/>
                  <a:lumOff val="60000"/>
                </a:srgbClr>
              </a:buClr>
            </a:pPr>
            <a:r>
              <a:rPr lang="en-US" sz="2800" dirty="0">
                <a:solidFill>
                  <a:prstClr val="white"/>
                </a:solidFill>
              </a:rPr>
              <a:t>Cartilage is also essential for the development and growth of long bones both before and after birth.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18" y="3028950"/>
            <a:ext cx="6650182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49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996" y="750050"/>
            <a:ext cx="8302652" cy="4195481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Cartilage consists of cells called </a:t>
            </a:r>
            <a:r>
              <a:rPr lang="en-US" sz="2800" b="1" dirty="0">
                <a:solidFill>
                  <a:srgbClr val="FFC000"/>
                </a:solidFill>
              </a:rPr>
              <a:t>chondrocytes</a:t>
            </a:r>
            <a:r>
              <a:rPr lang="en-US" sz="2800" dirty="0"/>
              <a:t> and an extensive extracellular matrix composed of fibers and ground substance, chondrocytes synthesize and secrete the extracellular matrix and the cells themselves are located in matrix cavities called </a:t>
            </a:r>
            <a:r>
              <a:rPr lang="en-US" sz="2800" b="1" dirty="0">
                <a:solidFill>
                  <a:srgbClr val="FFFF00"/>
                </a:solidFill>
              </a:rPr>
              <a:t>lacunae</a:t>
            </a:r>
            <a:r>
              <a:rPr lang="en-US" sz="2800" dirty="0"/>
              <a:t>. </a:t>
            </a:r>
          </a:p>
          <a:p>
            <a:pPr algn="just"/>
            <a:r>
              <a:rPr lang="en-US" sz="2800" b="1" dirty="0">
                <a:solidFill>
                  <a:srgbClr val="FFC000"/>
                </a:solidFill>
              </a:rPr>
              <a:t>Collagen, hyaluronic acid, proteoglycans and small amounts of several glycoproteins </a:t>
            </a:r>
            <a:r>
              <a:rPr lang="en-US" sz="2800" dirty="0"/>
              <a:t>are present in all types of cartilage matrix. </a:t>
            </a:r>
          </a:p>
          <a:p>
            <a:pPr algn="just"/>
            <a:r>
              <a:rPr lang="en-US" sz="2800" b="1" dirty="0">
                <a:solidFill>
                  <a:srgbClr val="FFC000"/>
                </a:solidFill>
              </a:rPr>
              <a:t>Cartilage has no lymphatic vessels or nerves.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799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FF00"/>
                </a:solidFill>
              </a:rPr>
              <a:t>Hyaline cartilage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404" y="1561605"/>
            <a:ext cx="8138879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/>
              <a:t>Hyaline cartilage is the most common and best studied of the 3 forms. </a:t>
            </a:r>
          </a:p>
          <a:p>
            <a:pPr algn="just"/>
            <a:r>
              <a:rPr lang="en-US" sz="2800" dirty="0"/>
              <a:t>In the matrix, </a:t>
            </a:r>
            <a:r>
              <a:rPr lang="en-US" sz="2800" b="1" dirty="0">
                <a:solidFill>
                  <a:srgbClr val="FFFF00"/>
                </a:solidFill>
              </a:rPr>
              <a:t>type II collagen </a:t>
            </a:r>
            <a:r>
              <a:rPr lang="en-US" sz="2800" dirty="0"/>
              <a:t>is the principal collagen type. </a:t>
            </a:r>
          </a:p>
          <a:p>
            <a:pPr algn="just"/>
            <a:r>
              <a:rPr lang="en-US" sz="2800" dirty="0"/>
              <a:t>Fresh Hyaline cartilage is bluish –white and translucent. </a:t>
            </a:r>
            <a:r>
              <a:rPr lang="en-US" sz="2800" b="1" dirty="0">
                <a:solidFill>
                  <a:srgbClr val="FFC000"/>
                </a:solidFill>
              </a:rPr>
              <a:t>In the embryo, it serves as a temporary skeleton until it’s gradually replaced by bone</a:t>
            </a:r>
            <a:r>
              <a:rPr lang="en-US" sz="2800" dirty="0"/>
              <a:t>.</a:t>
            </a:r>
          </a:p>
          <a:p>
            <a:pPr algn="just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2955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1140</TotalTime>
  <Words>681</Words>
  <Application>Microsoft Office PowerPoint</Application>
  <PresentationFormat>On-screen Show (4:3)</PresentationFormat>
  <Paragraphs>47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Century Gothic</vt:lpstr>
      <vt:lpstr>Wingdings</vt:lpstr>
      <vt:lpstr>Wingdings 3</vt:lpstr>
      <vt:lpstr>Ion</vt:lpstr>
      <vt:lpstr>Skeletal connective tissue </vt:lpstr>
      <vt:lpstr>PowerPoint Presentation</vt:lpstr>
      <vt:lpstr>PowerPoint Presentation</vt:lpstr>
      <vt:lpstr>PowerPoint Presentation</vt:lpstr>
      <vt:lpstr>Cartilage </vt:lpstr>
      <vt:lpstr>PowerPoint Presentation</vt:lpstr>
      <vt:lpstr>PowerPoint Presentation</vt:lpstr>
      <vt:lpstr>PowerPoint Presentation</vt:lpstr>
      <vt:lpstr>Hyaline cartilage </vt:lpstr>
      <vt:lpstr>PowerPoint Presentation</vt:lpstr>
      <vt:lpstr>PowerPoint Presentation</vt:lpstr>
      <vt:lpstr>Elastic cartilage: </vt:lpstr>
      <vt:lpstr>PowerPoint Presentation</vt:lpstr>
      <vt:lpstr>Fibrocartilage: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Skeletal tissue </dc:title>
  <dc:creator>Talib Ali</dc:creator>
  <cp:lastModifiedBy>Talib</cp:lastModifiedBy>
  <cp:revision>50</cp:revision>
  <dcterms:created xsi:type="dcterms:W3CDTF">2016-03-27T08:12:38Z</dcterms:created>
  <dcterms:modified xsi:type="dcterms:W3CDTF">2020-06-11T18:33:25Z</dcterms:modified>
</cp:coreProperties>
</file>