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 saveSubsetFonts="1">
  <p:sldMasterIdLst>
    <p:sldMasterId id="2147483660" r:id="rId1"/>
  </p:sldMasterIdLst>
  <p:notesMasterIdLst>
    <p:notesMasterId r:id="rId2"/>
  </p:notesMasterIdLst>
  <p:sldIdLst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</p:sldIdLst>
  <p:sldSz type="screen16x9" cy="6858000" cx="12192000"/>
  <p:notesSz cx="6858000" cy="9144000"/>
  <p:defaultTextStyle>
    <a:defPPr>
      <a:defRPr lang="en-IQ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1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tableStyles" Target="tableStyles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804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algn="ctr" indent="0" marL="0">
              <a:buNone/>
            </a:lvl1pPr>
            <a:lvl2pPr algn="ctr" indent="0" marL="457200">
              <a:buNone/>
            </a:lvl2pPr>
            <a:lvl3pPr algn="ctr" indent="0" marL="914400">
              <a:buNone/>
            </a:lvl3pPr>
            <a:lvl4pPr algn="ctr" indent="0" marL="1371600">
              <a:buNone/>
            </a:lvl4pPr>
            <a:lvl5pPr algn="ctr" indent="0" marL="1828800">
              <a:buNone/>
            </a:lvl5pPr>
            <a:lvl6pPr algn="ctr" indent="0" marL="2286000">
              <a:buNone/>
            </a:lvl6pPr>
            <a:lvl7pPr algn="ctr" indent="0" marL="2743200">
              <a:buNone/>
            </a:lvl7pPr>
            <a:lvl8pPr algn="ctr" indent="0" marL="3200400">
              <a:buNone/>
            </a:lvl8pPr>
            <a:lvl9pPr algn="ctr" indent="0" marL="3657600">
              <a:buNone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4858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58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8900C698-120F-0341-B388-5BADD3C07A7B}" type="slidenum">
              <a:rPr altLang="en-IQ" lang="ar-SA"/>
              <a:t>‹#›</a:t>
            </a:fld>
            <a:endParaRPr altLang="en-IQ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77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771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72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7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E5926762-D0AC-164A-8737-2444191AD9B5}" type="slidenum">
              <a:rPr altLang="en-IQ" lang="ar-SA"/>
              <a:t>‹#›</a:t>
            </a:fld>
            <a:endParaRPr altLang="en-IQ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8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75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76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6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6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8B4BBA00-BE33-8D45-89AE-54FE1A76063F}" type="slidenum">
              <a:rPr altLang="en-IQ" lang="ar-SA"/>
              <a:t>‹#›</a:t>
            </a:fld>
            <a:endParaRPr altLang="en-IQ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590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591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592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58F0799C-CBBE-064F-AC59-B197F1ADE812}" type="slidenum">
              <a:rPr altLang="en-IQ" lang="ar-SA"/>
              <a:t>‹#›</a:t>
            </a:fld>
            <a:endParaRPr altLang="en-IQ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775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indent="0" marL="0">
              <a:buNone/>
              <a:defRPr sz="2000"/>
            </a:lvl1pPr>
            <a:lvl2pPr indent="0" marL="457200">
              <a:buNone/>
              <a:defRPr sz="1800"/>
            </a:lvl2pPr>
            <a:lvl3pPr indent="0" marL="914400">
              <a:buNone/>
              <a:defRPr sz="1600"/>
            </a:lvl3pPr>
            <a:lvl4pPr indent="0" marL="1371600">
              <a:buNone/>
              <a:defRPr sz="1400"/>
            </a:lvl4pPr>
            <a:lvl5pPr indent="0" marL="1828800">
              <a:buNone/>
              <a:defRPr sz="1400"/>
            </a:lvl5pPr>
            <a:lvl6pPr indent="0" marL="2286000">
              <a:buNone/>
              <a:defRPr sz="1400"/>
            </a:lvl6pPr>
            <a:lvl7pPr indent="0" marL="2743200">
              <a:buNone/>
              <a:defRPr sz="1400"/>
            </a:lvl7pPr>
            <a:lvl8pPr indent="0" marL="3200400">
              <a:buNone/>
              <a:defRPr sz="1400"/>
            </a:lvl8pPr>
            <a:lvl9pPr indent="0" marL="365760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7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7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7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2B1C7940-93AF-CE4C-BBFA-D4AA00ADB93D}" type="slidenum">
              <a:rPr altLang="en-IQ" lang="ar-SA"/>
              <a:t>‹#›</a:t>
            </a:fld>
            <a:endParaRPr altLang="en-IQ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780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781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78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8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8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0603F5C8-FC7C-AD4A-B9E0-CF5BB80F51C9}" type="slidenum">
              <a:rPr altLang="en-IQ" lang="ar-SA"/>
              <a:t>‹#›</a:t>
            </a:fld>
            <a:endParaRPr altLang="en-IQ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786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87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78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89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79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9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9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5603E01E-91A5-C647-846C-6512FDF7B591}" type="slidenum">
              <a:rPr altLang="en-IQ" lang="ar-SA"/>
              <a:t>‹#›</a:t>
            </a:fld>
            <a:endParaRPr altLang="en-IQ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75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5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5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19D7A0AD-13CE-244A-9BCE-175218B8A6BC}" type="slidenum">
              <a:rPr altLang="en-IQ" lang="ar-SA"/>
              <a:t>‹#›</a:t>
            </a:fld>
            <a:endParaRPr altLang="en-IQ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9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9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98370AF2-9006-434C-AA45-FD70572DC14C}" type="slidenum">
              <a:rPr altLang="en-IQ" lang="ar-SA"/>
              <a:t>‹#›</a:t>
            </a:fld>
            <a:endParaRPr altLang="en-IQ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6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797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798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9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0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0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786415A9-C845-DB48-B02C-B1870773463C}" type="slidenum">
              <a:rPr altLang="en-IQ" lang="ar-SA"/>
              <a:t>‹#›</a:t>
            </a:fld>
            <a:endParaRPr altLang="en-IQ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8764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1048765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6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6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6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p>
            <a:fld id="{3A60C8F5-9BAD-6048-9F62-E7F4F9109D20}" type="slidenum">
              <a:rPr altLang="en-IQ" lang="ar-SA"/>
              <a:t>‹#›</a:t>
            </a:fld>
            <a:endParaRPr altLang="en-IQ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</p:bgPr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/>
          <a:noFill/>
          <a:ln>
            <a:noFill/>
          </a:ln>
          <a:effectLst/>
        </p:spPr>
        <p:txBody>
          <a:bodyPr anchor="ctr" anchorCtr="0" bIns="45720" compatLnSpc="1" lIns="91440" numCol="1" rIns="91440" tIns="45720" vert="horz" wrap="square">
            <a:prstTxWarp prst="textNoShape"/>
          </a:bodyPr>
          <a:p>
            <a:pPr lvl="0"/>
            <a:r>
              <a:rPr altLang="en-IQ" lang="en-US"/>
              <a:t>Click to edit Master title style</a:t>
            </a:r>
          </a:p>
        </p:txBody>
      </p:sp>
      <p:sp>
        <p:nvSpPr>
          <p:cNvPr id="10485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/>
          <a:noFill/>
          <a:ln>
            <a:noFill/>
          </a:ln>
          <a:effectLst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pPr lvl="0"/>
            <a:r>
              <a:rPr altLang="en-IQ" lang="en-US"/>
              <a:t>Click to edit Master text styles</a:t>
            </a:r>
          </a:p>
          <a:p>
            <a:pPr lvl="1"/>
            <a:r>
              <a:rPr altLang="en-IQ" lang="en-US"/>
              <a:t>Second level</a:t>
            </a:r>
          </a:p>
          <a:p>
            <a:pPr lvl="2"/>
            <a:r>
              <a:rPr altLang="en-IQ" lang="en-US"/>
              <a:t>Third level</a:t>
            </a:r>
          </a:p>
          <a:p>
            <a:pPr lvl="3"/>
            <a:r>
              <a:rPr altLang="en-IQ" lang="en-US"/>
              <a:t>Fourth level</a:t>
            </a:r>
          </a:p>
          <a:p>
            <a:pPr lvl="4"/>
            <a:r>
              <a:rPr altLang="en-IQ" lang="en-US"/>
              <a:t>Fifth level</a:t>
            </a:r>
          </a:p>
        </p:txBody>
      </p:sp>
      <p:sp>
        <p:nvSpPr>
          <p:cNvPr id="104857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/>
          <a:noFill/>
          <a:ln>
            <a:noFill/>
          </a:ln>
          <a:effectLst/>
        </p:spPr>
        <p:txBody>
          <a:bodyPr anchor="t" anchorCtr="0" bIns="45720" compatLnSpc="1" lIns="91440" numCol="1" rIns="91440" tIns="45720" vert="horz" wrap="square">
            <a:prstTxWarp prst="textNoShape"/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57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/>
          <a:noFill/>
          <a:ln>
            <a:noFill/>
          </a:ln>
          <a:effectLst/>
        </p:spPr>
        <p:txBody>
          <a:bodyPr anchor="t" anchorCtr="0" bIns="45720" compatLnSpc="1" lIns="91440" numCol="1" rIns="91440" tIns="45720" vert="horz" wrap="square">
            <a:prstTxWarp prst="textNoShape"/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58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/>
          <a:noFill/>
          <a:ln>
            <a:noFill/>
          </a:ln>
          <a:effectLst/>
        </p:spPr>
        <p:txBody>
          <a:bodyPr anchor="t" anchorCtr="0" bIns="45720" compatLnSpc="1" lIns="91440" numCol="1" rIns="91440" tIns="45720" vert="horz" wrap="square">
            <a:prstTxWarp prst="textNoShape"/>
          </a:bodyPr>
          <a:lstStyle>
            <a:lvl1pPr algn="r" eaLnBrk="1" hangingPunct="1">
              <a:defRPr sz="1400">
                <a:cs typeface="Bold Italic Art" pitchFamily="2" charset="-78"/>
              </a:defRPr>
            </a:lvl1pPr>
          </a:lstStyle>
          <a:p>
            <a:fld id="{244EE4A5-8AE3-9848-99F1-FC64F4E078BF}" type="slidenum">
              <a:rPr altLang="en-IQ" lang="ar-SA"/>
              <a:t>‹#›</a:t>
            </a:fld>
            <a:endParaRPr altLang="en-IQ"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1"/>
  <p:txStyles>
    <p:titleStyle>
      <a:lvl1pPr algn="ctr" eaLnBrk="0" fontAlgn="base" hangingPunct="0" rtl="0">
        <a:spcBef>
          <a:spcPct val="0"/>
        </a:spcBef>
        <a:spcAft>
          <a:spcPct val="0"/>
        </a:spcAft>
        <a:defRPr sz="4400">
          <a:solidFill>
            <a:srgbClr val="FF3399"/>
          </a:solidFill>
          <a:latin typeface="+mj-lt"/>
          <a:ea typeface="+mj-ea"/>
          <a:cs typeface="+mj-cs"/>
        </a:defRPr>
      </a:lvl1pPr>
      <a:lvl2pPr algn="ctr" eaLnBrk="0" fontAlgn="base" hangingPunct="0" rtl="0">
        <a:spcBef>
          <a:spcPct val="0"/>
        </a:spcBef>
        <a:spcAft>
          <a:spcPct val="0"/>
        </a:spcAft>
        <a:defRPr sz="4400">
          <a:solidFill>
            <a:srgbClr val="FF3399"/>
          </a:solidFill>
          <a:latin typeface="Arial" charset="0"/>
          <a:cs typeface="Arial" charset="0"/>
        </a:defRPr>
      </a:lvl2pPr>
      <a:lvl3pPr algn="ctr" eaLnBrk="0" fontAlgn="base" hangingPunct="0" rtl="0">
        <a:spcBef>
          <a:spcPct val="0"/>
        </a:spcBef>
        <a:spcAft>
          <a:spcPct val="0"/>
        </a:spcAft>
        <a:defRPr sz="4400">
          <a:solidFill>
            <a:srgbClr val="FF3399"/>
          </a:solidFill>
          <a:latin typeface="Arial" charset="0"/>
          <a:cs typeface="Arial" charset="0"/>
        </a:defRPr>
      </a:lvl3pPr>
      <a:lvl4pPr algn="ctr" eaLnBrk="0" fontAlgn="base" hangingPunct="0" rtl="0">
        <a:spcBef>
          <a:spcPct val="0"/>
        </a:spcBef>
        <a:spcAft>
          <a:spcPct val="0"/>
        </a:spcAft>
        <a:defRPr sz="4400">
          <a:solidFill>
            <a:srgbClr val="FF3399"/>
          </a:solidFill>
          <a:latin typeface="Arial" charset="0"/>
          <a:cs typeface="Arial" charset="0"/>
        </a:defRPr>
      </a:lvl4pPr>
      <a:lvl5pPr algn="ctr" eaLnBrk="0" fontAlgn="base" hangingPunct="0" rtl="0">
        <a:spcBef>
          <a:spcPct val="0"/>
        </a:spcBef>
        <a:spcAft>
          <a:spcPct val="0"/>
        </a:spcAft>
        <a:defRPr sz="4400">
          <a:solidFill>
            <a:srgbClr val="FF3399"/>
          </a:solidFill>
          <a:latin typeface="Arial" charset="0"/>
          <a:cs typeface="Arial" charset="0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rgbClr val="FF3399"/>
          </a:solidFill>
          <a:latin typeface="Arial" charset="0"/>
          <a:cs typeface="Arial" charset="0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rgbClr val="FF3399"/>
          </a:solidFill>
          <a:latin typeface="Arial" charset="0"/>
          <a:cs typeface="Arial" charset="0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rgbClr val="FF3399"/>
          </a:solidFill>
          <a:latin typeface="Arial" charset="0"/>
          <a:cs typeface="Arial" charset="0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rgbClr val="FF3399"/>
          </a:solidFill>
          <a:latin typeface="Arial" charset="0"/>
          <a:cs typeface="Arial" charset="0"/>
        </a:defRPr>
      </a:lvl9pPr>
    </p:titleStyle>
    <p:bodyStyle>
      <a:lvl1pPr algn="l" eaLnBrk="0" fontAlgn="base" hangingPunct="0" indent="-342900" marL="342900" rtl="0">
        <a:spcBef>
          <a:spcPct val="20000"/>
        </a:spcBef>
        <a:spcAft>
          <a:spcPct val="0"/>
        </a:spcAft>
        <a:buChar char="•"/>
        <a:defRPr b="1" sz="3600">
          <a:solidFill>
            <a:srgbClr val="0000FF"/>
          </a:solidFill>
          <a:latin typeface="+mn-lt"/>
          <a:ea typeface="+mn-ea"/>
          <a:cs typeface="+mn-cs"/>
        </a:defRPr>
      </a:lvl1pPr>
      <a:lvl2pPr algn="l" eaLnBrk="0" fontAlgn="base" hangingPunct="0" indent="-285750" marL="742950" rtl="0">
        <a:spcBef>
          <a:spcPct val="20000"/>
        </a:spcBef>
        <a:spcAft>
          <a:spcPct val="0"/>
        </a:spcAft>
        <a:buChar char="–"/>
        <a:defRPr sz="3200">
          <a:solidFill>
            <a:srgbClr val="FF0000"/>
          </a:solidFill>
          <a:latin typeface="+mn-lt"/>
          <a:cs typeface="+mn-cs"/>
        </a:defRPr>
      </a:lvl2pPr>
      <a:lvl3pPr algn="l" eaLnBrk="0" fontAlgn="base" hangingPunct="0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cs typeface="+mn-cs"/>
        </a:defRPr>
      </a:lvl3pPr>
      <a:lvl4pPr algn="l" eaLnBrk="0" fontAlgn="base" hangingPunct="0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cs typeface="+mn-cs"/>
        </a:defRPr>
      </a:lvl4pPr>
      <a:lvl5pPr algn="l" eaLnBrk="0" fontAlgn="base" hangingPunct="0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n-cs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n-cs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n-cs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n-cs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audio" Target="../media/media1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audio" Target="../media/media9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audio" Target="../media/media10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audio" Target="../media/media11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audio" Target="../media/media12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audio" Target="../media/media13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audio" Target="../media/media14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audio" Target="../media/media15.m4a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audio" Target="../media/media16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audio" Target="../media/media17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audio" Target="../media/media18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audio" Target="../media/media2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audio" Target="../media/media19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audio" Target="../media/media20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audio" Target="../media/media21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audio" Target="../media/media22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audio" Target="../media/media23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audio" Target="../media/media24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audio" Target="../media/media25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audio" Target="../media/media26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audio" Target="../media/media27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audio" Target="../media/media3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audio" Target="../media/media28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video" Target="file:////Users/tahsinalkinani/Documents/documents/MY%20LECTURES/4th%20grade%20LECTURES/pericardium/08-06-24-104140_noor_20080630_123751_0007%20(Converted).mov" TargetMode="External"/><Relationship Id="rId2" Type="http://schemas.microsoft.com/office/2007/relationships/media" Target="file:////Users/tahsinalkinani/Documents/documents/MY%20LECTURES/4th%20grade%20LECTURES/pericardium/08-06-24-104140_noor_20080630_123751_0007%20(Converted).mov" TargetMode="External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video" Target="file:////Users/tahsinalkinani/Documents/documents/MY%20LECTURES/4th%20grade%20LECTURES/pericardium/08-06-24-104140_noor_20080630_123751_0000%20(Converted).mov" TargetMode="External"/><Relationship Id="rId2" Type="http://schemas.microsoft.com/office/2007/relationships/media" Target="file:////Users/tahsinalkinani/Documents/documents/MY%20LECTURES/4th%20grade%20LECTURES/pericardium/08-06-24-104140_noor_20080630_123751_0000%20(Converted).mov" TargetMode="External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video" Target="file:///C:/Users/Tahsin%20kinani/Documents/interesting%20echoes/pericardial%20effusion/11-06-22-075321_zahraa_20110704_104557/11-06-22-075321_zahraa_20110704_104557_0002.AVI" TargetMode="External"/><Relationship Id="rId2" Type="http://schemas.microsoft.com/office/2007/relationships/media" Target="file:///C:/Users/Tahsin%20kinani/Documents/interesting%20echoes/pericardial%20effusion/11-06-22-075321_zahraa_20110704_104557/11-06-22-075321_zahraa_20110704_104557_0002.AVI" TargetMode="External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video" Target="file:///C:/Users/Tahsin%20kinani/Documents/interesting%20echoes/pericardial%20effusion/11-06-22-075321_zahraa_20110704_104557/11-06-22-075321_zahraa_20110704_104557_0000.AVI" TargetMode="External"/><Relationship Id="rId2" Type="http://schemas.microsoft.com/office/2007/relationships/media" Target="file:///C:/Users/Tahsin%20kinani/Documents/interesting%20echoes/pericardial%20effusion/11-06-22-075321_zahraa_20110704_104557/11-06-22-075321_zahraa_20110704_104557_0000.AVI" TargetMode="External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video" Target="file:///C:/Users/Tahsin%20Alkinani/Documents/documents/MY%20LECTURES/4th%20grade%20LECTURES/pericardium/VIDEOS/08-06-24-104140_noor_20080630_123751_0004.AVI" TargetMode="External"/><Relationship Id="rId2" Type="http://schemas.microsoft.com/office/2007/relationships/media" Target="file:///C:/Users/Tahsin%20Alkinani/Documents/documents/MY%20LECTURES/4th%20grade%20LECTURES/pericardium/VIDEOS/08-06-24-104140_noor_20080630_123751_0004.AVI" TargetMode="External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video" Target="file:///C:/Users/Tahsin%20Alkinani/Documents/documents/interesting%20echoes/pericardial%20effusion/11-06-22-075321_zahraa_20110704_104557/11-06-22-075321_zahraa_20110704_104557_0001.AVI" TargetMode="External"/><Relationship Id="rId2" Type="http://schemas.microsoft.com/office/2007/relationships/media" Target="file:///C:/Users/Tahsin%20Alkinani/Documents/documents/interesting%20echoes/pericardial%20effusion/11-06-22-075321_zahraa_20110704_104557/11-06-22-075321_zahraa_20110704_104557_0001.AVI" TargetMode="External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video" Target="file:///C:/Users/Tahsin%20Alkinani/Documents/documents/interesting%20echoes/pericardial%20effusion/11-06-22-075321_zahraa_20110704_104557/11-06-22-075321_zahraa_20110704_104557_0000.AVI" TargetMode="External"/><Relationship Id="rId2" Type="http://schemas.microsoft.com/office/2007/relationships/media" Target="file:///C:/Users/Tahsin%20Alkinani/Documents/documents/interesting%20echoes/pericardial%20effusion/11-06-22-075321_zahraa_20110704_104557/11-06-22-075321_zahraa_20110704_104557_0000.AVI" TargetMode="External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video" Target="file:///C:/Users/Tahsin%20Alkinani/Documents/documents/interesting%20echoes/pericardial%20effusion/11-06-22-075321_zahraa_20110704_104557/11-06-22-075321_zahraa_20110704_104557_0002.AVI" TargetMode="External"/><Relationship Id="rId2" Type="http://schemas.microsoft.com/office/2007/relationships/media" Target="file:///C:/Users/Tahsin%20Alkinani/Documents/documents/interesting%20echoes/pericardial%20effusion/11-06-22-075321_zahraa_20110704_104557/11-06-22-075321_zahraa_20110704_104557_0002.AVI" TargetMode="External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audio" Target="../media/media4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audio" Target="../media/media29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audio" Target="../media/media30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audio" Target="../media/media31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audio" Target="../media/media32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audio" Target="../media/media33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audio" Target="../media/media34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audio" Target="../media/media35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audio" Target="../media/media36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audio" Target="../media/media5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audio" Target="../media/media37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video" Target="file:///C:/Users/Tahsin%20Alkinani/Documents/documents/MY%20LECTURES/4th%20grade%20LECTURES/pericardium/VIDEOS/kussmaul.mp4" TargetMode="External"/><Relationship Id="rId2" Type="http://schemas.microsoft.com/office/2007/relationships/media" Target="file:///C:/Users/Tahsin%20Alkinani/Documents/documents/MY%20LECTURES/4th%20grade%20LECTURES/pericardium/VIDEOS/kussmaul.mp4" TargetMode="External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audio" Target="../media/media38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audio" Target="../media/media39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audio" Target="../media/media40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audio" Target="../media/media41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audio" Target="../media/media6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audio" Target="../media/media7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audio" Target="../media/media8.m4a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p>
            <a:pPr eaLnBrk="1" hangingPunct="1"/>
            <a:r>
              <a:rPr altLang="en-IQ" lang="en-US"/>
              <a:t>Pericardial Disease</a:t>
            </a:r>
          </a:p>
        </p:txBody>
      </p:sp>
      <p:sp>
        <p:nvSpPr>
          <p:cNvPr id="10485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p>
            <a:pPr eaLnBrk="1" hangingPunct="1"/>
            <a:endParaRPr altLang="en-IQ" lang="en-IQ"/>
          </a:p>
        </p:txBody>
      </p:sp>
      <p:sp>
        <p:nvSpPr>
          <p:cNvPr id="104858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F6B57F7D-21A7-6F4D-8773-8E41C9F82362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52" name="1.m4a" descr="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1158766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5021" fill="hold" id="6"/>
                                        <p:tgtEl>
                                          <p:spTgt spid="2097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Acute Pericarditis: Etiology</a:t>
            </a:r>
          </a:p>
        </p:txBody>
      </p:sp>
      <p:sp>
        <p:nvSpPr>
          <p:cNvPr id="1048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Infective: viral, bacterial, mycobacterial, parasitic</a:t>
            </a:r>
          </a:p>
          <a:p>
            <a:pPr eaLnBrk="1" hangingPunct="1"/>
            <a:r>
              <a:rPr altLang="en-IQ" lang="en-US"/>
              <a:t>Immunologic: rheumatic fever, rheumatoid arthritis, SLE, familial Mediterranean fever</a:t>
            </a:r>
          </a:p>
          <a:p>
            <a:pPr eaLnBrk="1" hangingPunct="1"/>
            <a:r>
              <a:rPr altLang="en-IQ" lang="en-US"/>
              <a:t>In relation to myocardial infarction: AMI, post infarction syndrome (Dressler’s syndrome)</a:t>
            </a:r>
          </a:p>
          <a:p>
            <a:pPr eaLnBrk="1" hangingPunct="1"/>
            <a:endParaRPr altLang="en-IQ" lang="en-US"/>
          </a:p>
        </p:txBody>
      </p:sp>
      <p:sp>
        <p:nvSpPr>
          <p:cNvPr id="10486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3460DF90-EEB1-D043-B923-89F886CBF5F7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10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60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495862" y="5067738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41711" fill="hold" id="6"/>
                                        <p:tgtEl>
                                          <p:spTgt spid="2097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Acute Pericarditis: Etiology</a:t>
            </a:r>
          </a:p>
        </p:txBody>
      </p:sp>
      <p:sp>
        <p:nvSpPr>
          <p:cNvPr id="10486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Pericarditis in disorders of metabolism: chronic renal failure</a:t>
            </a:r>
          </a:p>
          <a:p>
            <a:pPr eaLnBrk="1" hangingPunct="1"/>
            <a:r>
              <a:rPr altLang="en-IQ" lang="en-US"/>
              <a:t>Neoplastic: secondary or primary (mesothelioma)</a:t>
            </a:r>
          </a:p>
          <a:p>
            <a:pPr eaLnBrk="1" hangingPunct="1"/>
            <a:r>
              <a:rPr altLang="en-IQ" lang="en-US"/>
              <a:t>Traumatic: direct trauma, radiation</a:t>
            </a:r>
          </a:p>
          <a:p>
            <a:pPr eaLnBrk="1" hangingPunct="1"/>
            <a:r>
              <a:rPr altLang="en-IQ" lang="en-US"/>
              <a:t>idiopathic</a:t>
            </a:r>
          </a:p>
          <a:p>
            <a:pPr eaLnBrk="1" hangingPunct="1"/>
            <a:endParaRPr altLang="en-IQ" lang="en-US"/>
          </a:p>
        </p:txBody>
      </p:sp>
      <p:sp>
        <p:nvSpPr>
          <p:cNvPr id="104862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E49C0224-EDAB-D941-8212-1D22CBBAE513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11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61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600966" y="4444999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84079" fill="hold" id="6"/>
                                        <p:tgtEl>
                                          <p:spTgt spid="2097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Common Causes of Pericarditis</a:t>
            </a:r>
          </a:p>
        </p:txBody>
      </p:sp>
      <p:sp>
        <p:nvSpPr>
          <p:cNvPr id="10486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dirty="0" lang="en-US"/>
              <a:t>Viral (including COVID-19!)</a:t>
            </a:r>
          </a:p>
          <a:p>
            <a:pPr eaLnBrk="1" hangingPunct="1"/>
            <a:r>
              <a:rPr altLang="en-IQ" dirty="0" lang="en-US"/>
              <a:t>Tuberculous</a:t>
            </a:r>
          </a:p>
          <a:p>
            <a:pPr eaLnBrk="1" hangingPunct="1"/>
            <a:r>
              <a:rPr altLang="en-IQ" dirty="0" lang="en-US"/>
              <a:t>Post MI</a:t>
            </a:r>
          </a:p>
          <a:p>
            <a:pPr eaLnBrk="1" hangingPunct="1"/>
            <a:r>
              <a:rPr altLang="en-IQ" dirty="0" lang="en-US"/>
              <a:t>Uremic</a:t>
            </a:r>
          </a:p>
          <a:p>
            <a:pPr eaLnBrk="1" hangingPunct="1"/>
            <a:r>
              <a:rPr altLang="en-IQ" dirty="0" lang="en-US"/>
              <a:t>Idiopathic </a:t>
            </a:r>
          </a:p>
        </p:txBody>
      </p:sp>
      <p:sp>
        <p:nvSpPr>
          <p:cNvPr id="104862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169B29E8-6481-F941-A1C3-E0C72EA8EFC1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12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62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924800" y="441828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0410" fill="hold" id="6"/>
                                        <p:tgtEl>
                                          <p:spTgt spid="2097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Acute Pericarditis: Clinical</a:t>
            </a:r>
          </a:p>
        </p:txBody>
      </p:sp>
      <p:sp>
        <p:nvSpPr>
          <p:cNvPr id="1048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Pain: </a:t>
            </a:r>
          </a:p>
          <a:p>
            <a:pPr eaLnBrk="1" hangingPunct="1" lvl="1"/>
            <a:r>
              <a:rPr altLang="en-IQ" lang="en-US"/>
              <a:t>Retrosternal</a:t>
            </a:r>
          </a:p>
          <a:p>
            <a:pPr eaLnBrk="1" hangingPunct="1" lvl="1"/>
            <a:r>
              <a:rPr altLang="en-IQ" lang="en-US"/>
              <a:t>Sharp </a:t>
            </a:r>
          </a:p>
          <a:p>
            <a:pPr eaLnBrk="1" hangingPunct="1" lvl="1"/>
            <a:r>
              <a:rPr altLang="en-IQ" lang="en-US"/>
              <a:t>Radiates to the shoulders &amp; neck</a:t>
            </a:r>
          </a:p>
          <a:p>
            <a:pPr eaLnBrk="1" hangingPunct="1" lvl="1"/>
            <a:r>
              <a:rPr altLang="en-IQ" lang="en-US"/>
              <a:t>Aggravated by movement, respiration, swallowing, posture, &amp; coughing</a:t>
            </a:r>
          </a:p>
          <a:p>
            <a:pPr eaLnBrk="1" hangingPunct="1"/>
            <a:r>
              <a:rPr altLang="en-IQ" lang="en-US"/>
              <a:t>Fever: low grade</a:t>
            </a:r>
          </a:p>
          <a:p>
            <a:pPr eaLnBrk="1" hangingPunct="1">
              <a:buFontTx/>
              <a:buNone/>
            </a:pPr>
            <a:endParaRPr altLang="en-IQ" lang="en-US"/>
          </a:p>
        </p:txBody>
      </p:sp>
      <p:sp>
        <p:nvSpPr>
          <p:cNvPr id="104862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83102503-5896-B54D-95EA-77313705EA35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13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63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895938" y="1324429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6014" fill="hold" id="6"/>
                                        <p:tgtEl>
                                          <p:spTgt spid="2097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Acute Pericarditis: Clinical</a:t>
            </a:r>
          </a:p>
        </p:txBody>
      </p:sp>
      <p:sp>
        <p:nvSpPr>
          <p:cNvPr id="10486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Pericardial friction rub:</a:t>
            </a:r>
          </a:p>
          <a:p>
            <a:pPr eaLnBrk="1" hangingPunct="1" lvl="1"/>
            <a:r>
              <a:rPr altLang="en-IQ" lang="en-US"/>
              <a:t>High-pitched</a:t>
            </a:r>
          </a:p>
          <a:p>
            <a:pPr eaLnBrk="1" hangingPunct="1" lvl="1"/>
            <a:r>
              <a:rPr altLang="en-IQ" lang="en-US"/>
              <a:t>Scratchy sound</a:t>
            </a:r>
          </a:p>
          <a:p>
            <a:pPr eaLnBrk="1" hangingPunct="1" lvl="1"/>
            <a:r>
              <a:rPr altLang="en-IQ" lang="en-US"/>
              <a:t>May be monophasic (only during systole), biphasic (systolic &amp; diastolic) or triphasic (systolic, diastolic, &amp; pre-systolic)</a:t>
            </a:r>
          </a:p>
          <a:p>
            <a:pPr eaLnBrk="1" hangingPunct="1" lvl="1"/>
            <a:endParaRPr altLang="en-IQ" lang="en-US"/>
          </a:p>
          <a:p>
            <a:pPr eaLnBrk="1" hangingPunct="1" lvl="1"/>
            <a:endParaRPr altLang="en-IQ" lang="en-US"/>
          </a:p>
        </p:txBody>
      </p:sp>
      <p:sp>
        <p:nvSpPr>
          <p:cNvPr id="104863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7ED63DDA-0B4A-DC45-99F9-5AA15BF5E4D1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14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64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924800" y="1166928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8854" fill="hold" id="6"/>
                                        <p:tgtEl>
                                          <p:spTgt spid="2097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458200" cy="1143000"/>
          </a:xfrm>
        </p:spPr>
        <p:txBody>
          <a:bodyPr/>
          <a:p>
            <a:pPr eaLnBrk="1" hangingPunct="1"/>
            <a:r>
              <a:rPr altLang="en-IQ" sz="4000" lang="en-US"/>
              <a:t>Acute Pericarditis: Investigation</a:t>
            </a:r>
          </a:p>
        </p:txBody>
      </p:sp>
      <p:sp>
        <p:nvSpPr>
          <p:cNvPr id="10486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ECG: </a:t>
            </a:r>
          </a:p>
          <a:p>
            <a:pPr eaLnBrk="1" hangingPunct="1" lvl="1"/>
            <a:r>
              <a:rPr altLang="en-IQ" lang="en-US"/>
              <a:t>ST elevation: with upward concavity (≠ AMI)</a:t>
            </a:r>
          </a:p>
          <a:p>
            <a:pPr eaLnBrk="1" hangingPunct="1" lvl="1"/>
            <a:r>
              <a:rPr altLang="en-IQ" lang="en-US"/>
              <a:t>Depressed PR interval</a:t>
            </a:r>
          </a:p>
          <a:p>
            <a:pPr eaLnBrk="1" hangingPunct="1" lvl="1"/>
            <a:r>
              <a:rPr altLang="en-IQ" lang="en-US"/>
              <a:t>Later on: T-inversion </a:t>
            </a:r>
          </a:p>
          <a:p>
            <a:pPr eaLnBrk="1" hangingPunct="1" lvl="1"/>
            <a:endParaRPr altLang="en-IQ" lang="en-US"/>
          </a:p>
        </p:txBody>
      </p:sp>
      <p:sp>
        <p:nvSpPr>
          <p:cNvPr id="104863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E9C5C690-D978-724D-A739-9774282C53AD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15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65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794006" y="3972626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4574" fill="hold" id="6"/>
                                        <p:tgtEl>
                                          <p:spTgt spid="2097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</p:bgPr>
    </p:bg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endParaRPr altLang="en-IQ" lang="en-IQ"/>
          </a:p>
        </p:txBody>
      </p:sp>
      <p:sp>
        <p:nvSpPr>
          <p:cNvPr id="104863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3A833480-0116-F34D-B671-FAEB95546D36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16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66" name="Picture 2" descr="http://nl.ecgpedia.org/images/1/12/Stadia_pericarditis.png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1981200" y="1981201"/>
            <a:ext cx="8051800" cy="2563813"/>
          </a:xfrm>
          <a:noFill/>
        </p:spPr>
      </p:pic>
      <p:pic>
        <p:nvPicPr>
          <p:cNvPr id="2097167" name="Recorded Sound" descr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867730" y="405999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4597" fill="hold" id="6"/>
                                        <p:tgtEl>
                                          <p:spTgt spid="2097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IQ"/>
              <a:t>Echocardiography</a:t>
            </a:r>
          </a:p>
        </p:txBody>
      </p:sp>
      <p:sp>
        <p:nvSpPr>
          <p:cNvPr id="1048639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dirty="0" lang="en-IQ"/>
              <a:t>Thickening of pericardium</a:t>
            </a:r>
          </a:p>
          <a:p>
            <a:endParaRPr dirty="0" lang="en-IQ"/>
          </a:p>
          <a:p>
            <a:r>
              <a:rPr dirty="0" lang="en-IQ"/>
              <a:t>Pericardial effusion </a:t>
            </a:r>
          </a:p>
        </p:txBody>
      </p:sp>
      <p:sp>
        <p:nvSpPr>
          <p:cNvPr id="10486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8F0799C-CBBE-064F-AC59-B197F1ADE812}" type="slidenum">
              <a:rPr altLang="en-IQ" lang="ar-SA" smtClean="0"/>
              <a:t>17</a:t>
            </a:fld>
            <a:endParaRPr altLang="en-IQ" lang="en-US"/>
          </a:p>
        </p:txBody>
      </p:sp>
      <p:pic>
        <p:nvPicPr>
          <p:cNvPr id="2097168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672779" y="4043878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0851" fill="hold" id="6"/>
                                        <p:tgtEl>
                                          <p:spTgt spid="2097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Acute Pericarditis: Investigation</a:t>
            </a:r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Blood tests:</a:t>
            </a:r>
          </a:p>
          <a:p>
            <a:pPr eaLnBrk="1" hangingPunct="1" lvl="1"/>
            <a:r>
              <a:rPr altLang="en-IQ" lang="en-US"/>
              <a:t>High ESR</a:t>
            </a:r>
          </a:p>
          <a:p>
            <a:pPr eaLnBrk="1" hangingPunct="1" lvl="1"/>
            <a:r>
              <a:rPr altLang="en-IQ" lang="en-US"/>
              <a:t>High C-Reactive protein: titre important for the follow-up of disease  activity</a:t>
            </a:r>
          </a:p>
          <a:p>
            <a:pPr eaLnBrk="1" hangingPunct="1" lvl="1"/>
            <a:r>
              <a:rPr altLang="en-IQ" lang="en-US"/>
              <a:t>Neutrophil leucocytosis</a:t>
            </a:r>
          </a:p>
        </p:txBody>
      </p:sp>
      <p:sp>
        <p:nvSpPr>
          <p:cNvPr id="104864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417F2FA2-84BD-6C4E-B7D0-F95FD5B7DD65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18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69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162140" y="4501407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0998" fill="hold" id="6"/>
                                        <p:tgtEl>
                                          <p:spTgt spid="2097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Acute Pericarditis: Investigation</a:t>
            </a:r>
            <a:endParaRPr altLang="en-IQ" lang="en-GB"/>
          </a:p>
        </p:txBody>
      </p:sp>
      <p:sp>
        <p:nvSpPr>
          <p:cNvPr id="1048645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eaLnBrk="1" hangingPunct="1" lvl="1"/>
            <a:endParaRPr dirty="0" lang="en-US"/>
          </a:p>
          <a:p>
            <a:pPr eaLnBrk="1" hangingPunct="1"/>
            <a:r>
              <a:rPr dirty="0" lang="en-US"/>
              <a:t>CXR: </a:t>
            </a:r>
          </a:p>
          <a:p>
            <a:pPr eaLnBrk="1" hangingPunct="1" lvl="1"/>
            <a:r>
              <a:rPr dirty="0" lang="en-US"/>
              <a:t>Ranges from normal to severe cardiomegaly</a:t>
            </a:r>
          </a:p>
          <a:p>
            <a:pPr eaLnBrk="1" hangingPunct="1" lvl="1"/>
            <a:r>
              <a:rPr dirty="0" lang="en-US"/>
              <a:t>May show additional pulmonary/</a:t>
            </a:r>
            <a:r>
              <a:rPr dirty="0" lang="en-US" err="1"/>
              <a:t>mediastinal</a:t>
            </a:r>
            <a:r>
              <a:rPr dirty="0" lang="en-US"/>
              <a:t> pathology</a:t>
            </a:r>
          </a:p>
          <a:p>
            <a:pPr eaLnBrk="1" hangingPunct="1" indent="0" marL="0">
              <a:buNone/>
            </a:pPr>
            <a:endParaRPr dirty="0" lang="en-GB"/>
          </a:p>
        </p:txBody>
      </p:sp>
      <p:sp>
        <p:nvSpPr>
          <p:cNvPr id="104864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E376303C-57AA-464F-8226-36AA95389D19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19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70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112167" y="4444999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7299" fill="hold" id="6"/>
                                        <p:tgtEl>
                                          <p:spTgt spid="2097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Normal Pericardium</a:t>
            </a:r>
          </a:p>
        </p:txBody>
      </p:sp>
      <p:sp>
        <p:nvSpPr>
          <p:cNvPr id="104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sz="4000" lang="en-US"/>
              <a:t>Composed of two layers: visceral &amp; parietal</a:t>
            </a:r>
          </a:p>
          <a:p>
            <a:pPr eaLnBrk="1" hangingPunct="1"/>
            <a:r>
              <a:rPr altLang="en-IQ" sz="4000" lang="en-US"/>
              <a:t>Function: </a:t>
            </a:r>
          </a:p>
          <a:p>
            <a:pPr eaLnBrk="1" hangingPunct="1" lvl="1"/>
            <a:r>
              <a:rPr altLang="en-IQ" sz="3600" lang="en-US"/>
              <a:t>Limits distension of the heart</a:t>
            </a:r>
          </a:p>
          <a:p>
            <a:pPr eaLnBrk="1" hangingPunct="1" lvl="1"/>
            <a:r>
              <a:rPr altLang="en-IQ" sz="3600" lang="en-US"/>
              <a:t>Barrier to infection</a:t>
            </a:r>
          </a:p>
        </p:txBody>
      </p:sp>
      <p:sp>
        <p:nvSpPr>
          <p:cNvPr id="104859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E17B8DB7-23B4-0E4D-9DB4-2C1B74CDD19B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53" name="2.m4a" descr="2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924800" y="3952634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58884" fill="hold" id="6"/>
                                        <p:tgtEl>
                                          <p:spTgt spid="2097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Acute Pericarditis: Investigation</a:t>
            </a:r>
          </a:p>
        </p:txBody>
      </p:sp>
      <p:sp>
        <p:nvSpPr>
          <p:cNvPr id="10486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CT scan &amp; MRI:</a:t>
            </a:r>
          </a:p>
          <a:p>
            <a:pPr eaLnBrk="1" hangingPunct="1" lvl="1"/>
            <a:r>
              <a:rPr altLang="en-IQ" lang="en-US"/>
              <a:t>Demonstrate effusions</a:t>
            </a:r>
          </a:p>
          <a:p>
            <a:pPr eaLnBrk="1" hangingPunct="1" lvl="1"/>
            <a:r>
              <a:rPr altLang="en-IQ" lang="en-US"/>
              <a:t>Define the pericardial &amp; epicardial tissue</a:t>
            </a:r>
          </a:p>
        </p:txBody>
      </p:sp>
      <p:sp>
        <p:nvSpPr>
          <p:cNvPr id="104864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78A614C3-A101-FA41-AC90-BDDFF2AABE0B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20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71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604000" y="3931465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8436" fill="hold" id="6"/>
                                        <p:tgtEl>
                                          <p:spTgt spid="2097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Acute Pericarditis: Investigation</a:t>
            </a:r>
            <a:endParaRPr altLang="en-IQ" lang="en-GB"/>
          </a:p>
        </p:txBody>
      </p:sp>
      <p:sp>
        <p:nvSpPr>
          <p:cNvPr id="1048651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p>
            <a:pPr eaLnBrk="1" hangingPunct="1"/>
            <a:r>
              <a:rPr altLang="en-IQ" dirty="0" lang="en-US"/>
              <a:t>Other investigations:</a:t>
            </a:r>
          </a:p>
          <a:p>
            <a:pPr eaLnBrk="1" hangingPunct="1" lvl="1"/>
            <a:r>
              <a:rPr altLang="en-IQ" dirty="0" lang="en-US"/>
              <a:t>Aspiration of pericardial fluid: if large enough</a:t>
            </a:r>
          </a:p>
          <a:p>
            <a:pPr eaLnBrk="1" hangingPunct="1" lvl="2"/>
            <a:r>
              <a:rPr altLang="en-IQ" dirty="0" lang="en-US"/>
              <a:t>Cell count</a:t>
            </a:r>
          </a:p>
          <a:p>
            <a:pPr eaLnBrk="1" hangingPunct="1" lvl="2"/>
            <a:r>
              <a:rPr altLang="en-IQ" dirty="0" lang="en-US"/>
              <a:t>Cytology</a:t>
            </a:r>
          </a:p>
          <a:p>
            <a:pPr eaLnBrk="1" hangingPunct="1" lvl="2"/>
            <a:r>
              <a:rPr altLang="en-IQ" dirty="0" lang="en-US"/>
              <a:t>Cultures: bacterial infections</a:t>
            </a:r>
          </a:p>
          <a:p>
            <a:pPr eaLnBrk="1" hangingPunct="1" lvl="2"/>
            <a:r>
              <a:rPr altLang="en-IQ" dirty="0" lang="en-US"/>
              <a:t>PCR: to diagnose TB</a:t>
            </a:r>
          </a:p>
          <a:p>
            <a:pPr eaLnBrk="1" hangingPunct="1"/>
            <a:endParaRPr altLang="en-IQ" dirty="0" lang="en-GB"/>
          </a:p>
        </p:txBody>
      </p:sp>
      <p:sp>
        <p:nvSpPr>
          <p:cNvPr id="104865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163DC3A4-6932-1747-8974-F5AC62C0E571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21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72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102764" y="431701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0944" fill="hold" id="6"/>
                                        <p:tgtEl>
                                          <p:spTgt spid="2097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Acute Pericarditis: Management</a:t>
            </a:r>
          </a:p>
        </p:txBody>
      </p:sp>
      <p:sp>
        <p:nvSpPr>
          <p:cNvPr id="1048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Exercise restriction</a:t>
            </a:r>
          </a:p>
          <a:p>
            <a:pPr eaLnBrk="1" hangingPunct="1"/>
            <a:r>
              <a:rPr altLang="en-IQ" lang="en-US"/>
              <a:t>Admission to hospital</a:t>
            </a:r>
          </a:p>
          <a:p>
            <a:pPr eaLnBrk="1" hangingPunct="1" lvl="1"/>
            <a:r>
              <a:rPr altLang="en-IQ" lang="en-US"/>
              <a:t>Determine etiology</a:t>
            </a:r>
          </a:p>
          <a:p>
            <a:pPr eaLnBrk="1" hangingPunct="1" lvl="1"/>
            <a:r>
              <a:rPr altLang="en-IQ" lang="en-US"/>
              <a:t>Observe for tamponade</a:t>
            </a:r>
          </a:p>
          <a:p>
            <a:pPr eaLnBrk="1" hangingPunct="1" lvl="1"/>
            <a:r>
              <a:rPr altLang="en-IQ" lang="en-US"/>
              <a:t>Monitor the response to treatment</a:t>
            </a:r>
          </a:p>
        </p:txBody>
      </p:sp>
      <p:sp>
        <p:nvSpPr>
          <p:cNvPr id="104865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A999CC13-8993-6C4A-9E05-63CEBC085A90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22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73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684654" y="4661395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9783" fill="hold" id="6"/>
                                        <p:tgtEl>
                                          <p:spTgt spid="2097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r>
              <a:rPr altLang="en-IQ" lang="en-US"/>
              <a:t>Acute Pericarditis: Management</a:t>
            </a:r>
          </a:p>
        </p:txBody>
      </p:sp>
      <p:sp>
        <p:nvSpPr>
          <p:cNvPr id="1048657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eaLnBrk="1" hangingPunct="1"/>
            <a:r>
              <a:rPr dirty="0" lang="en-US"/>
              <a:t>Drug treatment:</a:t>
            </a:r>
          </a:p>
          <a:p>
            <a:pPr eaLnBrk="1" hangingPunct="1" lvl="1"/>
            <a:r>
              <a:rPr dirty="0" lang="en-US"/>
              <a:t>Colchicine </a:t>
            </a:r>
          </a:p>
          <a:p>
            <a:pPr eaLnBrk="1" hangingPunct="1" indent="0" lvl="1" marL="457200">
              <a:buNone/>
            </a:pPr>
            <a:r>
              <a:rPr dirty="0" lang="en-US"/>
              <a:t>AND</a:t>
            </a:r>
          </a:p>
          <a:p>
            <a:pPr eaLnBrk="1" hangingPunct="1" lvl="1"/>
            <a:r>
              <a:rPr dirty="0" lang="en-US"/>
              <a:t>Aspirin</a:t>
            </a:r>
          </a:p>
          <a:p>
            <a:pPr eaLnBrk="1" hangingPunct="1" lvl="1"/>
            <a:r>
              <a:rPr dirty="0" lang="en-US"/>
              <a:t> other NSAIDs</a:t>
            </a:r>
          </a:p>
          <a:p>
            <a:pPr eaLnBrk="1" hangingPunct="1" lvl="1"/>
            <a:r>
              <a:rPr dirty="0" lang="en-US"/>
              <a:t>? Steroids: only in case of recurrent or resistant pericarditis</a:t>
            </a:r>
          </a:p>
          <a:p>
            <a:endParaRPr dirty="0" lang="en-US"/>
          </a:p>
        </p:txBody>
      </p:sp>
      <p:sp>
        <p:nvSpPr>
          <p:cNvPr id="10486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DE35A837-FDCC-C246-A687-346C3ACBE8DC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23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74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347200" y="2191327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4621" fill="hold" id="6"/>
                                        <p:tgtEl>
                                          <p:spTgt spid="2097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Acute Pericarditis: prognosis</a:t>
            </a:r>
          </a:p>
        </p:txBody>
      </p:sp>
      <p:sp>
        <p:nvSpPr>
          <p:cNvPr id="10486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Usually self-limiting</a:t>
            </a:r>
          </a:p>
          <a:p>
            <a:pPr eaLnBrk="1" hangingPunct="1"/>
            <a:r>
              <a:rPr altLang="en-IQ" lang="en-US"/>
              <a:t>May be recurrent</a:t>
            </a:r>
          </a:p>
          <a:p>
            <a:pPr eaLnBrk="1" hangingPunct="1"/>
            <a:r>
              <a:rPr altLang="en-IQ" lang="en-US"/>
              <a:t>May progress to pericardial effusion</a:t>
            </a:r>
          </a:p>
          <a:p>
            <a:pPr eaLnBrk="1" hangingPunct="1"/>
            <a:r>
              <a:rPr altLang="en-IQ" lang="en-US"/>
              <a:t>May progress to constriction</a:t>
            </a:r>
          </a:p>
        </p:txBody>
      </p:sp>
      <p:sp>
        <p:nvSpPr>
          <p:cNvPr id="104866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62CF3DB0-2A0F-4848-9220-F6320D556DBA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24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75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839034" y="4554517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5735" fill="hold" id="6"/>
                                        <p:tgtEl>
                                          <p:spTgt spid="2097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dirty="0" lang="en-IQ"/>
              <a:t>Pericardial Effusion without Tamponade</a:t>
            </a:r>
          </a:p>
        </p:txBody>
      </p:sp>
      <p:sp>
        <p:nvSpPr>
          <p:cNvPr id="1048663" name="Subtitle 5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IQ"/>
          </a:p>
        </p:txBody>
      </p:sp>
      <p:sp>
        <p:nvSpPr>
          <p:cNvPr id="104866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8F0799C-CBBE-064F-AC59-B197F1ADE812}" type="slidenum">
              <a:rPr altLang="en-IQ" lang="ar-SA" smtClean="0"/>
              <a:t>25</a:t>
            </a:fld>
            <a:endParaRPr altLang="en-IQ"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Pericardial Effusion without tamponade</a:t>
            </a:r>
          </a:p>
        </p:txBody>
      </p:sp>
      <p:sp>
        <p:nvSpPr>
          <p:cNvPr id="10486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Could be an exudate or transudate</a:t>
            </a:r>
          </a:p>
          <a:p>
            <a:pPr eaLnBrk="1" hangingPunct="1"/>
            <a:r>
              <a:rPr altLang="en-IQ" lang="en-US"/>
              <a:t>The clinical picture depends on:</a:t>
            </a:r>
          </a:p>
          <a:p>
            <a:pPr eaLnBrk="1" hangingPunct="1" lvl="1"/>
            <a:r>
              <a:rPr altLang="en-IQ" lang="en-US"/>
              <a:t>The amount of fluid </a:t>
            </a:r>
          </a:p>
          <a:p>
            <a:pPr eaLnBrk="1" hangingPunct="1" lvl="1"/>
            <a:r>
              <a:rPr altLang="en-IQ" lang="en-US"/>
              <a:t>The rate of fluid accumulation  </a:t>
            </a:r>
          </a:p>
          <a:p>
            <a:pPr eaLnBrk="1" hangingPunct="1" lvl="1">
              <a:buFontTx/>
              <a:buNone/>
            </a:pPr>
            <a:r>
              <a:rPr altLang="en-IQ" lang="en-US"/>
              <a:t>* A rapid rate of accumulation of relatively small amount of fluid in the pericardium leads to pericardial tamponade</a:t>
            </a:r>
          </a:p>
        </p:txBody>
      </p:sp>
      <p:sp>
        <p:nvSpPr>
          <p:cNvPr id="104866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AF4BF8A1-4B2D-7648-94B1-5A804FC3F28C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26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76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872187" y="2553855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25480" fill="hold" id="6"/>
                                        <p:tgtEl>
                                          <p:spTgt spid="2097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858962"/>
          </a:xfrm>
        </p:spPr>
        <p:txBody>
          <a:bodyPr/>
          <a:p>
            <a:pPr eaLnBrk="1" hangingPunct="1"/>
            <a:r>
              <a:rPr altLang="en-IQ" lang="en-US"/>
              <a:t>Pericardial Effusion Without Tamponade: Clinical</a:t>
            </a:r>
          </a:p>
        </p:txBody>
      </p:sp>
      <p:sp>
        <p:nvSpPr>
          <p:cNvPr id="10486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133601"/>
            <a:ext cx="8229600" cy="3992563"/>
          </a:xfrm>
        </p:spPr>
        <p:txBody>
          <a:bodyPr/>
          <a:p>
            <a:pPr eaLnBrk="1" hangingPunct="1"/>
            <a:r>
              <a:rPr altLang="en-IQ" lang="en-US"/>
              <a:t>Chest pain: becomes oppressive rather than sharp</a:t>
            </a:r>
          </a:p>
          <a:p>
            <a:pPr eaLnBrk="1" hangingPunct="1"/>
            <a:r>
              <a:rPr altLang="en-IQ" lang="en-US"/>
              <a:t>Apex beat becomes impalpable</a:t>
            </a:r>
          </a:p>
          <a:p>
            <a:pPr eaLnBrk="1" hangingPunct="1"/>
            <a:r>
              <a:rPr altLang="en-IQ" lang="en-US"/>
              <a:t>Distant heart sounds</a:t>
            </a:r>
          </a:p>
          <a:p>
            <a:pPr eaLnBrk="1" hangingPunct="1"/>
            <a:r>
              <a:rPr altLang="en-IQ" lang="en-US"/>
              <a:t>Pericardial friction rub: not always disappears</a:t>
            </a:r>
          </a:p>
        </p:txBody>
      </p:sp>
      <p:sp>
        <p:nvSpPr>
          <p:cNvPr id="10486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02AFE3D5-17A8-DD4F-B4A2-097594AD9A79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27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77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040914" y="4916025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5147" fill="hold" id="6"/>
                                        <p:tgtEl>
                                          <p:spTgt spid="2097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991600" cy="1143000"/>
          </a:xfrm>
        </p:spPr>
        <p:txBody>
          <a:bodyPr/>
          <a:p>
            <a:pPr eaLnBrk="1" hangingPunct="1"/>
            <a:r>
              <a:rPr altLang="en-IQ" lang="en-US"/>
              <a:t>Pericardial Effusion: Investigation</a:t>
            </a:r>
          </a:p>
        </p:txBody>
      </p:sp>
      <p:sp>
        <p:nvSpPr>
          <p:cNvPr id="10486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ECG : </a:t>
            </a:r>
          </a:p>
          <a:p>
            <a:pPr eaLnBrk="1" hangingPunct="1" lvl="1"/>
            <a:r>
              <a:rPr altLang="en-IQ" lang="en-US"/>
              <a:t>Low voltage QRS </a:t>
            </a:r>
          </a:p>
          <a:p>
            <a:pPr eaLnBrk="1" hangingPunct="1" lvl="1"/>
            <a:r>
              <a:rPr altLang="en-IQ" lang="en-US"/>
              <a:t>Electrical alternans: alternating high and low QRS voltage due to oscillation of the heart in the pericardial fluid</a:t>
            </a:r>
          </a:p>
        </p:txBody>
      </p:sp>
      <p:sp>
        <p:nvSpPr>
          <p:cNvPr id="104867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EFD636FB-6786-6746-8D3B-3C008E5391DD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28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78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269018" y="4281384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2105" fill="hold" id="6"/>
                                        <p:tgtEl>
                                          <p:spTgt spid="2097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839200" cy="1143000"/>
          </a:xfrm>
        </p:spPr>
        <p:txBody>
          <a:bodyPr/>
          <a:p>
            <a:pPr eaLnBrk="1" hangingPunct="1"/>
            <a:r>
              <a:rPr altLang="en-IQ" lang="en-US"/>
              <a:t>Pericardial Effusion: Investigation</a:t>
            </a:r>
          </a:p>
        </p:txBody>
      </p:sp>
      <p:sp>
        <p:nvSpPr>
          <p:cNvPr id="104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CXR: </a:t>
            </a:r>
          </a:p>
          <a:p>
            <a:pPr eaLnBrk="1" hangingPunct="1" lvl="1"/>
            <a:r>
              <a:rPr altLang="en-IQ" lang="en-US"/>
              <a:t>Globular enlargement of the heart</a:t>
            </a:r>
          </a:p>
          <a:p>
            <a:pPr eaLnBrk="1" hangingPunct="1" lvl="1"/>
            <a:r>
              <a:rPr altLang="en-IQ" lang="en-US"/>
              <a:t>Rapid enlargement of cardiac shadow over days</a:t>
            </a:r>
          </a:p>
          <a:p>
            <a:pPr eaLnBrk="1" hangingPunct="1" lvl="1"/>
            <a:r>
              <a:rPr altLang="en-IQ" lang="en-US"/>
              <a:t>The lungs are usually clear</a:t>
            </a:r>
          </a:p>
          <a:p>
            <a:pPr eaLnBrk="1" hangingPunct="1"/>
            <a:endParaRPr altLang="en-IQ" lang="en-US"/>
          </a:p>
        </p:txBody>
      </p:sp>
      <p:sp>
        <p:nvSpPr>
          <p:cNvPr id="104867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A91B16B8-9149-874C-B4F3-8B34A7114901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29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79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8103" fill="hold" id="6"/>
                                        <p:tgtEl>
                                          <p:spTgt spid="209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Ventricular interdependence</a:t>
            </a:r>
          </a:p>
        </p:txBody>
      </p:sp>
      <p:sp>
        <p:nvSpPr>
          <p:cNvPr id="10485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During inspiration, the diaphragm descends into the abdominal cavity</a:t>
            </a:r>
          </a:p>
          <a:p>
            <a:pPr eaLnBrk="1" hangingPunct="1"/>
            <a:r>
              <a:rPr altLang="en-IQ" lang="en-US"/>
              <a:t>This reduces the intrathoracic pressure</a:t>
            </a:r>
          </a:p>
          <a:p>
            <a:pPr eaLnBrk="1" hangingPunct="1"/>
            <a:endParaRPr altLang="en-IQ" lang="en-US"/>
          </a:p>
        </p:txBody>
      </p:sp>
      <p:sp>
        <p:nvSpPr>
          <p:cNvPr id="10485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62038BD0-7452-AE40-9415-2B8D839CF1BD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54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2097" fill="hold" id="6"/>
                                        <p:tgtEl>
                                          <p:spTgt spid="2097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</p:bgPr>
    </p:bg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endParaRPr altLang="en-IQ" lang="en-IQ"/>
          </a:p>
        </p:txBody>
      </p:sp>
      <p:sp>
        <p:nvSpPr>
          <p:cNvPr id="104867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FD16A6A7-BE75-FB46-A6D9-DC397BC8ABCB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30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80" name="Picture 2" descr="https://www.med-ed.virginia.edu/courses/rad/cxr/web%20images/pericardial_eff2.jpg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3200400" y="935039"/>
            <a:ext cx="5334000" cy="5394325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/>
          <a:p>
            <a:pPr eaLnBrk="1" hangingPunct="1"/>
            <a:r>
              <a:rPr altLang="en-IQ" lang="en-US"/>
              <a:t>Pericardial Effusion: Investigation</a:t>
            </a:r>
          </a:p>
        </p:txBody>
      </p:sp>
      <p:sp>
        <p:nvSpPr>
          <p:cNvPr id="10486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Echocardiography: establishes the diagnosis</a:t>
            </a:r>
          </a:p>
        </p:txBody>
      </p:sp>
      <p:sp>
        <p:nvSpPr>
          <p:cNvPr id="104868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3CE9D0CF-2AE7-FB41-98E3-04816F223605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31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81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8250" fill="hold" id="6"/>
                                        <p:tgtEl>
                                          <p:spTgt spid="2097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endParaRPr altLang="en-IQ" lang="en-IQ"/>
          </a:p>
        </p:txBody>
      </p:sp>
      <p:pic>
        <p:nvPicPr>
          <p:cNvPr id="2097182" name="08-06-24-104140_noor_20080630_123751_0007 (Converted).mov">
            <a:hlinkClick r:id="" action="ppaction://media"/>
          </p:cNvPr>
          <p:cNvPicPr>
            <a:picLocks noChangeAspect="1" noRot="1" noGrp="1" noChangeArrowheads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286000" y="1333500"/>
            <a:ext cx="7620000" cy="5372100"/>
          </a:xfrm>
        </p:spPr>
      </p:pic>
      <p:sp>
        <p:nvSpPr>
          <p:cNvPr id="104868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85244E07-034D-004B-985F-453FDBC65DCA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32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 nodeType="clickPar">
                      <p:stCondLst>
                        <p:cond delay="0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"/>
                                        <p:tgtEl>
                                          <p:spTgt spid="209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endParaRPr altLang="en-IQ" lang="en-IQ"/>
          </a:p>
        </p:txBody>
      </p:sp>
      <p:pic>
        <p:nvPicPr>
          <p:cNvPr id="2097183" name="08-06-24-104140_noor_20080630_123751_0000 (Converted).mov">
            <a:hlinkClick r:id="" action="ppaction://media"/>
          </p:cNvPr>
          <p:cNvPicPr>
            <a:picLocks noChangeAspect="1" noRot="1" noGrp="1" noChangeArrowheads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286000" y="1176338"/>
            <a:ext cx="7620000" cy="5372100"/>
          </a:xfrm>
        </p:spPr>
      </p:pic>
      <p:sp>
        <p:nvSpPr>
          <p:cNvPr id="104868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1A29B132-0B0E-FE48-B2F0-87E357ACE10B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33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055" fill="hold" id="6"/>
                                        <p:tgtEl>
                                          <p:spTgt spid="2097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8" nodeType="interactiveSeq" restart="whenNotActive">
                <p:stCondLst>
                  <p:cond evt="onClick" delay="0">
                    <p:tgtEl>
                      <p:spTgt spid="209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9" nodeType="clickPar">
                      <p:stCondLst>
                        <p:cond delay="0"/>
                      </p:stCondLst>
                      <p:childTnLst>
                        <p:par>
                          <p:cTn fill="hold" id="1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12"/>
                                        <p:tgtEl>
                                          <p:spTgt spid="2097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endParaRPr altLang="en-IQ" lang="en-IQ"/>
          </a:p>
        </p:txBody>
      </p:sp>
      <p:pic>
        <p:nvPicPr>
          <p:cNvPr id="2097184" name="11-06-22-075321_zahraa_20110704_104557_0002.AVI">
            <a:hlinkClick r:id="" action="ppaction://media"/>
          </p:cNvPr>
          <p:cNvPicPr>
            <a:picLocks noChangeAspect="1" noRot="1" noGrp="1" noChangeArrowheads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286000" y="1176338"/>
            <a:ext cx="7620000" cy="5372100"/>
          </a:xfrm>
        </p:spPr>
      </p:pic>
      <p:sp>
        <p:nvSpPr>
          <p:cNvPr id="104868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34E53D10-450F-0046-BD9F-4A60C94C6031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34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016" fill="hold" id="6"/>
                                        <p:tgtEl>
                                          <p:spTgt spid="2097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8" nodeType="interactiveSeq" restart="whenNotActive">
                <p:stCondLst>
                  <p:cond evt="onClick" delay="0">
                    <p:tgtEl>
                      <p:spTgt spid="2097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9" nodeType="clickPar">
                      <p:stCondLst>
                        <p:cond delay="0"/>
                      </p:stCondLst>
                      <p:childTnLst>
                        <p:par>
                          <p:cTn fill="hold" id="1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12"/>
                                        <p:tgtEl>
                                          <p:spTgt spid="2097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endParaRPr altLang="en-IQ" lang="en-GB"/>
          </a:p>
        </p:txBody>
      </p:sp>
      <p:pic>
        <p:nvPicPr>
          <p:cNvPr id="2097185" name="11-06-22-075321_zahraa_20110704_104557_0000.AVI">
            <a:hlinkClick r:id="" action="ppaction://media"/>
          </p:cNvPr>
          <p:cNvPicPr>
            <a:picLocks noChangeAspect="1" noRot="1" noGrp="1" noChangeArrowheads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286000" y="1257300"/>
            <a:ext cx="7620000" cy="5372100"/>
          </a:xfrm>
        </p:spPr>
      </p:pic>
      <p:sp>
        <p:nvSpPr>
          <p:cNvPr id="104868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9D7AB933-1067-4541-82A3-5FE2E9832E92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35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 nodeType="clickPar">
                      <p:stCondLst>
                        <p:cond delay="0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"/>
                                        <p:tgtEl>
                                          <p:spTgt spid="2097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endParaRPr altLang="en-IQ" lang="en-IQ"/>
          </a:p>
        </p:txBody>
      </p:sp>
      <p:pic>
        <p:nvPicPr>
          <p:cNvPr id="2097186" name="08-06-24-104140_noor_20080630_123751_0004.AVI">
            <a:hlinkClick r:id="" action="ppaction://media"/>
          </p:cNvPr>
          <p:cNvPicPr>
            <a:picLocks noChangeAspect="1" noRot="1" noGrp="1" noChangeArrowheads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286000" y="1176338"/>
            <a:ext cx="7620000" cy="5372100"/>
          </a:xfrm>
        </p:spPr>
      </p:pic>
      <p:sp>
        <p:nvSpPr>
          <p:cNvPr id="10486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7BF43138-609C-334D-ACD6-20A79DED95FC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36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 nodeType="clickPar">
                      <p:stCondLst>
                        <p:cond delay="0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"/>
                                        <p:tgtEl>
                                          <p:spTgt spid="2097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endParaRPr altLang="en-IQ" lang="en-IQ"/>
          </a:p>
        </p:txBody>
      </p:sp>
      <p:pic>
        <p:nvPicPr>
          <p:cNvPr id="2097187" name="11-06-22-075321_zahraa_20110704_104557_0001.AVI">
            <a:hlinkClick r:id="" action="ppaction://media"/>
          </p:cNvPr>
          <p:cNvPicPr>
            <a:picLocks noChangeAspect="1" noRot="1" noGrp="1" noChangeArrowheads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286000" y="1176338"/>
            <a:ext cx="7620000" cy="5372100"/>
          </a:xfrm>
        </p:spPr>
      </p:pic>
      <p:sp>
        <p:nvSpPr>
          <p:cNvPr id="104869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D710B3C3-545E-B34F-9024-905DB1C62F22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37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 nodeType="clickPar">
                      <p:stCondLst>
                        <p:cond delay="0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"/>
                                        <p:tgtEl>
                                          <p:spTgt spid="2097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endParaRPr altLang="en-IQ" lang="en-IQ"/>
          </a:p>
        </p:txBody>
      </p:sp>
      <p:pic>
        <p:nvPicPr>
          <p:cNvPr id="2097188" name="11-06-22-075321_zahraa_20110704_104557_0000.AVI">
            <a:hlinkClick r:id="" action="ppaction://media"/>
          </p:cNvPr>
          <p:cNvPicPr>
            <a:picLocks noChangeAspect="1" noRot="1" noGrp="1" noChangeArrowheads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286000" y="1176338"/>
            <a:ext cx="7620000" cy="5372100"/>
          </a:xfrm>
        </p:spPr>
      </p:pic>
      <p:sp>
        <p:nvSpPr>
          <p:cNvPr id="104869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B9683BE8-72B6-4E44-9818-1E6D13EAD5E2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38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 nodeType="clickPar">
                      <p:stCondLst>
                        <p:cond delay="0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"/>
                                        <p:tgtEl>
                                          <p:spTgt spid="2097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endParaRPr altLang="en-IQ" lang="en-IQ"/>
          </a:p>
        </p:txBody>
      </p:sp>
      <p:pic>
        <p:nvPicPr>
          <p:cNvPr id="2097189" name="11-06-22-075321_zahraa_20110704_104557_0002.AVI">
            <a:hlinkClick r:id="" action="ppaction://media"/>
          </p:cNvPr>
          <p:cNvPicPr>
            <a:picLocks noChangeAspect="1" noRot="1" noGrp="1" noChangeArrowheads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286000" y="1143000"/>
            <a:ext cx="7620000" cy="5372100"/>
          </a:xfrm>
        </p:spPr>
      </p:pic>
      <p:sp>
        <p:nvSpPr>
          <p:cNvPr id="104869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04EE05CA-226E-9747-80BE-000DDC970E35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39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 nodeType="clickPar">
                      <p:stCondLst>
                        <p:cond delay="0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"/>
                                        <p:tgtEl>
                                          <p:spTgt spid="2097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Ventricular interdependence</a:t>
            </a:r>
          </a:p>
        </p:txBody>
      </p:sp>
      <p:sp>
        <p:nvSpPr>
          <p:cNvPr id="10486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Squeezes the intra-abdominal blood into the thoracic cavity</a:t>
            </a:r>
          </a:p>
          <a:p>
            <a:pPr eaLnBrk="1" hangingPunct="1"/>
            <a:r>
              <a:rPr altLang="en-IQ" lang="en-US"/>
              <a:t>Venous return to the right side of the heart is augmented</a:t>
            </a:r>
          </a:p>
          <a:p>
            <a:pPr eaLnBrk="1" hangingPunct="1"/>
            <a:endParaRPr altLang="en-IQ" lang="en-US"/>
          </a:p>
        </p:txBody>
      </p:sp>
      <p:sp>
        <p:nvSpPr>
          <p:cNvPr id="104860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7BBC8988-EE60-5E49-A849-980E0F0C5100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4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55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3049" fill="hold" id="6"/>
                                        <p:tgtEl>
                                          <p:spTgt spid="2097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dirty="0" lang="en-IQ"/>
              <a:t>Cardiac Tamponade</a:t>
            </a:r>
          </a:p>
        </p:txBody>
      </p:sp>
      <p:sp>
        <p:nvSpPr>
          <p:cNvPr id="1048699" name="Subtitle 5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IQ"/>
          </a:p>
        </p:txBody>
      </p:sp>
      <p:sp>
        <p:nvSpPr>
          <p:cNvPr id="104870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8F0799C-CBBE-064F-AC59-B197F1ADE812}" type="slidenum">
              <a:rPr altLang="en-IQ" lang="ar-SA" smtClean="0"/>
              <a:t>40</a:t>
            </a:fld>
            <a:endParaRPr altLang="en-IQ"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Cardiac tamponade</a:t>
            </a:r>
          </a:p>
        </p:txBody>
      </p:sp>
      <p:sp>
        <p:nvSpPr>
          <p:cNvPr id="10487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Acute cardiac failure caused by compression of the heart by large or rapidly expanding pericardial effusion</a:t>
            </a:r>
          </a:p>
        </p:txBody>
      </p:sp>
      <p:sp>
        <p:nvSpPr>
          <p:cNvPr id="10487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C320D4BA-F14C-424C-86A0-997B75C2AA02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41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90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867730" y="3628242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0332" fill="hold" id="6"/>
                                        <p:tgtEl>
                                          <p:spTgt spid="2097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Cardiac tamponade: Clinical</a:t>
            </a:r>
          </a:p>
        </p:txBody>
      </p:sp>
      <p:sp>
        <p:nvSpPr>
          <p:cNvPr id="10487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Dyspnea, tachypnea</a:t>
            </a:r>
          </a:p>
          <a:p>
            <a:pPr eaLnBrk="1" hangingPunct="1"/>
            <a:r>
              <a:rPr altLang="en-IQ" lang="en-US"/>
              <a:t>Hypotension</a:t>
            </a:r>
          </a:p>
          <a:p>
            <a:pPr eaLnBrk="1" hangingPunct="1"/>
            <a:r>
              <a:rPr altLang="en-IQ" lang="en-US"/>
              <a:t>Tachycardia</a:t>
            </a:r>
          </a:p>
          <a:p>
            <a:pPr eaLnBrk="1" hangingPunct="1"/>
            <a:r>
              <a:rPr altLang="en-IQ" lang="en-US"/>
              <a:t>Pulsus paradoxus</a:t>
            </a:r>
          </a:p>
          <a:p>
            <a:pPr eaLnBrk="1" hangingPunct="1"/>
            <a:r>
              <a:rPr altLang="en-IQ" lang="en-US"/>
              <a:t>Raised JVP</a:t>
            </a:r>
          </a:p>
          <a:p>
            <a:pPr eaLnBrk="1" hangingPunct="1"/>
            <a:r>
              <a:rPr altLang="en-IQ" lang="en-US"/>
              <a:t>Impalpable apex beat</a:t>
            </a:r>
          </a:p>
        </p:txBody>
      </p:sp>
      <p:sp>
        <p:nvSpPr>
          <p:cNvPr id="104870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82DAE19A-BB84-004A-A23D-13B1BADE4DD7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42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91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737600" y="26162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4791" fill="hold" id="6"/>
                                        <p:tgtEl>
                                          <p:spTgt spid="2097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74638"/>
            <a:ext cx="8686800" cy="1143000"/>
          </a:xfrm>
        </p:spPr>
        <p:txBody>
          <a:bodyPr/>
          <a:p>
            <a:pPr eaLnBrk="1" hangingPunct="1"/>
            <a:r>
              <a:rPr altLang="en-IQ" lang="en-US"/>
              <a:t>Cardiac tamponade: Investigation</a:t>
            </a:r>
          </a:p>
        </p:txBody>
      </p:sp>
      <p:sp>
        <p:nvSpPr>
          <p:cNvPr id="10487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ECG:</a:t>
            </a:r>
          </a:p>
          <a:p>
            <a:pPr eaLnBrk="1" hangingPunct="1" lvl="1"/>
            <a:r>
              <a:rPr altLang="en-IQ" lang="en-US"/>
              <a:t>Sinus tachycardia</a:t>
            </a:r>
          </a:p>
          <a:p>
            <a:pPr eaLnBrk="1" hangingPunct="1" lvl="1"/>
            <a:r>
              <a:rPr altLang="en-IQ" lang="en-US"/>
              <a:t>May be normal otherwise</a:t>
            </a:r>
          </a:p>
          <a:p>
            <a:pPr eaLnBrk="1" hangingPunct="1" lvl="1"/>
            <a:r>
              <a:rPr altLang="en-IQ" lang="en-US"/>
              <a:t>Low voltage complexes</a:t>
            </a:r>
          </a:p>
          <a:p>
            <a:pPr eaLnBrk="1" hangingPunct="1" lvl="1"/>
            <a:r>
              <a:rPr altLang="en-IQ" lang="en-US"/>
              <a:t>Electrical alternans</a:t>
            </a:r>
          </a:p>
          <a:p>
            <a:pPr eaLnBrk="1" hangingPunct="1" lvl="1"/>
            <a:r>
              <a:rPr altLang="en-IQ" lang="en-US"/>
              <a:t>In the terminal state: electro-mechanical dissociation</a:t>
            </a:r>
          </a:p>
        </p:txBody>
      </p:sp>
      <p:sp>
        <p:nvSpPr>
          <p:cNvPr id="104870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8C194B89-3DF6-C64D-B42A-292F42E77726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43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92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539678" y="2084449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0302" fill="hold" id="6"/>
                                        <p:tgtEl>
                                          <p:spTgt spid="2097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p>
            <a:pPr eaLnBrk="1" hangingPunct="1"/>
            <a:r>
              <a:rPr altLang="en-IQ" lang="en-US"/>
              <a:t>Cardiac tamponade: Investigation </a:t>
            </a:r>
          </a:p>
        </p:txBody>
      </p:sp>
      <p:sp>
        <p:nvSpPr>
          <p:cNvPr id="10487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CXR:</a:t>
            </a:r>
          </a:p>
          <a:p>
            <a:pPr eaLnBrk="1" hangingPunct="1" lvl="1"/>
            <a:r>
              <a:rPr altLang="en-IQ" lang="en-US"/>
              <a:t>Cardiomegaly with normal lungs</a:t>
            </a:r>
          </a:p>
          <a:p>
            <a:pPr eaLnBrk="1" hangingPunct="1" lvl="1">
              <a:buFontTx/>
              <a:buNone/>
            </a:pPr>
            <a:endParaRPr altLang="en-IQ" lang="en-US"/>
          </a:p>
          <a:p>
            <a:pPr eaLnBrk="1" hangingPunct="1"/>
            <a:r>
              <a:rPr altLang="en-IQ" lang="en-US"/>
              <a:t>Echocardiography &amp; Doppler: </a:t>
            </a:r>
          </a:p>
          <a:p>
            <a:pPr eaLnBrk="1" hangingPunct="1" lvl="1"/>
            <a:r>
              <a:rPr altLang="en-IQ" lang="en-US"/>
              <a:t>Establish the diagnosis</a:t>
            </a:r>
          </a:p>
        </p:txBody>
      </p:sp>
      <p:sp>
        <p:nvSpPr>
          <p:cNvPr id="104871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BFF46F14-D3F9-1F41-85FD-A7BC6A451C44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44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93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195293" y="4444999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6741" fill="hold" id="6"/>
                                        <p:tgtEl>
                                          <p:spTgt spid="2097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8915400" cy="1143000"/>
          </a:xfrm>
        </p:spPr>
        <p:txBody>
          <a:bodyPr/>
          <a:p>
            <a:pPr eaLnBrk="1" hangingPunct="1"/>
            <a:r>
              <a:rPr altLang="en-IQ" lang="en-US"/>
              <a:t>Cardiac tamponade: Management</a:t>
            </a:r>
          </a:p>
        </p:txBody>
      </p:sp>
      <p:sp>
        <p:nvSpPr>
          <p:cNvPr id="10487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Medical emergency</a:t>
            </a:r>
          </a:p>
          <a:p>
            <a:pPr eaLnBrk="1" hangingPunct="1"/>
            <a:r>
              <a:rPr altLang="en-IQ" lang="en-US"/>
              <a:t>Should be treated by immediate aspiration of pericardial effusion</a:t>
            </a:r>
          </a:p>
          <a:p>
            <a:pPr eaLnBrk="1" hangingPunct="1"/>
            <a:r>
              <a:rPr altLang="en-IQ" lang="en-US"/>
              <a:t>Usually symptoms disappear after the first few CCs of aspiration</a:t>
            </a:r>
          </a:p>
        </p:txBody>
      </p:sp>
      <p:sp>
        <p:nvSpPr>
          <p:cNvPr id="104871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5944C134-1316-294A-B839-E5CC1BFF5871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45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94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791532" y="4444999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7028" fill="hold" id="6"/>
                                        <p:tgtEl>
                                          <p:spTgt spid="209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dirty="0" lang="en-IQ"/>
              <a:t>Chronic Constrictive Pericarditis</a:t>
            </a:r>
          </a:p>
        </p:txBody>
      </p:sp>
      <p:sp>
        <p:nvSpPr>
          <p:cNvPr id="1048717" name="Subtitle 5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IQ"/>
          </a:p>
        </p:txBody>
      </p:sp>
      <p:sp>
        <p:nvSpPr>
          <p:cNvPr id="10487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8F0799C-CBBE-064F-AC59-B197F1ADE812}" type="slidenum">
              <a:rPr altLang="en-IQ" lang="ar-SA" smtClean="0"/>
              <a:t>46</a:t>
            </a:fld>
            <a:endParaRPr altLang="en-IQ"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Chronic Constrictive Pericarditis</a:t>
            </a:r>
          </a:p>
        </p:txBody>
      </p:sp>
      <p:sp>
        <p:nvSpPr>
          <p:cNvPr id="10487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dirty="0" lang="en-US"/>
              <a:t>Progressive thickening, fibrosis, and calcification of pericardium</a:t>
            </a:r>
          </a:p>
          <a:p>
            <a:pPr eaLnBrk="1" hangingPunct="1"/>
            <a:r>
              <a:rPr altLang="en-IQ" dirty="0" lang="en-US"/>
              <a:t>The heart becomes encased in a rigid shell of pericardium, restricting its expansion &amp; filling</a:t>
            </a:r>
          </a:p>
          <a:p>
            <a:pPr eaLnBrk="1" hangingPunct="1"/>
            <a:r>
              <a:rPr altLang="en-IQ" dirty="0" lang="en-US"/>
              <a:t>May follow viral pericarditis, TB, rheumatoid arthritis or hemopericardium</a:t>
            </a:r>
          </a:p>
        </p:txBody>
      </p:sp>
      <p:sp>
        <p:nvSpPr>
          <p:cNvPr id="104872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75C1DB5D-C291-8C45-B616-253BEC380C44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47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95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420925" y="4851399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75952" fill="hold" id="6"/>
                                        <p:tgtEl>
                                          <p:spTgt spid="2097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Symptoms </a:t>
            </a:r>
          </a:p>
        </p:txBody>
      </p:sp>
      <p:sp>
        <p:nvSpPr>
          <p:cNvPr id="104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Fatigue</a:t>
            </a:r>
          </a:p>
          <a:p>
            <a:pPr eaLnBrk="1" hangingPunct="1"/>
            <a:r>
              <a:rPr altLang="en-IQ" lang="en-US"/>
              <a:t>Enlarging abdomen</a:t>
            </a:r>
          </a:p>
          <a:p>
            <a:pPr eaLnBrk="1" hangingPunct="1"/>
            <a:r>
              <a:rPr altLang="en-IQ" lang="en-US"/>
              <a:t>Leg edema</a:t>
            </a:r>
          </a:p>
          <a:p>
            <a:pPr eaLnBrk="1" hangingPunct="1"/>
            <a:r>
              <a:rPr altLang="en-IQ" lang="en-US"/>
              <a:t>Dyspnea is not common because the lungs are rarely congested</a:t>
            </a:r>
          </a:p>
        </p:txBody>
      </p:sp>
      <p:sp>
        <p:nvSpPr>
          <p:cNvPr id="10487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AADBD855-4EC9-D242-A161-1C5746B77B81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48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96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924800" y="4851399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1014" fill="hold" id="6"/>
                                        <p:tgtEl>
                                          <p:spTgt spid="2097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Physical findings</a:t>
            </a:r>
          </a:p>
        </p:txBody>
      </p:sp>
      <p:sp>
        <p:nvSpPr>
          <p:cNvPr id="10487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371601"/>
            <a:ext cx="8229600" cy="4525963"/>
          </a:xfrm>
        </p:spPr>
        <p:txBody>
          <a:bodyPr/>
          <a:p>
            <a:pPr eaLnBrk="1" hangingPunct="1"/>
            <a:r>
              <a:rPr altLang="en-IQ" lang="en-US"/>
              <a:t>Pulse: rapid &amp; low volume</a:t>
            </a:r>
          </a:p>
          <a:p>
            <a:pPr eaLnBrk="1" hangingPunct="1"/>
            <a:r>
              <a:rPr altLang="en-IQ" lang="en-US"/>
              <a:t>Pulsus paradoxus: seen in 1/3</a:t>
            </a:r>
            <a:r>
              <a:rPr altLang="en-IQ" baseline="30000" lang="en-US"/>
              <a:t>rd</a:t>
            </a:r>
            <a:r>
              <a:rPr altLang="en-IQ" lang="en-US"/>
              <a:t> of cases</a:t>
            </a:r>
          </a:p>
          <a:p>
            <a:pPr eaLnBrk="1" hangingPunct="1"/>
            <a:r>
              <a:rPr altLang="en-IQ" lang="en-US"/>
              <a:t>Elevated JVP</a:t>
            </a:r>
          </a:p>
          <a:p>
            <a:pPr eaLnBrk="1" hangingPunct="1"/>
            <a:r>
              <a:rPr altLang="en-IQ" lang="en-US"/>
              <a:t>JAUNDICE</a:t>
            </a:r>
          </a:p>
        </p:txBody>
      </p:sp>
      <p:sp>
        <p:nvSpPr>
          <p:cNvPr id="104872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E9CDCBB5-F8D0-1145-BD49-548B27F165F6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49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97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601527" y="4043878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2144" fill="hold" id="6"/>
                                        <p:tgtEl>
                                          <p:spTgt spid="2097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Ventricular interdependence</a:t>
            </a:r>
          </a:p>
        </p:txBody>
      </p:sp>
      <p:sp>
        <p:nvSpPr>
          <p:cNvPr id="1048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Filling of the RV occurs at the expense of the left side of the heart (atrial &amp; ventricular septa move to the left)</a:t>
            </a:r>
          </a:p>
        </p:txBody>
      </p:sp>
      <p:sp>
        <p:nvSpPr>
          <p:cNvPr id="104860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44C1C17B-0554-334C-84E5-CF4B8A4CA618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5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56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2724" fill="hold" id="6"/>
                                        <p:tgtEl>
                                          <p:spTgt spid="2097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r>
              <a:rPr altLang="en-IQ" lang="en-US"/>
              <a:t>Physical Findings</a:t>
            </a:r>
            <a:endParaRPr altLang="en-IQ" lang="en-GB"/>
          </a:p>
        </p:txBody>
      </p:sp>
      <p:sp>
        <p:nvSpPr>
          <p:cNvPr id="1048729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p>
            <a:pPr eaLnBrk="1" hangingPunct="1"/>
            <a:r>
              <a:rPr altLang="en-IQ" lang="en-US"/>
              <a:t>Kussmaul’s sign: ↑JVP with inspiration</a:t>
            </a:r>
          </a:p>
          <a:p>
            <a:pPr eaLnBrk="1" hangingPunct="1"/>
            <a:r>
              <a:rPr altLang="en-IQ" lang="en-US"/>
              <a:t>Pericardial knock: loud early diastolic heart sound (early S3)</a:t>
            </a:r>
          </a:p>
          <a:p>
            <a:pPr eaLnBrk="1" hangingPunct="1"/>
            <a:r>
              <a:rPr altLang="en-IQ" lang="en-US"/>
              <a:t>Hepatomegaly</a:t>
            </a:r>
          </a:p>
          <a:p>
            <a:endParaRPr altLang="en-IQ" lang="en-GB"/>
          </a:p>
        </p:txBody>
      </p:sp>
      <p:sp>
        <p:nvSpPr>
          <p:cNvPr id="104873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6896FDEA-77AA-7546-9363-523D50DFB752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50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98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57539" fill="hold" id="6"/>
                                        <p:tgtEl>
                                          <p:spTgt spid="2097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</p:bgPr>
    </p:bg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endParaRPr altLang="en-IQ" lang="en-IQ"/>
          </a:p>
        </p:txBody>
      </p:sp>
      <p:pic>
        <p:nvPicPr>
          <p:cNvPr id="2097199" name="kussmaul.mp4">
            <a:hlinkClick r:id="" action="ppaction://media"/>
          </p:cNvPr>
          <p:cNvPicPr>
            <a:picLocks noChangeAspect="1" noRot="1" noGrp="1" noChangeArrowheads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xmlns:r="http://schemas.openxmlformats.org/officeDocument/2006/relationships" r:embed="rId3"/>
          <a:srcRect/>
          <a:stretch>
            <a:fillRect/>
          </a:stretch>
        </p:blipFill>
        <p:spPr>
          <a:xfrm>
            <a:off x="2465388" y="835026"/>
            <a:ext cx="6959600" cy="5337175"/>
          </a:xfrm>
        </p:spPr>
      </p:pic>
      <p:sp>
        <p:nvSpPr>
          <p:cNvPr id="10487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25E67F27-4F2E-174C-8A5B-50DE94490B3F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51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0548" fill="hold" id="6"/>
                                        <p:tgtEl>
                                          <p:spTgt spid="2097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8" nodeType="interactiveSeq" restart="whenNotActive">
                <p:stCondLst>
                  <p:cond evt="onClick" delay="0">
                    <p:tgtEl>
                      <p:spTgt spid="2097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9" nodeType="clickPar">
                      <p:stCondLst>
                        <p:cond delay="0"/>
                      </p:stCondLst>
                      <p:childTnLst>
                        <p:par>
                          <p:cTn fill="hold" id="1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12"/>
                                        <p:tgtEl>
                                          <p:spTgt spid="2097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9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Physical findings</a:t>
            </a:r>
          </a:p>
        </p:txBody>
      </p:sp>
      <p:sp>
        <p:nvSpPr>
          <p:cNvPr id="10487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Ascites</a:t>
            </a:r>
          </a:p>
          <a:p>
            <a:pPr eaLnBrk="1" hangingPunct="1"/>
            <a:r>
              <a:rPr altLang="en-IQ" lang="en-US"/>
              <a:t>Peripheral edema</a:t>
            </a:r>
          </a:p>
          <a:p>
            <a:pPr eaLnBrk="1" hangingPunct="1"/>
            <a:r>
              <a:rPr altLang="en-IQ" lang="en-US"/>
              <a:t>Constrictive pericarditis is an elusive entity &amp; is often missed</a:t>
            </a:r>
          </a:p>
          <a:p>
            <a:pPr eaLnBrk="1" hangingPunct="1"/>
            <a:r>
              <a:rPr altLang="en-IQ" lang="en-US"/>
              <a:t>Should always be suspected in all patients with edema &amp;/or ascites</a:t>
            </a:r>
          </a:p>
          <a:p>
            <a:pPr eaLnBrk="1" hangingPunct="1">
              <a:buFontTx/>
              <a:buNone/>
            </a:pPr>
            <a:endParaRPr altLang="en-IQ" lang="en-US"/>
          </a:p>
        </p:txBody>
      </p:sp>
      <p:sp>
        <p:nvSpPr>
          <p:cNvPr id="104873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F68EF3F4-880F-574E-830B-5AD0FA9FAB38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52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200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791532" y="4851399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3645" fill="hold" id="6"/>
                                        <p:tgtEl>
                                          <p:spTgt spid="2097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Differential Diagnosis</a:t>
            </a:r>
          </a:p>
        </p:txBody>
      </p:sp>
      <p:sp>
        <p:nvSpPr>
          <p:cNvPr id="10487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Restrictive cardiomyopathy: both cause congestive heart failure with small heart</a:t>
            </a:r>
          </a:p>
          <a:p>
            <a:pPr eaLnBrk="1" hangingPunct="1"/>
            <a:r>
              <a:rPr altLang="en-IQ" lang="en-US"/>
              <a:t>Chronic liver disease: the JVP is normal</a:t>
            </a:r>
          </a:p>
          <a:p>
            <a:pPr eaLnBrk="1" hangingPunct="1">
              <a:buFontTx/>
              <a:buNone/>
            </a:pPr>
            <a:endParaRPr altLang="en-IQ" lang="en-US"/>
          </a:p>
        </p:txBody>
      </p:sp>
      <p:sp>
        <p:nvSpPr>
          <p:cNvPr id="10487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03B25B59-54C7-CB4D-8F47-FC1ADBBF0681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53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201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9497" fill="hold" id="6"/>
                                        <p:tgtEl>
                                          <p:spTgt spid="2097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Investigations</a:t>
            </a:r>
          </a:p>
        </p:txBody>
      </p:sp>
      <p:sp>
        <p:nvSpPr>
          <p:cNvPr id="10487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ECG:</a:t>
            </a:r>
          </a:p>
          <a:p>
            <a:pPr eaLnBrk="1" hangingPunct="1" lvl="1"/>
            <a:r>
              <a:rPr altLang="en-IQ" lang="en-US"/>
              <a:t>May be normal</a:t>
            </a:r>
          </a:p>
          <a:p>
            <a:pPr eaLnBrk="1" hangingPunct="1" lvl="1"/>
            <a:r>
              <a:rPr altLang="en-IQ" lang="en-US"/>
              <a:t>May show low voltage complexes</a:t>
            </a:r>
          </a:p>
          <a:p>
            <a:pPr eaLnBrk="1" hangingPunct="1"/>
            <a:r>
              <a:rPr altLang="en-IQ" lang="en-US"/>
              <a:t>CXR:</a:t>
            </a:r>
          </a:p>
          <a:p>
            <a:pPr eaLnBrk="1" hangingPunct="1" lvl="1"/>
            <a:r>
              <a:rPr altLang="en-IQ" lang="en-US"/>
              <a:t>Pericardial calcification</a:t>
            </a:r>
          </a:p>
          <a:p>
            <a:pPr eaLnBrk="1" hangingPunct="1" lvl="1">
              <a:buFontTx/>
              <a:buNone/>
            </a:pPr>
            <a:endParaRPr altLang="en-IQ" lang="en-US"/>
          </a:p>
        </p:txBody>
      </p:sp>
      <p:sp>
        <p:nvSpPr>
          <p:cNvPr id="104874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8967826B-D106-694D-A096-4035369A5D97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54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202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965" fill="hold" id="6"/>
                                        <p:tgtEl>
                                          <p:spTgt spid="2097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Investigations</a:t>
            </a:r>
          </a:p>
        </p:txBody>
      </p:sp>
      <p:sp>
        <p:nvSpPr>
          <p:cNvPr id="10487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>
              <a:lnSpc>
                <a:spcPct val="90000"/>
              </a:lnSpc>
            </a:pPr>
            <a:r>
              <a:rPr altLang="en-IQ" sz="3200" lang="en-US"/>
              <a:t>Echocardiography &amp; Doppler:</a:t>
            </a:r>
          </a:p>
          <a:p>
            <a:pPr eaLnBrk="1" hangingPunct="1" lvl="1">
              <a:lnSpc>
                <a:spcPct val="90000"/>
              </a:lnSpc>
            </a:pPr>
            <a:r>
              <a:rPr altLang="en-IQ" sz="2800" lang="en-US"/>
              <a:t>RA &amp; LA enlargement</a:t>
            </a:r>
          </a:p>
          <a:p>
            <a:pPr eaLnBrk="1" hangingPunct="1" lvl="1">
              <a:lnSpc>
                <a:spcPct val="90000"/>
              </a:lnSpc>
            </a:pPr>
            <a:r>
              <a:rPr altLang="en-IQ" sz="2800" lang="en-US"/>
              <a:t>Normal size ventricles</a:t>
            </a:r>
          </a:p>
          <a:p>
            <a:pPr eaLnBrk="1" hangingPunct="1" lvl="1">
              <a:lnSpc>
                <a:spcPct val="90000"/>
              </a:lnSpc>
            </a:pPr>
            <a:r>
              <a:rPr altLang="en-IQ" sz="2800" lang="en-US"/>
              <a:t>Pericardial thickening</a:t>
            </a:r>
          </a:p>
          <a:p>
            <a:pPr eaLnBrk="1" hangingPunct="1">
              <a:lnSpc>
                <a:spcPct val="90000"/>
              </a:lnSpc>
            </a:pPr>
            <a:r>
              <a:rPr altLang="en-IQ" sz="3200" lang="en-US"/>
              <a:t>CT/MRI: demonstrate the thickened pericardium</a:t>
            </a:r>
          </a:p>
          <a:p>
            <a:pPr eaLnBrk="1" hangingPunct="1">
              <a:lnSpc>
                <a:spcPct val="90000"/>
              </a:lnSpc>
            </a:pPr>
            <a:r>
              <a:rPr altLang="en-IQ" sz="3200" lang="en-US"/>
              <a:t>Cardiac catheterization: equalization of diastolic pressures in all 4 cardiac chambers</a:t>
            </a:r>
          </a:p>
        </p:txBody>
      </p:sp>
      <p:sp>
        <p:nvSpPr>
          <p:cNvPr id="104874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160892AF-5314-784B-90D6-89CCCFCC3A22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55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203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684654" y="4851399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4613" fill="hold" id="6"/>
                                        <p:tgtEl>
                                          <p:spTgt spid="2097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endParaRPr altLang="en-IQ" lang="en-IQ"/>
          </a:p>
        </p:txBody>
      </p:sp>
      <p:sp>
        <p:nvSpPr>
          <p:cNvPr id="10487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E6B48716-114F-2446-81C1-D50FB9582A05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56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204" name="Picture 2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3198814" y="1600201"/>
            <a:ext cx="5794375" cy="4525963"/>
          </a:xfr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endParaRPr altLang="en-IQ" lang="en-IQ"/>
          </a:p>
        </p:txBody>
      </p:sp>
      <p:sp>
        <p:nvSpPr>
          <p:cNvPr id="10487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5A1CF527-CF49-C54D-A748-1F1938069854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57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205" name="Picture 2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3722689" y="1600201"/>
            <a:ext cx="4746625" cy="4525963"/>
          </a:xfr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endParaRPr altLang="en-IQ" lang="en-IQ"/>
          </a:p>
        </p:txBody>
      </p:sp>
      <p:sp>
        <p:nvSpPr>
          <p:cNvPr id="10487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4F664F1F-CA92-B947-8E6E-0AC3582D7CF3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58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206" name="Picture 2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3629025" y="914401"/>
            <a:ext cx="4864100" cy="5211763"/>
          </a:xfr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Treatment </a:t>
            </a:r>
          </a:p>
        </p:txBody>
      </p:sp>
      <p:sp>
        <p:nvSpPr>
          <p:cNvPr id="10487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286001"/>
            <a:ext cx="8229600" cy="3840163"/>
          </a:xfrm>
        </p:spPr>
        <p:txBody>
          <a:bodyPr/>
          <a:p>
            <a:pPr eaLnBrk="1" hangingPunct="1"/>
            <a:r>
              <a:rPr altLang="en-IQ" lang="en-US"/>
              <a:t>Surgical excision of the pericardium</a:t>
            </a:r>
          </a:p>
        </p:txBody>
      </p:sp>
      <p:sp>
        <p:nvSpPr>
          <p:cNvPr id="104875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572DE14A-C5C4-E84C-B1BA-BEAF02343C94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59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Ventricular interdependence</a:t>
            </a:r>
          </a:p>
        </p:txBody>
      </p:sp>
      <p:sp>
        <p:nvSpPr>
          <p:cNvPr id="10486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During expiration, the reverse occurs:</a:t>
            </a:r>
          </a:p>
          <a:p>
            <a:pPr eaLnBrk="1" hangingPunct="1" lvl="1"/>
            <a:r>
              <a:rPr altLang="en-IQ" lang="en-US"/>
              <a:t>Increased intrathoracic pressure</a:t>
            </a:r>
          </a:p>
          <a:p>
            <a:pPr eaLnBrk="1" hangingPunct="1" lvl="1"/>
            <a:r>
              <a:rPr altLang="en-IQ" lang="en-US"/>
              <a:t>Reduced venous return to right side</a:t>
            </a:r>
          </a:p>
          <a:p>
            <a:pPr eaLnBrk="1" hangingPunct="1" lvl="1"/>
            <a:r>
              <a:rPr altLang="en-IQ" lang="en-US"/>
              <a:t>Increased pulmonary venous return to the left side of the heart</a:t>
            </a:r>
          </a:p>
          <a:p>
            <a:pPr eaLnBrk="1" hangingPunct="1" lvl="1">
              <a:buFontTx/>
              <a:buNone/>
            </a:pPr>
            <a:r>
              <a:rPr altLang="en-IQ" lang="en-US"/>
              <a:t> </a:t>
            </a:r>
          </a:p>
        </p:txBody>
      </p:sp>
      <p:sp>
        <p:nvSpPr>
          <p:cNvPr id="104860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D437EB72-3018-8844-90FA-6BD54876BDDE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6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57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0542" fill="hold" id="6"/>
                                        <p:tgtEl>
                                          <p:spTgt spid="2097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Ventricular interdependence</a:t>
            </a:r>
          </a:p>
        </p:txBody>
      </p:sp>
      <p:sp>
        <p:nvSpPr>
          <p:cNvPr id="104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Accordingly, during inspiration the RV stroke volume rises</a:t>
            </a:r>
          </a:p>
          <a:p>
            <a:pPr eaLnBrk="1" hangingPunct="1"/>
            <a:r>
              <a:rPr altLang="en-IQ" lang="en-US"/>
              <a:t>While during expiration, the LV stroke volume rises</a:t>
            </a:r>
          </a:p>
          <a:p>
            <a:pPr eaLnBrk="1" hangingPunct="1"/>
            <a:r>
              <a:rPr altLang="en-IQ" lang="en-US"/>
              <a:t>This physiological effect is exaggerated in cases of pericardial constriction &amp; tamponade</a:t>
            </a:r>
          </a:p>
        </p:txBody>
      </p:sp>
      <p:sp>
        <p:nvSpPr>
          <p:cNvPr id="104861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54B8FCA8-6142-CA4E-868D-2EEBD4664F3C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7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58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473324" y="1011238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9520" fill="hold" id="6"/>
                                        <p:tgtEl>
                                          <p:spTgt spid="2097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altLang="en-IQ" lang="en-US"/>
              <a:t>Diseases of the Pericardium</a:t>
            </a:r>
          </a:p>
        </p:txBody>
      </p:sp>
      <p:sp>
        <p:nvSpPr>
          <p:cNvPr id="10486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p>
            <a:pPr eaLnBrk="1" hangingPunct="1"/>
            <a:r>
              <a:rPr altLang="en-IQ" lang="en-US"/>
              <a:t>Acute pericarditis</a:t>
            </a:r>
          </a:p>
          <a:p>
            <a:pPr eaLnBrk="1" hangingPunct="1"/>
            <a:r>
              <a:rPr altLang="en-IQ" lang="en-US"/>
              <a:t>Pericardial effusion without tamponade </a:t>
            </a:r>
          </a:p>
          <a:p>
            <a:pPr eaLnBrk="1" hangingPunct="1"/>
            <a:r>
              <a:rPr altLang="en-IQ" lang="en-US"/>
              <a:t>Cardiac tamponade</a:t>
            </a:r>
          </a:p>
          <a:p>
            <a:pPr eaLnBrk="1" hangingPunct="1"/>
            <a:r>
              <a:rPr altLang="en-IQ" lang="en-US"/>
              <a:t>Chronic constrictive pericarditis</a:t>
            </a:r>
          </a:p>
        </p:txBody>
      </p:sp>
      <p:sp>
        <p:nvSpPr>
          <p:cNvPr id="104861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b="1" sz="3600">
                <a:solidFill>
                  <a:srgbClr val="0000FF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indent="-285750" marL="742950">
              <a:spcBef>
                <a:spcPct val="20000"/>
              </a:spcBef>
              <a:buChar char="–"/>
              <a:defRPr sz="3200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7C678058-831C-FC45-BB7C-08F77DEE67D9}" type="slidenum">
              <a:rPr altLang="en-IQ" b="0" sz="1400" lang="ar-SA">
                <a:solidFill>
                  <a:srgbClr val="000000"/>
                </a:solidFill>
                <a:latin typeface="Arial" panose="020B0604020202020204" pitchFamily="34" charset="0"/>
                <a:cs typeface="Bold Italic Art" pitchFamily="2" charset="-78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8</a:t>
            </a:fld>
            <a:endParaRPr altLang="en-IQ" b="0" sz="1400" lang="en-US">
              <a:solidFill>
                <a:srgbClr val="000000"/>
              </a:solidFill>
              <a:latin typeface="Arial" panose="020B0604020202020204" pitchFamily="34" charset="0"/>
              <a:cs typeface="Bold Italic Art" pitchFamily="2" charset="-78"/>
            </a:endParaRPr>
          </a:p>
        </p:txBody>
      </p:sp>
      <p:pic>
        <p:nvPicPr>
          <p:cNvPr id="2097159" name="Recorded Sound" descr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89600" y="3022600"/>
            <a:ext cx="812800" cy="8128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2608" fill="hold" id="6"/>
                                        <p:tgtEl>
                                          <p:spTgt spid="2097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4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dirty="0" lang="en-IQ"/>
              <a:t>Acute Pericarditis</a:t>
            </a:r>
          </a:p>
        </p:txBody>
      </p:sp>
      <p:sp>
        <p:nvSpPr>
          <p:cNvPr id="1048616" name="Subtitle 5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IQ"/>
          </a:p>
        </p:txBody>
      </p:sp>
      <p:sp>
        <p:nvSpPr>
          <p:cNvPr id="10486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8F0799C-CBBE-064F-AC59-B197F1ADE812}" type="slidenum">
              <a:rPr altLang="en-IQ" lang="ar-SA" smtClean="0"/>
              <a:t>9</a:t>
            </a:fld>
            <a:endParaRPr altLang="en-IQ"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Macintosh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Pericardial Disease</dc:title>
  <dc:creator>Tahsin Alkinani</dc:creator>
  <cp:lastModifiedBy>Tahsin Alkinani</cp:lastModifiedBy>
  <dcterms:created xsi:type="dcterms:W3CDTF">2020-06-15T02:20:18Z</dcterms:created>
  <dcterms:modified xsi:type="dcterms:W3CDTF">2020-06-16T20:28:56Z</dcterms:modified>
</cp:coreProperties>
</file>