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93" r:id="rId13"/>
    <p:sldId id="294" r:id="rId14"/>
    <p:sldId id="270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98" r:id="rId28"/>
    <p:sldId id="297" r:id="rId29"/>
    <p:sldId id="295" r:id="rId30"/>
    <p:sldId id="296" r:id="rId31"/>
    <p:sldId id="286" r:id="rId32"/>
    <p:sldId id="287" r:id="rId33"/>
    <p:sldId id="288" r:id="rId34"/>
    <p:sldId id="289" r:id="rId35"/>
    <p:sldId id="302" r:id="rId36"/>
    <p:sldId id="290" r:id="rId37"/>
    <p:sldId id="291" r:id="rId38"/>
    <p:sldId id="303" r:id="rId3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56" autoAdjust="0"/>
    <p:restoredTop sz="94660"/>
  </p:normalViewPr>
  <p:slideViewPr>
    <p:cSldViewPr>
      <p:cViewPr>
        <p:scale>
          <a:sx n="65" d="100"/>
          <a:sy n="65" d="100"/>
        </p:scale>
        <p:origin x="998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ar-SA"/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مستطيل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ar-SA"/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27/10/1441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r" rtl="1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hyperlink" Target="http://www.emedicinehealth.com/barium_enema/article_em.ht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Inflammatory Bowel Disease (IBD)</a:t>
            </a:r>
            <a:endParaRPr lang="en-US" sz="4400" dirty="0">
              <a:solidFill>
                <a:schemeClr val="tx1"/>
              </a:solidFill>
            </a:endParaRPr>
          </a:p>
          <a:p>
            <a:endParaRPr lang="ar-IQ" dirty="0"/>
          </a:p>
        </p:txBody>
      </p:sp>
      <p:pic>
        <p:nvPicPr>
          <p:cNvPr id="7170" name="Picture 2" descr="C:\Users\dell\Desktop\crohns-disease-s5-illustration-of-crohns-disease-and-ulcerative-colit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3562"/>
            <a:ext cx="8208912" cy="483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3ED7284B-5AA1-4F94-ADBC-E4E29BE06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"/>
    </mc:Choice>
    <mc:Fallback xmlns="">
      <p:transition spd="slow" advTm="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Diagnosis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1. Typical presentation </a:t>
            </a:r>
          </a:p>
          <a:p>
            <a:pPr marL="0" indent="0" algn="l">
              <a:buNone/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2. Laboratory studies  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CBP: anemia (either iron deficiency or the anemia of chronic disease), WBC  ↑ with more severe colitis.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ESR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C-reactive protein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.</a:t>
            </a: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Hypoalbuminemia.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B7661CFB-189F-4CF9-B1C4-5842F97D9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9"/>
    </mc:Choice>
    <mc:Fallback xmlns="">
      <p:transition spd="slow" advTm="5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784976" cy="6336704"/>
          </a:xfrm>
        </p:spPr>
        <p:txBody>
          <a:bodyPr/>
          <a:lstStyle/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3.  Plain radiographs of the abdomen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 may demonstrate loss of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haustral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markings in an air-filled colon or marked dilatation with toxic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megacolon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algn="l">
              <a:buNone/>
            </a:pPr>
            <a:endParaRPr lang="en-US" sz="2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4. Barium enema.</a:t>
            </a:r>
          </a:p>
          <a:p>
            <a:pPr marL="0" indent="0" algn="l">
              <a:buNone/>
            </a:pPr>
            <a:endParaRPr lang="ar-IQ" sz="28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956660FA-5552-467F-9743-2CEE85482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6"/>
    </mc:Choice>
    <mc:Fallback xmlns="">
      <p:transition spd="slow" advTm="2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100811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/>
              <a:t>Small ulcerations are distributed uniformly about the colonic circumference and continuously from the rectum to the proximal transverse colon</a:t>
            </a:r>
            <a:endParaRPr lang="ar-IQ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2412" r="36478" b="19273"/>
          <a:stretch/>
        </p:blipFill>
        <p:spPr bwMode="auto">
          <a:xfrm>
            <a:off x="827584" y="1196752"/>
            <a:ext cx="78488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F7900CE2-CD39-4177-A0BD-1A82016C4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4"/>
    </mc:Choice>
    <mc:Fallback xmlns="">
      <p:transition spd="slow" advTm="26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352928" cy="792088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b="1" dirty="0"/>
              <a:t>late </a:t>
            </a:r>
            <a:r>
              <a:rPr lang="en-US" b="1" dirty="0" err="1"/>
              <a:t>changes:The</a:t>
            </a:r>
            <a:r>
              <a:rPr lang="en-US" b="1" dirty="0"/>
              <a:t> colon is featureless, reduced in caliber, and shortened.</a:t>
            </a:r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14545" r="26250" b="11412"/>
          <a:stretch/>
        </p:blipFill>
        <p:spPr bwMode="auto">
          <a:xfrm>
            <a:off x="1979712" y="1124744"/>
            <a:ext cx="669674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A5AEC449-9B41-4009-AA38-C24425DFE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2"/>
    </mc:Choice>
    <mc:Fallback xmlns="">
      <p:transition spd="slow" advTm="2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12968" cy="6408712"/>
          </a:xfrm>
        </p:spPr>
        <p:txBody>
          <a:bodyPr/>
          <a:lstStyle/>
          <a:p>
            <a:pPr marL="0" indent="0" algn="l">
              <a:buNone/>
            </a:pP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  Sigmoidoscopy &amp; colonoscopy with biopsy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characterized by erythema, edema, loss of vascular pattern, and friability.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The endoscopic findings of ulcerative colitis result from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microulcers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. With very severe chronic colitis,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pseudopolyps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may be seen.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dirty="0">
                <a:latin typeface="Calibri" pitchFamily="34" charset="0"/>
                <a:cs typeface="Calibri" pitchFamily="34" charset="0"/>
              </a:rPr>
              <a:t>Biopsy→ Typical findings are</a:t>
            </a:r>
          </a:p>
          <a:p>
            <a:pPr marL="0" indent="0" algn="l">
              <a:buNone/>
            </a:pPr>
            <a:r>
              <a:rPr lang="en-US" dirty="0">
                <a:latin typeface="Calibri" pitchFamily="34" charset="0"/>
                <a:cs typeface="Calibri" pitchFamily="34" charset="0"/>
              </a:rPr>
              <a:t> cryptitis, &amp; crypt abscesses</a:t>
            </a:r>
            <a:endParaRPr lang="ar-IQ" dirty="0"/>
          </a:p>
        </p:txBody>
      </p:sp>
      <p:pic>
        <p:nvPicPr>
          <p:cNvPr id="1026" name="Picture 2" descr="C:\Users\dell\Desktop\4453-4472-40954-41046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53650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ملف صوتي 7">
            <a:hlinkClick r:id="" action="ppaction://media"/>
            <a:extLst>
              <a:ext uri="{FF2B5EF4-FFF2-40B4-BE49-F238E27FC236}">
                <a16:creationId xmlns:a16="http://schemas.microsoft.com/office/drawing/2014/main" xmlns="" id="{63CD3F23-D9CC-4F4E-B518-5C3CE4C5D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8"/>
    </mc:Choice>
    <mc:Fallback xmlns="">
      <p:transition spd="slow" advTm="3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712968" cy="6336704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Treatment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A medical cure for ulcerative colitis is not available; treatment is aimed at controlling symptoms and reducing the risk of recurrence.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1. In  mild colitis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Aminosalicylate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ar-IQ" sz="2800" dirty="0">
                <a:latin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Sulfasalazine: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50-75 mg/kg/24 </a:t>
            </a:r>
            <a:r>
              <a:rPr lang="en-US" sz="28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hr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(divided into 2-4 doses) PO. </a:t>
            </a: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Onset of action may take several weeks.</a:t>
            </a:r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C5AE4713-F303-462E-AEDE-A88F7F8E4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08"/>
    </mc:Choice>
    <mc:Fallback xmlns="">
      <p:transition spd="slow" advTm="4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712968" cy="63367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2.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Mesalamine: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40-60 mg/kg/day.</a:t>
            </a:r>
          </a:p>
          <a:p>
            <a:pPr marL="0" indent="0" algn="l">
              <a:buNone/>
            </a:pPr>
            <a:endParaRPr lang="en-US" sz="2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Hydrocortisone enemas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(100 mg) are used to treat proctitis , once a day (usually bedtime) for 2-3 wk.</a:t>
            </a: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F6609B56-8528-4F99-BE70-01E2CB4D2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4"/>
    </mc:Choice>
    <mc:Fallback xmlns="">
      <p:transition spd="slow" advTm="1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2. I n moderate to severe pancolitis or colitis that is unresponsive to 5-aminosalicylate therapy treated with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oral corticosteroids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Prednisone: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1-2 mg/kg/24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hr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 taper to an alternate-day dose within 1-3 mo.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Children who requiring frequent corticosteroid therapy are started on immunomodulators such as 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azathioprine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or 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6-mercaptopurine.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00B5B2E5-5A1D-4E21-B6AB-9D73B391C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9"/>
    </mc:Choice>
    <mc:Fallback xmlns="">
      <p:transition spd="slow" advTm="3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>
              <a:buNone/>
            </a:pPr>
            <a:endParaRPr lang="en-US" b="1" dirty="0"/>
          </a:p>
          <a:p>
            <a:pPr marL="0" indent="0" algn="l">
              <a:buNone/>
            </a:pP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Infliximab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a monoclonal antibody may use in fulminant colitis</a:t>
            </a:r>
            <a:r>
              <a:rPr lang="en-US" sz="2800" dirty="0"/>
              <a:t>.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ar-IQ" sz="2800" dirty="0">
                <a:latin typeface="Calibri" pitchFamily="34" charset="0"/>
              </a:rPr>
              <a:t> 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Surgical treatment(Colectomy):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Performed for  intractable disease, complications of therapy, and fulminant disease that is unresponsive to medical management</a:t>
            </a:r>
            <a:r>
              <a:rPr lang="en-US" dirty="0"/>
              <a:t>.</a:t>
            </a: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DC32DB53-DFB3-4048-B198-334A7E6AF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1"/>
    </mc:Choice>
    <mc:Fallback xmlns="">
      <p:transition spd="slow" advTm="2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Crohn</a:t>
            </a:r>
            <a:r>
              <a:rPr lang="en-US" sz="32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Disease (Regional Enteritis, Regional Ileitis, Granulomatous Colitis)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Involves any region of the alimentary tract from the mouth to the anus. Gastrointestinal involvement in Crohn disease is transmural.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lvl="0" indent="0" algn="l">
              <a:buClr>
                <a:srgbClr val="FE8637"/>
              </a:buClr>
              <a:buNone/>
            </a:pPr>
            <a:endParaRPr lang="en-US" sz="2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Most commonly </a:t>
            </a: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involves ileum and</a:t>
            </a: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colon (</a:t>
            </a:r>
            <a:r>
              <a:rPr lang="en-US" sz="28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ileocolitis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).</a:t>
            </a: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0" lvl="0" indent="0" algn="l">
              <a:buClr>
                <a:srgbClr val="FE8637"/>
              </a:buClr>
              <a:buNone/>
            </a:pPr>
            <a:endParaRPr lang="en-US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 descr="C:\Users\dell\Desktop\visual-guide-to-ibd-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48880"/>
            <a:ext cx="48965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CD7F326B-C389-40F3-84FB-34EB51E96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0"/>
    </mc:Choice>
    <mc:Fallback xmlns="">
      <p:transition spd="slow" advTm="5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>
              <a:buNone/>
            </a:pPr>
            <a:endParaRPr lang="en-US" sz="3600" b="1" dirty="0"/>
          </a:p>
          <a:p>
            <a:pPr marL="0" indent="0" algn="l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IBD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disorders of idiopathic chronic intestinal inflammation: 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Crohn disease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ulcerative colitis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3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sz="32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Both disorders are characterized by unpredictable exacerbations and remissions. The  onset is during adolescence and young adulthood. IBD is more common in urban areas than in rural areas.</a:t>
            </a:r>
          </a:p>
          <a:p>
            <a:pPr marL="0" indent="0" algn="l">
              <a:buNone/>
            </a:pPr>
            <a:endParaRPr lang="ar-IQ" sz="3200" dirty="0">
              <a:latin typeface="Calibri" pitchFamily="34" charset="0"/>
            </a:endParaRPr>
          </a:p>
        </p:txBody>
      </p:sp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xmlns="" id="{887260E1-8334-4F3E-ADA3-F565BC70E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6"/>
    </mc:Choice>
    <mc:Fallback xmlns="">
      <p:transition spd="slow" advTm="2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32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Clinical Manifestations</a:t>
            </a:r>
          </a:p>
          <a:p>
            <a:pPr marL="0" indent="0" algn="l">
              <a:buNone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bowel disease: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ea typeface="Calibri" panose="020F0502020204030204" pitchFamily="34" charset="0"/>
                <a:cs typeface="Calibri" pitchFamily="34" charset="0"/>
              </a:rPr>
              <a:t>The patient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have right lower quadrant pain with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fibrostenosis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l"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Those with colonic disease are more likely to have symptoms resulting from inflammation (diarrhea, bleeding, cramping)</a:t>
            </a: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9F74E12A-8091-4294-AD23-622E42726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5"/>
    </mc:Choice>
    <mc:Fallback xmlns="">
      <p:transition spd="slow" advTm="3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Systemic signs and symptoms include: 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Fever, malaise, and easy fatigability.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Growth failure with delayed bone maturation and delayed sexual development may precede other symptoms by 1 or 2 yr.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Children may present with growth failure as the only manifestation of Crohn disease.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Primary or secondary amenorrhea.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AE89B6A3-D204-48DD-89DE-FA6BBC109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1"/>
    </mc:Choice>
    <mc:Fallback xmlns="">
      <p:transition spd="slow" advTm="3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2646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Perianal disease is common (tags, fistula, abscess).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Enteroenteric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or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enterocolonic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fistulas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→ malabsorption.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Enterovesical fistulas (between bowel and urinary bladder)→  signs of urinary infection, or </a:t>
            </a:r>
            <a:r>
              <a:rPr lang="en-US" sz="28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fecaluria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D9A5D999-6746-4E00-BAE4-0EBEDC728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4"/>
    </mc:Choice>
    <mc:Fallback xmlns="">
      <p:transition spd="slow" advTm="40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408712"/>
          </a:xfrm>
        </p:spPr>
        <p:txBody>
          <a:bodyPr/>
          <a:lstStyle/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Intra-abdominal abscess, Hepatic or splenic abscess , Anorectal abscesses, Perianal abscess.</a:t>
            </a:r>
          </a:p>
          <a:p>
            <a:pPr marL="0" indent="0" algn="l">
              <a:buNone/>
            </a:pPr>
            <a:endParaRPr lang="en-US" sz="2800" b="1" i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sz="2800" b="1" i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Extraintestinal manifestations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oral aphthous ulcers, arthritis, erythema nodosum, digital clubbing, episcleritis, renal stones (uric acid, oxalate), and gallstones.</a:t>
            </a:r>
          </a:p>
          <a:p>
            <a:pPr marL="0" indent="0" algn="l">
              <a:buNone/>
            </a:pPr>
            <a:endParaRPr lang="ar-IQ" dirty="0">
              <a:latin typeface="Calibri" pitchFamily="34" charset="0"/>
            </a:endParaRPr>
          </a:p>
        </p:txBody>
      </p:sp>
      <p:pic>
        <p:nvPicPr>
          <p:cNvPr id="2050" name="Picture 2" descr="C:\Users\dell\Desktop\4453-4472-40954-41048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65538"/>
            <a:ext cx="2828032" cy="22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BC5CD202-4E27-47A1-AC68-B93A1204A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2"/>
    </mc:Choice>
    <mc:Fallback xmlns="">
      <p:transition spd="slow" advTm="3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712968" cy="6336704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Diagnosis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1.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History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: any combination of abdominal pain (especially right lower quadrant), diarrhea, vomiting, anorexia, weight loss, growth retardation, and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extraintestinal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manifestations. 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physical examination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Children often appear chronically ill, pale,  have weight loss and malnourished, Digital clubbing.</a:t>
            </a:r>
          </a:p>
          <a:p>
            <a:pPr marL="0" indent="0" algn="l">
              <a:buNone/>
            </a:pPr>
            <a:endParaRPr lang="ar-IQ" sz="28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75C5739C-55B5-4C62-B460-6DAC1A60B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3"/>
    </mc:Choice>
    <mc:Fallback xmlns="">
      <p:transition spd="slow" advTm="4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3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 laboratory studies: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*CBP→ anemia, elevated platelet count (&gt;600,000/mm</a:t>
            </a:r>
            <a:r>
              <a:rPr lang="en-US" sz="2800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), WBC normal or mildly elevated.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*Low serum albumin level 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*ESR &amp;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C-reactive protein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→ elevated 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*Stool α</a:t>
            </a:r>
            <a:r>
              <a:rPr lang="en-US" sz="2800" baseline="-25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-antitrypsin level may be elevated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*Anti-</a:t>
            </a:r>
            <a:r>
              <a:rPr lang="en-US" sz="2800" i="1" dirty="0">
                <a:latin typeface="Calibri" pitchFamily="34" charset="0"/>
                <a:cs typeface="Calibri" pitchFamily="34" charset="0"/>
              </a:rPr>
              <a:t>Saccharomyces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antibodies are identified in 55% of children with Crohn</a:t>
            </a: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D4237327-92ED-4928-BFC6-78C7BA96B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4"/>
    </mc:Choice>
    <mc:Fallback xmlns="">
      <p:transition spd="slow" advTm="3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2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4. Endoscopic and radiologic findings 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Small bowel follow-through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 show aphthous ulceration and thickened, narrowing of the lumen. Linear ulcers may give a cobblestone appearance to the mucosal surface.</a:t>
            </a:r>
          </a:p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Other radiologic findings are fistulas ,sinus tracts, and strictures.</a:t>
            </a:r>
          </a:p>
          <a:p>
            <a:pPr marL="0" indent="0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A9672C43-9CD4-4746-9641-9BEAE0B6F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9"/>
    </mc:Choice>
    <mc:Fallback xmlns="">
      <p:transition spd="slow" advTm="3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395536" y="476672"/>
            <a:ext cx="4824536" cy="4824536"/>
          </a:xfrm>
        </p:spPr>
        <p:txBody>
          <a:bodyPr/>
          <a:lstStyle/>
          <a:p>
            <a:pPr marL="0" indent="0" algn="l">
              <a:buNone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dirty="0">
                <a:latin typeface="Calibri" pitchFamily="34" charset="0"/>
                <a:cs typeface="Calibri" pitchFamily="34" charset="0"/>
              </a:rPr>
              <a:t>Double-contrast </a:t>
            </a:r>
            <a:r>
              <a:rPr lang="en-US" dirty="0">
                <a:latin typeface="Calibri" pitchFamily="34" charset="0"/>
                <a:cs typeface="Calibri" pitchFamily="34" charset="0"/>
                <a:hlinkClick r:id="rId4"/>
              </a:rPr>
              <a:t>barium enema</a:t>
            </a:r>
            <a:r>
              <a:rPr lang="en-US" dirty="0">
                <a:latin typeface="Calibri" pitchFamily="34" charset="0"/>
                <a:cs typeface="Calibri" pitchFamily="34" charset="0"/>
              </a:rPr>
              <a:t> examination in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Crohn's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colitis demonstrates numerous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aphthous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ulcers (the tiny spots on the lining of the intestine).</a:t>
            </a:r>
            <a:endParaRPr lang="ar-IQ" dirty="0">
              <a:latin typeface="Calibri" pitchFamily="34" charset="0"/>
            </a:endParaRPr>
          </a:p>
        </p:txBody>
      </p:sp>
      <p:pic>
        <p:nvPicPr>
          <p:cNvPr id="5123" name="Picture 3" descr="C:\Users\dell\Desktop\4453-4472-40954-41050t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1683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A3F76D19-5E2E-444B-B9E1-E2176C873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7"/>
    </mc:Choice>
    <mc:Fallback xmlns="">
      <p:transition spd="slow"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8352928" cy="5832648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Stricture, terminal ileum - colonoscopy</a:t>
            </a:r>
            <a:endParaRPr lang="ar-IQ" dirty="0"/>
          </a:p>
        </p:txBody>
      </p:sp>
      <p:pic>
        <p:nvPicPr>
          <p:cNvPr id="4100" name="Picture 4" descr="C:\Users\dell\Desktop\4453-4472-40954-41040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484784"/>
            <a:ext cx="413127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75EB5C8F-CEBB-4632-AC59-E24AB10EB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2"/>
    </mc:Choice>
    <mc:Fallback xmlns="">
      <p:transition spd="slow" advTm="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568952" cy="100811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b="1" dirty="0"/>
              <a:t>Severe stenosis of the terminal ileum. Inflammatory effacement of the mucosal folds and small ulcerations characterize the proximal </a:t>
            </a:r>
            <a:r>
              <a:rPr lang="en-US" sz="2000" b="1" dirty="0" err="1"/>
              <a:t>nonstenotic</a:t>
            </a:r>
            <a:r>
              <a:rPr lang="en-US" sz="2000" b="1" dirty="0"/>
              <a:t> segment.</a:t>
            </a:r>
            <a:endParaRPr lang="ar-IQ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5" t="16182" r="25001" b="10000"/>
          <a:stretch/>
        </p:blipFill>
        <p:spPr bwMode="auto">
          <a:xfrm>
            <a:off x="1259632" y="1196752"/>
            <a:ext cx="597666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224A5405-7E82-4829-9F73-5299C36CF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1"/>
    </mc:Choice>
    <mc:Fallback xmlns="">
      <p:transition spd="slow" advTm="25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712968" cy="6336704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Both </a:t>
            </a:r>
            <a:r>
              <a:rPr lang="en-US" sz="28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genetic</a:t>
            </a:r>
            <a:r>
              <a:rPr lang="en-US" sz="2800" i="1" dirty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8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environmental influences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are involved in the pathogenesis of IBD.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Cigarette smoking is a </a:t>
            </a:r>
            <a:r>
              <a:rPr lang="en-US" sz="2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risk factor 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for Crohn disease but paradoxically </a:t>
            </a:r>
            <a:r>
              <a:rPr lang="en-US" sz="28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protects</a:t>
            </a: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against ulcerative colitis.</a:t>
            </a:r>
          </a:p>
          <a:p>
            <a:pPr marL="0" lvl="0" indent="0" algn="l">
              <a:buClr>
                <a:srgbClr val="FE8637"/>
              </a:buClr>
              <a:buNone/>
            </a:pPr>
            <a:endParaRPr lang="en-US" sz="2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0" lvl="0" indent="0" algn="l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Men are slightly more likely to acquire ulcerative colitis than are women; the reverse is true for Crohn disease.</a:t>
            </a:r>
            <a:endParaRPr lang="en-US" sz="2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0" lvl="0" indent="0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dirty="0">
                <a:latin typeface="Calibri" pitchFamily="34" charset="0"/>
                <a:cs typeface="Calibri" pitchFamily="34" charset="0"/>
              </a:rPr>
              <a:t>.</a:t>
            </a:r>
            <a:endParaRPr lang="ar-IQ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82E5436E-2D3E-413E-B622-BEB71ED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9"/>
    </mc:Choice>
    <mc:Fallback xmlns="">
      <p:transition spd="slow" advTm="2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pPr marL="0" indent="0">
              <a:buNone/>
            </a:pPr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12727" r="45455" b="12294"/>
          <a:stretch/>
        </p:blipFill>
        <p:spPr bwMode="auto">
          <a:xfrm>
            <a:off x="2411760" y="260648"/>
            <a:ext cx="403244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xmlns="" id="{BC2B6977-7A9A-4FA6-A983-FB105E6D9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3"/>
    </mc:Choice>
    <mc:Fallback xmlns="">
      <p:transition spd="slow" advTm="2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712968" cy="6336704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Ultrasonography and contrast CT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 identifying intra-abdominal abscess.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MRI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It is  useful during pregnancy.</a:t>
            </a:r>
          </a:p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sz="28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Colonoscopy with biopsy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 Findings on colonoscopy include aphthous ulcers, linear ulcers, and strictures. Findings on biopsy →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noncaseating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granulomas.</a:t>
            </a: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35F60E9C-D92D-453C-A41B-F1CE0D549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7"/>
    </mc:Choice>
    <mc:Fallback xmlns="">
      <p:transition spd="slow" advTm="3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 rtl="0">
              <a:buNone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Treatment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1.For mild terminal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ileal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disease or mild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Crohn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disease of the colon:</a:t>
            </a:r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mesalamine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 rtl="0">
              <a:buNone/>
            </a:pPr>
            <a:r>
              <a:rPr lang="en-US" sz="2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Sulfasalazine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2. For more extensive or severe small bowel or colonic disease:</a:t>
            </a:r>
          </a:p>
          <a:p>
            <a:pPr marL="0" indent="0" rtl="0">
              <a:buNone/>
            </a:pPr>
            <a:r>
              <a:rPr lang="en-US" dirty="0">
                <a:latin typeface="Calibri" pitchFamily="34" charset="0"/>
                <a:cs typeface="Calibri" pitchFamily="34" charset="0"/>
              </a:rPr>
              <a:t> </a:t>
            </a:r>
          </a:p>
          <a:p>
            <a:pPr marL="0" indent="0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E99A9A8D-DA3B-464C-84CE-FB4B56DAB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0"/>
    </mc:Choice>
    <mc:Fallback xmlns="">
      <p:transition spd="slow" advTm="2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Corticosteroids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28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prednisone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1-2 mg/kg/day).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Steroid enemas → used for distal colon disease.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Children who become refractory to corticosteroid therapy or become dependent on daily dosing→ Immunomodulators such as </a:t>
            </a:r>
            <a:r>
              <a:rPr lang="en-US" sz="28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azathioprine,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6-mercaptopurine, or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Methotrexate</a:t>
            </a: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 .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A beneficial effect of these drugs may be delayed for 3-6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mo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after starting therapy.</a:t>
            </a:r>
          </a:p>
          <a:p>
            <a:pPr marL="0" indent="0" algn="l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96451DA0-42EC-445E-A4F4-1659EB962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98"/>
    </mc:Choice>
    <mc:Fallback xmlns="">
      <p:transition spd="slow" advTm="5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435280" cy="6336704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Infliximab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serve as a bridge until the immunomodulators take effect.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3. For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perianal disease and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perirectal fistula→ 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Metronidazole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, Azathioprine and 6-mercaptopurine.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marR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4. For children with growth failure → Nutritional therapy: enteral nutritional approach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administered via a nasogastric or gastrostomy infusion, usually overnight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High-calorie oral supplements.</a:t>
            </a:r>
          </a:p>
          <a:p>
            <a:pPr marL="0" indent="0" rtl="0">
              <a:buNone/>
            </a:pPr>
            <a:r>
              <a:rPr lang="en-US" sz="2800" dirty="0"/>
              <a:t> </a:t>
            </a:r>
          </a:p>
          <a:p>
            <a:pPr marL="0" indent="0" rtl="0">
              <a:buNone/>
            </a:pPr>
            <a:r>
              <a:rPr lang="en-US" sz="2800" dirty="0"/>
              <a:t> </a:t>
            </a:r>
          </a:p>
          <a:p>
            <a:pPr marL="0" indent="0" algn="l">
              <a:buNone/>
            </a:pPr>
            <a:endParaRPr lang="ar-IQ" sz="28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33DDF591-7E11-43B8-B802-2F4014914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4"/>
    </mc:Choice>
    <mc:Fallback xmlns="">
      <p:transition spd="slow" advTm="9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D899CD-8F09-4FF9-ABCF-5EBB4D7397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931224" cy="5997280"/>
          </a:xfrm>
        </p:spPr>
        <p:txBody>
          <a:bodyPr/>
          <a:lstStyle/>
          <a:p>
            <a:pPr marL="0" marR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Pubertal delay→ sex steroids.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 stature→ growth hormone.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l" rtl="0">
              <a:buClr>
                <a:srgbClr val="FE8637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Deficits in bone mineral density &amp; osteopenia→  calcium, vitamin D therapy.</a:t>
            </a:r>
          </a:p>
          <a:p>
            <a:pPr marL="0" lvl="0" indent="0" algn="l" rtl="0">
              <a:buClr>
                <a:srgbClr val="FE8637"/>
              </a:buClr>
              <a:buNone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marL="0" lvl="0" indent="0" algn="l" rtl="0">
              <a:buClr>
                <a:srgbClr val="FE8637"/>
              </a:buClr>
              <a:buNone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marL="0" lvl="0" indent="0" algn="l" rtl="0">
              <a:buClr>
                <a:srgbClr val="FE8637"/>
              </a:buClr>
              <a:buNone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itchFamily="34" charset="0"/>
              </a:rPr>
              <a:t> 5. Psychologic counseling  &amp; Social support.</a:t>
            </a:r>
          </a:p>
          <a:p>
            <a:pPr marL="0" marR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AC097188-929A-4F47-B24A-C85D83D14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5"/>
    </mc:Choice>
    <mc:Fallback xmlns="">
      <p:transition spd="slow" advTm="59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84976" cy="6408712"/>
          </a:xfrm>
        </p:spPr>
        <p:txBody>
          <a:bodyPr/>
          <a:lstStyle/>
          <a:p>
            <a:pPr marL="0" indent="0" algn="l" rtl="0">
              <a:buNone/>
            </a:pPr>
            <a:endParaRPr lang="en-US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Surgical therapy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 rtl="0">
              <a:buNone/>
            </a:pPr>
            <a:r>
              <a:rPr lang="en-US" sz="2800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Indications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*unresponsive to medical treatment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*bowel perforation 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fibrosed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stricture with obstruction</a:t>
            </a: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* intractable bleeding.</a:t>
            </a:r>
          </a:p>
          <a:p>
            <a:pPr marL="0" indent="0" rtl="0">
              <a:buNone/>
            </a:pPr>
            <a:r>
              <a:rPr lang="en-US" dirty="0">
                <a:latin typeface="Calibri" pitchFamily="34" charset="0"/>
                <a:cs typeface="Calibri" pitchFamily="34" charset="0"/>
              </a:rPr>
              <a:t> </a:t>
            </a:r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2D6AB4B9-C9BC-4AD1-9E51-E259857F5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2"/>
    </mc:Choice>
    <mc:Fallback xmlns="">
      <p:transition spd="slow" advTm="1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6408712"/>
          </a:xfrm>
        </p:spPr>
        <p:txBody>
          <a:bodyPr/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Intra-abdominal or liver abscess treated by ultrasonographic or CT-guided catheter drainage and concomitant intravenous antibiotic treatment.</a:t>
            </a:r>
          </a:p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 rtl="0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ar-IQ" sz="2800" dirty="0">
              <a:latin typeface="Calibri" pitchFamily="34" charset="0"/>
            </a:endParaRPr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47F13917-F153-469F-8EF8-F48F17B94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1"/>
    </mc:Choice>
    <mc:Fallback xmlns="">
      <p:transition spd="slow" advTm="1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C4EF57E-A51A-42D3-9EC2-FD59A404514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931224" cy="6141296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8800" b="1" dirty="0">
                <a:solidFill>
                  <a:schemeClr val="accent1">
                    <a:lumMod val="75000"/>
                  </a:schemeClr>
                </a:solidFill>
              </a:rPr>
              <a:t>Thankyou</a:t>
            </a:r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EFD06874-063C-4E1C-B6B5-31A981584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"/>
    </mc:Choice>
    <mc:Fallback xmlns="">
      <p:transition spd="slow" advTm="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Chronic Ulcerative Colitis</a:t>
            </a:r>
            <a:endParaRPr lang="en-US" sz="36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It is localized to the colon and spares the upper gastrointestinal tract. Disease usually begins in the rectum and extends proximally . When it is localized to the rectum, the disease is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ulcerative proctitis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whereas disease involving the entire colon is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pancolitis</a:t>
            </a:r>
            <a:r>
              <a:rPr lang="en-US" sz="2800" dirty="0"/>
              <a:t>.</a:t>
            </a:r>
            <a:endParaRPr lang="ar-IQ" sz="2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0A0844E5-3664-49EC-98E4-F585F9E35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20586" r="27950" b="44397"/>
          <a:stretch/>
        </p:blipFill>
        <p:spPr>
          <a:xfrm>
            <a:off x="539552" y="3429000"/>
            <a:ext cx="7632848" cy="2808312"/>
          </a:xfrm>
          <a:prstGeom prst="rect">
            <a:avLst/>
          </a:prstGeom>
        </p:spPr>
      </p:pic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xmlns="" id="{440907CE-B3DB-40DB-9918-52F779E2B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5"/>
    </mc:Choice>
    <mc:Fallback xmlns="">
      <p:transition spd="slow" advTm="3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712968" cy="6408712"/>
          </a:xfrm>
        </p:spPr>
        <p:txBody>
          <a:bodyPr/>
          <a:lstStyle/>
          <a:p>
            <a:pPr marL="0" indent="0" algn="l">
              <a:buNone/>
            </a:pPr>
            <a:endParaRPr lang="en-US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Clinical Manifestations</a:t>
            </a:r>
            <a:endParaRPr lang="en-US" sz="32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Blood, mucus, and pus in the stool as well as diarrhea are the typical presentation of ulcerative colitis. </a:t>
            </a:r>
          </a:p>
          <a:p>
            <a:pPr marL="0" indent="0" algn="l">
              <a:buNone/>
            </a:pPr>
            <a:endParaRPr lang="en-US" sz="2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Constipation may be observed in those with proctitis. Tenesmus, urgency, cramping abdominal pain.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xmlns="" id="{3BD107D5-96B9-4D5F-8C11-54FB22276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2"/>
    </mc:Choice>
    <mc:Fallback xmlns="">
      <p:transition spd="slow" advTm="2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Fulminant colitis defined as Fever, severe anemia,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hypoalbuminemia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leukocytosis, and greater than five bloody stools per day for 5 days.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Anorexia, weight loss, and growth failure may be present.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The clinical course of ulcerative colitis is marked by exacerbations. </a:t>
            </a:r>
            <a:endParaRPr lang="ar-IQ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xmlns="" id="{19CA51D8-D66C-402B-AE17-44AC7840C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6"/>
    </mc:Choice>
    <mc:Fallback xmlns="">
      <p:transition spd="slow" advTm="41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The use of nonsteroidal anti-inflammatory drugs is predispose to exacerbation. 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The risk of colon cancer begins to increase after 8-10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yr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of disease.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7EF574A3-2BDF-4744-9C2D-94B204DE3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5"/>
    </mc:Choice>
    <mc:Fallback xmlns="">
      <p:transition spd="slow" advTm="4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640960" cy="62646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en-US" sz="32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3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Extraintestinal manifestations</a:t>
            </a:r>
            <a:r>
              <a:rPr lang="en-US" sz="3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1.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pyoderma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gangrenosum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2.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sclerosing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cholangitis &amp; chronic active hepatitis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3.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ankylosing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spondylitis.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4. Iron deficiency may result from chronic blood loss as well as decreased intake</a:t>
            </a:r>
            <a:r>
              <a:rPr lang="en-US" sz="2800" dirty="0"/>
              <a:t>. </a:t>
            </a:r>
            <a:endParaRPr lang="ar-IQ" sz="2800" dirty="0"/>
          </a:p>
        </p:txBody>
      </p:sp>
      <p:pic>
        <p:nvPicPr>
          <p:cNvPr id="3074" name="Picture 2" descr="C:\Users\dell\Desktop\4453-4472-40954-41045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88843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C55F0C0D-C069-4DE1-A630-974E7C48F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69"/>
    </mc:Choice>
    <mc:Fallback xmlns="">
      <p:transition spd="slow" advTm="39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5.Folate deficiency.</a:t>
            </a: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6. Anemia of chronic disease. </a:t>
            </a:r>
          </a:p>
          <a:p>
            <a:pPr marL="0" indent="0" algn="l">
              <a:buNone/>
            </a:pP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buNone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7. Secondary amenorrhea.</a:t>
            </a:r>
            <a:endParaRPr lang="ar-IQ" sz="2800" dirty="0">
              <a:latin typeface="Calibri" pitchFamily="34" charset="0"/>
            </a:endParaRPr>
          </a:p>
        </p:txBody>
      </p:sp>
      <p:pic>
        <p:nvPicPr>
          <p:cNvPr id="2" name="ملف صوتي 1">
            <a:hlinkClick r:id="" action="ppaction://media"/>
            <a:extLst>
              <a:ext uri="{FF2B5EF4-FFF2-40B4-BE49-F238E27FC236}">
                <a16:creationId xmlns:a16="http://schemas.microsoft.com/office/drawing/2014/main" xmlns="" id="{BB4DA01E-D2C9-4450-B854-8996F1A67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5"/>
    </mc:Choice>
    <mc:Fallback xmlns="">
      <p:transition spd="slow" advTm="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GIT L3</Template>
  <TotalTime>0</TotalTime>
  <Words>1259</Words>
  <Application>Microsoft Office PowerPoint</Application>
  <PresentationFormat>عرض على الشاشة (3:4)‏</PresentationFormat>
  <Paragraphs>190</Paragraphs>
  <Slides>38</Slides>
  <Notes>0</Notes>
  <HiddenSlides>0</HiddenSlides>
  <MMClips>38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6" baseType="lpstr">
      <vt:lpstr>Arial</vt:lpstr>
      <vt:lpstr>Calibri</vt:lpstr>
      <vt:lpstr>Century Schoolbook</vt:lpstr>
      <vt:lpstr>Courier New</vt:lpstr>
      <vt:lpstr>Times New Roman</vt:lpstr>
      <vt:lpstr>Wingdings</vt:lpstr>
      <vt:lpstr>Wingdings 2</vt:lpstr>
      <vt:lpstr>مشربية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</cp:revision>
  <dcterms:created xsi:type="dcterms:W3CDTF">2020-06-18T10:19:14Z</dcterms:created>
  <dcterms:modified xsi:type="dcterms:W3CDTF">2020-06-18T10:19:26Z</dcterms:modified>
</cp:coreProperties>
</file>