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335" r:id="rId2"/>
    <p:sldId id="346" r:id="rId3"/>
    <p:sldId id="320" r:id="rId4"/>
    <p:sldId id="326" r:id="rId5"/>
    <p:sldId id="327" r:id="rId6"/>
    <p:sldId id="290" r:id="rId7"/>
    <p:sldId id="292" r:id="rId8"/>
    <p:sldId id="322" r:id="rId9"/>
    <p:sldId id="323" r:id="rId10"/>
    <p:sldId id="291" r:id="rId11"/>
    <p:sldId id="294" r:id="rId12"/>
    <p:sldId id="295" r:id="rId13"/>
    <p:sldId id="296" r:id="rId14"/>
    <p:sldId id="298" r:id="rId15"/>
    <p:sldId id="300" r:id="rId16"/>
    <p:sldId id="328" r:id="rId17"/>
    <p:sldId id="330" r:id="rId18"/>
    <p:sldId id="331" r:id="rId19"/>
    <p:sldId id="332" r:id="rId20"/>
    <p:sldId id="333" r:id="rId21"/>
    <p:sldId id="334" r:id="rId22"/>
    <p:sldId id="329" r:id="rId23"/>
    <p:sldId id="30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13D"/>
    <a:srgbClr val="FFFF00"/>
    <a:srgbClr val="18026A"/>
    <a:srgbClr val="FF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 varScale="1">
        <p:scale>
          <a:sx n="89" d="100"/>
          <a:sy n="89" d="100"/>
        </p:scale>
        <p:origin x="538" y="82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65B857-DEDB-40DE-8143-89AD82D48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03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382FA8-BFF0-4023-B47B-ECD0C015F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93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Epiphyses </a:t>
            </a:r>
            <a:r>
              <a:rPr lang="ar-IQ" altLang="en-US" smtClean="0">
                <a:latin typeface="Times New Roman" panose="02020603050405020304" pitchFamily="18" charset="0"/>
              </a:rPr>
              <a:t>كردوس 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Girdles</a:t>
            </a:r>
            <a:r>
              <a:rPr lang="ar-IQ" altLang="en-US" smtClean="0">
                <a:latin typeface="Times New Roman" panose="02020603050405020304" pitchFamily="18" charset="0"/>
              </a:rPr>
              <a:t> الاحزمة </a:t>
            </a: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D1AB86-C775-4149-9168-BD20AB9E5C2C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5399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50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61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0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3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57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94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95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03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SzPct val="125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SzPct val="125000"/>
        <a:buChar char="•"/>
        <a:defRPr sz="3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SzPct val="125000"/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SzPct val="125000"/>
        <a:buChar char="•"/>
        <a:defRPr sz="2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SzPct val="125000"/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125000"/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125000"/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125000"/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SzPct val="125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"/>
          <a:stretch>
            <a:fillRect/>
          </a:stretch>
        </p:blipFill>
        <p:spPr bwMode="auto">
          <a:xfrm>
            <a:off x="-15875" y="0"/>
            <a:ext cx="716756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905000"/>
            <a:ext cx="4495800" cy="2308225"/>
          </a:xfrm>
        </p:spPr>
        <p:txBody>
          <a:bodyPr/>
          <a:lstStyle/>
          <a:p>
            <a:pPr algn="ctr">
              <a:defRPr/>
            </a:pPr>
            <a:r>
              <a:rPr lang="en-US" sz="7200" dirty="0"/>
              <a:t>BLOOD</a:t>
            </a:r>
            <a:br>
              <a:rPr lang="en-US" sz="7200" dirty="0"/>
            </a:b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Overview: Composition of Blood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Hematocrit – measure of % RBC</a:t>
            </a:r>
          </a:p>
          <a:p>
            <a:pPr lvl="1">
              <a:defRPr/>
            </a:pPr>
            <a:r>
              <a:rPr lang="en-US" dirty="0"/>
              <a:t>Males: 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47% ± 5%</a:t>
            </a:r>
          </a:p>
          <a:p>
            <a:pPr lvl="1">
              <a:defRPr/>
            </a:pPr>
            <a:r>
              <a:rPr lang="en-US" dirty="0"/>
              <a:t>Females: 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42% ± 5%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Figure 17.1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b="8553"/>
          <a:stretch>
            <a:fillRect/>
          </a:stretch>
        </p:blipFill>
        <p:spPr bwMode="auto">
          <a:xfrm>
            <a:off x="457200" y="3048000"/>
            <a:ext cx="8535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Wright’s Stain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Figure 17.2b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1215" r="1379" b="4761"/>
          <a:stretch>
            <a:fillRect/>
          </a:stretch>
        </p:blipFill>
        <p:spPr bwMode="auto">
          <a:xfrm>
            <a:off x="1447800" y="1414463"/>
            <a:ext cx="647700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Erythrocytes – Red Blood Cells (RBCs)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Oxygen-transporting cells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/>
              <a:t> 7.5 µm in diameter (</a:t>
            </a:r>
            <a:r>
              <a:rPr lang="en-US" sz="2500" b="1" dirty="0">
                <a:solidFill>
                  <a:schemeClr val="accent1"/>
                </a:solidFill>
              </a:rPr>
              <a:t>diameter of capillary 8 – 10µm</a:t>
            </a:r>
            <a:r>
              <a:rPr lang="en-US" sz="2500" dirty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Most numerous of the formed elements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/>
              <a:t> Females: 4.3 – 5.2 million cells/cubic millimeter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/>
              <a:t> Males: 5.2 – 5.8 million cells/cubic millimeter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Made in the </a:t>
            </a:r>
            <a:r>
              <a:rPr lang="en-US" sz="2800" b="1" dirty="0">
                <a:solidFill>
                  <a:schemeClr val="accent5">
                    <a:lumMod val="90000"/>
                  </a:schemeClr>
                </a:solidFill>
              </a:rPr>
              <a:t>red bone marrow in long bones, cranial bones, ribs, sternum, </a:t>
            </a:r>
            <a:r>
              <a:rPr lang="en-US" sz="2800" dirty="0"/>
              <a:t>and</a:t>
            </a:r>
            <a:r>
              <a:rPr lang="en-US" sz="2800" b="1" dirty="0">
                <a:solidFill>
                  <a:schemeClr val="accent5">
                    <a:lumMod val="90000"/>
                  </a:schemeClr>
                </a:solidFill>
              </a:rPr>
              <a:t> vertebrae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Average lifespan </a:t>
            </a:r>
            <a:r>
              <a:rPr lang="en-US" sz="2800" b="1" dirty="0">
                <a:solidFill>
                  <a:schemeClr val="accent5">
                    <a:lumMod val="90000"/>
                  </a:schemeClr>
                </a:solidFill>
              </a:rPr>
              <a:t>100 – 120 days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RBC Structure And Function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51816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Have no organelles or nuclei  </a:t>
            </a:r>
          </a:p>
          <a:p>
            <a:pPr>
              <a:defRPr/>
            </a:pPr>
            <a:r>
              <a:rPr lang="en-US" sz="2800" dirty="0"/>
              <a:t>Hemoglobin : </a:t>
            </a:r>
            <a:r>
              <a:rPr lang="en-US" sz="2800" dirty="0">
                <a:solidFill>
                  <a:schemeClr val="accent5"/>
                </a:solidFill>
              </a:rPr>
              <a:t>oxygen carrying protein. </a:t>
            </a:r>
            <a:r>
              <a:rPr lang="en-US" sz="2600" dirty="0">
                <a:solidFill>
                  <a:schemeClr val="accent5"/>
                </a:solidFill>
              </a:rPr>
              <a:t>Each RBC has about 280 million hemoglobin molecules</a:t>
            </a:r>
          </a:p>
          <a:p>
            <a:pPr>
              <a:defRPr/>
            </a:pPr>
            <a:r>
              <a:rPr lang="en-US" sz="2800" dirty="0"/>
              <a:t>Biconcave shape – 30% more surface area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1215" r="1801" b="4761"/>
          <a:stretch>
            <a:fillRect/>
          </a:stretch>
        </p:blipFill>
        <p:spPr bwMode="auto">
          <a:xfrm>
            <a:off x="6024563" y="1828800"/>
            <a:ext cx="27416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Leukocytes – White Blood Cells (WBCs)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sz="2800" dirty="0"/>
              <a:t>Protect the body from infectious microorganisms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/>
              <a:t>4,800 – 11,000/cubic millimeter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/>
              <a:t>Function outside the bloodstream in loose connective tissue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err="1"/>
              <a:t>Diapedesis</a:t>
            </a:r>
            <a:r>
              <a:rPr lang="en-US" sz="2800" dirty="0"/>
              <a:t> (</a:t>
            </a:r>
            <a:r>
              <a:rPr lang="en-US" sz="2800" dirty="0">
                <a:solidFill>
                  <a:schemeClr val="accent5"/>
                </a:solidFill>
              </a:rPr>
              <a:t>circulating leukocytes leave the capillaries</a:t>
            </a:r>
            <a:r>
              <a:rPr lang="en-US" sz="2800" dirty="0"/>
              <a:t>)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/>
              <a:t>WBCs have a nucleus and are larger than RBCs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/>
              <a:t>Most produced in bone marrow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/>
              <a:t>Lifespan of 12 hours to several years</a:t>
            </a:r>
          </a:p>
          <a:p>
            <a:pPr algn="just">
              <a:lnSpc>
                <a:spcPct val="90000"/>
              </a:lnSpc>
              <a:defRPr/>
            </a:pPr>
            <a:endParaRPr lang="en-US" sz="2800" dirty="0"/>
          </a:p>
          <a:p>
            <a:pPr algn="just"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79438"/>
          </a:xfrm>
        </p:spPr>
        <p:txBody>
          <a:bodyPr/>
          <a:lstStyle/>
          <a:p>
            <a:r>
              <a:rPr lang="en-US" altLang="en-US" sz="3200" smtClean="0"/>
              <a:t>Leukocytes – White Blood Cells (WBCs)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Two types of leukocytes</a:t>
            </a:r>
          </a:p>
          <a:p>
            <a:pPr lvl="1">
              <a:lnSpc>
                <a:spcPct val="90000"/>
              </a:lnSpc>
            </a:pPr>
            <a:r>
              <a:rPr lang="en-US" altLang="en-US" sz="2500" smtClean="0"/>
              <a:t>Granulocytes</a:t>
            </a:r>
          </a:p>
          <a:p>
            <a:pPr lvl="1">
              <a:lnSpc>
                <a:spcPct val="90000"/>
              </a:lnSpc>
            </a:pPr>
            <a:r>
              <a:rPr lang="en-US" altLang="en-US" sz="2500" smtClean="0"/>
              <a:t>Agranulocytes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Figure 17.5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2405" r="1579" b="5951"/>
          <a:stretch>
            <a:fillRect/>
          </a:stretch>
        </p:blipFill>
        <p:spPr bwMode="auto">
          <a:xfrm>
            <a:off x="3408363" y="2057400"/>
            <a:ext cx="57356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White Blood Cells </a:t>
            </a:r>
          </a:p>
        </p:txBody>
      </p:sp>
      <p:graphicFrame>
        <p:nvGraphicFramePr>
          <p:cNvPr id="17463" name="Group 55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8229600" cy="530383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79129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Type Of White Blood Cells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By Volume Of WBC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Function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156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Neutrophils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 – 70 %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Nucleus has many interconnected lobes; blue granules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Phagocytize and destory bacteria; most numerous WBC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944942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Eosinophils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– 4 %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Nucleus has bilobed nuclei; red or yellow granules containing digestive enzymes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Play a role in ending allergic reactions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44942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Basophils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&lt; 1 %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Bilobed nuclei hidden by large purple granules full of chemical mediators of inflammation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Function in inflammation medication; similar in function to mast cells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371689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Lymphocytes (B Cells and T Cells)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– 25 %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Dense, purple staining, round nucleus; little cytoplasm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most important cells of the immune system; effective in fighting infectious organisms; act against a specific foreign molecule (antigen)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3156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Monocytes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– 8 %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Largest leukocyte; kidney shaped nucleus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50000"/>
                        </a:spcBef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25000"/>
                        <a:def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Transform into macrophages; phagocytic cells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Granulocytes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Neutrophils – most numerous WBC</a:t>
            </a:r>
          </a:p>
          <a:p>
            <a:pPr lvl="1"/>
            <a:r>
              <a:rPr lang="en-US" altLang="en-US" smtClean="0"/>
              <a:t>Phagocytize and destroy bacteria</a:t>
            </a:r>
          </a:p>
          <a:p>
            <a:pPr lvl="1"/>
            <a:r>
              <a:rPr lang="en-US" altLang="en-US" smtClean="0"/>
              <a:t>Nucleus – has </a:t>
            </a:r>
            <a:r>
              <a:rPr lang="en-US" altLang="en-US" smtClean="0">
                <a:solidFill>
                  <a:schemeClr val="accent1"/>
                </a:solidFill>
              </a:rPr>
              <a:t>two to six </a:t>
            </a:r>
            <a:r>
              <a:rPr lang="en-US" altLang="en-US" smtClean="0"/>
              <a:t>lobes</a:t>
            </a:r>
          </a:p>
          <a:p>
            <a:pPr lvl="1"/>
            <a:r>
              <a:rPr lang="en-US" altLang="en-US" smtClean="0"/>
              <a:t>Granules pick up </a:t>
            </a:r>
            <a:r>
              <a:rPr lang="en-US" altLang="en-US" smtClean="0">
                <a:solidFill>
                  <a:schemeClr val="accent1"/>
                </a:solidFill>
              </a:rPr>
              <a:t>acidic </a:t>
            </a:r>
            <a:r>
              <a:rPr lang="en-US" altLang="en-US" smtClean="0"/>
              <a:t>and</a:t>
            </a:r>
            <a:r>
              <a:rPr lang="en-US" altLang="en-US" smtClean="0">
                <a:solidFill>
                  <a:schemeClr val="accent1"/>
                </a:solidFill>
              </a:rPr>
              <a:t> basic </a:t>
            </a:r>
            <a:r>
              <a:rPr lang="en-US" altLang="en-US" smtClean="0"/>
              <a:t>stains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Figure 17.4a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2429" r="66060" b="59966"/>
          <a:stretch>
            <a:fillRect/>
          </a:stretch>
        </p:blipFill>
        <p:spPr bwMode="auto">
          <a:xfrm>
            <a:off x="3962400" y="3981450"/>
            <a:ext cx="40973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1" b="66098"/>
          <a:stretch>
            <a:fillRect/>
          </a:stretch>
        </p:blipFill>
        <p:spPr bwMode="auto">
          <a:xfrm>
            <a:off x="1066800" y="3981450"/>
            <a:ext cx="2895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Eosinophils – compose 1 – 4% of all WBCs</a:t>
            </a:r>
          </a:p>
          <a:p>
            <a:pPr lvl="1"/>
            <a:r>
              <a:rPr lang="en-US" altLang="en-US" smtClean="0"/>
              <a:t>Play roles in ending allergic reactions, parasitic infections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Figure 17.4b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0" t="2429" r="33923" b="59467"/>
          <a:stretch>
            <a:fillRect/>
          </a:stretch>
        </p:blipFill>
        <p:spPr bwMode="auto">
          <a:xfrm>
            <a:off x="3581400" y="31242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52400" y="3810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</a:rPr>
              <a:t>Granulocytes</a:t>
            </a:r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6" b="66098"/>
          <a:stretch>
            <a:fillRect/>
          </a:stretch>
        </p:blipFill>
        <p:spPr bwMode="auto">
          <a:xfrm>
            <a:off x="1039813" y="3125788"/>
            <a:ext cx="25415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Granulocytes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Basophils – about 0.5% of all leukocytes</a:t>
            </a:r>
          </a:p>
          <a:p>
            <a:pPr lvl="1"/>
            <a:r>
              <a:rPr lang="en-US" altLang="en-US" smtClean="0"/>
              <a:t>Nucleus – usually two lobes</a:t>
            </a:r>
          </a:p>
          <a:p>
            <a:pPr lvl="1"/>
            <a:r>
              <a:rPr lang="en-US" altLang="en-US" smtClean="0"/>
              <a:t>Granules secrete histamines </a:t>
            </a:r>
          </a:p>
          <a:p>
            <a:pPr lvl="1"/>
            <a:r>
              <a:rPr lang="en-US" altLang="en-US" smtClean="0"/>
              <a:t>Function in inflammation mediation, similar in function to mast cells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2"/>
          <a:stretch>
            <a:fillRect/>
          </a:stretch>
        </p:blipFill>
        <p:spPr bwMode="auto">
          <a:xfrm>
            <a:off x="4289425" y="4267200"/>
            <a:ext cx="34067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2" r="51689" b="37350"/>
          <a:stretch>
            <a:fillRect/>
          </a:stretch>
        </p:blipFill>
        <p:spPr bwMode="auto">
          <a:xfrm>
            <a:off x="1460500" y="4267200"/>
            <a:ext cx="282892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07097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Agranulocytes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Lymphocytes – compose 20 – 45% of WBCs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The most important cells of the immune system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Nucleus – stains dark purple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Effective in fighting infectious organisms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Act against a specific foreign molecule (antigen)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Two main classes of lymphocyte 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T cells – attack foreign cells directly</a:t>
            </a:r>
          </a:p>
          <a:p>
            <a:pPr lvl="1">
              <a:lnSpc>
                <a:spcPct val="90000"/>
              </a:lnSpc>
            </a:pPr>
            <a:r>
              <a:rPr lang="en-US" altLang="en-US" sz="2100" smtClean="0"/>
              <a:t>B cells – multiply to become plasma cells that secrete antibodies</a:t>
            </a:r>
          </a:p>
          <a:p>
            <a:pPr lvl="1">
              <a:lnSpc>
                <a:spcPct val="90000"/>
              </a:lnSpc>
            </a:pPr>
            <a:endParaRPr lang="en-US" altLang="en-US" sz="210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Figure 17.4d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>
            <a:fillRect/>
          </a:stretch>
        </p:blipFill>
        <p:spPr bwMode="auto">
          <a:xfrm>
            <a:off x="4976813" y="4584700"/>
            <a:ext cx="3429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3" t="37350" b="36201"/>
          <a:stretch>
            <a:fillRect/>
          </a:stretch>
        </p:blipFill>
        <p:spPr bwMode="auto">
          <a:xfrm>
            <a:off x="2743200" y="4584700"/>
            <a:ext cx="22336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Agranulocytes</a:t>
            </a:r>
          </a:p>
        </p:txBody>
      </p:sp>
      <p:sp>
        <p:nvSpPr>
          <p:cNvPr id="2457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Monocytes – compose 4–8% of WBCs</a:t>
            </a:r>
          </a:p>
          <a:p>
            <a:pPr lvl="1"/>
            <a:r>
              <a:rPr lang="en-US" altLang="en-US" smtClean="0"/>
              <a:t>The largest leukocytes</a:t>
            </a:r>
          </a:p>
          <a:p>
            <a:pPr lvl="1"/>
            <a:r>
              <a:rPr lang="en-US" altLang="en-US" smtClean="0"/>
              <a:t>Nucleus – kidney shaped</a:t>
            </a:r>
          </a:p>
          <a:p>
            <a:pPr lvl="1"/>
            <a:r>
              <a:rPr lang="en-US" altLang="en-US" smtClean="0"/>
              <a:t>Transform into macrophages</a:t>
            </a:r>
          </a:p>
          <a:p>
            <a:pPr lvl="2"/>
            <a:r>
              <a:rPr lang="en-US" altLang="en-US" smtClean="0"/>
              <a:t>Phagocytic cells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  <a:latin typeface="Arial" panose="020B0604020202020204" pitchFamily="34" charset="0"/>
              </a:rPr>
              <a:t>Figure 17.4e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6"/>
          <a:stretch>
            <a:fillRect/>
          </a:stretch>
        </p:blipFill>
        <p:spPr bwMode="auto">
          <a:xfrm>
            <a:off x="4724400" y="4414838"/>
            <a:ext cx="36576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67169" r="58028" b="2934"/>
          <a:stretch>
            <a:fillRect/>
          </a:stretch>
        </p:blipFill>
        <p:spPr bwMode="auto">
          <a:xfrm>
            <a:off x="609600" y="4414838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5" t="67169" b="2934"/>
          <a:stretch>
            <a:fillRect/>
          </a:stretch>
        </p:blipFill>
        <p:spPr bwMode="auto">
          <a:xfrm>
            <a:off x="2684463" y="4419600"/>
            <a:ext cx="2085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Platelets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600" smtClean="0">
                <a:solidFill>
                  <a:srgbClr val="FFC000"/>
                </a:solidFill>
              </a:rPr>
              <a:t>Structure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/>
              <a:t>Small cellular fragments; originate in bone marrow from giant cell </a:t>
            </a:r>
            <a:r>
              <a:rPr lang="en-US" altLang="en-US" sz="3200" b="1" smtClean="0">
                <a:solidFill>
                  <a:schemeClr val="accent1"/>
                </a:solidFill>
              </a:rPr>
              <a:t>(megakaryocyte)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/>
              <a:t>Contain several clotting factors </a:t>
            </a:r>
            <a:r>
              <a:rPr lang="en-US" altLang="en-US" sz="3200" b="1" smtClean="0">
                <a:solidFill>
                  <a:schemeClr val="accent1"/>
                </a:solidFill>
              </a:rPr>
              <a:t>(calcium ions, ADP, serotonin)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600" smtClean="0">
                <a:solidFill>
                  <a:srgbClr val="FFC000"/>
                </a:solidFill>
              </a:rPr>
              <a:t>Function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/>
              <a:t>Involved in stopping bleeding when a blood vessel is damaged; Process is called </a:t>
            </a:r>
            <a:r>
              <a:rPr lang="en-US" altLang="en-US" sz="3200" b="1" smtClean="0">
                <a:solidFill>
                  <a:schemeClr val="accent1"/>
                </a:solidFill>
              </a:rPr>
              <a:t>hemostasis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Cell Formation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862013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Hematopoiesis – process by which blood cells are formed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100 billion new blood cells formed each day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Takes place in the red bone marrow of the </a:t>
            </a:r>
            <a:r>
              <a:rPr lang="en-US" altLang="en-US" sz="2800" b="1" smtClean="0">
                <a:solidFill>
                  <a:schemeClr val="accent1"/>
                </a:solidFill>
              </a:rPr>
              <a:t>humerus, femur, sternum, ribs, vertebra </a:t>
            </a:r>
            <a:r>
              <a:rPr lang="en-US" altLang="en-US" sz="2800" smtClean="0"/>
              <a:t>and</a:t>
            </a:r>
            <a:r>
              <a:rPr lang="en-US" altLang="en-US" sz="2800" b="1" smtClean="0">
                <a:solidFill>
                  <a:schemeClr val="accent1"/>
                </a:solidFill>
              </a:rPr>
              <a:t> pelvis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Red marrow – actively generates new blood cells</a:t>
            </a:r>
          </a:p>
          <a:p>
            <a:pPr lvl="2">
              <a:lnSpc>
                <a:spcPct val="80000"/>
              </a:lnSpc>
            </a:pPr>
            <a:r>
              <a:rPr lang="en-US" altLang="en-US" sz="2400" smtClean="0"/>
              <a:t>Contains immature erythrocytes</a:t>
            </a:r>
          </a:p>
          <a:p>
            <a:pPr lvl="2">
              <a:lnSpc>
                <a:spcPct val="80000"/>
              </a:lnSpc>
            </a:pPr>
            <a:r>
              <a:rPr lang="en-US" altLang="en-US" sz="2400" smtClean="0"/>
              <a:t>Remains in epiphyses, girdles, and axial skeleton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Yellow marrow – dormant </a:t>
            </a:r>
          </a:p>
          <a:p>
            <a:pPr lvl="2">
              <a:lnSpc>
                <a:spcPct val="80000"/>
              </a:lnSpc>
            </a:pPr>
            <a:r>
              <a:rPr lang="en-US" altLang="en-US" sz="2400" smtClean="0"/>
              <a:t>Contains many fat cells</a:t>
            </a:r>
          </a:p>
          <a:p>
            <a:pPr lvl="2">
              <a:lnSpc>
                <a:spcPct val="80000"/>
              </a:lnSpc>
            </a:pPr>
            <a:r>
              <a:rPr lang="en-US" altLang="en-US" sz="2400" smtClean="0"/>
              <a:t>Located in the long bones of adults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Tissue framework for red marrow</a:t>
            </a:r>
          </a:p>
          <a:p>
            <a:pPr lvl="2">
              <a:lnSpc>
                <a:spcPct val="80000"/>
              </a:lnSpc>
            </a:pPr>
            <a:r>
              <a:rPr lang="en-US" altLang="en-US" sz="2400" smtClean="0"/>
              <a:t>Reticular connective tissue</a:t>
            </a:r>
          </a:p>
          <a:p>
            <a:pPr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5181600" cy="1905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4000" smtClean="0"/>
              <a:t>Provides a mechanism for rapid transport of </a:t>
            </a:r>
            <a:r>
              <a:rPr lang="en-US" altLang="en-US" sz="4000" b="1" smtClean="0">
                <a:solidFill>
                  <a:schemeClr val="accent1"/>
                </a:solidFill>
              </a:rPr>
              <a:t>nutrients, waste products, respiratory gases and cells</a:t>
            </a:r>
          </a:p>
          <a:p>
            <a:pPr algn="just">
              <a:lnSpc>
                <a:spcPct val="90000"/>
              </a:lnSpc>
            </a:pPr>
            <a:r>
              <a:rPr lang="en-US" altLang="en-US" sz="4000" smtClean="0"/>
              <a:t>Powered by the pumping action of the </a:t>
            </a:r>
            <a:r>
              <a:rPr lang="en-US" altLang="en-US" sz="4000" b="1" smtClean="0">
                <a:solidFill>
                  <a:schemeClr val="accent1"/>
                </a:solidFill>
              </a:rPr>
              <a:t>heart</a:t>
            </a:r>
          </a:p>
          <a:p>
            <a:pPr algn="just">
              <a:lnSpc>
                <a:spcPct val="90000"/>
              </a:lnSpc>
            </a:pPr>
            <a:endParaRPr lang="en-US" altLang="en-US" sz="400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3434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90625"/>
          </a:xfrm>
        </p:spPr>
        <p:txBody>
          <a:bodyPr/>
          <a:lstStyle/>
          <a:p>
            <a:r>
              <a:rPr lang="en-US" altLang="en-US" smtClean="0"/>
              <a:t>Introduction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614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200" b="1" dirty="0">
                <a:solidFill>
                  <a:srgbClr val="FFC000"/>
                </a:solidFill>
              </a:rPr>
              <a:t>Cardiovascular System</a:t>
            </a:r>
          </a:p>
          <a:p>
            <a:pPr lvl="1" algn="just">
              <a:defRPr/>
            </a:pPr>
            <a:r>
              <a:rPr lang="en-US" sz="2200" dirty="0"/>
              <a:t>System made up of </a:t>
            </a:r>
            <a:r>
              <a:rPr lang="en-US" sz="2200" b="1" dirty="0">
                <a:solidFill>
                  <a:schemeClr val="accent5">
                    <a:lumMod val="90000"/>
                  </a:schemeClr>
                </a:solidFill>
              </a:rPr>
              <a:t>blood vessels, blood and heart</a:t>
            </a:r>
            <a:r>
              <a:rPr lang="en-US" sz="2200" dirty="0"/>
              <a:t>. Major function is to transport nutrients, gases and hormones to the cells and pick up wastes from cells to transport them to areas of body where they are excreted</a:t>
            </a:r>
          </a:p>
          <a:p>
            <a:pPr marL="0" indent="0" algn="just">
              <a:buFontTx/>
              <a:buNone/>
              <a:defRPr/>
            </a:pPr>
            <a:r>
              <a:rPr lang="en-US" sz="2200" b="1" dirty="0">
                <a:solidFill>
                  <a:srgbClr val="FFC000"/>
                </a:solidFill>
              </a:rPr>
              <a:t>Lymphatic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FFC000"/>
                </a:solidFill>
              </a:rPr>
              <a:t>System</a:t>
            </a:r>
          </a:p>
          <a:p>
            <a:pPr lvl="1" algn="just">
              <a:defRPr/>
            </a:pPr>
            <a:r>
              <a:rPr lang="en-US" sz="2200" dirty="0"/>
              <a:t>Network of vessels that return the fluid escaped from blood vessels back to the bloodstream. Includes </a:t>
            </a:r>
            <a:r>
              <a:rPr lang="en-US" sz="2200" b="1" dirty="0">
                <a:solidFill>
                  <a:schemeClr val="accent5">
                    <a:lumMod val="90000"/>
                  </a:schemeClr>
                </a:solidFill>
              </a:rPr>
              <a:t>lymphocytes, lymphoid tissue </a:t>
            </a:r>
            <a:r>
              <a:rPr lang="en-US" sz="2200" dirty="0"/>
              <a:t>and</a:t>
            </a:r>
            <a:r>
              <a:rPr lang="en-US" sz="2200" b="1" dirty="0">
                <a:solidFill>
                  <a:schemeClr val="accent5">
                    <a:lumMod val="90000"/>
                  </a:schemeClr>
                </a:solidFill>
              </a:rPr>
              <a:t> lymphoid organs </a:t>
            </a:r>
            <a:r>
              <a:rPr lang="en-US" sz="2200" dirty="0"/>
              <a:t>which fight infections and give immunity to disease</a:t>
            </a:r>
          </a:p>
          <a:p>
            <a:pPr marL="0" indent="0" algn="just">
              <a:buFontTx/>
              <a:buNone/>
              <a:defRPr/>
            </a:pPr>
            <a:r>
              <a:rPr lang="en-US" sz="2200" b="1" dirty="0">
                <a:solidFill>
                  <a:srgbClr val="FFC000"/>
                </a:solidFill>
              </a:rPr>
              <a:t>Circulatory System </a:t>
            </a:r>
          </a:p>
          <a:p>
            <a:pPr lvl="1" algn="just">
              <a:defRPr/>
            </a:pPr>
            <a:r>
              <a:rPr lang="en-US" sz="2200" dirty="0"/>
              <a:t>Together the </a:t>
            </a:r>
            <a:r>
              <a:rPr lang="en-US" sz="2200" b="1" dirty="0">
                <a:solidFill>
                  <a:schemeClr val="accent5">
                    <a:lumMod val="90000"/>
                  </a:schemeClr>
                </a:solidFill>
              </a:rPr>
              <a:t>cardiovascular system and lymphatic system </a:t>
            </a:r>
            <a:r>
              <a:rPr lang="en-US" sz="2200" dirty="0"/>
              <a:t>make up the circulatory system</a:t>
            </a:r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Functions of blood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>
                <a:solidFill>
                  <a:srgbClr val="FFC000"/>
                </a:solidFill>
              </a:rPr>
              <a:t>Transportation</a:t>
            </a:r>
            <a:r>
              <a:rPr lang="en-US" altLang="en-US" sz="2800" smtClean="0"/>
              <a:t> (dissolved gases, nutrients, hormones and metabolic wastes).</a:t>
            </a:r>
          </a:p>
          <a:p>
            <a:pPr marL="0" indent="0">
              <a:buFontTx/>
              <a:buNone/>
            </a:pPr>
            <a:r>
              <a:rPr lang="en-US" altLang="en-US" sz="2800" b="1" smtClean="0">
                <a:solidFill>
                  <a:srgbClr val="FFC000"/>
                </a:solidFill>
              </a:rPr>
              <a:t>Protection</a:t>
            </a:r>
            <a:r>
              <a:rPr lang="en-US" altLang="en-US" sz="2800" smtClean="0"/>
              <a:t> - Platelets in the blood and clotting proteins minimize blood loss when a blood vessel is damaged.</a:t>
            </a:r>
          </a:p>
          <a:p>
            <a:pPr marL="0" indent="0">
              <a:buFontTx/>
              <a:buNone/>
            </a:pPr>
            <a:r>
              <a:rPr lang="en-US" altLang="en-US" sz="2800" b="1" smtClean="0">
                <a:solidFill>
                  <a:srgbClr val="FFC000"/>
                </a:solidFill>
              </a:rPr>
              <a:t>Regulation</a:t>
            </a:r>
          </a:p>
          <a:p>
            <a:pPr lvl="1"/>
            <a:r>
              <a:rPr lang="en-US" altLang="en-US" sz="2600" smtClean="0"/>
              <a:t>Blood regulates the pH and </a:t>
            </a:r>
            <a:r>
              <a:rPr lang="en-US" altLang="en-US" sz="2600" b="1" smtClean="0">
                <a:solidFill>
                  <a:schemeClr val="accent1"/>
                </a:solidFill>
              </a:rPr>
              <a:t>electrolyte</a:t>
            </a:r>
            <a:r>
              <a:rPr lang="en-US" altLang="en-US" sz="2600" smtClean="0"/>
              <a:t> composition of the </a:t>
            </a:r>
            <a:r>
              <a:rPr lang="en-US" altLang="en-US" sz="2600" b="1" smtClean="0">
                <a:solidFill>
                  <a:schemeClr val="accent1"/>
                </a:solidFill>
              </a:rPr>
              <a:t>interstitial fluids</a:t>
            </a:r>
            <a:r>
              <a:rPr lang="en-US" altLang="en-US" sz="2600" smtClean="0"/>
              <a:t>. </a:t>
            </a:r>
          </a:p>
          <a:p>
            <a:pPr lvl="1"/>
            <a:r>
              <a:rPr lang="en-US" altLang="en-US" sz="2600" smtClean="0"/>
              <a:t>Blood regulates </a:t>
            </a:r>
            <a:r>
              <a:rPr lang="en-US" altLang="en-US" sz="2600" b="1" smtClean="0">
                <a:solidFill>
                  <a:schemeClr val="accent1"/>
                </a:solidFill>
              </a:rPr>
              <a:t>body temperature</a:t>
            </a:r>
            <a:r>
              <a:rPr lang="en-US" altLang="en-US" sz="26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Composition Of Blood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A specialized connective tissue. Contains cellular and liquid components</a:t>
            </a:r>
          </a:p>
          <a:p>
            <a:pPr>
              <a:lnSpc>
                <a:spcPct val="90000"/>
              </a:lnSpc>
              <a:defRPr/>
            </a:pPr>
            <a:r>
              <a:rPr lang="en-US" sz="2500" dirty="0"/>
              <a:t>Blood cells : </a:t>
            </a:r>
            <a:r>
              <a:rPr lang="en-US" sz="2500" b="1" dirty="0">
                <a:solidFill>
                  <a:schemeClr val="accent1"/>
                </a:solidFill>
              </a:rPr>
              <a:t>formed elements</a:t>
            </a:r>
          </a:p>
          <a:p>
            <a:pPr>
              <a:lnSpc>
                <a:spcPct val="90000"/>
              </a:lnSpc>
              <a:defRPr/>
            </a:pPr>
            <a:r>
              <a:rPr lang="en-US" sz="2500" dirty="0"/>
              <a:t>Plasma : </a:t>
            </a:r>
            <a:r>
              <a:rPr lang="en-US" sz="2500" b="1" dirty="0">
                <a:solidFill>
                  <a:schemeClr val="accent1"/>
                </a:solidFill>
              </a:rPr>
              <a:t>fluid portion and fibrinogen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Blood volume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/>
              <a:t> Males: </a:t>
            </a:r>
            <a:r>
              <a:rPr lang="en-US" sz="2500" b="1" dirty="0">
                <a:solidFill>
                  <a:schemeClr val="accent5">
                    <a:lumMod val="90000"/>
                  </a:schemeClr>
                </a:solidFill>
              </a:rPr>
              <a:t>5 – 6 liters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500" dirty="0"/>
              <a:t> Females: </a:t>
            </a:r>
            <a:r>
              <a:rPr lang="en-US" sz="2500" b="1" dirty="0">
                <a:solidFill>
                  <a:schemeClr val="accent5">
                    <a:lumMod val="90000"/>
                  </a:schemeClr>
                </a:solidFill>
              </a:rPr>
              <a:t>4 – 5 liters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The pH of blood is about </a:t>
            </a:r>
            <a:r>
              <a:rPr lang="en-US" sz="2800" b="1" dirty="0">
                <a:solidFill>
                  <a:schemeClr val="accent5">
                    <a:lumMod val="90000"/>
                  </a:schemeClr>
                </a:solidFill>
              </a:rPr>
              <a:t>7.35-7.45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Plasma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Straw-colored, sticky fluid portion of blood</a:t>
            </a:r>
          </a:p>
          <a:p>
            <a:pPr>
              <a:defRPr/>
            </a:pPr>
            <a:r>
              <a:rPr lang="en-US" sz="2800" dirty="0"/>
              <a:t>Approximately 90% water</a:t>
            </a:r>
          </a:p>
          <a:p>
            <a:pPr>
              <a:defRPr/>
            </a:pPr>
            <a:r>
              <a:rPr lang="en-US" sz="2800" dirty="0"/>
              <a:t>Contains:</a:t>
            </a:r>
          </a:p>
          <a:p>
            <a:pPr lvl="1">
              <a:defRPr/>
            </a:pPr>
            <a:r>
              <a:rPr lang="en-US" sz="2400" dirty="0"/>
              <a:t> Ions : 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Na+ </a:t>
            </a:r>
            <a:r>
              <a:rPr lang="en-US" sz="2400" dirty="0"/>
              <a:t>and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 Cl-</a:t>
            </a:r>
          </a:p>
          <a:p>
            <a:pPr lvl="1">
              <a:defRPr/>
            </a:pPr>
            <a:r>
              <a:rPr lang="en-US" sz="2400" dirty="0"/>
              <a:t> Nutrients : 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sugars, amino acids, lipids, cholesterol, vitamins </a:t>
            </a:r>
            <a:r>
              <a:rPr lang="en-US" sz="2400" dirty="0"/>
              <a:t>and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 trace elements</a:t>
            </a:r>
          </a:p>
          <a:p>
            <a:pPr lvl="1">
              <a:defRPr/>
            </a:pPr>
            <a:r>
              <a:rPr lang="en-US" sz="2400" dirty="0"/>
              <a:t> Three main proteins : 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Albumin (60%),   globulin (35%), fibrinogen (4%) </a:t>
            </a:r>
          </a:p>
          <a:p>
            <a:pPr lvl="1">
              <a:defRPr/>
            </a:pPr>
            <a:r>
              <a:rPr lang="en-US" sz="2400" dirty="0"/>
              <a:t> Dissolved Gasses : 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including O</a:t>
            </a:r>
            <a:r>
              <a:rPr lang="en-US" sz="1800" b="1" dirty="0">
                <a:solidFill>
                  <a:schemeClr val="accent5">
                    <a:lumMod val="9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 CO</a:t>
            </a:r>
            <a:r>
              <a:rPr lang="en-US" sz="1800" b="1" dirty="0">
                <a:solidFill>
                  <a:schemeClr val="accent5">
                    <a:lumMod val="90000"/>
                  </a:schemeClr>
                </a:solidFill>
              </a:rPr>
              <a:t>2</a:t>
            </a:r>
          </a:p>
          <a:p>
            <a:pPr lvl="1">
              <a:defRPr/>
            </a:pPr>
            <a:r>
              <a:rPr lang="en-US" sz="2400" dirty="0"/>
              <a:t> Waste Products : 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other protein wastes such as urea </a:t>
            </a:r>
            <a:r>
              <a:rPr lang="en-US" sz="2400" dirty="0"/>
              <a:t>and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 bilirubin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Figure 19.1b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Composition of Whole Blood</a:t>
            </a:r>
          </a:p>
        </p:txBody>
      </p:sp>
      <p:sp>
        <p:nvSpPr>
          <p:cNvPr id="1126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b="5574"/>
          <a:stretch>
            <a:fillRect/>
          </a:stretch>
        </p:blipFill>
        <p:spPr bwMode="auto">
          <a:xfrm>
            <a:off x="533400" y="8382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3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Pct val="125000"/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Figure 19.1c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Composition of Whole Blood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457200" y="838200"/>
            <a:ext cx="80772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</p:bldLst>
  </p:timing>
</p:sld>
</file>

<file path=ppt/theme/theme1.xml><?xml version="1.0" encoding="utf-8"?>
<a:theme xmlns:a="http://schemas.openxmlformats.org/drawingml/2006/main" name="1_HA5e_2">
  <a:themeElements>
    <a:clrScheme name="1_HA5e_2 8">
      <a:dk1>
        <a:srgbClr val="000000"/>
      </a:dk1>
      <a:lt1>
        <a:srgbClr val="FFFFFF"/>
      </a:lt1>
      <a:dk2>
        <a:srgbClr val="66CCFF"/>
      </a:dk2>
      <a:lt2>
        <a:srgbClr val="808080"/>
      </a:lt2>
      <a:accent1>
        <a:srgbClr val="99FF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CAFFAD"/>
      </a:accent5>
      <a:accent6>
        <a:srgbClr val="2D2DB9"/>
      </a:accent6>
      <a:hlink>
        <a:srgbClr val="FF99CC"/>
      </a:hlink>
      <a:folHlink>
        <a:srgbClr val="B2B2B2"/>
      </a:folHlink>
    </a:clrScheme>
    <a:fontScheme name="1_HA5e_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HA5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A5e_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A5e_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A5e_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A5e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A5e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A5e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A5e_2 8">
        <a:dk1>
          <a:srgbClr val="000000"/>
        </a:dk1>
        <a:lt1>
          <a:srgbClr val="FFFFFF"/>
        </a:lt1>
        <a:dk2>
          <a:srgbClr val="66CCFF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FF99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A5e_2 9">
        <a:dk1>
          <a:srgbClr val="808080"/>
        </a:dk1>
        <a:lt1>
          <a:srgbClr val="FFFFFF"/>
        </a:lt1>
        <a:dk2>
          <a:srgbClr val="000000"/>
        </a:dk2>
        <a:lt2>
          <a:srgbClr val="66CCFF"/>
        </a:lt2>
        <a:accent1>
          <a:srgbClr val="99FF33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CAFFAD"/>
        </a:accent5>
        <a:accent6>
          <a:srgbClr val="2D2DB9"/>
        </a:accent6>
        <a:hlink>
          <a:srgbClr val="FF99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953</Words>
  <Application>Microsoft Office PowerPoint</Application>
  <PresentationFormat>عرض على الشاشة (3:4)‏</PresentationFormat>
  <Paragraphs>149</Paragraphs>
  <Slides>23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Times New Roman</vt:lpstr>
      <vt:lpstr>Arial</vt:lpstr>
      <vt:lpstr>Arial Narrow</vt:lpstr>
      <vt:lpstr>1_HA5e_2</vt:lpstr>
      <vt:lpstr>BLOOD </vt:lpstr>
      <vt:lpstr>عرض تقديمي في PowerPoint</vt:lpstr>
      <vt:lpstr>عرض تقديمي في PowerPoint</vt:lpstr>
      <vt:lpstr>Introduction </vt:lpstr>
      <vt:lpstr>Functions of blood</vt:lpstr>
      <vt:lpstr> Composition Of Blood</vt:lpstr>
      <vt:lpstr>Blood Plasma</vt:lpstr>
      <vt:lpstr>Composition of Whole Blood</vt:lpstr>
      <vt:lpstr>Composition of Whole Blood</vt:lpstr>
      <vt:lpstr>Overview: Composition of Blood</vt:lpstr>
      <vt:lpstr>Wright’s Stain</vt:lpstr>
      <vt:lpstr>Erythrocytes – Red Blood Cells (RBCs)</vt:lpstr>
      <vt:lpstr>RBC Structure And Function</vt:lpstr>
      <vt:lpstr>Leukocytes – White Blood Cells (WBCs)</vt:lpstr>
      <vt:lpstr>Leukocytes – White Blood Cells (WBCs)</vt:lpstr>
      <vt:lpstr>White Blood Cells </vt:lpstr>
      <vt:lpstr>Granulocytes</vt:lpstr>
      <vt:lpstr> </vt:lpstr>
      <vt:lpstr>Granulocytes</vt:lpstr>
      <vt:lpstr>Agranulocytes</vt:lpstr>
      <vt:lpstr>Agranulocytes</vt:lpstr>
      <vt:lpstr>Platelets</vt:lpstr>
      <vt:lpstr>Blood Cell 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karlm</dc:creator>
  <cp:lastModifiedBy>حساب Microsoft</cp:lastModifiedBy>
  <cp:revision>209</cp:revision>
  <cp:lastPrinted>2007-02-10T00:12:16Z</cp:lastPrinted>
  <dcterms:created xsi:type="dcterms:W3CDTF">2002-07-09T19:45:27Z</dcterms:created>
  <dcterms:modified xsi:type="dcterms:W3CDTF">2020-06-30T12:47:38Z</dcterms:modified>
</cp:coreProperties>
</file>