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Override PartName="/ppt/media/image4.jpeg" ContentType="image/jpeg"/>
  <Override PartName="/ppt/media/image5.jpeg" ContentType="image/jpeg"/>
  <Override PartName="/ppt/notesSlides/notesSlide5.xml" ContentType="application/vnd.openxmlformats-officedocument.presentationml.notesSlide+xml"/>
  <Override PartName="/ppt/media/image6.jpeg" ContentType="image/jpeg"/>
  <Override PartName="/ppt/media/image7.jpeg" ContentType="image/jpeg"/>
  <Override PartName="/ppt/notesSlides/notesSlide6.xml" ContentType="application/vnd.openxmlformats-officedocument.presentationml.notesSlide+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notesSlides/notesSlide7.xml" ContentType="application/vnd.openxmlformats-officedocument.presentationml.notesSlide+xml"/>
  <Override PartName="/ppt/media/image17.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8.jpeg" ContentType="image/jpeg"/>
  <Override PartName="/ppt/media/image19.jpeg" ContentType="image/jpeg"/>
  <Override PartName="/ppt/notesSlides/notesSlide10.xml" ContentType="application/vnd.openxmlformats-officedocument.presentationml.notesSlide+xml"/>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notesSlides/notesSlide11.xml" ContentType="application/vnd.openxmlformats-officedocument.presentationml.notesSlide+xml"/>
  <Override PartName="/ppt/media/image26.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22860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27432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32004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36576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ACA"/>
          </a:solidFill>
        </a:fill>
      </a:tcStyle>
    </a:wholeTbl>
    <a:band2H>
      <a:tcTxStyle b="def" i="def"/>
      <a:tcStyle>
        <a:tcBdr/>
        <a:fill>
          <a:solidFill>
            <a:srgbClr val="F2E7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5CB"/>
          </a:solidFill>
        </a:fill>
      </a:tcStyle>
    </a:wholeTbl>
    <a:band2H>
      <a:tcTxStyle b="def" i="def"/>
      <a:tcStyle>
        <a:tcBdr/>
        <a:fill>
          <a:solidFill>
            <a:srgbClr val="FAF3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1DE"/>
          </a:solidFill>
        </a:fill>
      </a:tcStyle>
    </a:wholeTbl>
    <a:band2H>
      <a:tcTxStyle b="def" i="def"/>
      <a:tcStyle>
        <a:tcBdr/>
        <a:fill>
          <a:solidFill>
            <a:srgbClr val="EFE9E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1" name="Shape 181"/>
          <p:cNvSpPr/>
          <p:nvPr>
            <p:ph type="sldImg"/>
          </p:nvPr>
        </p:nvSpPr>
        <p:spPr>
          <a:xfrm>
            <a:off x="1143000" y="685800"/>
            <a:ext cx="4572000" cy="3429000"/>
          </a:xfrm>
          <a:prstGeom prst="rect">
            <a:avLst/>
          </a:prstGeom>
        </p:spPr>
        <p:txBody>
          <a:bodyPr/>
          <a:lstStyle/>
          <a:p>
            <a:pPr/>
          </a:p>
        </p:txBody>
      </p:sp>
      <p:sp>
        <p:nvSpPr>
          <p:cNvPr id="182" name="Shape 1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latinLnBrk="0">
      <a:defRPr sz="1200">
        <a:latin typeface="+mn-lt"/>
        <a:ea typeface="+mn-ea"/>
        <a:cs typeface="+mn-cs"/>
        <a:sym typeface="Calibri"/>
      </a:defRPr>
    </a:lvl1pPr>
    <a:lvl2pPr indent="228600" algn="r" latinLnBrk="0">
      <a:defRPr sz="1200">
        <a:latin typeface="+mn-lt"/>
        <a:ea typeface="+mn-ea"/>
        <a:cs typeface="+mn-cs"/>
        <a:sym typeface="Calibri"/>
      </a:defRPr>
    </a:lvl2pPr>
    <a:lvl3pPr indent="457200" algn="r" latinLnBrk="0">
      <a:defRPr sz="1200">
        <a:latin typeface="+mn-lt"/>
        <a:ea typeface="+mn-ea"/>
        <a:cs typeface="+mn-cs"/>
        <a:sym typeface="Calibri"/>
      </a:defRPr>
    </a:lvl3pPr>
    <a:lvl4pPr indent="685800" algn="r" latinLnBrk="0">
      <a:defRPr sz="1200">
        <a:latin typeface="+mn-lt"/>
        <a:ea typeface="+mn-ea"/>
        <a:cs typeface="+mn-cs"/>
        <a:sym typeface="Calibri"/>
      </a:defRPr>
    </a:lvl4pPr>
    <a:lvl5pPr indent="914400" algn="r" latinLnBrk="0">
      <a:defRPr sz="1200">
        <a:latin typeface="+mn-lt"/>
        <a:ea typeface="+mn-ea"/>
        <a:cs typeface="+mn-cs"/>
        <a:sym typeface="Calibri"/>
      </a:defRPr>
    </a:lvl5pPr>
    <a:lvl6pPr indent="1143000" algn="r" latinLnBrk="0">
      <a:defRPr sz="1200">
        <a:latin typeface="+mn-lt"/>
        <a:ea typeface="+mn-ea"/>
        <a:cs typeface="+mn-cs"/>
        <a:sym typeface="Calibri"/>
      </a:defRPr>
    </a:lvl6pPr>
    <a:lvl7pPr indent="1371600" algn="r" latinLnBrk="0">
      <a:defRPr sz="1200">
        <a:latin typeface="+mn-lt"/>
        <a:ea typeface="+mn-ea"/>
        <a:cs typeface="+mn-cs"/>
        <a:sym typeface="Calibri"/>
      </a:defRPr>
    </a:lvl7pPr>
    <a:lvl8pPr indent="1600200" algn="r" latinLnBrk="0">
      <a:defRPr sz="1200">
        <a:latin typeface="+mn-lt"/>
        <a:ea typeface="+mn-ea"/>
        <a:cs typeface="+mn-cs"/>
        <a:sym typeface="Calibri"/>
      </a:defRPr>
    </a:lvl8pPr>
    <a:lvl9pPr indent="1828800" algn="r"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defRPr>
                <a:latin typeface="Arial"/>
                <a:ea typeface="Arial"/>
                <a:cs typeface="Arial"/>
                <a:sym typeface="Arial"/>
              </a:defRPr>
            </a:pPr>
            <a:r>
              <a:t>What is in common between these photographs?</a:t>
            </a:r>
          </a:p>
          <a:p>
            <a:pPr>
              <a:defRPr>
                <a:latin typeface="Arial"/>
                <a:ea typeface="Arial"/>
                <a:cs typeface="Arial"/>
                <a:sym typeface="Arial"/>
              </a:defRPr>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defRPr>
                <a:latin typeface="Arial"/>
                <a:ea typeface="Arial"/>
                <a:cs typeface="Arial"/>
                <a:sym typeface="Arial"/>
              </a:defRPr>
            </a:pPr>
            <a:r>
              <a:t>The majority of p Ca appear as hypoechoic areas relative to the peripheral zone although occasionally some cancers are hyperechoic or isoechoic. Therefore this method of diagnosis is not very sensitive or specific on its own. </a:t>
            </a:r>
          </a:p>
          <a:p>
            <a:pPr>
              <a:defRPr>
                <a:latin typeface="Arial"/>
                <a:ea typeface="Arial"/>
                <a:cs typeface="Arial"/>
                <a:sym typeface="Arial"/>
              </a:defRPr>
            </a:pPr>
            <a:r>
              <a:t>The positive predictive value of finding ca on bx increases if all modalities of dx are used. Therefore it is important to use the findings of all tests together (i.e. PSA, DRE &amp; TRUS bx) to improve cancer detection.</a:t>
            </a:r>
          </a:p>
          <a:p>
            <a:pPr>
              <a:defRPr>
                <a:latin typeface="Arial"/>
                <a:ea typeface="Arial"/>
                <a:cs typeface="Arial"/>
                <a:sym typeface="Arial"/>
              </a:defRPr>
            </a:pPr>
            <a:r>
              <a:t>Another use of TRUS is to estimate p volume and correlate with PSA level to work out PSA density. Even this is not very accurate. Part of the limitation is the differences of the equipment used and is heavily operator dependent.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lvl1pPr>
              <a:defRPr>
                <a:latin typeface="Arial"/>
                <a:ea typeface="Arial"/>
                <a:cs typeface="Arial"/>
                <a:sym typeface="Arial"/>
              </a:defRPr>
            </a:lvl1pPr>
          </a:lstStyle>
          <a:p>
            <a:pPr/>
            <a:r>
              <a:t>It is said that all men will develop P ca if they live long enough. As life is getting longer, you would expect a rise in diseases of old age including P ca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lvl1pPr>
              <a:defRPr>
                <a:latin typeface="Arial"/>
                <a:ea typeface="Arial"/>
                <a:cs typeface="Arial"/>
                <a:sym typeface="Arial"/>
              </a:defRPr>
            </a:lvl1pPr>
          </a:lstStyle>
          <a:p>
            <a:pPr/>
            <a:r>
              <a:t>Please note the variation in mortality from prostate ca through out the world. The question which comes to mind is : Is this true difference or is it because due to variation in collection of statistics between the different countries? The low mortality in Japan may partly be related to the taboo re cancer dx. Japanese men in the USA have similar incidence of prostate cancer closer to that of the natives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lvl1pPr>
              <a:defRPr>
                <a:latin typeface="Arial"/>
                <a:ea typeface="Arial"/>
                <a:cs typeface="Arial"/>
                <a:sym typeface="Arial"/>
              </a:defRPr>
            </a:lvl1pPr>
          </a:lstStyle>
          <a:p>
            <a:pPr/>
            <a:r>
              <a:t>We are hoping to achieve for prostate cancer what has been achieved for cervical cancer. Our aim is to detect precancerous lesions early to allow timely treatment or even reversal of the process.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lvl1pPr>
              <a:defRPr>
                <a:latin typeface="Arial"/>
                <a:ea typeface="Arial"/>
                <a:cs typeface="Arial"/>
                <a:sym typeface="Arial"/>
              </a:defRPr>
            </a:lvl1pPr>
          </a:lstStyle>
          <a:p>
            <a:pPr/>
            <a:r>
              <a:t>As in most cancers, some members of certain families have an increased risk of cancer. All the above factors have been mentioned in various studies as having an association with prostate cancer. The role of vasectomy is debatable. Benign prostatic hyperplasia is very common and therefore it is difficult to prove how strong is the association (in the same way as fibrocystic change in the breast and whether it is associated with cancer or not!!).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lvl1pPr>
              <a:defRPr>
                <a:latin typeface="Arial"/>
                <a:ea typeface="Arial"/>
                <a:cs typeface="Arial"/>
                <a:sym typeface="Arial"/>
              </a:defRPr>
            </a:lvl1pPr>
          </a:lstStyle>
          <a:p>
            <a:pPr/>
            <a:r>
              <a:t>It was found that the prognosis of prostate cancer is intermediate between the most predominant pattern and the second most predominant pattern. Recently people are talking about tertiary pattern.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lvl1pPr>
              <a:defRPr>
                <a:latin typeface="Arial"/>
                <a:ea typeface="Arial"/>
                <a:cs typeface="Arial"/>
                <a:sym typeface="Arial"/>
              </a:defRPr>
            </a:lvl1pPr>
          </a:lstStyle>
          <a:p>
            <a:pPr/>
            <a:r>
              <a:t>Circumscribed nodules of uniform single separate closely packed glands. Very uncommon in TURPs &amp; even rarer in Needle bxs.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lvl1pPr>
              <a:defRPr>
                <a:latin typeface="Arial"/>
                <a:ea typeface="Arial"/>
                <a:cs typeface="Arial"/>
                <a:sym typeface="Arial"/>
              </a:defRPr>
            </a:lvl1pPr>
          </a:lstStyle>
          <a:p>
            <a:pPr/>
            <a:r>
              <a:t>Fairly well circumscribed  with minimal extension at the edge of neoplastic glands into the stroma. Moor loosely arranged and less uniform than pattern 1. Both pattern 1 &amp; 2 often exhibit pale cells.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lvl1pPr>
              <a:defRPr>
                <a:latin typeface="Arial"/>
                <a:ea typeface="Arial"/>
                <a:cs typeface="Arial"/>
                <a:sym typeface="Arial"/>
              </a:defRPr>
            </a:lvl1pPr>
          </a:lstStyle>
          <a:p>
            <a:pPr/>
            <a:r>
              <a:t>Malignant glands infiltrating between benign glands. Marked variation in size &amp; shape of the glands. Some smaller glands than those seen in pattern’s 1 &amp; 2. The glands are discreet and you can imagine drowning a circle around each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lvl1pPr>
              <a:defRPr>
                <a:latin typeface="Arial"/>
                <a:ea typeface="Arial"/>
                <a:cs typeface="Arial"/>
                <a:sym typeface="Arial"/>
              </a:defRPr>
            </a:lvl1pPr>
          </a:lstStyle>
          <a:p>
            <a:pPr/>
            <a:r>
              <a:t>PSA is a protease which helps to liquefy the seminal clot thus allowing the spermatozoa to move/be released. It is synthesised in the prostatic ducts and glands. It diffuses into the serum and is usually raised in cancer but also can be raised in other situations to a lesser extent.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lvl1pPr>
              <a:defRPr>
                <a:latin typeface="Arial"/>
                <a:ea typeface="Arial"/>
                <a:cs typeface="Arial"/>
                <a:sym typeface="Arial"/>
              </a:defRPr>
            </a:lvl1pPr>
          </a:lstStyle>
          <a:p>
            <a:pPr/>
            <a:r>
              <a:t>The normal value for PSA is not a straight forward issue. When the level is between 4 &amp; 10 in men with normal D rectal examination, the incidence of ca is 25%.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lvl1pPr>
              <a:defRPr>
                <a:latin typeface="Arial"/>
                <a:ea typeface="Arial"/>
                <a:cs typeface="Arial"/>
                <a:sym typeface="Arial"/>
              </a:defRPr>
            </a:lvl1pPr>
          </a:lstStyle>
          <a:p>
            <a:pPr/>
            <a:r>
              <a:t>Asymmetry, induration and discrete hard nodules are what one is looking for on DRE. Marked indurations or a nodule are more likely to be cancer than a mild induration. The positive predictive value of DRE is 22-36%. It is also of low sensitivity. Approximately 50% of cancers found at Radical prostatectomy are impalpable by DRE.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7" name="Title Text"/>
          <p:cNvSpPr txBox="1"/>
          <p:nvPr>
            <p:ph type="title"/>
          </p:nvPr>
        </p:nvSpPr>
        <p:spPr>
          <a:xfrm>
            <a:off x="866441" y="1447800"/>
            <a:ext cx="6620969" cy="3329582"/>
          </a:xfrm>
          <a:prstGeom prst="rect">
            <a:avLst/>
          </a:prstGeom>
        </p:spPr>
        <p:txBody>
          <a:bodyPr anchor="b">
            <a:normAutofit fontScale="100000" lnSpcReduction="0"/>
          </a:bodyPr>
          <a:lstStyle>
            <a:lvl1pPr>
              <a:defRPr sz="7200"/>
            </a:lvl1pPr>
          </a:lstStyle>
          <a:p>
            <a:pPr/>
            <a:r>
              <a:t>Title Text</a:t>
            </a:r>
          </a:p>
        </p:txBody>
      </p:sp>
      <p:sp>
        <p:nvSpPr>
          <p:cNvPr id="18" name="Body Level One…"/>
          <p:cNvSpPr txBox="1"/>
          <p:nvPr>
            <p:ph type="body" sz="quarter" idx="1"/>
          </p:nvPr>
        </p:nvSpPr>
        <p:spPr>
          <a:xfrm>
            <a:off x="866441" y="4777380"/>
            <a:ext cx="6620969" cy="861421"/>
          </a:xfrm>
          <a:prstGeom prst="rect">
            <a:avLst/>
          </a:prstGeom>
        </p:spPr>
        <p:txBody>
          <a:bodyPr/>
          <a:lstStyle>
            <a:lvl1pPr marL="0" indent="0">
              <a:buClrTx/>
              <a:buSzTx/>
              <a:buNone/>
              <a:defRPr cap="all">
                <a:solidFill>
                  <a:srgbClr val="8AD0D6"/>
                </a:solidFill>
              </a:defRPr>
            </a:lvl1pPr>
            <a:lvl2pPr marL="0" indent="457200">
              <a:buClrTx/>
              <a:buSzTx/>
              <a:buNone/>
              <a:defRPr cap="all">
                <a:solidFill>
                  <a:srgbClr val="8AD0D6"/>
                </a:solidFill>
              </a:defRPr>
            </a:lvl2pPr>
            <a:lvl3pPr marL="0" indent="914400">
              <a:buClrTx/>
              <a:buSzTx/>
              <a:buNone/>
              <a:defRPr cap="all">
                <a:solidFill>
                  <a:srgbClr val="8AD0D6"/>
                </a:solidFill>
              </a:defRPr>
            </a:lvl3pPr>
            <a:lvl4pPr marL="0" indent="1371600">
              <a:buClrTx/>
              <a:buSzTx/>
              <a:buNone/>
              <a:defRPr cap="all">
                <a:solidFill>
                  <a:srgbClr val="8AD0D6"/>
                </a:solidFill>
              </a:defRPr>
            </a:lvl4pPr>
            <a:lvl5pPr marL="0" indent="1828800">
              <a:buClrTx/>
              <a:buSzTx/>
              <a:buNone/>
              <a:defRPr cap="all">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noramic Picture with Caption">
    <p:spTree>
      <p:nvGrpSpPr>
        <p:cNvPr id="1" name=""/>
        <p:cNvGrpSpPr/>
        <p:nvPr/>
      </p:nvGrpSpPr>
      <p:grpSpPr>
        <a:xfrm>
          <a:off x="0" y="0"/>
          <a:ext cx="0" cy="0"/>
          <a:chOff x="0" y="0"/>
          <a:chExt cx="0" cy="0"/>
        </a:xfrm>
      </p:grpSpPr>
      <p:sp>
        <p:nvSpPr>
          <p:cNvPr id="98" name="Title Text"/>
          <p:cNvSpPr txBox="1"/>
          <p:nvPr>
            <p:ph type="title"/>
          </p:nvPr>
        </p:nvSpPr>
        <p:spPr>
          <a:xfrm>
            <a:off x="866443" y="4800586"/>
            <a:ext cx="6620968" cy="566739"/>
          </a:xfrm>
          <a:prstGeom prst="rect">
            <a:avLst/>
          </a:prstGeom>
        </p:spPr>
        <p:txBody>
          <a:bodyPr anchor="b">
            <a:normAutofit fontScale="100000" lnSpcReduction="0"/>
          </a:bodyPr>
          <a:lstStyle>
            <a:lvl1pPr>
              <a:defRPr sz="2400"/>
            </a:lvl1pPr>
          </a:lstStyle>
          <a:p>
            <a:pPr/>
            <a:r>
              <a:t>Title Text</a:t>
            </a:r>
          </a:p>
        </p:txBody>
      </p:sp>
      <p:sp>
        <p:nvSpPr>
          <p:cNvPr id="99" name="Picture Placeholder 2"/>
          <p:cNvSpPr/>
          <p:nvPr>
            <p:ph type="pic" sz="half" idx="21"/>
          </p:nvPr>
        </p:nvSpPr>
        <p:spPr>
          <a:xfrm>
            <a:off x="866441" y="685799"/>
            <a:ext cx="6620969" cy="3640668"/>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00" name="Body Level One…"/>
          <p:cNvSpPr txBox="1"/>
          <p:nvPr>
            <p:ph type="body" sz="quarter" idx="1"/>
          </p:nvPr>
        </p:nvSpPr>
        <p:spPr>
          <a:xfrm>
            <a:off x="866443" y="5367325"/>
            <a:ext cx="6620966" cy="49371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aption">
    <p:spTree>
      <p:nvGrpSpPr>
        <p:cNvPr id="1" name=""/>
        <p:cNvGrpSpPr/>
        <p:nvPr/>
      </p:nvGrpSpPr>
      <p:grpSpPr>
        <a:xfrm>
          <a:off x="0" y="0"/>
          <a:ext cx="0" cy="0"/>
          <a:chOff x="0" y="0"/>
          <a:chExt cx="0" cy="0"/>
        </a:xfrm>
      </p:grpSpPr>
      <p:sp>
        <p:nvSpPr>
          <p:cNvPr id="108" name="Title Text"/>
          <p:cNvSpPr txBox="1"/>
          <p:nvPr>
            <p:ph type="title"/>
          </p:nvPr>
        </p:nvSpPr>
        <p:spPr>
          <a:xfrm>
            <a:off x="866441" y="1447800"/>
            <a:ext cx="6620969" cy="1981200"/>
          </a:xfrm>
          <a:prstGeom prst="rect">
            <a:avLst/>
          </a:prstGeom>
        </p:spPr>
        <p:txBody>
          <a:bodyPr>
            <a:normAutofit fontScale="100000" lnSpcReduction="0"/>
          </a:bodyPr>
          <a:lstStyle>
            <a:lvl1pPr>
              <a:defRPr sz="4800"/>
            </a:lvl1pPr>
          </a:lstStyle>
          <a:p>
            <a:pPr/>
            <a:r>
              <a:t>Title Text</a:t>
            </a:r>
          </a:p>
        </p:txBody>
      </p:sp>
      <p:sp>
        <p:nvSpPr>
          <p:cNvPr id="109" name="Body Level One…"/>
          <p:cNvSpPr txBox="1"/>
          <p:nvPr>
            <p:ph type="body" sz="half" idx="1"/>
          </p:nvPr>
        </p:nvSpPr>
        <p:spPr>
          <a:xfrm>
            <a:off x="866441" y="3657600"/>
            <a:ext cx="6620969" cy="2362200"/>
          </a:xfrm>
          <a:prstGeom prst="rect">
            <a:avLst/>
          </a:prstGeom>
        </p:spPr>
        <p:txBody>
          <a:bodyPr anchor="ctr"/>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with Caption">
    <p:spTree>
      <p:nvGrpSpPr>
        <p:cNvPr id="1" name=""/>
        <p:cNvGrpSpPr/>
        <p:nvPr/>
      </p:nvGrpSpPr>
      <p:grpSpPr>
        <a:xfrm>
          <a:off x="0" y="0"/>
          <a:ext cx="0" cy="0"/>
          <a:chOff x="0" y="0"/>
          <a:chExt cx="0" cy="0"/>
        </a:xfrm>
      </p:grpSpPr>
      <p:sp>
        <p:nvSpPr>
          <p:cNvPr id="117" name="Title Text"/>
          <p:cNvSpPr txBox="1"/>
          <p:nvPr>
            <p:ph type="title"/>
          </p:nvPr>
        </p:nvSpPr>
        <p:spPr>
          <a:xfrm>
            <a:off x="1181408" y="1447800"/>
            <a:ext cx="6001050" cy="2323375"/>
          </a:xfrm>
          <a:prstGeom prst="rect">
            <a:avLst/>
          </a:prstGeom>
        </p:spPr>
        <p:txBody>
          <a:bodyPr>
            <a:normAutofit fontScale="100000" lnSpcReduction="0"/>
          </a:bodyPr>
          <a:lstStyle>
            <a:lvl1pPr>
              <a:defRPr sz="4800"/>
            </a:lvl1pPr>
          </a:lstStyle>
          <a:p>
            <a:pPr/>
            <a:r>
              <a:t>Title Text</a:t>
            </a:r>
          </a:p>
        </p:txBody>
      </p:sp>
      <p:sp>
        <p:nvSpPr>
          <p:cNvPr id="118" name="Body Level One…"/>
          <p:cNvSpPr txBox="1"/>
          <p:nvPr>
            <p:ph type="body" sz="quarter" idx="1"/>
          </p:nvPr>
        </p:nvSpPr>
        <p:spPr>
          <a:xfrm>
            <a:off x="1448177" y="3771174"/>
            <a:ext cx="5461159" cy="342175"/>
          </a:xfrm>
          <a:prstGeom prst="rect">
            <a:avLst/>
          </a:prstGeom>
        </p:spPr>
        <p:txBody>
          <a:bodyPr/>
          <a:lstStyle>
            <a:lvl1pPr marL="0" indent="0">
              <a:buClrTx/>
              <a:buSzTx/>
              <a:buNone/>
              <a:defRPr cap="small" sz="1400">
                <a:solidFill>
                  <a:srgbClr val="8AD0D6"/>
                </a:solidFill>
              </a:defRPr>
            </a:lvl1pPr>
            <a:lvl2pPr marL="0" indent="457200">
              <a:buClrTx/>
              <a:buSzTx/>
              <a:buNone/>
              <a:defRPr cap="small" sz="1400">
                <a:solidFill>
                  <a:srgbClr val="8AD0D6"/>
                </a:solidFill>
              </a:defRPr>
            </a:lvl2pPr>
            <a:lvl3pPr marL="0" indent="914400">
              <a:buClrTx/>
              <a:buSzTx/>
              <a:buNone/>
              <a:defRPr cap="small" sz="1400">
                <a:solidFill>
                  <a:srgbClr val="8AD0D6"/>
                </a:solidFill>
              </a:defRPr>
            </a:lvl3pPr>
            <a:lvl4pPr marL="0" indent="1371600">
              <a:buClrTx/>
              <a:buSzTx/>
              <a:buNone/>
              <a:defRPr cap="small" sz="1400">
                <a:solidFill>
                  <a:srgbClr val="8AD0D6"/>
                </a:solidFill>
              </a:defRPr>
            </a:lvl4pPr>
            <a:lvl5pPr marL="0" indent="1828800">
              <a:buClrTx/>
              <a:buSzTx/>
              <a:buNone/>
              <a:defRPr cap="small" sz="1400">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119" name="Text Placeholder 3"/>
          <p:cNvSpPr/>
          <p:nvPr>
            <p:ph type="body" sz="quarter" idx="21"/>
          </p:nvPr>
        </p:nvSpPr>
        <p:spPr>
          <a:xfrm>
            <a:off x="866441" y="4350656"/>
            <a:ext cx="6620969" cy="1676401"/>
          </a:xfrm>
          <a:prstGeom prst="rect">
            <a:avLst/>
          </a:prstGeom>
        </p:spPr>
        <p:txBody>
          <a:bodyPr anchor="ctr"/>
          <a:lstStyle/>
          <a:p>
            <a:pPr marL="0" indent="0" rtl="0">
              <a:buClrTx/>
              <a:buSzTx/>
              <a:buNone/>
              <a:defRPr sz="1800"/>
            </a:pPr>
          </a:p>
        </p:txBody>
      </p:sp>
      <p:sp>
        <p:nvSpPr>
          <p:cNvPr id="120" name="TextBox 11"/>
          <p:cNvSpPr txBox="1"/>
          <p:nvPr/>
        </p:nvSpPr>
        <p:spPr>
          <a:xfrm>
            <a:off x="719616" y="971253"/>
            <a:ext cx="510152" cy="18187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200">
                <a:solidFill>
                  <a:srgbClr val="8AD0D6"/>
                </a:solidFill>
                <a:latin typeface="Arial"/>
                <a:ea typeface="Arial"/>
                <a:cs typeface="Arial"/>
                <a:sym typeface="Arial"/>
              </a:defRPr>
            </a:lvl1pPr>
          </a:lstStyle>
          <a:p>
            <a:pPr/>
            <a:r>
              <a:t>“</a:t>
            </a:r>
          </a:p>
        </p:txBody>
      </p:sp>
      <p:sp>
        <p:nvSpPr>
          <p:cNvPr id="121" name="TextBox 14"/>
          <p:cNvSpPr txBox="1"/>
          <p:nvPr/>
        </p:nvSpPr>
        <p:spPr>
          <a:xfrm>
            <a:off x="7045409" y="2613786"/>
            <a:ext cx="510152" cy="1818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200">
                <a:solidFill>
                  <a:srgbClr val="8AD0D6"/>
                </a:solidFill>
                <a:latin typeface="Arial"/>
                <a:ea typeface="Arial"/>
                <a:cs typeface="Arial"/>
                <a:sym typeface="Arial"/>
              </a:defRPr>
            </a:lvl1pPr>
          </a:lstStyle>
          <a:p>
            <a:pPr/>
            <a:r>
              <a:t>”</a:t>
            </a: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me Card">
    <p:spTree>
      <p:nvGrpSpPr>
        <p:cNvPr id="1" name=""/>
        <p:cNvGrpSpPr/>
        <p:nvPr/>
      </p:nvGrpSpPr>
      <p:grpSpPr>
        <a:xfrm>
          <a:off x="0" y="0"/>
          <a:ext cx="0" cy="0"/>
          <a:chOff x="0" y="0"/>
          <a:chExt cx="0" cy="0"/>
        </a:xfrm>
      </p:grpSpPr>
      <p:sp>
        <p:nvSpPr>
          <p:cNvPr id="129" name="Title Text"/>
          <p:cNvSpPr txBox="1"/>
          <p:nvPr>
            <p:ph type="title"/>
          </p:nvPr>
        </p:nvSpPr>
        <p:spPr>
          <a:xfrm>
            <a:off x="866441" y="3124200"/>
            <a:ext cx="6620969" cy="1653181"/>
          </a:xfrm>
          <a:prstGeom prst="rect">
            <a:avLst/>
          </a:prstGeom>
        </p:spPr>
        <p:txBody>
          <a:bodyPr anchor="b">
            <a:normAutofit fontScale="100000" lnSpcReduction="0"/>
          </a:bodyPr>
          <a:lstStyle>
            <a:lvl1pPr>
              <a:defRPr sz="4000"/>
            </a:lvl1pPr>
          </a:lstStyle>
          <a:p>
            <a:pPr/>
            <a:r>
              <a:t>Title Text</a:t>
            </a:r>
          </a:p>
        </p:txBody>
      </p:sp>
      <p:sp>
        <p:nvSpPr>
          <p:cNvPr id="130" name="Body Level One…"/>
          <p:cNvSpPr txBox="1"/>
          <p:nvPr>
            <p:ph type="body" sz="quarter" idx="1"/>
          </p:nvPr>
        </p:nvSpPr>
        <p:spPr>
          <a:xfrm>
            <a:off x="866441" y="4777380"/>
            <a:ext cx="6620969" cy="860401"/>
          </a:xfrm>
          <a:prstGeom prst="rect">
            <a:avLst/>
          </a:prstGeom>
        </p:spPr>
        <p:txBody>
          <a:bodyPr/>
          <a:lstStyle>
            <a:lvl1pPr marL="0" indent="0">
              <a:buClrTx/>
              <a:buSzTx/>
              <a:buNone/>
              <a:defRPr>
                <a:solidFill>
                  <a:srgbClr val="8AD0D6"/>
                </a:solidFill>
              </a:defRPr>
            </a:lvl1pPr>
            <a:lvl2pPr marL="0" indent="457200">
              <a:buClrTx/>
              <a:buSzTx/>
              <a:buNone/>
              <a:defRPr>
                <a:solidFill>
                  <a:srgbClr val="8AD0D6"/>
                </a:solidFill>
              </a:defRPr>
            </a:lvl2pPr>
            <a:lvl3pPr marL="0" indent="914400">
              <a:buClrTx/>
              <a:buSzTx/>
              <a:buNone/>
              <a:defRPr>
                <a:solidFill>
                  <a:srgbClr val="8AD0D6"/>
                </a:solidFill>
              </a:defRPr>
            </a:lvl3pPr>
            <a:lvl4pPr marL="0" indent="1371600">
              <a:buClrTx/>
              <a:buSzTx/>
              <a:buNone/>
              <a:defRPr>
                <a:solidFill>
                  <a:srgbClr val="8AD0D6"/>
                </a:solidFill>
              </a:defRPr>
            </a:lvl4pPr>
            <a:lvl5pPr marL="0" indent="1828800">
              <a:buClrTx/>
              <a:buSzTx/>
              <a:buNone/>
              <a:defRPr>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Column">
    <p:spTree>
      <p:nvGrpSpPr>
        <p:cNvPr id="1" name=""/>
        <p:cNvGrpSpPr/>
        <p:nvPr/>
      </p:nvGrpSpPr>
      <p:grpSpPr>
        <a:xfrm>
          <a:off x="0" y="0"/>
          <a:ext cx="0" cy="0"/>
          <a:chOff x="0" y="0"/>
          <a:chExt cx="0" cy="0"/>
        </a:xfrm>
      </p:grpSpPr>
      <p:sp>
        <p:nvSpPr>
          <p:cNvPr id="138" name="Title Text"/>
          <p:cNvSpPr txBox="1"/>
          <p:nvPr>
            <p:ph type="title"/>
          </p:nvPr>
        </p:nvSpPr>
        <p:spPr>
          <a:xfrm>
            <a:off x="484709" y="452718"/>
            <a:ext cx="7055382" cy="1400531"/>
          </a:xfrm>
          <a:prstGeom prst="rect">
            <a:avLst/>
          </a:prstGeom>
        </p:spPr>
        <p:txBody>
          <a:bodyPr>
            <a:normAutofit fontScale="100000" lnSpcReduction="0"/>
          </a:bodyPr>
          <a:lstStyle/>
          <a:p>
            <a:pPr/>
            <a:r>
              <a:t>Title Text</a:t>
            </a:r>
          </a:p>
        </p:txBody>
      </p:sp>
      <p:sp>
        <p:nvSpPr>
          <p:cNvPr id="139" name="Body Level One…"/>
          <p:cNvSpPr txBox="1"/>
          <p:nvPr>
            <p:ph type="body" sz="quarter" idx="1"/>
          </p:nvPr>
        </p:nvSpPr>
        <p:spPr>
          <a:xfrm>
            <a:off x="474834" y="1981200"/>
            <a:ext cx="2210725" cy="576263"/>
          </a:xfrm>
          <a:prstGeom prst="rect">
            <a:avLst/>
          </a:prstGeom>
        </p:spPr>
        <p:txBody>
          <a:bodyPr anchor="b"/>
          <a:lstStyle>
            <a:lvl1pPr marL="0" indent="0">
              <a:buClrTx/>
              <a:buSzTx/>
              <a:buNone/>
              <a:defRPr sz="2400">
                <a:solidFill>
                  <a:srgbClr val="8AD0D6"/>
                </a:solidFill>
              </a:defRPr>
            </a:lvl1pPr>
            <a:lvl2pPr marL="0" indent="457200">
              <a:buClrTx/>
              <a:buSzTx/>
              <a:buNone/>
              <a:defRPr sz="2400">
                <a:solidFill>
                  <a:srgbClr val="8AD0D6"/>
                </a:solidFill>
              </a:defRPr>
            </a:lvl2pPr>
            <a:lvl3pPr marL="0" indent="914400">
              <a:buClrTx/>
              <a:buSzTx/>
              <a:buNone/>
              <a:defRPr sz="2400">
                <a:solidFill>
                  <a:srgbClr val="8AD0D6"/>
                </a:solidFill>
              </a:defRPr>
            </a:lvl3pPr>
            <a:lvl4pPr marL="0" indent="1371600">
              <a:buClrTx/>
              <a:buSzTx/>
              <a:buNone/>
              <a:defRPr sz="2400">
                <a:solidFill>
                  <a:srgbClr val="8AD0D6"/>
                </a:solidFill>
              </a:defRPr>
            </a:lvl4pPr>
            <a:lvl5pPr marL="0" indent="1828800">
              <a:buClrTx/>
              <a:buSzTx/>
              <a:buNone/>
              <a:defRPr sz="2400">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140" name="Text Placeholder 3"/>
          <p:cNvSpPr/>
          <p:nvPr>
            <p:ph type="body" sz="quarter" idx="21"/>
          </p:nvPr>
        </p:nvSpPr>
        <p:spPr>
          <a:xfrm>
            <a:off x="489475" y="2667000"/>
            <a:ext cx="2196084" cy="3589338"/>
          </a:xfrm>
          <a:prstGeom prst="rect">
            <a:avLst/>
          </a:prstGeom>
        </p:spPr>
        <p:txBody>
          <a:bodyPr/>
          <a:lstStyle/>
          <a:p>
            <a:pPr marL="0" indent="0" rtl="0">
              <a:buClrTx/>
              <a:buSzTx/>
              <a:buNone/>
              <a:defRPr sz="1400"/>
            </a:pPr>
          </a:p>
        </p:txBody>
      </p:sp>
      <p:sp>
        <p:nvSpPr>
          <p:cNvPr id="141" name="Text Placeholder 4"/>
          <p:cNvSpPr/>
          <p:nvPr>
            <p:ph type="body" sz="quarter" idx="22"/>
          </p:nvPr>
        </p:nvSpPr>
        <p:spPr>
          <a:xfrm>
            <a:off x="2913503" y="1981200"/>
            <a:ext cx="2202755" cy="576263"/>
          </a:xfrm>
          <a:prstGeom prst="rect">
            <a:avLst/>
          </a:prstGeom>
        </p:spPr>
        <p:txBody>
          <a:bodyPr anchor="b"/>
          <a:lstStyle/>
          <a:p>
            <a:pPr marL="0" indent="0" rtl="0">
              <a:buClrTx/>
              <a:buSzTx/>
              <a:buNone/>
              <a:defRPr sz="2400">
                <a:solidFill>
                  <a:srgbClr val="8AD0D6"/>
                </a:solidFill>
              </a:defRPr>
            </a:pPr>
          </a:p>
        </p:txBody>
      </p:sp>
      <p:sp>
        <p:nvSpPr>
          <p:cNvPr id="142" name="Text Placeholder 3"/>
          <p:cNvSpPr/>
          <p:nvPr>
            <p:ph type="body" sz="quarter" idx="23"/>
          </p:nvPr>
        </p:nvSpPr>
        <p:spPr>
          <a:xfrm>
            <a:off x="2905586" y="2667000"/>
            <a:ext cx="2210672" cy="3589338"/>
          </a:xfrm>
          <a:prstGeom prst="rect">
            <a:avLst/>
          </a:prstGeom>
        </p:spPr>
        <p:txBody>
          <a:bodyPr/>
          <a:lstStyle/>
          <a:p>
            <a:pPr marL="0" indent="0" rtl="0">
              <a:buClrTx/>
              <a:buSzTx/>
              <a:buNone/>
              <a:defRPr sz="1400"/>
            </a:pPr>
          </a:p>
        </p:txBody>
      </p:sp>
      <p:sp>
        <p:nvSpPr>
          <p:cNvPr id="143" name="Text Placeholder 4"/>
          <p:cNvSpPr/>
          <p:nvPr>
            <p:ph type="body" sz="quarter" idx="24"/>
          </p:nvPr>
        </p:nvSpPr>
        <p:spPr>
          <a:xfrm>
            <a:off x="5344917" y="1981200"/>
            <a:ext cx="2199659" cy="576263"/>
          </a:xfrm>
          <a:prstGeom prst="rect">
            <a:avLst/>
          </a:prstGeom>
        </p:spPr>
        <p:txBody>
          <a:bodyPr anchor="b"/>
          <a:lstStyle/>
          <a:p>
            <a:pPr marL="0" indent="0" rtl="0">
              <a:buClrTx/>
              <a:buSzTx/>
              <a:buNone/>
              <a:defRPr sz="2400">
                <a:solidFill>
                  <a:srgbClr val="8AD0D6"/>
                </a:solidFill>
              </a:defRPr>
            </a:pPr>
          </a:p>
        </p:txBody>
      </p:sp>
      <p:sp>
        <p:nvSpPr>
          <p:cNvPr id="144" name="Text Placeholder 3"/>
          <p:cNvSpPr/>
          <p:nvPr>
            <p:ph type="body" sz="quarter" idx="25"/>
          </p:nvPr>
        </p:nvSpPr>
        <p:spPr>
          <a:xfrm>
            <a:off x="5344917" y="2667000"/>
            <a:ext cx="2199659" cy="3589338"/>
          </a:xfrm>
          <a:prstGeom prst="rect">
            <a:avLst/>
          </a:prstGeom>
        </p:spPr>
        <p:txBody>
          <a:bodyPr/>
          <a:lstStyle/>
          <a:p>
            <a:pPr marL="0" indent="0" rtl="0">
              <a:buClrTx/>
              <a:buSzTx/>
              <a:buNone/>
              <a:defRPr sz="1400"/>
            </a:pPr>
          </a:p>
        </p:txBody>
      </p:sp>
      <p:sp>
        <p:nvSpPr>
          <p:cNvPr id="145" name="Straight Connector 16"/>
          <p:cNvSpPr/>
          <p:nvPr/>
        </p:nvSpPr>
        <p:spPr>
          <a:xfrm flipH="1">
            <a:off x="2795334" y="2133600"/>
            <a:ext cx="1" cy="3962400"/>
          </a:xfrm>
          <a:prstGeom prst="line">
            <a:avLst/>
          </a:prstGeom>
          <a:ln w="12700" cap="rnd">
            <a:solidFill>
              <a:srgbClr val="8AD0D6">
                <a:alpha val="40000"/>
              </a:srgbClr>
            </a:solidFill>
          </a:ln>
        </p:spPr>
        <p:txBody>
          <a:bodyPr lIns="45719" rIns="45719"/>
          <a:lstStyle/>
          <a:p>
            <a:pPr>
              <a:defRPr>
                <a:solidFill>
                  <a:srgbClr val="FFFFFF"/>
                </a:solidFill>
              </a:defRPr>
            </a:pPr>
          </a:p>
        </p:txBody>
      </p:sp>
      <p:sp>
        <p:nvSpPr>
          <p:cNvPr id="146" name="Straight Connector 17"/>
          <p:cNvSpPr/>
          <p:nvPr/>
        </p:nvSpPr>
        <p:spPr>
          <a:xfrm flipH="1">
            <a:off x="5223030" y="2133600"/>
            <a:ext cx="1" cy="3966882"/>
          </a:xfrm>
          <a:prstGeom prst="line">
            <a:avLst/>
          </a:prstGeom>
          <a:ln w="12700" cap="rnd">
            <a:solidFill>
              <a:srgbClr val="8AD0D6">
                <a:alpha val="40000"/>
              </a:srgbClr>
            </a:solidFill>
          </a:ln>
        </p:spPr>
        <p:txBody>
          <a:bodyPr lIns="45719" rIns="45719"/>
          <a:lstStyle/>
          <a:p>
            <a:pPr>
              <a:defRPr>
                <a:solidFill>
                  <a:srgbClr val="FFFFFF"/>
                </a:solidFill>
              </a:defRPr>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icture Column">
    <p:spTree>
      <p:nvGrpSpPr>
        <p:cNvPr id="1" name=""/>
        <p:cNvGrpSpPr/>
        <p:nvPr/>
      </p:nvGrpSpPr>
      <p:grpSpPr>
        <a:xfrm>
          <a:off x="0" y="0"/>
          <a:ext cx="0" cy="0"/>
          <a:chOff x="0" y="0"/>
          <a:chExt cx="0" cy="0"/>
        </a:xfrm>
      </p:grpSpPr>
      <p:sp>
        <p:nvSpPr>
          <p:cNvPr id="154" name="Title Text"/>
          <p:cNvSpPr txBox="1"/>
          <p:nvPr>
            <p:ph type="title"/>
          </p:nvPr>
        </p:nvSpPr>
        <p:spPr>
          <a:xfrm>
            <a:off x="484709" y="452718"/>
            <a:ext cx="7055382" cy="1400531"/>
          </a:xfrm>
          <a:prstGeom prst="rect">
            <a:avLst/>
          </a:prstGeom>
        </p:spPr>
        <p:txBody>
          <a:bodyPr>
            <a:normAutofit fontScale="100000" lnSpcReduction="0"/>
          </a:bodyPr>
          <a:lstStyle/>
          <a:p>
            <a:pPr/>
            <a:r>
              <a:t>Title Text</a:t>
            </a:r>
          </a:p>
        </p:txBody>
      </p:sp>
      <p:sp>
        <p:nvSpPr>
          <p:cNvPr id="155" name="Body Level One…"/>
          <p:cNvSpPr txBox="1"/>
          <p:nvPr>
            <p:ph type="body" sz="quarter" idx="1"/>
          </p:nvPr>
        </p:nvSpPr>
        <p:spPr>
          <a:xfrm>
            <a:off x="489475" y="4250949"/>
            <a:ext cx="2205613" cy="576263"/>
          </a:xfrm>
          <a:prstGeom prst="rect">
            <a:avLst/>
          </a:prstGeom>
        </p:spPr>
        <p:txBody>
          <a:bodyPr anchor="b"/>
          <a:lstStyle>
            <a:lvl1pPr marL="0" indent="0">
              <a:buClrTx/>
              <a:buSzTx/>
              <a:buNone/>
              <a:defRPr sz="2400">
                <a:solidFill>
                  <a:srgbClr val="8AD0D6"/>
                </a:solidFill>
              </a:defRPr>
            </a:lvl1pPr>
            <a:lvl2pPr marL="0" indent="457200">
              <a:buClrTx/>
              <a:buSzTx/>
              <a:buNone/>
              <a:defRPr sz="2400">
                <a:solidFill>
                  <a:srgbClr val="8AD0D6"/>
                </a:solidFill>
              </a:defRPr>
            </a:lvl2pPr>
            <a:lvl3pPr marL="0" indent="914400">
              <a:buClrTx/>
              <a:buSzTx/>
              <a:buNone/>
              <a:defRPr sz="2400">
                <a:solidFill>
                  <a:srgbClr val="8AD0D6"/>
                </a:solidFill>
              </a:defRPr>
            </a:lvl3pPr>
            <a:lvl4pPr marL="0" indent="1371600">
              <a:buClrTx/>
              <a:buSzTx/>
              <a:buNone/>
              <a:defRPr sz="2400">
                <a:solidFill>
                  <a:srgbClr val="8AD0D6"/>
                </a:solidFill>
              </a:defRPr>
            </a:lvl4pPr>
            <a:lvl5pPr marL="0" indent="1828800">
              <a:buClrTx/>
              <a:buSzTx/>
              <a:buNone/>
              <a:defRPr sz="2400">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156" name="Picture Placeholder 2"/>
          <p:cNvSpPr/>
          <p:nvPr>
            <p:ph type="pic" sz="quarter" idx="21"/>
          </p:nvPr>
        </p:nvSpPr>
        <p:spPr>
          <a:xfrm>
            <a:off x="489474" y="2209800"/>
            <a:ext cx="2205614"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57" name="Text Placeholder 3"/>
          <p:cNvSpPr/>
          <p:nvPr>
            <p:ph type="body" sz="quarter" idx="22"/>
          </p:nvPr>
        </p:nvSpPr>
        <p:spPr>
          <a:xfrm>
            <a:off x="489474" y="4827211"/>
            <a:ext cx="2205614" cy="659190"/>
          </a:xfrm>
          <a:prstGeom prst="rect">
            <a:avLst/>
          </a:prstGeom>
        </p:spPr>
        <p:txBody>
          <a:bodyPr/>
          <a:lstStyle/>
          <a:p>
            <a:pPr marL="0" indent="0" rtl="0">
              <a:buClrTx/>
              <a:buSzTx/>
              <a:buNone/>
              <a:defRPr sz="1400"/>
            </a:pPr>
          </a:p>
        </p:txBody>
      </p:sp>
      <p:sp>
        <p:nvSpPr>
          <p:cNvPr id="158" name="Text Placeholder 4"/>
          <p:cNvSpPr/>
          <p:nvPr>
            <p:ph type="body" sz="quarter" idx="23"/>
          </p:nvPr>
        </p:nvSpPr>
        <p:spPr>
          <a:xfrm>
            <a:off x="2917792" y="4250949"/>
            <a:ext cx="2198467" cy="576263"/>
          </a:xfrm>
          <a:prstGeom prst="rect">
            <a:avLst/>
          </a:prstGeom>
        </p:spPr>
        <p:txBody>
          <a:bodyPr anchor="b"/>
          <a:lstStyle/>
          <a:p>
            <a:pPr marL="0" indent="0" rtl="0">
              <a:buClrTx/>
              <a:buSzTx/>
              <a:buNone/>
              <a:defRPr sz="2400">
                <a:solidFill>
                  <a:srgbClr val="8AD0D6"/>
                </a:solidFill>
              </a:defRPr>
            </a:pPr>
          </a:p>
        </p:txBody>
      </p:sp>
      <p:sp>
        <p:nvSpPr>
          <p:cNvPr id="159" name="Picture Placeholder 2"/>
          <p:cNvSpPr/>
          <p:nvPr>
            <p:ph type="pic" sz="quarter" idx="24"/>
          </p:nvPr>
        </p:nvSpPr>
        <p:spPr>
          <a:xfrm>
            <a:off x="2917791" y="2209800"/>
            <a:ext cx="2198467"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60" name="Text Placeholder 3"/>
          <p:cNvSpPr/>
          <p:nvPr>
            <p:ph type="body" sz="quarter" idx="25"/>
          </p:nvPr>
        </p:nvSpPr>
        <p:spPr>
          <a:xfrm>
            <a:off x="2916776" y="4827211"/>
            <a:ext cx="2201379" cy="659190"/>
          </a:xfrm>
          <a:prstGeom prst="rect">
            <a:avLst/>
          </a:prstGeom>
        </p:spPr>
        <p:txBody>
          <a:bodyPr/>
          <a:lstStyle/>
          <a:p>
            <a:pPr marL="0" indent="0" rtl="0">
              <a:buClrTx/>
              <a:buSzTx/>
              <a:buNone/>
              <a:defRPr sz="1400"/>
            </a:pPr>
          </a:p>
        </p:txBody>
      </p:sp>
      <p:sp>
        <p:nvSpPr>
          <p:cNvPr id="161" name="Text Placeholder 4"/>
          <p:cNvSpPr/>
          <p:nvPr>
            <p:ph type="body" sz="quarter" idx="26"/>
          </p:nvPr>
        </p:nvSpPr>
        <p:spPr>
          <a:xfrm>
            <a:off x="5344917" y="4250949"/>
            <a:ext cx="2199659" cy="576263"/>
          </a:xfrm>
          <a:prstGeom prst="rect">
            <a:avLst/>
          </a:prstGeom>
        </p:spPr>
        <p:txBody>
          <a:bodyPr anchor="b"/>
          <a:lstStyle/>
          <a:p>
            <a:pPr marL="0" indent="0" rtl="0">
              <a:buClrTx/>
              <a:buSzTx/>
              <a:buNone/>
              <a:defRPr sz="2400">
                <a:solidFill>
                  <a:srgbClr val="8AD0D6"/>
                </a:solidFill>
              </a:defRPr>
            </a:pPr>
          </a:p>
        </p:txBody>
      </p:sp>
      <p:sp>
        <p:nvSpPr>
          <p:cNvPr id="162" name="Picture Placeholder 2"/>
          <p:cNvSpPr/>
          <p:nvPr>
            <p:ph type="pic" sz="quarter" idx="27"/>
          </p:nvPr>
        </p:nvSpPr>
        <p:spPr>
          <a:xfrm>
            <a:off x="5344916" y="2209800"/>
            <a:ext cx="2199658"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63" name="Text Placeholder 3"/>
          <p:cNvSpPr/>
          <p:nvPr>
            <p:ph type="body" sz="quarter" idx="28"/>
          </p:nvPr>
        </p:nvSpPr>
        <p:spPr>
          <a:xfrm>
            <a:off x="5344824" y="4827208"/>
            <a:ext cx="2202572" cy="659190"/>
          </a:xfrm>
          <a:prstGeom prst="rect">
            <a:avLst/>
          </a:prstGeom>
        </p:spPr>
        <p:txBody>
          <a:bodyPr/>
          <a:lstStyle/>
          <a:p>
            <a:pPr marL="0" indent="0" rtl="0">
              <a:buClrTx/>
              <a:buSzTx/>
              <a:buNone/>
              <a:defRPr sz="1400"/>
            </a:pPr>
          </a:p>
        </p:txBody>
      </p:sp>
      <p:sp>
        <p:nvSpPr>
          <p:cNvPr id="164" name="Straight Connector 18"/>
          <p:cNvSpPr/>
          <p:nvPr/>
        </p:nvSpPr>
        <p:spPr>
          <a:xfrm flipH="1">
            <a:off x="2795334" y="2133600"/>
            <a:ext cx="1" cy="3962400"/>
          </a:xfrm>
          <a:prstGeom prst="line">
            <a:avLst/>
          </a:prstGeom>
          <a:ln w="12700" cap="rnd">
            <a:solidFill>
              <a:srgbClr val="8AD0D6">
                <a:alpha val="40000"/>
              </a:srgbClr>
            </a:solidFill>
          </a:ln>
        </p:spPr>
        <p:txBody>
          <a:bodyPr lIns="45719" rIns="45719"/>
          <a:lstStyle/>
          <a:p>
            <a:pPr>
              <a:defRPr>
                <a:solidFill>
                  <a:srgbClr val="FFFFFF"/>
                </a:solidFill>
              </a:defRPr>
            </a:pPr>
          </a:p>
        </p:txBody>
      </p:sp>
      <p:sp>
        <p:nvSpPr>
          <p:cNvPr id="165" name="Straight Connector 19"/>
          <p:cNvSpPr/>
          <p:nvPr/>
        </p:nvSpPr>
        <p:spPr>
          <a:xfrm flipH="1">
            <a:off x="5223030" y="2133600"/>
            <a:ext cx="1" cy="3966882"/>
          </a:xfrm>
          <a:prstGeom prst="line">
            <a:avLst/>
          </a:prstGeom>
          <a:ln w="12700" cap="rnd">
            <a:solidFill>
              <a:srgbClr val="8AD0D6">
                <a:alpha val="40000"/>
              </a:srgbClr>
            </a:solidFill>
          </a:ln>
        </p:spPr>
        <p:txBody>
          <a:bodyPr lIns="45719" rIns="45719"/>
          <a:lstStyle/>
          <a:p>
            <a:pPr>
              <a:defRPr>
                <a:solidFill>
                  <a:srgbClr val="FFFFFF"/>
                </a:solidFill>
              </a:defRPr>
            </a:pPr>
          </a:p>
        </p:txBody>
      </p:sp>
      <p:sp>
        <p:nvSpPr>
          <p:cNvPr id="1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Content">
    <p:spTree>
      <p:nvGrpSpPr>
        <p:cNvPr id="1" name=""/>
        <p:cNvGrpSpPr/>
        <p:nvPr/>
      </p:nvGrpSpPr>
      <p:grpSpPr>
        <a:xfrm>
          <a:off x="0" y="0"/>
          <a:ext cx="0" cy="0"/>
          <a:chOff x="0" y="0"/>
          <a:chExt cx="0" cy="0"/>
        </a:xfrm>
      </p:grpSpPr>
      <p:sp>
        <p:nvSpPr>
          <p:cNvPr id="173" name="Title Text"/>
          <p:cNvSpPr txBox="1"/>
          <p:nvPr>
            <p:ph type="title"/>
          </p:nvPr>
        </p:nvSpPr>
        <p:spPr>
          <a:xfrm>
            <a:off x="457200" y="381000"/>
            <a:ext cx="8229600" cy="1371600"/>
          </a:xfrm>
          <a:prstGeom prst="rect">
            <a:avLst/>
          </a:prstGeom>
        </p:spPr>
        <p:txBody>
          <a:bodyPr>
            <a:normAutofit fontScale="100000" lnSpcReduction="0"/>
          </a:bodyPr>
          <a:lstStyle/>
          <a:p>
            <a:pPr/>
            <a:r>
              <a:t>Title Text</a:t>
            </a:r>
          </a:p>
        </p:txBody>
      </p:sp>
      <p:sp>
        <p:nvSpPr>
          <p:cNvPr id="174" name="Body Level One…"/>
          <p:cNvSpPr txBox="1"/>
          <p:nvPr>
            <p:ph type="body" sz="half" idx="1"/>
          </p:nvPr>
        </p:nvSpPr>
        <p:spPr>
          <a:xfrm>
            <a:off x="457200" y="1981200"/>
            <a:ext cx="4038600" cy="4114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6" name="Title Text"/>
          <p:cNvSpPr txBox="1"/>
          <p:nvPr>
            <p:ph type="title"/>
          </p:nvPr>
        </p:nvSpPr>
        <p:spPr>
          <a:xfrm>
            <a:off x="484709" y="452718"/>
            <a:ext cx="7055382" cy="1400531"/>
          </a:xfrm>
          <a:prstGeom prst="rect">
            <a:avLst/>
          </a:prstGeom>
        </p:spPr>
        <p:txBody>
          <a:bodyPr>
            <a:normAutofit fontScale="100000" lnSpcReduction="0"/>
          </a:bodyPr>
          <a:lstStyle/>
          <a:p>
            <a:pPr/>
            <a:r>
              <a:t>Title Text</a:t>
            </a:r>
          </a:p>
        </p:txBody>
      </p:sp>
      <p:sp>
        <p:nvSpPr>
          <p:cNvPr id="27" name="Body Level One…"/>
          <p:cNvSpPr txBox="1"/>
          <p:nvPr>
            <p:ph type="body" idx="1"/>
          </p:nvPr>
        </p:nvSpPr>
        <p:spPr>
          <a:xfrm>
            <a:off x="827699" y="2052925"/>
            <a:ext cx="6711655" cy="419548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5" name="Title Text"/>
          <p:cNvSpPr txBox="1"/>
          <p:nvPr>
            <p:ph type="title"/>
          </p:nvPr>
        </p:nvSpPr>
        <p:spPr>
          <a:xfrm>
            <a:off x="866443" y="2861734"/>
            <a:ext cx="6620968" cy="1915648"/>
          </a:xfrm>
          <a:prstGeom prst="rect">
            <a:avLst/>
          </a:prstGeom>
        </p:spPr>
        <p:txBody>
          <a:bodyPr anchor="b">
            <a:normAutofit fontScale="100000" lnSpcReduction="0"/>
          </a:bodyPr>
          <a:lstStyle>
            <a:lvl1pPr>
              <a:defRPr sz="4000"/>
            </a:lvl1pPr>
          </a:lstStyle>
          <a:p>
            <a:pPr/>
            <a:r>
              <a:t>Title Text</a:t>
            </a:r>
          </a:p>
        </p:txBody>
      </p:sp>
      <p:sp>
        <p:nvSpPr>
          <p:cNvPr id="36" name="Body Level One…"/>
          <p:cNvSpPr txBox="1"/>
          <p:nvPr>
            <p:ph type="body" sz="quarter" idx="1"/>
          </p:nvPr>
        </p:nvSpPr>
        <p:spPr>
          <a:xfrm>
            <a:off x="866441" y="4777380"/>
            <a:ext cx="6620969" cy="860401"/>
          </a:xfrm>
          <a:prstGeom prst="rect">
            <a:avLst/>
          </a:prstGeom>
        </p:spPr>
        <p:txBody>
          <a:bodyPr/>
          <a:lstStyle>
            <a:lvl1pPr marL="0" indent="0">
              <a:buClrTx/>
              <a:buSzTx/>
              <a:buNone/>
              <a:defRPr cap="all">
                <a:solidFill>
                  <a:srgbClr val="8AD0D6"/>
                </a:solidFill>
              </a:defRPr>
            </a:lvl1pPr>
            <a:lvl2pPr marL="0" indent="457200">
              <a:buClrTx/>
              <a:buSzTx/>
              <a:buNone/>
              <a:defRPr cap="all">
                <a:solidFill>
                  <a:srgbClr val="8AD0D6"/>
                </a:solidFill>
              </a:defRPr>
            </a:lvl2pPr>
            <a:lvl3pPr marL="0" indent="914400">
              <a:buClrTx/>
              <a:buSzTx/>
              <a:buNone/>
              <a:defRPr cap="all">
                <a:solidFill>
                  <a:srgbClr val="8AD0D6"/>
                </a:solidFill>
              </a:defRPr>
            </a:lvl3pPr>
            <a:lvl4pPr marL="0" indent="1371600">
              <a:buClrTx/>
              <a:buSzTx/>
              <a:buNone/>
              <a:defRPr cap="all">
                <a:solidFill>
                  <a:srgbClr val="8AD0D6"/>
                </a:solidFill>
              </a:defRPr>
            </a:lvl4pPr>
            <a:lvl5pPr marL="0" indent="1828800">
              <a:buClrTx/>
              <a:buSzTx/>
              <a:buNone/>
              <a:defRPr cap="all">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4" name="Title Text"/>
          <p:cNvSpPr txBox="1"/>
          <p:nvPr>
            <p:ph type="title"/>
          </p:nvPr>
        </p:nvSpPr>
        <p:spPr>
          <a:xfrm>
            <a:off x="484709" y="452718"/>
            <a:ext cx="7055382" cy="1400531"/>
          </a:xfrm>
          <a:prstGeom prst="rect">
            <a:avLst/>
          </a:prstGeom>
        </p:spPr>
        <p:txBody>
          <a:bodyPr>
            <a:normAutofit fontScale="100000" lnSpcReduction="0"/>
          </a:bodyPr>
          <a:lstStyle/>
          <a:p>
            <a:pPr/>
            <a:r>
              <a:t>Title Text</a:t>
            </a:r>
          </a:p>
        </p:txBody>
      </p:sp>
      <p:sp>
        <p:nvSpPr>
          <p:cNvPr id="45" name="Body Level One…"/>
          <p:cNvSpPr txBox="1"/>
          <p:nvPr>
            <p:ph type="body" sz="half" idx="1"/>
          </p:nvPr>
        </p:nvSpPr>
        <p:spPr>
          <a:xfrm>
            <a:off x="827699" y="2060575"/>
            <a:ext cx="3298114" cy="4195764"/>
          </a:xfrm>
          <a:prstGeom prst="rect">
            <a:avLst/>
          </a:prstGeom>
        </p:spPr>
        <p:txBody>
          <a:bodyPr/>
          <a:lstStyle>
            <a:lvl1pPr>
              <a:defRPr sz="1800"/>
            </a:lvl1pPr>
            <a:lvl2pPr marL="778681" indent="-321474">
              <a:defRPr sz="1800"/>
            </a:lvl2pPr>
            <a:lvl3pPr marL="1208335" indent="-293919">
              <a:defRPr sz="1800"/>
            </a:lvl3pPr>
            <a:lvl4pPr marL="1714529" indent="-342906">
              <a:defRPr sz="1800"/>
            </a:lvl4pPr>
            <a:lvl5pPr marL="2171736" indent="-342906">
              <a:defRPr sz="1800"/>
            </a:lvl5p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3" name="Title Text"/>
          <p:cNvSpPr txBox="1"/>
          <p:nvPr>
            <p:ph type="title"/>
          </p:nvPr>
        </p:nvSpPr>
        <p:spPr>
          <a:xfrm>
            <a:off x="484709" y="452718"/>
            <a:ext cx="7055382" cy="1400531"/>
          </a:xfrm>
          <a:prstGeom prst="rect">
            <a:avLst/>
          </a:prstGeom>
        </p:spPr>
        <p:txBody>
          <a:bodyPr>
            <a:normAutofit fontScale="100000" lnSpcReduction="0"/>
          </a:bodyPr>
          <a:lstStyle/>
          <a:p>
            <a:pPr/>
            <a:r>
              <a:t>Title Text</a:t>
            </a:r>
          </a:p>
        </p:txBody>
      </p:sp>
      <p:sp>
        <p:nvSpPr>
          <p:cNvPr id="54" name="Body Level One…"/>
          <p:cNvSpPr txBox="1"/>
          <p:nvPr>
            <p:ph type="body" sz="quarter" idx="1"/>
          </p:nvPr>
        </p:nvSpPr>
        <p:spPr>
          <a:xfrm>
            <a:off x="827699" y="1905000"/>
            <a:ext cx="3298113" cy="576263"/>
          </a:xfrm>
          <a:prstGeom prst="rect">
            <a:avLst/>
          </a:prstGeom>
        </p:spPr>
        <p:txBody>
          <a:bodyPr anchor="b"/>
          <a:lstStyle>
            <a:lvl1pPr marL="0" indent="0">
              <a:buClrTx/>
              <a:buSzTx/>
              <a:buNone/>
              <a:defRPr sz="2400">
                <a:solidFill>
                  <a:srgbClr val="8AD0D6"/>
                </a:solidFill>
              </a:defRPr>
            </a:lvl1pPr>
            <a:lvl2pPr marL="0" indent="457200">
              <a:buClrTx/>
              <a:buSzTx/>
              <a:buNone/>
              <a:defRPr sz="2400">
                <a:solidFill>
                  <a:srgbClr val="8AD0D6"/>
                </a:solidFill>
              </a:defRPr>
            </a:lvl2pPr>
            <a:lvl3pPr marL="0" indent="914400">
              <a:buClrTx/>
              <a:buSzTx/>
              <a:buNone/>
              <a:defRPr sz="2400">
                <a:solidFill>
                  <a:srgbClr val="8AD0D6"/>
                </a:solidFill>
              </a:defRPr>
            </a:lvl3pPr>
            <a:lvl4pPr marL="0" indent="1371600">
              <a:buClrTx/>
              <a:buSzTx/>
              <a:buNone/>
              <a:defRPr sz="2400">
                <a:solidFill>
                  <a:srgbClr val="8AD0D6"/>
                </a:solidFill>
              </a:defRPr>
            </a:lvl4pPr>
            <a:lvl5pPr marL="0" indent="1828800">
              <a:buClrTx/>
              <a:buSzTx/>
              <a:buNone/>
              <a:defRPr sz="2400">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55" name="Text Placeholder 4"/>
          <p:cNvSpPr/>
          <p:nvPr>
            <p:ph type="body" sz="quarter" idx="21"/>
          </p:nvPr>
        </p:nvSpPr>
        <p:spPr>
          <a:xfrm>
            <a:off x="4241975" y="1905000"/>
            <a:ext cx="3298114" cy="576263"/>
          </a:xfrm>
          <a:prstGeom prst="rect">
            <a:avLst/>
          </a:prstGeom>
        </p:spPr>
        <p:txBody>
          <a:bodyPr anchor="b"/>
          <a:lstStyle/>
          <a:p>
            <a:pPr marL="0" indent="0" rtl="0">
              <a:buClrTx/>
              <a:buSzTx/>
              <a:buNone/>
              <a:defRPr sz="2400">
                <a:solidFill>
                  <a:srgbClr val="8AD0D6"/>
                </a:solidFill>
              </a:defRPr>
            </a:pP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3" name="Title Text"/>
          <p:cNvSpPr txBox="1"/>
          <p:nvPr>
            <p:ph type="title"/>
          </p:nvPr>
        </p:nvSpPr>
        <p:spPr>
          <a:xfrm>
            <a:off x="484709" y="452718"/>
            <a:ext cx="7055382" cy="1400531"/>
          </a:xfrm>
          <a:prstGeom prst="rect">
            <a:avLst/>
          </a:prstGeom>
        </p:spPr>
        <p:txBody>
          <a:bodyPr>
            <a:normAutofit fontScale="100000" lnSpcReduction="0"/>
          </a:bodyPr>
          <a:lstStyle/>
          <a:p>
            <a:pPr/>
            <a:r>
              <a:t>Title Text</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8" name="Title Text"/>
          <p:cNvSpPr txBox="1"/>
          <p:nvPr>
            <p:ph type="title"/>
          </p:nvPr>
        </p:nvSpPr>
        <p:spPr>
          <a:xfrm>
            <a:off x="866441" y="1447800"/>
            <a:ext cx="2551463" cy="1447800"/>
          </a:xfrm>
          <a:prstGeom prst="rect">
            <a:avLst/>
          </a:prstGeom>
        </p:spPr>
        <p:txBody>
          <a:bodyPr anchor="b">
            <a:normAutofit fontScale="100000" lnSpcReduction="0"/>
          </a:bodyPr>
          <a:lstStyle>
            <a:lvl1pPr>
              <a:defRPr sz="2400"/>
            </a:lvl1pPr>
          </a:lstStyle>
          <a:p>
            <a:pPr/>
            <a:r>
              <a:t>Title Text</a:t>
            </a:r>
          </a:p>
        </p:txBody>
      </p:sp>
      <p:sp>
        <p:nvSpPr>
          <p:cNvPr id="79" name="Body Level One…"/>
          <p:cNvSpPr txBox="1"/>
          <p:nvPr>
            <p:ph type="body" sz="half" idx="1"/>
          </p:nvPr>
        </p:nvSpPr>
        <p:spPr>
          <a:xfrm>
            <a:off x="3589397" y="1447800"/>
            <a:ext cx="3898014" cy="45720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80" name="Text Placeholder 3"/>
          <p:cNvSpPr/>
          <p:nvPr>
            <p:ph type="body" sz="quarter" idx="21"/>
          </p:nvPr>
        </p:nvSpPr>
        <p:spPr>
          <a:xfrm>
            <a:off x="866441" y="3129281"/>
            <a:ext cx="2551463" cy="2895600"/>
          </a:xfrm>
          <a:prstGeom prst="rect">
            <a:avLst/>
          </a:prstGeom>
        </p:spPr>
        <p:txBody>
          <a:bodyPr/>
          <a:lstStyle/>
          <a:p>
            <a:pPr marL="0" indent="0" rtl="0">
              <a:buClrTx/>
              <a:buSzTx/>
              <a:buNone/>
              <a:defRPr sz="1400"/>
            </a:pP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8" name="Title Text"/>
          <p:cNvSpPr txBox="1"/>
          <p:nvPr>
            <p:ph type="title"/>
          </p:nvPr>
        </p:nvSpPr>
        <p:spPr>
          <a:xfrm>
            <a:off x="865655" y="1854192"/>
            <a:ext cx="3820676" cy="1574809"/>
          </a:xfrm>
          <a:prstGeom prst="rect">
            <a:avLst/>
          </a:prstGeom>
        </p:spPr>
        <p:txBody>
          <a:bodyPr anchor="b">
            <a:normAutofit fontScale="100000" lnSpcReduction="0"/>
          </a:bodyPr>
          <a:lstStyle>
            <a:lvl1pPr>
              <a:defRPr sz="3600"/>
            </a:lvl1pPr>
          </a:lstStyle>
          <a:p>
            <a:pPr/>
            <a:r>
              <a:t>Title Text</a:t>
            </a:r>
          </a:p>
        </p:txBody>
      </p:sp>
      <p:sp>
        <p:nvSpPr>
          <p:cNvPr id="89" name="Picture Placeholder 2"/>
          <p:cNvSpPr/>
          <p:nvPr>
            <p:ph type="pic" sz="quarter" idx="21"/>
          </p:nvPr>
        </p:nvSpPr>
        <p:spPr>
          <a:xfrm>
            <a:off x="5213517" y="1143000"/>
            <a:ext cx="2400926" cy="4572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90" name="Body Level One…"/>
          <p:cNvSpPr txBox="1"/>
          <p:nvPr>
            <p:ph type="body" sz="quarter" idx="1"/>
          </p:nvPr>
        </p:nvSpPr>
        <p:spPr>
          <a:xfrm>
            <a:off x="866441" y="3657600"/>
            <a:ext cx="3814729" cy="1371600"/>
          </a:xfrm>
          <a:prstGeom prst="rect">
            <a:avLst/>
          </a:prstGeom>
        </p:spPr>
        <p:txBody>
          <a:bodyPr/>
          <a:lstStyle>
            <a:lvl1pPr marL="0" indent="0">
              <a:buClrTx/>
              <a:buSzTx/>
              <a:buNone/>
              <a:defRPr sz="1400"/>
            </a:lvl1pPr>
            <a:lvl2pPr marL="0" indent="457200">
              <a:buClrTx/>
              <a:buSzTx/>
              <a:buNone/>
              <a:defRPr sz="1400"/>
            </a:lvl2pPr>
            <a:lvl3pPr marL="0" indent="914400">
              <a:buClrTx/>
              <a:buSzTx/>
              <a:buNone/>
              <a:defRPr sz="1400"/>
            </a:lvl3pPr>
            <a:lvl4pPr marL="0" indent="1371600">
              <a:buClrTx/>
              <a:buSzTx/>
              <a:buNone/>
              <a:defRPr sz="1400"/>
            </a:lvl4pPr>
            <a:lvl5pPr marL="0" indent="1828800">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Oval 21"/>
          <p:cNvSpPr/>
          <p:nvPr/>
        </p:nvSpPr>
        <p:spPr>
          <a:xfrm>
            <a:off x="6299432"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3" name="Oval 22"/>
          <p:cNvSpPr/>
          <p:nvPr/>
        </p:nvSpPr>
        <p:spPr>
          <a:xfrm>
            <a:off x="5689832" y="-457200"/>
            <a:ext cx="1600201" cy="1600200"/>
          </a:xfrm>
          <a:prstGeom prst="ellipse">
            <a:avLst/>
          </a:prstGeom>
          <a:gradFill>
            <a:gsLst>
              <a:gs pos="0">
                <a:srgbClr val="50B9C1">
                  <a:alpha val="14000"/>
                </a:srgbClr>
              </a:gs>
              <a:gs pos="36000">
                <a:srgbClr val="50B9C1">
                  <a:alpha val="7000"/>
                </a:srgbClr>
              </a:gs>
              <a:gs pos="73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4" name="Oval 23"/>
          <p:cNvSpPr/>
          <p:nvPr/>
        </p:nvSpPr>
        <p:spPr>
          <a:xfrm>
            <a:off x="6299432" y="6096000"/>
            <a:ext cx="990601" cy="990600"/>
          </a:xfrm>
          <a:prstGeom prst="ellipse">
            <a:avLst/>
          </a:prstGeom>
          <a:gradFill>
            <a:gsLst>
              <a:gs pos="0">
                <a:srgbClr val="50B9C1">
                  <a:alpha val="9000"/>
                </a:srgbClr>
              </a:gs>
              <a:gs pos="36000">
                <a:srgbClr val="50B9C1">
                  <a:alpha val="5000"/>
                </a:srgbClr>
              </a:gs>
              <a:gs pos="66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5" name="Oval 19"/>
          <p:cNvSpPr/>
          <p:nvPr/>
        </p:nvSpPr>
        <p:spPr>
          <a:xfrm>
            <a:off x="-153988" y="2667000"/>
            <a:ext cx="4191001" cy="4191000"/>
          </a:xfrm>
          <a:prstGeom prst="ellipse">
            <a:avLst/>
          </a:prstGeom>
          <a:gradFill>
            <a:gsLst>
              <a:gs pos="0">
                <a:srgbClr val="50B9C1">
                  <a:alpha val="11000"/>
                </a:srgbClr>
              </a:gs>
              <a:gs pos="36000">
                <a:srgbClr val="50B9C1">
                  <a:alpha val="10000"/>
                </a:srgbClr>
              </a:gs>
              <a:gs pos="75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6" name="Oval 20"/>
          <p:cNvSpPr/>
          <p:nvPr/>
        </p:nvSpPr>
        <p:spPr>
          <a:xfrm>
            <a:off x="-839788" y="2895600"/>
            <a:ext cx="2362201" cy="2362200"/>
          </a:xfrm>
          <a:prstGeom prst="ellipse">
            <a:avLst/>
          </a:prstGeom>
          <a:gradFill>
            <a:gsLst>
              <a:gs pos="0">
                <a:srgbClr val="50B9C1">
                  <a:alpha val="8000"/>
                </a:srgbClr>
              </a:gs>
              <a:gs pos="36000">
                <a:srgbClr val="50B9C1">
                  <a:alpha val="8000"/>
                </a:srgbClr>
              </a:gs>
              <a:gs pos="72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7" name="Rectangle 18"/>
          <p:cNvSpPr/>
          <p:nvPr/>
        </p:nvSpPr>
        <p:spPr>
          <a:xfrm>
            <a:off x="7745644" y="0"/>
            <a:ext cx="685801" cy="1099458"/>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8" name="Title Text"/>
          <p:cNvSpPr txBox="1"/>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rtl="1">
              <a:defRPr/>
            </a:lvl1pPr>
          </a:lstStyle>
          <a:p>
            <a:pPr/>
            <a:r>
              <a:t>Title Text</a:t>
            </a:r>
          </a:p>
        </p:txBody>
      </p:sp>
      <p:sp>
        <p:nvSpPr>
          <p:cNvPr id="9"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rtl="1">
              <a:defRPr/>
            </a:lvl1pPr>
            <a:lvl2pPr rtl="1">
              <a:defRPr/>
            </a:lvl2pPr>
            <a:lvl3pPr rtl="1">
              <a:defRPr/>
            </a:lvl3pPr>
            <a:lvl4pPr rtl="1">
              <a:defRPr/>
            </a:lvl4pPr>
            <a:lvl5pPr rtl="1">
              <a:defRPr/>
            </a:lvl5pPr>
          </a:lstStyle>
          <a:p>
            <a:pPr/>
            <a:r>
              <a:t>Body Level One</a:t>
            </a:r>
          </a:p>
          <a:p>
            <a:pPr lvl="1"/>
            <a:r>
              <a:t>Body Level Two</a:t>
            </a:r>
          </a:p>
          <a:p>
            <a:pPr lvl="2"/>
            <a:r>
              <a:t>Body Level Three</a:t>
            </a:r>
          </a:p>
          <a:p>
            <a:pPr lvl="3"/>
            <a:r>
              <a:t>Body Level Four</a:t>
            </a:r>
          </a:p>
          <a:p>
            <a:pPr lvl="4"/>
            <a:r>
              <a:t>Body Level Five</a:t>
            </a:r>
          </a:p>
        </p:txBody>
      </p:sp>
      <p:sp>
        <p:nvSpPr>
          <p:cNvPr id="10" name="Slide Number"/>
          <p:cNvSpPr txBox="1"/>
          <p:nvPr>
            <p:ph type="sldNum" sz="quarter" idx="2"/>
          </p:nvPr>
        </p:nvSpPr>
        <p:spPr>
          <a:xfrm>
            <a:off x="7831694" y="540182"/>
            <a:ext cx="498287" cy="523241"/>
          </a:xfrm>
          <a:prstGeom prst="rect">
            <a:avLst/>
          </a:prstGeom>
          <a:ln w="12700">
            <a:miter lim="400000"/>
          </a:ln>
        </p:spPr>
        <p:txBody>
          <a:bodyPr wrap="none" lIns="45719" rIns="45719" anchor="b">
            <a:spAutoFit/>
          </a:bodyPr>
          <a:lstStyle>
            <a:lvl1pPr algn="ctr">
              <a:defRPr sz="2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1pPr>
      <a:lvl2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2pPr>
      <a:lvl3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3pPr>
      <a:lvl4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4pPr>
      <a:lvl5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5pPr>
      <a:lvl6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6pPr>
      <a:lvl7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7pPr>
      <a:lvl8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8pPr>
      <a:lvl9pPr marL="0" marR="0" indent="0" algn="l" defTabSz="457206"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9pPr>
    </p:titleStyle>
    <p:bodyStyle>
      <a:lvl1pPr marL="342906" marR="0" indent="-342906"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1pPr>
      <a:lvl2pPr marL="774712" marR="0" indent="-317505"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2pPr>
      <a:lvl3pPr marL="1200170" marR="0" indent="-285754"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3pPr>
      <a:lvl4pPr marL="1698200" marR="0" indent="-326577"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4pPr>
      <a:lvl5pPr marL="2155407" marR="0" indent="-326577"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5pPr>
      <a:lvl6pPr marL="2612615" marR="0" indent="-326577"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6pPr>
      <a:lvl7pPr marL="3069822" marR="0" indent="-326577"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7pPr>
      <a:lvl8pPr marL="3527030" marR="0" indent="-326577"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8pPr>
      <a:lvl9pPr marL="3984237" marR="0" indent="-326576" algn="l" defTabSz="457206"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1pPr>
      <a:lvl2pPr marL="0" marR="0" indent="4572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2pPr>
      <a:lvl3pPr marL="0" marR="0" indent="9144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8.jpeg"/><Relationship Id="rId5" Type="http://schemas.openxmlformats.org/officeDocument/2006/relationships/image" Target="../media/image9.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tamu.edu/ccbn/ccbnweb/images/suzanne.JPG" TargetMode="External"/><Relationship Id="rId4" Type="http://schemas.openxmlformats.org/officeDocument/2006/relationships/image" Target="../media/image17.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home.austin.rr.com/imager24/graphics/prostate.jpg" TargetMode="External"/><Relationship Id="rId3" Type="http://schemas.openxmlformats.org/officeDocument/2006/relationships/image" Target="../media/image24.jpeg"/><Relationship Id="rId4" Type="http://schemas.openxmlformats.org/officeDocument/2006/relationships/hyperlink" Target="http://www.linns.com/images/stamps/1999/1999us_cancer.jpg" TargetMode="External"/><Relationship Id="rId5" Type="http://schemas.openxmlformats.org/officeDocument/2006/relationships/image" Target="../media/image25.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6.jpeg"/><Relationship Id="rId4" Type="http://schemas.openxmlformats.org/officeDocument/2006/relationships/image" Target="../media/image1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mages.google.com/imgres?imgurl=www.viahealth.org/disease/prostate/images/oldman.jpg&amp;imgrefurl=http://www.viahealth.org/disease/prostate/&amp;h=234&amp;w=180&amp;prev=/images?q=prostate+&amp;start=360&amp;svnum=10&amp;hl=en&amp;sa=N" TargetMode="External"/><Relationship Id="rId3" Type="http://schemas.openxmlformats.org/officeDocument/2006/relationships/image" Target="../media/image27.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ctangle 2"/>
          <p:cNvSpPr txBox="1"/>
          <p:nvPr>
            <p:ph type="ctrTitle"/>
          </p:nvPr>
        </p:nvSpPr>
        <p:spPr>
          <a:xfrm>
            <a:off x="866441" y="1447800"/>
            <a:ext cx="6620969" cy="3329581"/>
          </a:xfrm>
          <a:prstGeom prst="rect">
            <a:avLst/>
          </a:prstGeom>
        </p:spPr>
        <p:txBody>
          <a:bodyPr/>
          <a:lstStyle/>
          <a:p>
            <a:pPr rtl="0">
              <a:defRPr b="1" sz="4800"/>
            </a:pPr>
            <a:r>
              <a:t>Prostate Cancer</a:t>
            </a:r>
            <a:br/>
          </a:p>
        </p:txBody>
      </p:sp>
      <p:sp>
        <p:nvSpPr>
          <p:cNvPr id="185" name="Rectangle 3"/>
          <p:cNvSpPr txBox="1"/>
          <p:nvPr>
            <p:ph type="subTitle" sz="quarter" idx="1"/>
          </p:nvPr>
        </p:nvSpPr>
        <p:spPr>
          <a:prstGeom prst="rect">
            <a:avLst/>
          </a:prstGeom>
        </p:spPr>
        <p:txBody>
          <a:bodyPr/>
          <a:lstStyle>
            <a:lvl1pPr>
              <a:defRPr sz="2800"/>
            </a:lvl1pPr>
          </a:lstStyle>
          <a:p>
            <a:pPr rtl="0">
              <a:defRPr/>
            </a:pP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itle 2"/>
          <p:cNvSpPr txBox="1"/>
          <p:nvPr>
            <p:ph type="title"/>
          </p:nvPr>
        </p:nvSpPr>
        <p:spPr>
          <a:xfrm>
            <a:off x="484709" y="452718"/>
            <a:ext cx="7055382" cy="1400531"/>
          </a:xfrm>
          <a:prstGeom prst="rect">
            <a:avLst/>
          </a:prstGeom>
        </p:spPr>
        <p:txBody>
          <a:bodyPr/>
          <a:lstStyle/>
          <a:p>
            <a:pPr rtl="0">
              <a:defRPr/>
            </a:pPr>
          </a:p>
        </p:txBody>
      </p:sp>
      <p:sp>
        <p:nvSpPr>
          <p:cNvPr id="218" name="Content Placeholder 1"/>
          <p:cNvSpPr txBox="1"/>
          <p:nvPr>
            <p:ph type="body" idx="1"/>
          </p:nvPr>
        </p:nvSpPr>
        <p:spPr>
          <a:xfrm>
            <a:off x="827700" y="2052925"/>
            <a:ext cx="6711654" cy="4195482"/>
          </a:xfrm>
          <a:prstGeom prst="rect">
            <a:avLst/>
          </a:prstGeom>
        </p:spPr>
        <p:txBody>
          <a:bodyPr/>
          <a:lstStyle/>
          <a:p>
            <a:pPr rtl="0">
              <a:defRPr/>
            </a:pPr>
            <a:r>
              <a:t>More aggressive tumor may give clinical presentation of metastases. Bone metastases especially to axial skeleton is the most common and prostatic Ca may cause either osteolytic (destructive lesion) or more commonly </a:t>
            </a:r>
            <a:r>
              <a:rPr>
                <a:solidFill>
                  <a:srgbClr val="FF0000"/>
                </a:solidFill>
              </a:rPr>
              <a:t>osteoblastic</a:t>
            </a:r>
            <a:r>
              <a:t> lesions(bone producing lesions).</a:t>
            </a:r>
          </a:p>
          <a:p>
            <a:pPr rtl="0">
              <a:defRPr/>
            </a:pPr>
            <a:r>
              <a:t> </a:t>
            </a:r>
            <a:r>
              <a:rPr>
                <a:solidFill>
                  <a:srgbClr val="FF0000"/>
                </a:solidFill>
              </a:rPr>
              <a:t>The presence of osteoblastic metastases is strongly suggestive of advance prostatic Ca.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ctangle 2"/>
          <p:cNvSpPr txBox="1"/>
          <p:nvPr>
            <p:ph type="title"/>
          </p:nvPr>
        </p:nvSpPr>
        <p:spPr>
          <a:xfrm>
            <a:off x="457200" y="381000"/>
            <a:ext cx="3352800" cy="457200"/>
          </a:xfrm>
          <a:prstGeom prst="rect">
            <a:avLst/>
          </a:prstGeom>
        </p:spPr>
        <p:txBody>
          <a:bodyPr/>
          <a:lstStyle>
            <a:lvl1pPr defTabSz="443490">
              <a:defRPr sz="2425"/>
            </a:lvl1pPr>
          </a:lstStyle>
          <a:p>
            <a:pPr rtl="0">
              <a:defRPr/>
            </a:pPr>
            <a:r>
              <a:t>Bone Metastases</a:t>
            </a:r>
          </a:p>
        </p:txBody>
      </p:sp>
      <p:sp>
        <p:nvSpPr>
          <p:cNvPr id="221" name="Rectangle 3"/>
          <p:cNvSpPr txBox="1"/>
          <p:nvPr>
            <p:ph type="body" sz="half" idx="1"/>
          </p:nvPr>
        </p:nvSpPr>
        <p:spPr>
          <a:prstGeom prst="rect">
            <a:avLst/>
          </a:prstGeom>
        </p:spPr>
        <p:txBody>
          <a:bodyPr/>
          <a:lstStyle/>
          <a:p>
            <a:pPr marL="332618" indent="-332618" defTabSz="443490" rtl="0">
              <a:lnSpc>
                <a:spcPct val="81000"/>
              </a:lnSpc>
              <a:spcBef>
                <a:spcPts val="900"/>
              </a:spcBef>
              <a:defRPr sz="2716"/>
            </a:pPr>
            <a:r>
              <a:t>Spinal mets  -&gt;</a:t>
            </a:r>
          </a:p>
          <a:p>
            <a:pPr marL="332618" indent="-332618" defTabSz="443490" rtl="0">
              <a:lnSpc>
                <a:spcPct val="81000"/>
              </a:lnSpc>
              <a:spcBef>
                <a:spcPts val="900"/>
              </a:spcBef>
              <a:defRPr sz="2716"/>
            </a:pPr>
            <a:r>
              <a:t>Painful</a:t>
            </a:r>
          </a:p>
          <a:p>
            <a:pPr marL="332618" indent="-332618" defTabSz="443490" rtl="0">
              <a:lnSpc>
                <a:spcPct val="81000"/>
              </a:lnSpc>
              <a:spcBef>
                <a:spcPts val="900"/>
              </a:spcBef>
              <a:defRPr sz="2716"/>
            </a:pPr>
            <a:r>
              <a:t>May cause lots of reactive bone growth at the site of the met</a:t>
            </a:r>
          </a:p>
          <a:p>
            <a:pPr lvl="1" marL="720673" indent="-277182" defTabSz="443490" rtl="0">
              <a:lnSpc>
                <a:spcPct val="81000"/>
              </a:lnSpc>
              <a:spcBef>
                <a:spcPts val="900"/>
              </a:spcBef>
              <a:defRPr sz="2328"/>
            </a:pPr>
            <a:r>
              <a:t>Osteoblastic</a:t>
            </a:r>
          </a:p>
          <a:p>
            <a:pPr marL="332618" indent="-332618" defTabSz="443490" rtl="0">
              <a:lnSpc>
                <a:spcPct val="81000"/>
              </a:lnSpc>
              <a:spcBef>
                <a:spcPts val="900"/>
              </a:spcBef>
              <a:defRPr sz="2716"/>
            </a:pPr>
            <a:r>
              <a:t>May cause bone destruction</a:t>
            </a:r>
          </a:p>
          <a:p>
            <a:pPr lvl="1" marL="720673" indent="-277182" defTabSz="443490" rtl="0">
              <a:lnSpc>
                <a:spcPct val="81000"/>
              </a:lnSpc>
              <a:spcBef>
                <a:spcPts val="900"/>
              </a:spcBef>
              <a:defRPr sz="2328"/>
            </a:pPr>
            <a:r>
              <a:t>Osteolytic</a:t>
            </a:r>
          </a:p>
        </p:txBody>
      </p:sp>
      <p:pic>
        <p:nvPicPr>
          <p:cNvPr id="222" name="Picture 5" descr="Picture 5"/>
          <p:cNvPicPr>
            <a:picLocks noChangeAspect="1"/>
          </p:cNvPicPr>
          <p:nvPr/>
        </p:nvPicPr>
        <p:blipFill>
          <a:blip r:embed="rId2">
            <a:extLst/>
          </a:blip>
          <a:stretch>
            <a:fillRect/>
          </a:stretch>
        </p:blipFill>
        <p:spPr>
          <a:xfrm>
            <a:off x="4930775" y="152400"/>
            <a:ext cx="4060825" cy="66294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itle 2"/>
          <p:cNvSpPr txBox="1"/>
          <p:nvPr>
            <p:ph type="title"/>
          </p:nvPr>
        </p:nvSpPr>
        <p:spPr>
          <a:xfrm>
            <a:off x="484709" y="452718"/>
            <a:ext cx="7055382" cy="1400531"/>
          </a:xfrm>
          <a:prstGeom prst="rect">
            <a:avLst/>
          </a:prstGeom>
        </p:spPr>
        <p:txBody>
          <a:bodyPr/>
          <a:lstStyle/>
          <a:p>
            <a:pPr rtl="0">
              <a:defRPr/>
            </a:pPr>
          </a:p>
        </p:txBody>
      </p:sp>
      <p:sp>
        <p:nvSpPr>
          <p:cNvPr id="225" name="Content Placeholder 1"/>
          <p:cNvSpPr txBox="1"/>
          <p:nvPr>
            <p:ph type="body" idx="1"/>
          </p:nvPr>
        </p:nvSpPr>
        <p:spPr>
          <a:xfrm>
            <a:off x="827700" y="2052925"/>
            <a:ext cx="6711654" cy="4195482"/>
          </a:xfrm>
          <a:prstGeom prst="rect">
            <a:avLst/>
          </a:prstGeom>
        </p:spPr>
        <p:txBody>
          <a:bodyPr/>
          <a:lstStyle/>
          <a:p>
            <a:pPr marL="336047" indent="-336047" defTabSz="448062" rtl="0">
              <a:lnSpc>
                <a:spcPct val="90000"/>
              </a:lnSpc>
              <a:spcBef>
                <a:spcPts val="900"/>
              </a:spcBef>
              <a:defRPr sz="2156">
                <a:solidFill>
                  <a:srgbClr val="FF0000"/>
                </a:solidFill>
              </a:defRPr>
            </a:pPr>
            <a:r>
              <a:t>Microscopically:</a:t>
            </a:r>
            <a:r>
              <a:rPr>
                <a:solidFill>
                  <a:srgbClr val="FFFFFF"/>
                </a:solidFill>
              </a:rPr>
              <a:t>- most Ca prostate are adenocarcinomas with variable degree of differentiation. They originate from intraductal dysplastic foci termed prostatic intra epithelial neoplasia (PIN) </a:t>
            </a:r>
            <a:r>
              <a:rPr i="1">
                <a:solidFill>
                  <a:srgbClr val="FFFFFF"/>
                </a:solidFill>
              </a:rPr>
              <a:t>which is a premalignant state in which the prostatic ducts lined by cytologically a typical luminal cells and a concomitant diminution in the number of the basal cells</a:t>
            </a:r>
            <a:r>
              <a:rPr>
                <a:solidFill>
                  <a:srgbClr val="FFFFFF"/>
                </a:solidFill>
              </a:rPr>
              <a:t>.</a:t>
            </a:r>
            <a:endParaRPr sz="1764"/>
          </a:p>
          <a:p>
            <a:pPr marL="336047" indent="-336047" defTabSz="448062" rtl="0">
              <a:lnSpc>
                <a:spcPct val="90000"/>
              </a:lnSpc>
              <a:spcBef>
                <a:spcPts val="900"/>
              </a:spcBef>
              <a:defRPr sz="2156"/>
            </a:pPr>
            <a:r>
              <a:t> PIN is of low and high grade patterns and it precedes the appearance of invasive carcinoma by two decades and there severity increases with increasing age.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le 1"/>
          <p:cNvSpPr txBox="1"/>
          <p:nvPr>
            <p:ph type="title"/>
          </p:nvPr>
        </p:nvSpPr>
        <p:spPr>
          <a:xfrm>
            <a:off x="457200" y="292099"/>
            <a:ext cx="8229600" cy="779465"/>
          </a:xfrm>
          <a:prstGeom prst="rect">
            <a:avLst/>
          </a:prstGeom>
        </p:spPr>
        <p:txBody>
          <a:bodyPr/>
          <a:lstStyle>
            <a:lvl1pPr>
              <a:defRPr sz="3200"/>
            </a:lvl1pPr>
          </a:lstStyle>
          <a:p>
            <a:pPr rtl="0">
              <a:defRPr/>
            </a:pPr>
            <a:r>
              <a:t>Gleason system</a:t>
            </a:r>
          </a:p>
        </p:txBody>
      </p:sp>
      <p:sp>
        <p:nvSpPr>
          <p:cNvPr id="228" name="Content Placeholder 2"/>
          <p:cNvSpPr txBox="1"/>
          <p:nvPr>
            <p:ph type="body" idx="1"/>
          </p:nvPr>
        </p:nvSpPr>
        <p:spPr>
          <a:xfrm>
            <a:off x="457200" y="1071562"/>
            <a:ext cx="8229600" cy="5286376"/>
          </a:xfrm>
          <a:prstGeom prst="rect">
            <a:avLst/>
          </a:prstGeom>
        </p:spPr>
        <p:txBody>
          <a:bodyPr/>
          <a:lstStyle/>
          <a:p>
            <a:pPr rtl="0">
              <a:defRPr/>
            </a:pPr>
            <a:r>
              <a:t>Based on architectural pattern</a:t>
            </a:r>
          </a:p>
          <a:p>
            <a:pPr rtl="0">
              <a:defRPr/>
            </a:pPr>
            <a:r>
              <a:t>Cytological features not factored in</a:t>
            </a:r>
          </a:p>
          <a:p>
            <a:pPr rtl="0">
              <a:defRPr/>
            </a:pPr>
            <a:r>
              <a:t>Overall grade is not based on highest grade component</a:t>
            </a:r>
          </a:p>
          <a:p>
            <a:pPr rtl="0">
              <a:defRPr/>
            </a:pPr>
            <a:r>
              <a:t>Score = Primary pattern (1-5)+ secondary pattern (1-5)</a:t>
            </a:r>
          </a:p>
        </p:txBody>
      </p:sp>
      <p:pic>
        <p:nvPicPr>
          <p:cNvPr id="229" name="Object 3" descr="Object 3"/>
          <p:cNvPicPr>
            <a:picLocks noChangeAspect="1"/>
          </p:cNvPicPr>
          <p:nvPr/>
        </p:nvPicPr>
        <p:blipFill>
          <a:blip r:embed="rId3">
            <a:extLst/>
          </a:blip>
          <a:srcRect l="0" t="0" r="10894" b="0"/>
          <a:stretch>
            <a:fillRect/>
          </a:stretch>
        </p:blipFill>
        <p:spPr>
          <a:xfrm>
            <a:off x="1500187" y="4357687"/>
            <a:ext cx="5943601" cy="235743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xfrm>
            <a:off x="0" y="292099"/>
            <a:ext cx="9144000" cy="779465"/>
          </a:xfrm>
          <a:prstGeom prst="rect">
            <a:avLst/>
          </a:prstGeom>
        </p:spPr>
        <p:txBody>
          <a:bodyPr/>
          <a:lstStyle/>
          <a:p>
            <a:pPr rtl="0">
              <a:defRPr/>
            </a:pPr>
            <a:r>
              <a:t>Pattern 1</a:t>
            </a:r>
          </a:p>
        </p:txBody>
      </p:sp>
      <p:pic>
        <p:nvPicPr>
          <p:cNvPr id="234" name="Picture 2" descr="Picture 2"/>
          <p:cNvPicPr>
            <a:picLocks noChangeAspect="1"/>
          </p:cNvPicPr>
          <p:nvPr/>
        </p:nvPicPr>
        <p:blipFill>
          <a:blip r:embed="rId3">
            <a:extLst/>
          </a:blip>
          <a:stretch>
            <a:fillRect/>
          </a:stretch>
        </p:blipFill>
        <p:spPr>
          <a:xfrm>
            <a:off x="4257675" y="571500"/>
            <a:ext cx="4886325" cy="3486150"/>
          </a:xfrm>
          <a:prstGeom prst="rect">
            <a:avLst/>
          </a:prstGeom>
          <a:ln w="12700">
            <a:miter lim="400000"/>
          </a:ln>
        </p:spPr>
      </p:pic>
      <p:pic>
        <p:nvPicPr>
          <p:cNvPr id="235" name="Picture 3" descr="Picture 3"/>
          <p:cNvPicPr>
            <a:picLocks noChangeAspect="1"/>
          </p:cNvPicPr>
          <p:nvPr/>
        </p:nvPicPr>
        <p:blipFill>
          <a:blip r:embed="rId4">
            <a:extLst/>
          </a:blip>
          <a:stretch>
            <a:fillRect/>
          </a:stretch>
        </p:blipFill>
        <p:spPr>
          <a:xfrm>
            <a:off x="138112" y="1214437"/>
            <a:ext cx="3933826" cy="2782888"/>
          </a:xfrm>
          <a:prstGeom prst="rect">
            <a:avLst/>
          </a:prstGeom>
          <a:ln w="12700">
            <a:miter lim="400000"/>
          </a:ln>
        </p:spPr>
      </p:pic>
      <p:pic>
        <p:nvPicPr>
          <p:cNvPr id="236" name="Picture 4" descr="Picture 4"/>
          <p:cNvPicPr>
            <a:picLocks noChangeAspect="1"/>
          </p:cNvPicPr>
          <p:nvPr/>
        </p:nvPicPr>
        <p:blipFill>
          <a:blip r:embed="rId5">
            <a:extLst/>
          </a:blip>
          <a:srcRect l="0" t="0" r="0" b="8171"/>
          <a:stretch>
            <a:fillRect/>
          </a:stretch>
        </p:blipFill>
        <p:spPr>
          <a:xfrm>
            <a:off x="1935163" y="4235450"/>
            <a:ext cx="3960813" cy="262255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itle 1"/>
          <p:cNvSpPr txBox="1"/>
          <p:nvPr>
            <p:ph type="title"/>
          </p:nvPr>
        </p:nvSpPr>
        <p:spPr>
          <a:xfrm>
            <a:off x="0" y="292100"/>
            <a:ext cx="9144000" cy="708025"/>
          </a:xfrm>
          <a:prstGeom prst="rect">
            <a:avLst/>
          </a:prstGeom>
        </p:spPr>
        <p:txBody>
          <a:bodyPr/>
          <a:lstStyle>
            <a:lvl1pPr>
              <a:defRPr sz="3700"/>
            </a:lvl1pPr>
          </a:lstStyle>
          <a:p>
            <a:pPr rtl="0">
              <a:defRPr/>
            </a:pPr>
            <a:r>
              <a:t>Pattern 2</a:t>
            </a:r>
          </a:p>
        </p:txBody>
      </p:sp>
      <p:pic>
        <p:nvPicPr>
          <p:cNvPr id="241" name="Picture 2" descr="Picture 2"/>
          <p:cNvPicPr>
            <a:picLocks noChangeAspect="1"/>
          </p:cNvPicPr>
          <p:nvPr/>
        </p:nvPicPr>
        <p:blipFill>
          <a:blip r:embed="rId3">
            <a:extLst/>
          </a:blip>
          <a:stretch>
            <a:fillRect/>
          </a:stretch>
        </p:blipFill>
        <p:spPr>
          <a:xfrm>
            <a:off x="338138" y="1000125"/>
            <a:ext cx="4618038" cy="3286125"/>
          </a:xfrm>
          <a:prstGeom prst="rect">
            <a:avLst/>
          </a:prstGeom>
          <a:ln w="12700">
            <a:miter lim="400000"/>
          </a:ln>
        </p:spPr>
      </p:pic>
      <p:pic>
        <p:nvPicPr>
          <p:cNvPr id="242" name="Picture 3" descr="Picture 3"/>
          <p:cNvPicPr>
            <a:picLocks noChangeAspect="1"/>
          </p:cNvPicPr>
          <p:nvPr/>
        </p:nvPicPr>
        <p:blipFill>
          <a:blip r:embed="rId4">
            <a:extLst/>
          </a:blip>
          <a:stretch>
            <a:fillRect/>
          </a:stretch>
        </p:blipFill>
        <p:spPr>
          <a:xfrm>
            <a:off x="3357562" y="2643188"/>
            <a:ext cx="5553076" cy="392906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xfrm>
            <a:off x="484709" y="452718"/>
            <a:ext cx="7055382" cy="1400531"/>
          </a:xfrm>
          <a:prstGeom prst="rect">
            <a:avLst/>
          </a:prstGeom>
        </p:spPr>
        <p:txBody>
          <a:bodyPr/>
          <a:lstStyle/>
          <a:p>
            <a:pPr rtl="0">
              <a:defRPr/>
            </a:pPr>
            <a:r>
              <a:t>Gleason Pattern 3</a:t>
            </a:r>
          </a:p>
        </p:txBody>
      </p:sp>
      <p:pic>
        <p:nvPicPr>
          <p:cNvPr id="247" name="Picture 2" descr="Picture 2"/>
          <p:cNvPicPr>
            <a:picLocks noChangeAspect="1"/>
          </p:cNvPicPr>
          <p:nvPr/>
        </p:nvPicPr>
        <p:blipFill>
          <a:blip r:embed="rId2">
            <a:extLst/>
          </a:blip>
          <a:stretch>
            <a:fillRect/>
          </a:stretch>
        </p:blipFill>
        <p:spPr>
          <a:xfrm>
            <a:off x="457200" y="1628775"/>
            <a:ext cx="4041775" cy="4032250"/>
          </a:xfrm>
          <a:prstGeom prst="rect">
            <a:avLst/>
          </a:prstGeom>
          <a:ln w="12700">
            <a:miter lim="400000"/>
          </a:ln>
        </p:spPr>
      </p:pic>
      <p:pic>
        <p:nvPicPr>
          <p:cNvPr id="248" name="Picture 2" descr="Picture 2"/>
          <p:cNvPicPr>
            <a:picLocks noChangeAspect="1"/>
          </p:cNvPicPr>
          <p:nvPr/>
        </p:nvPicPr>
        <p:blipFill>
          <a:blip r:embed="rId3">
            <a:extLst/>
          </a:blip>
          <a:stretch>
            <a:fillRect/>
          </a:stretch>
        </p:blipFill>
        <p:spPr>
          <a:xfrm>
            <a:off x="4632325" y="1628775"/>
            <a:ext cx="4041775" cy="403225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ph type="title"/>
          </p:nvPr>
        </p:nvSpPr>
        <p:spPr>
          <a:xfrm>
            <a:off x="0" y="292100"/>
            <a:ext cx="9144000" cy="708025"/>
          </a:xfrm>
          <a:prstGeom prst="rect">
            <a:avLst/>
          </a:prstGeom>
        </p:spPr>
        <p:txBody>
          <a:bodyPr/>
          <a:lstStyle>
            <a:lvl1pPr>
              <a:defRPr sz="3700"/>
            </a:lvl1pPr>
          </a:lstStyle>
          <a:p>
            <a:pPr rtl="0">
              <a:defRPr/>
            </a:pPr>
            <a:r>
              <a:t>Pattern 3</a:t>
            </a:r>
          </a:p>
        </p:txBody>
      </p:sp>
      <p:pic>
        <p:nvPicPr>
          <p:cNvPr id="251" name="Picture 2" descr="Picture 2"/>
          <p:cNvPicPr>
            <a:picLocks noChangeAspect="1"/>
          </p:cNvPicPr>
          <p:nvPr/>
        </p:nvPicPr>
        <p:blipFill>
          <a:blip r:embed="rId3">
            <a:extLst/>
          </a:blip>
          <a:stretch>
            <a:fillRect/>
          </a:stretch>
        </p:blipFill>
        <p:spPr>
          <a:xfrm>
            <a:off x="214313" y="2071688"/>
            <a:ext cx="4600576" cy="3857626"/>
          </a:xfrm>
          <a:prstGeom prst="rect">
            <a:avLst/>
          </a:prstGeom>
          <a:ln w="12700">
            <a:miter lim="400000"/>
          </a:ln>
        </p:spPr>
      </p:pic>
      <p:pic>
        <p:nvPicPr>
          <p:cNvPr id="252" name="Picture 3" descr="Picture 3"/>
          <p:cNvPicPr>
            <a:picLocks noChangeAspect="1"/>
          </p:cNvPicPr>
          <p:nvPr/>
        </p:nvPicPr>
        <p:blipFill>
          <a:blip r:embed="rId4">
            <a:extLst/>
          </a:blip>
          <a:stretch>
            <a:fillRect/>
          </a:stretch>
        </p:blipFill>
        <p:spPr>
          <a:xfrm>
            <a:off x="5165725" y="1214437"/>
            <a:ext cx="3629025" cy="2552701"/>
          </a:xfrm>
          <a:prstGeom prst="rect">
            <a:avLst/>
          </a:prstGeom>
          <a:ln w="12700">
            <a:miter lim="400000"/>
          </a:ln>
        </p:spPr>
      </p:pic>
      <p:pic>
        <p:nvPicPr>
          <p:cNvPr id="253" name="Picture 4" descr="Picture 4"/>
          <p:cNvPicPr>
            <a:picLocks noChangeAspect="1"/>
          </p:cNvPicPr>
          <p:nvPr/>
        </p:nvPicPr>
        <p:blipFill>
          <a:blip r:embed="rId5">
            <a:extLst/>
          </a:blip>
          <a:stretch>
            <a:fillRect/>
          </a:stretch>
        </p:blipFill>
        <p:spPr>
          <a:xfrm>
            <a:off x="5143500" y="4071937"/>
            <a:ext cx="3643313" cy="259873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itle 1"/>
          <p:cNvSpPr txBox="1"/>
          <p:nvPr>
            <p:ph type="title"/>
          </p:nvPr>
        </p:nvSpPr>
        <p:spPr>
          <a:xfrm>
            <a:off x="0" y="142874"/>
            <a:ext cx="9144000" cy="642940"/>
          </a:xfrm>
          <a:prstGeom prst="rect">
            <a:avLst/>
          </a:prstGeom>
        </p:spPr>
        <p:txBody>
          <a:bodyPr/>
          <a:lstStyle>
            <a:lvl1pPr defTabSz="448062">
              <a:defRPr sz="3626"/>
            </a:lvl1pPr>
          </a:lstStyle>
          <a:p>
            <a:pPr rtl="0">
              <a:defRPr/>
            </a:pPr>
            <a:r>
              <a:t>Pattern 4</a:t>
            </a:r>
          </a:p>
        </p:txBody>
      </p:sp>
      <p:pic>
        <p:nvPicPr>
          <p:cNvPr id="258" name="Picture 2" descr="Picture 2"/>
          <p:cNvPicPr>
            <a:picLocks noChangeAspect="1"/>
          </p:cNvPicPr>
          <p:nvPr/>
        </p:nvPicPr>
        <p:blipFill>
          <a:blip r:embed="rId2">
            <a:extLst/>
          </a:blip>
          <a:stretch>
            <a:fillRect/>
          </a:stretch>
        </p:blipFill>
        <p:spPr>
          <a:xfrm>
            <a:off x="0" y="785812"/>
            <a:ext cx="4829175" cy="3495676"/>
          </a:xfrm>
          <a:prstGeom prst="rect">
            <a:avLst/>
          </a:prstGeom>
          <a:ln w="12700">
            <a:miter lim="400000"/>
          </a:ln>
        </p:spPr>
      </p:pic>
      <p:pic>
        <p:nvPicPr>
          <p:cNvPr id="259" name="Picture 3" descr="Picture 3"/>
          <p:cNvPicPr>
            <a:picLocks noChangeAspect="1"/>
          </p:cNvPicPr>
          <p:nvPr/>
        </p:nvPicPr>
        <p:blipFill>
          <a:blip r:embed="rId3">
            <a:extLst/>
          </a:blip>
          <a:stretch>
            <a:fillRect/>
          </a:stretch>
        </p:blipFill>
        <p:spPr>
          <a:xfrm>
            <a:off x="4295775" y="3562350"/>
            <a:ext cx="4848225" cy="329565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Picture 2" descr="Picture 2"/>
          <p:cNvPicPr>
            <a:picLocks noChangeAspect="1"/>
          </p:cNvPicPr>
          <p:nvPr/>
        </p:nvPicPr>
        <p:blipFill>
          <a:blip r:embed="rId2">
            <a:extLst/>
          </a:blip>
          <a:stretch>
            <a:fillRect/>
          </a:stretch>
        </p:blipFill>
        <p:spPr>
          <a:xfrm>
            <a:off x="0" y="0"/>
            <a:ext cx="4500563" cy="3225800"/>
          </a:xfrm>
          <a:prstGeom prst="rect">
            <a:avLst/>
          </a:prstGeom>
          <a:ln w="12700">
            <a:miter lim="400000"/>
          </a:ln>
        </p:spPr>
      </p:pic>
      <p:pic>
        <p:nvPicPr>
          <p:cNvPr id="262" name="Picture 3" descr="Picture 3"/>
          <p:cNvPicPr>
            <a:picLocks noChangeAspect="1"/>
          </p:cNvPicPr>
          <p:nvPr/>
        </p:nvPicPr>
        <p:blipFill>
          <a:blip r:embed="rId3">
            <a:extLst/>
          </a:blip>
          <a:stretch>
            <a:fillRect/>
          </a:stretch>
        </p:blipFill>
        <p:spPr>
          <a:xfrm>
            <a:off x="4643437" y="0"/>
            <a:ext cx="4500563" cy="3257550"/>
          </a:xfrm>
          <a:prstGeom prst="rect">
            <a:avLst/>
          </a:prstGeom>
          <a:ln w="12700">
            <a:miter lim="400000"/>
          </a:ln>
        </p:spPr>
      </p:pic>
      <p:pic>
        <p:nvPicPr>
          <p:cNvPr id="263" name="Picture 4" descr="Picture 4"/>
          <p:cNvPicPr>
            <a:picLocks noChangeAspect="1"/>
          </p:cNvPicPr>
          <p:nvPr/>
        </p:nvPicPr>
        <p:blipFill>
          <a:blip r:embed="rId4">
            <a:extLst/>
          </a:blip>
          <a:stretch>
            <a:fillRect/>
          </a:stretch>
        </p:blipFill>
        <p:spPr>
          <a:xfrm>
            <a:off x="0" y="3643312"/>
            <a:ext cx="4527550" cy="3221038"/>
          </a:xfrm>
          <a:prstGeom prst="rect">
            <a:avLst/>
          </a:prstGeom>
          <a:ln w="12700">
            <a:miter lim="400000"/>
          </a:ln>
        </p:spPr>
      </p:pic>
      <p:pic>
        <p:nvPicPr>
          <p:cNvPr id="264" name="Picture 5" descr="Picture 5"/>
          <p:cNvPicPr>
            <a:picLocks noChangeAspect="1"/>
          </p:cNvPicPr>
          <p:nvPr/>
        </p:nvPicPr>
        <p:blipFill>
          <a:blip r:embed="rId5">
            <a:extLst/>
          </a:blip>
          <a:stretch>
            <a:fillRect/>
          </a:stretch>
        </p:blipFill>
        <p:spPr>
          <a:xfrm>
            <a:off x="4676775" y="3643312"/>
            <a:ext cx="4441825" cy="321468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Object 2" descr="Object 2"/>
          <p:cNvPicPr>
            <a:picLocks noChangeAspect="1"/>
          </p:cNvPicPr>
          <p:nvPr/>
        </p:nvPicPr>
        <p:blipFill>
          <a:blip r:embed="rId3">
            <a:extLst/>
          </a:blip>
          <a:stretch>
            <a:fillRect/>
          </a:stretch>
        </p:blipFill>
        <p:spPr>
          <a:xfrm>
            <a:off x="304800" y="228600"/>
            <a:ext cx="5181600" cy="3057525"/>
          </a:xfrm>
          <a:prstGeom prst="rect">
            <a:avLst/>
          </a:prstGeom>
          <a:ln w="12700">
            <a:miter lim="400000"/>
          </a:ln>
        </p:spPr>
      </p:pic>
      <p:pic>
        <p:nvPicPr>
          <p:cNvPr id="188" name="Object 3" descr="Object 3"/>
          <p:cNvPicPr>
            <a:picLocks noChangeAspect="1"/>
          </p:cNvPicPr>
          <p:nvPr/>
        </p:nvPicPr>
        <p:blipFill>
          <a:blip r:embed="rId4">
            <a:extLst/>
          </a:blip>
          <a:srcRect l="6274" t="62915" r="60000" b="119"/>
          <a:stretch>
            <a:fillRect/>
          </a:stretch>
        </p:blipFill>
        <p:spPr>
          <a:xfrm>
            <a:off x="1143000" y="3428999"/>
            <a:ext cx="3276601" cy="2743201"/>
          </a:xfrm>
          <a:prstGeom prst="rect">
            <a:avLst/>
          </a:prstGeom>
          <a:ln w="12700">
            <a:miter lim="400000"/>
          </a:ln>
        </p:spPr>
      </p:pic>
      <p:pic>
        <p:nvPicPr>
          <p:cNvPr id="189" name="Picture 4" descr="Picture 4"/>
          <p:cNvPicPr>
            <a:picLocks noChangeAspect="1"/>
          </p:cNvPicPr>
          <p:nvPr/>
        </p:nvPicPr>
        <p:blipFill>
          <a:blip r:embed="rId5">
            <a:extLst/>
          </a:blip>
          <a:srcRect l="2000" t="2669" r="2000" b="0"/>
          <a:stretch>
            <a:fillRect/>
          </a:stretch>
        </p:blipFill>
        <p:spPr>
          <a:xfrm>
            <a:off x="4572000" y="3429000"/>
            <a:ext cx="3733800" cy="2743200"/>
          </a:xfrm>
          <a:prstGeom prst="rect">
            <a:avLst/>
          </a:prstGeom>
          <a:ln w="12700">
            <a:miter lim="400000"/>
          </a:ln>
        </p:spPr>
      </p:pic>
      <p:pic>
        <p:nvPicPr>
          <p:cNvPr id="190" name="Picture 5" descr="Picture 5"/>
          <p:cNvPicPr>
            <a:picLocks noChangeAspect="1"/>
          </p:cNvPicPr>
          <p:nvPr/>
        </p:nvPicPr>
        <p:blipFill>
          <a:blip r:embed="rId6">
            <a:extLst/>
          </a:blip>
          <a:stretch>
            <a:fillRect/>
          </a:stretch>
        </p:blipFill>
        <p:spPr>
          <a:xfrm>
            <a:off x="5715000" y="228600"/>
            <a:ext cx="3276600" cy="3048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87"/>
                                        </p:tgtEl>
                                        <p:attrNameLst>
                                          <p:attrName>style.visibility</p:attrName>
                                        </p:attrNameLst>
                                      </p:cBhvr>
                                      <p:to>
                                        <p:strVal val="visible"/>
                                      </p:to>
                                    </p:set>
                                    <p:anim calcmode="lin" valueType="num">
                                      <p:cBhvr>
                                        <p:cTn id="7" dur="500" fill="hold"/>
                                        <p:tgtEl>
                                          <p:spTgt spid="187"/>
                                        </p:tgtEl>
                                        <p:attrNameLst>
                                          <p:attrName>ppt_x</p:attrName>
                                        </p:attrNameLst>
                                      </p:cBhvr>
                                      <p:tavLst>
                                        <p:tav tm="0">
                                          <p:val>
                                            <p:strVal val="0-#ppt_w/2"/>
                                          </p:val>
                                        </p:tav>
                                        <p:tav tm="100000">
                                          <p:val>
                                            <p:strVal val="#ppt_x"/>
                                          </p:val>
                                        </p:tav>
                                      </p:tavLst>
                                    </p:anim>
                                    <p:anim calcmode="lin" valueType="num">
                                      <p:cBhvr>
                                        <p:cTn id="8" dur="500" fill="hold"/>
                                        <p:tgtEl>
                                          <p:spTgt spid="1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Subtype="2" presetID="2" grpId="2" fill="hold">
                                  <p:stCondLst>
                                    <p:cond delay="0"/>
                                  </p:stCondLst>
                                  <p:iterate type="el" backwards="0">
                                    <p:tmAbs val="0"/>
                                  </p:iterate>
                                  <p:childTnLst>
                                    <p:set>
                                      <p:cBhvr>
                                        <p:cTn id="11" fill="hold"/>
                                        <p:tgtEl>
                                          <p:spTgt spid="189"/>
                                        </p:tgtEl>
                                        <p:attrNameLst>
                                          <p:attrName>style.visibility</p:attrName>
                                        </p:attrNameLst>
                                      </p:cBhvr>
                                      <p:to>
                                        <p:strVal val="visible"/>
                                      </p:to>
                                    </p:set>
                                    <p:anim calcmode="lin" valueType="num">
                                      <p:cBhvr>
                                        <p:cTn id="12" dur="500" fill="hold"/>
                                        <p:tgtEl>
                                          <p:spTgt spid="189"/>
                                        </p:tgtEl>
                                        <p:attrNameLst>
                                          <p:attrName>ppt_x</p:attrName>
                                        </p:attrNameLst>
                                      </p:cBhvr>
                                      <p:tavLst>
                                        <p:tav tm="0">
                                          <p:val>
                                            <p:strVal val="1+#ppt_w/2"/>
                                          </p:val>
                                        </p:tav>
                                        <p:tav tm="100000">
                                          <p:val>
                                            <p:strVal val="#ppt_x"/>
                                          </p:val>
                                        </p:tav>
                                      </p:tavLst>
                                    </p:anim>
                                    <p:anim calcmode="lin" valueType="num">
                                      <p:cBhvr>
                                        <p:cTn id="13" dur="500" fill="hold"/>
                                        <p:tgtEl>
                                          <p:spTgt spid="1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Class="entr" nodeType="afterEffect" presetSubtype="8" presetID="2" grpId="3" fill="hold">
                                  <p:stCondLst>
                                    <p:cond delay="0"/>
                                  </p:stCondLst>
                                  <p:iterate type="el" backwards="0">
                                    <p:tmAbs val="0"/>
                                  </p:iterate>
                                  <p:childTnLst>
                                    <p:set>
                                      <p:cBhvr>
                                        <p:cTn id="16" fill="hold"/>
                                        <p:tgtEl>
                                          <p:spTgt spid="188"/>
                                        </p:tgtEl>
                                        <p:attrNameLst>
                                          <p:attrName>style.visibility</p:attrName>
                                        </p:attrNameLst>
                                      </p:cBhvr>
                                      <p:to>
                                        <p:strVal val="visible"/>
                                      </p:to>
                                    </p:set>
                                    <p:anim calcmode="lin" valueType="num">
                                      <p:cBhvr>
                                        <p:cTn id="17" dur="500" fill="hold"/>
                                        <p:tgtEl>
                                          <p:spTgt spid="188"/>
                                        </p:tgtEl>
                                        <p:attrNameLst>
                                          <p:attrName>ppt_x</p:attrName>
                                        </p:attrNameLst>
                                      </p:cBhvr>
                                      <p:tavLst>
                                        <p:tav tm="0">
                                          <p:val>
                                            <p:strVal val="0-#ppt_w/2"/>
                                          </p:val>
                                        </p:tav>
                                        <p:tav tm="100000">
                                          <p:val>
                                            <p:strVal val="#ppt_x"/>
                                          </p:val>
                                        </p:tav>
                                      </p:tavLst>
                                    </p:anim>
                                    <p:anim calcmode="lin" valueType="num">
                                      <p:cBhvr>
                                        <p:cTn id="18" dur="500" fill="hold"/>
                                        <p:tgtEl>
                                          <p:spTgt spid="18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Class="entr" nodeType="afterEffect" presetSubtype="2" presetID="2" grpId="4" fill="hold">
                                  <p:stCondLst>
                                    <p:cond delay="0"/>
                                  </p:stCondLst>
                                  <p:iterate type="el" backwards="0">
                                    <p:tmAbs val="0"/>
                                  </p:iterate>
                                  <p:childTnLst>
                                    <p:set>
                                      <p:cBhvr>
                                        <p:cTn id="21" fill="hold"/>
                                        <p:tgtEl>
                                          <p:spTgt spid="190"/>
                                        </p:tgtEl>
                                        <p:attrNameLst>
                                          <p:attrName>style.visibility</p:attrName>
                                        </p:attrNameLst>
                                      </p:cBhvr>
                                      <p:to>
                                        <p:strVal val="visible"/>
                                      </p:to>
                                    </p:set>
                                    <p:anim calcmode="lin" valueType="num">
                                      <p:cBhvr>
                                        <p:cTn id="22" dur="500" fill="hold"/>
                                        <p:tgtEl>
                                          <p:spTgt spid="190"/>
                                        </p:tgtEl>
                                        <p:attrNameLst>
                                          <p:attrName>ppt_x</p:attrName>
                                        </p:attrNameLst>
                                      </p:cBhvr>
                                      <p:tavLst>
                                        <p:tav tm="0">
                                          <p:val>
                                            <p:strVal val="1+#ppt_w/2"/>
                                          </p:val>
                                        </p:tav>
                                        <p:tav tm="100000">
                                          <p:val>
                                            <p:strVal val="#ppt_x"/>
                                          </p:val>
                                        </p:tav>
                                      </p:tavLst>
                                    </p:anim>
                                    <p:anim calcmode="lin" valueType="num">
                                      <p:cBhvr>
                                        <p:cTn id="23" dur="500" fill="hold"/>
                                        <p:tgtEl>
                                          <p:spTgt spid="1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2"/>
      <p:bldP build="whole" bldLvl="1" animBg="1" rev="0" advAuto="0" spid="187" grpId="1"/>
      <p:bldP build="whole" bldLvl="1" animBg="1" rev="0" advAuto="0" spid="188" grpId="3"/>
      <p:bldP build="whole" bldLvl="1" animBg="1" rev="0" advAuto="0" spid="190" grpId="4"/>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itle 1"/>
          <p:cNvSpPr txBox="1"/>
          <p:nvPr>
            <p:ph type="title"/>
          </p:nvPr>
        </p:nvSpPr>
        <p:spPr>
          <a:xfrm>
            <a:off x="484709" y="452718"/>
            <a:ext cx="7055382" cy="1400531"/>
          </a:xfrm>
          <a:prstGeom prst="rect">
            <a:avLst/>
          </a:prstGeom>
        </p:spPr>
        <p:txBody>
          <a:bodyPr/>
          <a:lstStyle/>
          <a:p>
            <a:pPr rtl="0">
              <a:defRPr/>
            </a:pPr>
            <a:r>
              <a:t>Gleason Pattern 5</a:t>
            </a:r>
          </a:p>
        </p:txBody>
      </p:sp>
      <p:pic>
        <p:nvPicPr>
          <p:cNvPr id="267" name="Picture 2" descr="Picture 2"/>
          <p:cNvPicPr>
            <a:picLocks noChangeAspect="1"/>
          </p:cNvPicPr>
          <p:nvPr/>
        </p:nvPicPr>
        <p:blipFill>
          <a:blip r:embed="rId2">
            <a:extLst/>
          </a:blip>
          <a:stretch>
            <a:fillRect/>
          </a:stretch>
        </p:blipFill>
        <p:spPr>
          <a:xfrm>
            <a:off x="827087" y="2921397"/>
            <a:ext cx="3298826" cy="2474119"/>
          </a:xfrm>
          <a:prstGeom prst="rect">
            <a:avLst/>
          </a:prstGeom>
          <a:ln w="12700">
            <a:miter lim="400000"/>
          </a:ln>
        </p:spPr>
      </p:pic>
      <p:pic>
        <p:nvPicPr>
          <p:cNvPr id="268" name="Picture 2" descr="Picture 2"/>
          <p:cNvPicPr>
            <a:picLocks noChangeAspect="1"/>
          </p:cNvPicPr>
          <p:nvPr/>
        </p:nvPicPr>
        <p:blipFill>
          <a:blip r:embed="rId3">
            <a:extLst/>
          </a:blip>
          <a:stretch>
            <a:fillRect/>
          </a:stretch>
        </p:blipFill>
        <p:spPr>
          <a:xfrm>
            <a:off x="4632325" y="1763713"/>
            <a:ext cx="4041775" cy="411321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Rectangle 2"/>
          <p:cNvSpPr txBox="1"/>
          <p:nvPr>
            <p:ph type="title"/>
          </p:nvPr>
        </p:nvSpPr>
        <p:spPr>
          <a:xfrm>
            <a:off x="457200" y="381000"/>
            <a:ext cx="8229600" cy="381000"/>
          </a:xfrm>
          <a:prstGeom prst="rect">
            <a:avLst/>
          </a:prstGeom>
        </p:spPr>
        <p:txBody>
          <a:bodyPr/>
          <a:lstStyle>
            <a:lvl1pPr defTabSz="352049">
              <a:defRPr sz="1925"/>
            </a:lvl1pPr>
          </a:lstStyle>
          <a:p>
            <a:pPr rtl="0">
              <a:defRPr/>
            </a:pPr>
            <a:r>
              <a:t>Prostate Cancer</a:t>
            </a:r>
          </a:p>
        </p:txBody>
      </p:sp>
      <p:pic>
        <p:nvPicPr>
          <p:cNvPr id="271" name="Picture 4" descr="Picture 4"/>
          <p:cNvPicPr>
            <a:picLocks noChangeAspect="1"/>
          </p:cNvPicPr>
          <p:nvPr/>
        </p:nvPicPr>
        <p:blipFill>
          <a:blip r:embed="rId2">
            <a:extLst/>
          </a:blip>
          <a:stretch>
            <a:fillRect/>
          </a:stretch>
        </p:blipFill>
        <p:spPr>
          <a:xfrm>
            <a:off x="1577023" y="2426874"/>
            <a:ext cx="5212080" cy="3447289"/>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1"/>
          <p:cNvSpPr txBox="1"/>
          <p:nvPr>
            <p:ph type="title"/>
          </p:nvPr>
        </p:nvSpPr>
        <p:spPr>
          <a:xfrm>
            <a:off x="484709" y="452718"/>
            <a:ext cx="7055382" cy="1400531"/>
          </a:xfrm>
          <a:prstGeom prst="rect">
            <a:avLst/>
          </a:prstGeom>
        </p:spPr>
        <p:txBody>
          <a:bodyPr/>
          <a:lstStyle/>
          <a:p>
            <a:pPr rtl="0">
              <a:defRPr/>
            </a:pPr>
            <a:r>
              <a:t>Diagnostic tests</a:t>
            </a:r>
          </a:p>
        </p:txBody>
      </p:sp>
      <p:sp>
        <p:nvSpPr>
          <p:cNvPr id="274" name="Content Placeholder 2"/>
          <p:cNvSpPr txBox="1"/>
          <p:nvPr>
            <p:ph type="body" idx="1"/>
          </p:nvPr>
        </p:nvSpPr>
        <p:spPr>
          <a:xfrm>
            <a:off x="457200" y="1219200"/>
            <a:ext cx="8229600" cy="4937125"/>
          </a:xfrm>
          <a:prstGeom prst="rect">
            <a:avLst/>
          </a:prstGeom>
        </p:spPr>
        <p:txBody>
          <a:bodyPr/>
          <a:lstStyle/>
          <a:p>
            <a:pPr rtl="0">
              <a:defRPr/>
            </a:pPr>
            <a:r>
              <a:t>DRE</a:t>
            </a:r>
          </a:p>
          <a:p>
            <a:pPr rtl="0">
              <a:defRPr/>
            </a:pPr>
            <a:r>
              <a:t>PSA</a:t>
            </a:r>
          </a:p>
          <a:p>
            <a:pPr rtl="0">
              <a:defRPr/>
            </a:pPr>
            <a:r>
              <a:t>TRUS</a:t>
            </a:r>
          </a:p>
          <a:p>
            <a:pPr lvl="1" marL="742962" indent="-285754" rtl="0">
              <a:defRPr sz="1800"/>
            </a:pPr>
            <a:r>
              <a:t>To identify lesions of  suspected malignancy</a:t>
            </a:r>
          </a:p>
          <a:p>
            <a:pPr lvl="1" marL="742962" indent="-285754" rtl="0">
              <a:defRPr sz="1800"/>
            </a:pPr>
            <a:r>
              <a:t>To improve the accuracy of prostate biopsies </a:t>
            </a:r>
          </a:p>
          <a:p>
            <a:pPr rtl="0">
              <a:defRPr/>
            </a:pPr>
            <a:r>
              <a:t>Prostate biopsies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ext Box 3"/>
          <p:cNvSpPr txBox="1"/>
          <p:nvPr/>
        </p:nvSpPr>
        <p:spPr>
          <a:xfrm>
            <a:off x="883919" y="609600"/>
            <a:ext cx="7452361" cy="726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600"/>
              </a:spcBef>
              <a:defRPr sz="4400">
                <a:solidFill>
                  <a:srgbClr val="FFFFFF"/>
                </a:solidFill>
                <a:latin typeface="Garamond"/>
                <a:ea typeface="Garamond"/>
                <a:cs typeface="Garamond"/>
                <a:sym typeface="Garamond"/>
              </a:defRPr>
            </a:lvl1pPr>
          </a:lstStyle>
          <a:p>
            <a:pPr/>
            <a:r>
              <a:t>Causes of increased incidence</a:t>
            </a:r>
          </a:p>
        </p:txBody>
      </p:sp>
      <p:sp>
        <p:nvSpPr>
          <p:cNvPr id="277" name="Text Box 5"/>
          <p:cNvSpPr txBox="1"/>
          <p:nvPr/>
        </p:nvSpPr>
        <p:spPr>
          <a:xfrm>
            <a:off x="831506" y="1643049"/>
            <a:ext cx="4632960" cy="13004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spcBef>
                <a:spcPts val="2100"/>
              </a:spcBef>
              <a:defRPr sz="3600">
                <a:solidFill>
                  <a:srgbClr val="FFCC00"/>
                </a:solidFill>
                <a:latin typeface="Garamond"/>
                <a:ea typeface="Garamond"/>
                <a:cs typeface="Garamond"/>
                <a:sym typeface="Garamond"/>
              </a:defRPr>
            </a:lvl1pPr>
            <a:lvl2pPr marL="914400" indent="-457200" algn="l">
              <a:spcBef>
                <a:spcPts val="1900"/>
              </a:spcBef>
              <a:buSzPct val="100000"/>
              <a:buAutoNum type="arabicPeriod" startAt="1"/>
              <a:defRPr b="1" sz="3200">
                <a:solidFill>
                  <a:srgbClr val="FFCC00"/>
                </a:solidFill>
                <a:latin typeface="Garamond"/>
                <a:ea typeface="Garamond"/>
                <a:cs typeface="Garamond"/>
                <a:sym typeface="Garamond"/>
              </a:defRPr>
            </a:lvl2pPr>
          </a:lstStyle>
          <a:p>
            <a:pPr/>
            <a:r>
              <a:t>A- Early detection:</a:t>
            </a:r>
            <a:endParaRPr>
              <a:solidFill>
                <a:srgbClr val="FFFFFF"/>
              </a:solidFill>
            </a:endParaRPr>
          </a:p>
          <a:p>
            <a:pPr lvl="1"/>
            <a:r>
              <a:t>PSA</a:t>
            </a:r>
          </a:p>
        </p:txBody>
      </p:sp>
      <p:pic>
        <p:nvPicPr>
          <p:cNvPr id="278" name="Picture 6" descr="Picture 6">
            <a:hlinkClick r:id="rId3" invalidUrl="" action="" tgtFrame="" tooltip="" history="1" highlightClick="0" endSnd="0"/>
          </p:cNvPr>
          <p:cNvPicPr>
            <a:picLocks noChangeAspect="1"/>
          </p:cNvPicPr>
          <p:nvPr/>
        </p:nvPicPr>
        <p:blipFill>
          <a:blip r:embed="rId4">
            <a:extLst/>
          </a:blip>
          <a:stretch>
            <a:fillRect/>
          </a:stretch>
        </p:blipFill>
        <p:spPr>
          <a:xfrm>
            <a:off x="3428991" y="2571743"/>
            <a:ext cx="4038601" cy="3810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77">
                                            <p:bg/>
                                          </p:spTgt>
                                        </p:tgtEl>
                                        <p:attrNameLst>
                                          <p:attrName>style.visibility</p:attrName>
                                        </p:attrNameLst>
                                      </p:cBhvr>
                                      <p:to>
                                        <p:strVal val="visible"/>
                                      </p:to>
                                    </p:set>
                                    <p:anim calcmode="lin" valueType="num">
                                      <p:cBhvr>
                                        <p:cTn id="7" dur="500" fill="hold"/>
                                        <p:tgtEl>
                                          <p:spTgt spid="277">
                                            <p:bg/>
                                          </p:spTgt>
                                        </p:tgtEl>
                                        <p:attrNameLst>
                                          <p:attrName>ppt_x</p:attrName>
                                        </p:attrNameLst>
                                      </p:cBhvr>
                                      <p:tavLst>
                                        <p:tav tm="0">
                                          <p:val>
                                            <p:strVal val="0-#ppt_w/2"/>
                                          </p:val>
                                        </p:tav>
                                        <p:tav tm="100000">
                                          <p:val>
                                            <p:strVal val="#ppt_x"/>
                                          </p:val>
                                        </p:tav>
                                      </p:tavLst>
                                    </p:anim>
                                    <p:anim calcmode="lin" valueType="num">
                                      <p:cBhvr>
                                        <p:cTn id="8" dur="500" fill="hold"/>
                                        <p:tgtEl>
                                          <p:spTgt spid="27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77">
                                            <p:txEl>
                                              <p:pRg st="0" end="0"/>
                                            </p:txEl>
                                          </p:spTgt>
                                        </p:tgtEl>
                                        <p:attrNameLst>
                                          <p:attrName>style.visibility</p:attrName>
                                        </p:attrNameLst>
                                      </p:cBhvr>
                                      <p:to>
                                        <p:strVal val="visible"/>
                                      </p:to>
                                    </p:set>
                                    <p:anim calcmode="lin" valueType="num">
                                      <p:cBhvr>
                                        <p:cTn id="11" dur="500" fill="hold"/>
                                        <p:tgtEl>
                                          <p:spTgt spid="2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Class="entr" nodeType="afterEffect" presetSubtype="8" presetID="2" grpId="1" fill="hold">
                                  <p:stCondLst>
                                    <p:cond delay="0"/>
                                  </p:stCondLst>
                                  <p:iterate type="el" backwards="0">
                                    <p:tmAbs val="0"/>
                                  </p:iterate>
                                  <p:childTnLst>
                                    <p:set>
                                      <p:cBhvr>
                                        <p:cTn id="15" fill="hold"/>
                                        <p:tgtEl>
                                          <p:spTgt spid="277">
                                            <p:txEl>
                                              <p:pRg st="1" end="1"/>
                                            </p:txEl>
                                          </p:spTgt>
                                        </p:tgtEl>
                                        <p:attrNameLst>
                                          <p:attrName>style.visibility</p:attrName>
                                        </p:attrNameLst>
                                      </p:cBhvr>
                                      <p:to>
                                        <p:strVal val="visible"/>
                                      </p:to>
                                    </p:set>
                                    <p:anim calcmode="lin" valueType="num">
                                      <p:cBhvr>
                                        <p:cTn id="16" dur="500" fill="hold"/>
                                        <p:tgtEl>
                                          <p:spTgt spid="2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2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7"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2"/>
          <p:cNvSpPr txBox="1"/>
          <p:nvPr>
            <p:ph type="title"/>
          </p:nvPr>
        </p:nvSpPr>
        <p:spPr>
          <a:xfrm>
            <a:off x="484709" y="452718"/>
            <a:ext cx="7055382" cy="1400531"/>
          </a:xfrm>
          <a:prstGeom prst="rect">
            <a:avLst/>
          </a:prstGeom>
        </p:spPr>
        <p:txBody>
          <a:bodyPr/>
          <a:lstStyle/>
          <a:p>
            <a:pPr rtl="0">
              <a:defRPr/>
            </a:pPr>
          </a:p>
        </p:txBody>
      </p:sp>
      <p:sp>
        <p:nvSpPr>
          <p:cNvPr id="283" name="Content Placeholder 1"/>
          <p:cNvSpPr txBox="1"/>
          <p:nvPr>
            <p:ph type="body" idx="1"/>
          </p:nvPr>
        </p:nvSpPr>
        <p:spPr>
          <a:xfrm>
            <a:off x="827700" y="2052925"/>
            <a:ext cx="6711654" cy="4195482"/>
          </a:xfrm>
          <a:prstGeom prst="rect">
            <a:avLst/>
          </a:prstGeom>
        </p:spPr>
        <p:txBody>
          <a:bodyPr/>
          <a:lstStyle/>
          <a:p>
            <a:pPr rtl="0">
              <a:defRPr>
                <a:solidFill>
                  <a:srgbClr val="FF0000"/>
                </a:solidFill>
              </a:defRPr>
            </a:pPr>
            <a:r>
              <a:t>prostatic –specific antigen (PSA</a:t>
            </a:r>
            <a:r>
              <a:rPr>
                <a:solidFill>
                  <a:srgbClr val="FFFFFF"/>
                </a:solidFill>
              </a:rPr>
              <a:t>) is proteolytic enzyme produced by both normal and neoplastic epithelium. It secreted into prostatic acini then into the seminal fluid where it increases the motility of the sperm by maintaining the seminal secretion in a liquid state. </a:t>
            </a:r>
            <a:endParaRPr>
              <a:solidFill>
                <a:srgbClr val="FFFFFF"/>
              </a:solidFill>
            </a:endParaRPr>
          </a:p>
          <a:p>
            <a:pPr rtl="0">
              <a:defRPr/>
            </a:pPr>
            <a:r>
              <a:t>It s upper normal limit value 4ng/L. it is used in the diagnosis of early Ca but it is of limited that due to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Rectangle 2"/>
          <p:cNvSpPr txBox="1"/>
          <p:nvPr>
            <p:ph type="title" idx="4294967295"/>
          </p:nvPr>
        </p:nvSpPr>
        <p:spPr>
          <a:xfrm>
            <a:off x="0" y="274638"/>
            <a:ext cx="8229600" cy="1143001"/>
          </a:xfrm>
          <a:prstGeom prst="rect">
            <a:avLst/>
          </a:prstGeom>
        </p:spPr>
        <p:txBody>
          <a:bodyPr>
            <a:normAutofit fontScale="100000" lnSpcReduction="0"/>
          </a:bodyPr>
          <a:lstStyle>
            <a:lvl1pPr>
              <a:defRPr>
                <a:solidFill>
                  <a:srgbClr val="FFFFFF"/>
                </a:solidFill>
                <a:latin typeface="Garamond"/>
                <a:ea typeface="Garamond"/>
                <a:cs typeface="Garamond"/>
                <a:sym typeface="Garamond"/>
              </a:defRPr>
            </a:lvl1pPr>
          </a:lstStyle>
          <a:p>
            <a:pPr rtl="0">
              <a:defRPr/>
            </a:pPr>
            <a:r>
              <a:t>Causes of Raised PSA:</a:t>
            </a:r>
          </a:p>
        </p:txBody>
      </p:sp>
      <p:sp>
        <p:nvSpPr>
          <p:cNvPr id="286" name="Rectangle 3"/>
          <p:cNvSpPr txBox="1"/>
          <p:nvPr>
            <p:ph type="body" idx="4294967295"/>
          </p:nvPr>
        </p:nvSpPr>
        <p:spPr>
          <a:xfrm>
            <a:off x="0" y="1481137"/>
            <a:ext cx="8229600" cy="4525963"/>
          </a:xfrm>
          <a:prstGeom prst="rect">
            <a:avLst/>
          </a:prstGeom>
        </p:spPr>
        <p:txBody>
          <a:bodyPr/>
          <a:lstStyle/>
          <a:p>
            <a:pPr rtl="0">
              <a:defRPr b="1" sz="2800">
                <a:solidFill>
                  <a:srgbClr val="FFCC00"/>
                </a:solidFill>
                <a:latin typeface="Garamond"/>
                <a:ea typeface="Garamond"/>
                <a:cs typeface="Garamond"/>
                <a:sym typeface="Garamond"/>
              </a:defRPr>
            </a:pPr>
            <a:r>
              <a:t>Prostaitc cancer</a:t>
            </a:r>
          </a:p>
          <a:p>
            <a:pPr rtl="0">
              <a:defRPr b="1" sz="2800">
                <a:solidFill>
                  <a:srgbClr val="FFCC00"/>
                </a:solidFill>
                <a:latin typeface="Garamond"/>
                <a:ea typeface="Garamond"/>
                <a:cs typeface="Garamond"/>
                <a:sym typeface="Garamond"/>
              </a:defRPr>
            </a:pPr>
            <a:r>
              <a:t>BPH</a:t>
            </a:r>
          </a:p>
          <a:p>
            <a:pPr rtl="0">
              <a:defRPr b="1" sz="2800">
                <a:solidFill>
                  <a:srgbClr val="FFCC00"/>
                </a:solidFill>
                <a:latin typeface="Garamond"/>
                <a:ea typeface="Garamond"/>
                <a:cs typeface="Garamond"/>
                <a:sym typeface="Garamond"/>
              </a:defRPr>
            </a:pPr>
            <a:r>
              <a:t>Prostatic infarction</a:t>
            </a:r>
          </a:p>
          <a:p>
            <a:pPr rtl="0">
              <a:defRPr b="1" sz="2800">
                <a:solidFill>
                  <a:srgbClr val="FFCC00"/>
                </a:solidFill>
                <a:latin typeface="Garamond"/>
                <a:ea typeface="Garamond"/>
                <a:cs typeface="Garamond"/>
                <a:sym typeface="Garamond"/>
              </a:defRPr>
            </a:pPr>
            <a:r>
              <a:t>Prostatic manipulation</a:t>
            </a:r>
          </a:p>
          <a:p>
            <a:pPr rtl="0">
              <a:defRPr b="1" sz="2800">
                <a:solidFill>
                  <a:srgbClr val="FFCC00"/>
                </a:solidFill>
                <a:latin typeface="Garamond"/>
                <a:ea typeface="Garamond"/>
                <a:cs typeface="Garamond"/>
                <a:sym typeface="Garamond"/>
              </a:defRPr>
            </a:pPr>
            <a:r>
              <a:t>Prostatic biopsy</a:t>
            </a:r>
          </a:p>
          <a:p>
            <a:pPr rtl="0">
              <a:defRPr b="1" sz="2800">
                <a:solidFill>
                  <a:srgbClr val="FFCC00"/>
                </a:solidFill>
                <a:latin typeface="Garamond"/>
                <a:ea typeface="Garamond"/>
                <a:cs typeface="Garamond"/>
                <a:sym typeface="Garamond"/>
              </a:defRPr>
            </a:pPr>
            <a:r>
              <a:t>Acute urinary retention</a:t>
            </a:r>
          </a:p>
          <a:p>
            <a:pPr rtl="0">
              <a:defRPr b="1" sz="2800">
                <a:solidFill>
                  <a:srgbClr val="FFCC00"/>
                </a:solidFill>
                <a:latin typeface="Garamond"/>
                <a:ea typeface="Garamond"/>
                <a:cs typeface="Garamond"/>
                <a:sym typeface="Garamond"/>
              </a:defRPr>
            </a:pPr>
            <a:r>
              <a:t>Urethral catheterisation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86"/>
                                        </p:tgtEl>
                                        <p:attrNameLst>
                                          <p:attrName>style.visibility</p:attrName>
                                        </p:attrNameLst>
                                      </p:cBhvr>
                                      <p:to>
                                        <p:strVal val="visible"/>
                                      </p:to>
                                    </p:set>
                                    <p:anim calcmode="lin" valueType="num">
                                      <p:cBhvr>
                                        <p:cTn id="7" dur="500" fill="hold"/>
                                        <p:tgtEl>
                                          <p:spTgt spid="286"/>
                                        </p:tgtEl>
                                        <p:attrNameLst>
                                          <p:attrName>ppt_x</p:attrName>
                                        </p:attrNameLst>
                                      </p:cBhvr>
                                      <p:tavLst>
                                        <p:tav tm="0">
                                          <p:val>
                                            <p:strVal val="0-#ppt_w/2"/>
                                          </p:val>
                                        </p:tav>
                                        <p:tav tm="100000">
                                          <p:val>
                                            <p:strVal val="#ppt_x"/>
                                          </p:val>
                                        </p:tav>
                                      </p:tavLst>
                                    </p:anim>
                                    <p:anim calcmode="lin" valueType="num">
                                      <p:cBhvr>
                                        <p:cTn id="8" dur="500" fill="hold"/>
                                        <p:tgtEl>
                                          <p:spTgt spid="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Rectangle 2"/>
          <p:cNvSpPr txBox="1"/>
          <p:nvPr>
            <p:ph type="title" idx="4294967295"/>
          </p:nvPr>
        </p:nvSpPr>
        <p:spPr>
          <a:xfrm>
            <a:off x="0" y="274638"/>
            <a:ext cx="8229600" cy="1143001"/>
          </a:xfrm>
          <a:prstGeom prst="rect">
            <a:avLst/>
          </a:prstGeom>
        </p:spPr>
        <p:txBody>
          <a:bodyPr>
            <a:normAutofit fontScale="100000" lnSpcReduction="0"/>
          </a:bodyPr>
          <a:lstStyle>
            <a:lvl1pPr>
              <a:defRPr>
                <a:solidFill>
                  <a:srgbClr val="FFFFFF"/>
                </a:solidFill>
                <a:latin typeface="Garamond"/>
                <a:ea typeface="Garamond"/>
                <a:cs typeface="Garamond"/>
                <a:sym typeface="Garamond"/>
              </a:defRPr>
            </a:lvl1pPr>
          </a:lstStyle>
          <a:p>
            <a:pPr rtl="0">
              <a:defRPr/>
            </a:pPr>
            <a:r>
              <a:t>Age related reference limits:</a:t>
            </a:r>
          </a:p>
        </p:txBody>
      </p:sp>
      <p:sp>
        <p:nvSpPr>
          <p:cNvPr id="289" name="Rectangle 3"/>
          <p:cNvSpPr txBox="1"/>
          <p:nvPr>
            <p:ph type="body" sz="half" idx="4294967295"/>
          </p:nvPr>
        </p:nvSpPr>
        <p:spPr>
          <a:xfrm>
            <a:off x="0" y="1905000"/>
            <a:ext cx="4033838" cy="4114800"/>
          </a:xfrm>
          <a:prstGeom prst="rect">
            <a:avLst/>
          </a:prstGeom>
        </p:spPr>
        <p:txBody>
          <a:bodyPr/>
          <a:lstStyle/>
          <a:p>
            <a:pPr rtl="0">
              <a:buSzTx/>
              <a:buFont typeface="Wingdings 3"/>
              <a:buNone/>
              <a:defRPr b="1">
                <a:solidFill>
                  <a:srgbClr val="FFCC00"/>
                </a:solidFill>
                <a:latin typeface="Garamond"/>
                <a:ea typeface="Garamond"/>
                <a:cs typeface="Garamond"/>
                <a:sym typeface="Garamond"/>
              </a:defRPr>
            </a:pPr>
            <a:r>
              <a:t>&lt;49y</a:t>
            </a:r>
          </a:p>
          <a:p>
            <a:pPr rtl="0">
              <a:buSzTx/>
              <a:buFont typeface="Wingdings 3"/>
              <a:buNone/>
              <a:defRPr b="1">
                <a:solidFill>
                  <a:srgbClr val="FFCC00"/>
                </a:solidFill>
                <a:latin typeface="Garamond"/>
                <a:ea typeface="Garamond"/>
                <a:cs typeface="Garamond"/>
                <a:sym typeface="Garamond"/>
              </a:defRPr>
            </a:pPr>
          </a:p>
          <a:p>
            <a:pPr rtl="0">
              <a:buSzTx/>
              <a:buFont typeface="Wingdings 3"/>
              <a:buNone/>
              <a:defRPr b="1">
                <a:solidFill>
                  <a:srgbClr val="FFCC00"/>
                </a:solidFill>
                <a:latin typeface="Garamond"/>
                <a:ea typeface="Garamond"/>
                <a:cs typeface="Garamond"/>
                <a:sym typeface="Garamond"/>
              </a:defRPr>
            </a:pPr>
            <a:r>
              <a:t>50-59y</a:t>
            </a:r>
          </a:p>
          <a:p>
            <a:pPr rtl="0">
              <a:buSzTx/>
              <a:buFont typeface="Wingdings 3"/>
              <a:buNone/>
              <a:defRPr b="1">
                <a:solidFill>
                  <a:srgbClr val="FFCC00"/>
                </a:solidFill>
                <a:latin typeface="Garamond"/>
                <a:ea typeface="Garamond"/>
                <a:cs typeface="Garamond"/>
                <a:sym typeface="Garamond"/>
              </a:defRPr>
            </a:pPr>
          </a:p>
          <a:p>
            <a:pPr rtl="0">
              <a:buSzTx/>
              <a:buFont typeface="Wingdings 3"/>
              <a:buNone/>
              <a:defRPr b="1">
                <a:solidFill>
                  <a:srgbClr val="FFCC00"/>
                </a:solidFill>
                <a:latin typeface="Garamond"/>
                <a:ea typeface="Garamond"/>
                <a:cs typeface="Garamond"/>
                <a:sym typeface="Garamond"/>
              </a:defRPr>
            </a:pPr>
            <a:r>
              <a:t>60-69y</a:t>
            </a:r>
          </a:p>
          <a:p>
            <a:pPr rtl="0">
              <a:buSzTx/>
              <a:buFont typeface="Wingdings 3"/>
              <a:buNone/>
              <a:defRPr b="1">
                <a:solidFill>
                  <a:srgbClr val="FFCC00"/>
                </a:solidFill>
                <a:latin typeface="Garamond"/>
                <a:ea typeface="Garamond"/>
                <a:cs typeface="Garamond"/>
                <a:sym typeface="Garamond"/>
              </a:defRPr>
            </a:pPr>
          </a:p>
          <a:p>
            <a:pPr rtl="0">
              <a:buSzTx/>
              <a:buFont typeface="Wingdings 3"/>
              <a:buNone/>
              <a:defRPr b="1">
                <a:solidFill>
                  <a:srgbClr val="FFCC00"/>
                </a:solidFill>
                <a:latin typeface="Garamond"/>
                <a:ea typeface="Garamond"/>
                <a:cs typeface="Garamond"/>
                <a:sym typeface="Garamond"/>
              </a:defRPr>
            </a:pPr>
            <a:r>
              <a:t>70-79y</a:t>
            </a:r>
          </a:p>
        </p:txBody>
      </p:sp>
      <p:sp>
        <p:nvSpPr>
          <p:cNvPr id="290" name="Rectangle 4"/>
          <p:cNvSpPr txBox="1"/>
          <p:nvPr/>
        </p:nvSpPr>
        <p:spPr>
          <a:xfrm>
            <a:off x="5155882" y="1905000"/>
            <a:ext cx="3942398" cy="4114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6" indent="-342906" algn="l" defTabSz="457206">
              <a:spcBef>
                <a:spcPts val="1000"/>
              </a:spcBef>
              <a:defRPr b="1" sz="2000">
                <a:solidFill>
                  <a:srgbClr val="FFCC00"/>
                </a:solidFill>
                <a:latin typeface="Garamond"/>
                <a:ea typeface="Garamond"/>
                <a:cs typeface="Garamond"/>
                <a:sym typeface="Garamond"/>
              </a:defRPr>
            </a:pPr>
            <a:r>
              <a:t>&lt;2.5 </a:t>
            </a:r>
            <a:r>
              <a:rPr b="0">
                <a:latin typeface="Symbol"/>
                <a:ea typeface="Symbol"/>
                <a:cs typeface="Symbol"/>
                <a:sym typeface="Symbol"/>
              </a:rPr>
              <a:t>m</a:t>
            </a:r>
            <a:r>
              <a:t>g/l</a:t>
            </a:r>
            <a:endParaRPr>
              <a:solidFill>
                <a:srgbClr val="FFFFFF"/>
              </a:solidFill>
            </a:endParaRPr>
          </a:p>
          <a:p>
            <a:pPr marL="342906" indent="-342906" algn="l" defTabSz="457206">
              <a:spcBef>
                <a:spcPts val="1000"/>
              </a:spcBef>
              <a:defRPr b="1" sz="2000">
                <a:solidFill>
                  <a:srgbClr val="FFCC00"/>
                </a:solidFill>
                <a:latin typeface="Garamond"/>
                <a:ea typeface="Garamond"/>
                <a:cs typeface="Garamond"/>
                <a:sym typeface="Garamond"/>
              </a:defRPr>
            </a:pPr>
          </a:p>
          <a:p>
            <a:pPr marL="342906" indent="-342906" algn="l" defTabSz="457206">
              <a:spcBef>
                <a:spcPts val="1000"/>
              </a:spcBef>
              <a:defRPr b="1" sz="2000">
                <a:solidFill>
                  <a:srgbClr val="FFCC00"/>
                </a:solidFill>
                <a:latin typeface="Garamond"/>
                <a:ea typeface="Garamond"/>
                <a:cs typeface="Garamond"/>
                <a:sym typeface="Garamond"/>
              </a:defRPr>
            </a:pPr>
            <a:r>
              <a:t>&lt;3.5 </a:t>
            </a:r>
            <a:endParaRPr>
              <a:solidFill>
                <a:srgbClr val="FFFFFF"/>
              </a:solidFill>
            </a:endParaRPr>
          </a:p>
          <a:p>
            <a:pPr marL="342906" indent="-342906" algn="l" defTabSz="457206">
              <a:spcBef>
                <a:spcPts val="1000"/>
              </a:spcBef>
              <a:defRPr b="1" sz="2000">
                <a:solidFill>
                  <a:srgbClr val="FFCC00"/>
                </a:solidFill>
                <a:latin typeface="Garamond"/>
                <a:ea typeface="Garamond"/>
                <a:cs typeface="Garamond"/>
                <a:sym typeface="Garamond"/>
              </a:defRPr>
            </a:pPr>
          </a:p>
          <a:p>
            <a:pPr marL="342906" indent="-342906" algn="l" defTabSz="457206">
              <a:spcBef>
                <a:spcPts val="1000"/>
              </a:spcBef>
              <a:defRPr b="1" sz="2000">
                <a:solidFill>
                  <a:srgbClr val="FFCC00"/>
                </a:solidFill>
                <a:latin typeface="Garamond"/>
                <a:ea typeface="Garamond"/>
                <a:cs typeface="Garamond"/>
                <a:sym typeface="Garamond"/>
              </a:defRPr>
            </a:pPr>
            <a:r>
              <a:t>&lt;4.5</a:t>
            </a:r>
            <a:endParaRPr>
              <a:solidFill>
                <a:srgbClr val="FFFFFF"/>
              </a:solidFill>
            </a:endParaRPr>
          </a:p>
          <a:p>
            <a:pPr marL="342906" indent="-342906" algn="l" defTabSz="457206">
              <a:spcBef>
                <a:spcPts val="1000"/>
              </a:spcBef>
              <a:defRPr b="1" sz="2000">
                <a:solidFill>
                  <a:srgbClr val="FFCC00"/>
                </a:solidFill>
                <a:latin typeface="Garamond"/>
                <a:ea typeface="Garamond"/>
                <a:cs typeface="Garamond"/>
                <a:sym typeface="Garamond"/>
              </a:defRPr>
            </a:pPr>
          </a:p>
          <a:p>
            <a:pPr marL="342906" indent="-342906" algn="l" defTabSz="457206">
              <a:spcBef>
                <a:spcPts val="1000"/>
              </a:spcBef>
              <a:defRPr b="1" sz="2000">
                <a:solidFill>
                  <a:srgbClr val="FFCC00"/>
                </a:solidFill>
                <a:latin typeface="Garamond"/>
                <a:ea typeface="Garamond"/>
                <a:cs typeface="Garamond"/>
                <a:sym typeface="Garamond"/>
              </a:defRPr>
            </a:pPr>
            <a:r>
              <a:t>&lt;6.5</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Text Box 2"/>
          <p:cNvSpPr txBox="1"/>
          <p:nvPr/>
        </p:nvSpPr>
        <p:spPr>
          <a:xfrm>
            <a:off x="45719" y="914400"/>
            <a:ext cx="9052561"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b="1" sz="3200">
                <a:solidFill>
                  <a:srgbClr val="FFFFFF"/>
                </a:solidFill>
                <a:latin typeface="Garamond"/>
                <a:ea typeface="Garamond"/>
                <a:cs typeface="Garamond"/>
                <a:sym typeface="Garamond"/>
              </a:defRPr>
            </a:lvl1pPr>
          </a:lstStyle>
          <a:p>
            <a:pPr/>
            <a:r>
              <a:t>	2. Digital Rectal Examination  (DRE)</a:t>
            </a:r>
          </a:p>
        </p:txBody>
      </p:sp>
      <p:pic>
        <p:nvPicPr>
          <p:cNvPr id="295" name="Picture 3" descr="Picture 3"/>
          <p:cNvPicPr>
            <a:picLocks noChangeAspect="1"/>
          </p:cNvPicPr>
          <p:nvPr/>
        </p:nvPicPr>
        <p:blipFill>
          <a:blip r:embed="rId3">
            <a:extLst/>
          </a:blip>
          <a:stretch>
            <a:fillRect/>
          </a:stretch>
        </p:blipFill>
        <p:spPr>
          <a:xfrm>
            <a:off x="2438400" y="1828800"/>
            <a:ext cx="4192588" cy="4648200"/>
          </a:xfrm>
          <a:prstGeom prst="rect">
            <a:avLst/>
          </a:prstGeom>
          <a:ln w="12700">
            <a:miter lim="400000"/>
          </a:ln>
        </p:spPr>
      </p:pic>
      <p:sp>
        <p:nvSpPr>
          <p:cNvPr id="296" name="Text Box 4"/>
          <p:cNvSpPr txBox="1"/>
          <p:nvPr/>
        </p:nvSpPr>
        <p:spPr>
          <a:xfrm>
            <a:off x="198120" y="152400"/>
            <a:ext cx="2651761"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solidFill>
                  <a:srgbClr val="FFCC00"/>
                </a:solidFill>
                <a:latin typeface="Garamond"/>
                <a:ea typeface="Garamond"/>
                <a:cs typeface="Garamond"/>
                <a:sym typeface="Garamond"/>
              </a:defRPr>
            </a:lvl1pPr>
          </a:lstStyle>
          <a:p>
            <a:pPr/>
            <a:r>
              <a:t>Early Detection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Picture 2" descr="Picture 2"/>
          <p:cNvPicPr>
            <a:picLocks noChangeAspect="1"/>
          </p:cNvPicPr>
          <p:nvPr/>
        </p:nvPicPr>
        <p:blipFill>
          <a:blip r:embed="rId2">
            <a:extLst/>
          </a:blip>
          <a:stretch>
            <a:fillRect/>
          </a:stretch>
        </p:blipFill>
        <p:spPr>
          <a:xfrm>
            <a:off x="877887" y="1123950"/>
            <a:ext cx="7388226" cy="4608513"/>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Text Box 2"/>
          <p:cNvSpPr txBox="1"/>
          <p:nvPr/>
        </p:nvSpPr>
        <p:spPr>
          <a:xfrm>
            <a:off x="1874520" y="762000"/>
            <a:ext cx="5166360"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b="1" sz="3200">
                <a:solidFill>
                  <a:srgbClr val="FFFFFF"/>
                </a:solidFill>
                <a:latin typeface="Garamond"/>
                <a:ea typeface="Garamond"/>
                <a:cs typeface="Garamond"/>
                <a:sym typeface="Garamond"/>
              </a:defRPr>
            </a:lvl1pPr>
          </a:lstStyle>
          <a:p>
            <a:pPr/>
            <a:r>
              <a:t>  3. TRUS and Biopsy</a:t>
            </a:r>
          </a:p>
        </p:txBody>
      </p:sp>
      <p:pic>
        <p:nvPicPr>
          <p:cNvPr id="303" name="Picture 3" descr="Picture 3"/>
          <p:cNvPicPr>
            <a:picLocks noChangeAspect="1"/>
          </p:cNvPicPr>
          <p:nvPr/>
        </p:nvPicPr>
        <p:blipFill>
          <a:blip r:embed="rId3">
            <a:extLst/>
          </a:blip>
          <a:stretch>
            <a:fillRect/>
          </a:stretch>
        </p:blipFill>
        <p:spPr>
          <a:xfrm>
            <a:off x="5029200" y="1371600"/>
            <a:ext cx="3733800" cy="2686050"/>
          </a:xfrm>
          <a:prstGeom prst="rect">
            <a:avLst/>
          </a:prstGeom>
          <a:ln w="12700">
            <a:miter lim="400000"/>
          </a:ln>
        </p:spPr>
      </p:pic>
      <p:pic>
        <p:nvPicPr>
          <p:cNvPr id="304" name="Picture 4" descr="Picture 4"/>
          <p:cNvPicPr>
            <a:picLocks noChangeAspect="1"/>
          </p:cNvPicPr>
          <p:nvPr/>
        </p:nvPicPr>
        <p:blipFill>
          <a:blip r:embed="rId4">
            <a:extLst/>
          </a:blip>
          <a:stretch>
            <a:fillRect/>
          </a:stretch>
        </p:blipFill>
        <p:spPr>
          <a:xfrm>
            <a:off x="2895600" y="4038600"/>
            <a:ext cx="2971800" cy="2825750"/>
          </a:xfrm>
          <a:prstGeom prst="rect">
            <a:avLst/>
          </a:prstGeom>
          <a:ln w="12700">
            <a:miter lim="400000"/>
          </a:ln>
        </p:spPr>
      </p:pic>
      <p:pic>
        <p:nvPicPr>
          <p:cNvPr id="305" name="Picture 5" descr="Picture 5"/>
          <p:cNvPicPr>
            <a:picLocks noChangeAspect="1"/>
          </p:cNvPicPr>
          <p:nvPr/>
        </p:nvPicPr>
        <p:blipFill>
          <a:blip r:embed="rId5">
            <a:extLst/>
          </a:blip>
          <a:stretch>
            <a:fillRect/>
          </a:stretch>
        </p:blipFill>
        <p:spPr>
          <a:xfrm>
            <a:off x="381000" y="1371600"/>
            <a:ext cx="4038600" cy="2667000"/>
          </a:xfrm>
          <a:prstGeom prst="rect">
            <a:avLst/>
          </a:prstGeom>
          <a:ln w="12700">
            <a:miter lim="400000"/>
          </a:ln>
        </p:spPr>
      </p:pic>
      <p:sp>
        <p:nvSpPr>
          <p:cNvPr id="306" name="Text Box 6"/>
          <p:cNvSpPr txBox="1"/>
          <p:nvPr/>
        </p:nvSpPr>
        <p:spPr>
          <a:xfrm>
            <a:off x="198120" y="152400"/>
            <a:ext cx="2346961"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solidFill>
                  <a:srgbClr val="FFCC00"/>
                </a:solidFill>
                <a:latin typeface="Garamond"/>
                <a:ea typeface="Garamond"/>
                <a:cs typeface="Garamond"/>
                <a:sym typeface="Garamond"/>
              </a:defRPr>
            </a:lvl1pPr>
          </a:lstStyle>
          <a:p>
            <a:pPr/>
            <a:r>
              <a:t>Early Detection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2"/>
          <p:cNvSpPr txBox="1"/>
          <p:nvPr>
            <p:ph type="title"/>
          </p:nvPr>
        </p:nvSpPr>
        <p:spPr>
          <a:xfrm>
            <a:off x="484709" y="452718"/>
            <a:ext cx="7055382" cy="1400531"/>
          </a:xfrm>
          <a:prstGeom prst="rect">
            <a:avLst/>
          </a:prstGeom>
        </p:spPr>
        <p:txBody>
          <a:bodyPr/>
          <a:lstStyle/>
          <a:p>
            <a:pPr rtl="0">
              <a:defRPr/>
            </a:pPr>
          </a:p>
        </p:txBody>
      </p:sp>
      <p:sp>
        <p:nvSpPr>
          <p:cNvPr id="195" name="Content Placeholder 1"/>
          <p:cNvSpPr txBox="1"/>
          <p:nvPr>
            <p:ph type="body" idx="1"/>
          </p:nvPr>
        </p:nvSpPr>
        <p:spPr>
          <a:xfrm>
            <a:off x="457200" y="1417637"/>
            <a:ext cx="8229600" cy="4891684"/>
          </a:xfrm>
          <a:prstGeom prst="rect">
            <a:avLst/>
          </a:prstGeom>
        </p:spPr>
        <p:txBody>
          <a:bodyPr/>
          <a:lstStyle/>
          <a:p>
            <a:pPr rtl="0">
              <a:defRPr b="1"/>
            </a:pPr>
            <a:r>
              <a:t>Carcinoma of the prostate</a:t>
            </a:r>
          </a:p>
          <a:p>
            <a:pPr rtl="0">
              <a:defRPr/>
            </a:pPr>
            <a:r>
              <a:t>Is the second most common cause of cancer related death in men older than 50 years of age after carcinoma of the lung with peak incidence between the ages of 65-75 years.</a:t>
            </a:r>
          </a:p>
          <a:p>
            <a:pPr rtl="0">
              <a:defRPr/>
            </a:pPr>
            <a:r>
              <a:t>Autopsy studies show that 30% to 40% of men over 50, who had no symptoms of prostate cancer whilst alive, have histological evidence of prostate cancer at the time of  death.  This percentage rises to 60% to 70% in men over  80 years of age.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itle 1"/>
          <p:cNvSpPr txBox="1"/>
          <p:nvPr>
            <p:ph type="title"/>
          </p:nvPr>
        </p:nvSpPr>
        <p:spPr>
          <a:xfrm>
            <a:off x="484709" y="452718"/>
            <a:ext cx="7055382" cy="1400531"/>
          </a:xfrm>
          <a:prstGeom prst="rect">
            <a:avLst/>
          </a:prstGeom>
        </p:spPr>
        <p:txBody>
          <a:bodyPr/>
          <a:lstStyle/>
          <a:p>
            <a:pPr rtl="0">
              <a:defRPr/>
            </a:pPr>
            <a:r>
              <a:t>TRUS </a:t>
            </a:r>
          </a:p>
        </p:txBody>
      </p:sp>
      <p:pic>
        <p:nvPicPr>
          <p:cNvPr id="311" name="Picture 2" descr="Picture 2"/>
          <p:cNvPicPr>
            <a:picLocks noChangeAspect="1"/>
          </p:cNvPicPr>
          <p:nvPr/>
        </p:nvPicPr>
        <p:blipFill>
          <a:blip r:embed="rId2">
            <a:extLst/>
          </a:blip>
          <a:stretch>
            <a:fillRect/>
          </a:stretch>
        </p:blipFill>
        <p:spPr>
          <a:xfrm>
            <a:off x="914400" y="1382712"/>
            <a:ext cx="7315200" cy="46101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ext Box 2"/>
          <p:cNvSpPr txBox="1"/>
          <p:nvPr/>
        </p:nvSpPr>
        <p:spPr>
          <a:xfrm>
            <a:off x="2407920" y="914400"/>
            <a:ext cx="5166360"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FFFFFF"/>
                </a:solidFill>
                <a:latin typeface="Garamond"/>
                <a:ea typeface="Garamond"/>
                <a:cs typeface="Garamond"/>
                <a:sym typeface="Garamond"/>
              </a:defRPr>
            </a:lvl1pPr>
          </a:lstStyle>
          <a:p>
            <a:pPr/>
            <a:r>
              <a:t>4. Increased awareness</a:t>
            </a:r>
          </a:p>
        </p:txBody>
      </p:sp>
      <p:pic>
        <p:nvPicPr>
          <p:cNvPr id="314" name="Picture 3" descr="Picture 3">
            <a:hlinkClick r:id="rId2" invalidUrl="" action="" tgtFrame="" tooltip="" history="1" highlightClick="0" endSnd="0"/>
          </p:cNvPr>
          <p:cNvPicPr>
            <a:picLocks noChangeAspect="1"/>
          </p:cNvPicPr>
          <p:nvPr/>
        </p:nvPicPr>
        <p:blipFill>
          <a:blip r:embed="rId3">
            <a:extLst/>
          </a:blip>
          <a:stretch>
            <a:fillRect/>
          </a:stretch>
        </p:blipFill>
        <p:spPr>
          <a:xfrm>
            <a:off x="4343400" y="1981200"/>
            <a:ext cx="3657600" cy="3657600"/>
          </a:xfrm>
          <a:prstGeom prst="rect">
            <a:avLst/>
          </a:prstGeom>
          <a:ln w="12700">
            <a:miter lim="400000"/>
          </a:ln>
        </p:spPr>
      </p:pic>
      <p:pic>
        <p:nvPicPr>
          <p:cNvPr id="315" name="Picture 4" descr="Picture 4">
            <a:hlinkClick r:id="rId4" invalidUrl="" action="" tgtFrame="" tooltip="" history="1" highlightClick="0" endSnd="0"/>
          </p:cNvPr>
          <p:cNvPicPr>
            <a:picLocks noChangeAspect="1"/>
          </p:cNvPicPr>
          <p:nvPr/>
        </p:nvPicPr>
        <p:blipFill>
          <a:blip r:embed="rId5">
            <a:extLst/>
          </a:blip>
          <a:stretch>
            <a:fillRect/>
          </a:stretch>
        </p:blipFill>
        <p:spPr>
          <a:xfrm>
            <a:off x="1371600" y="1981200"/>
            <a:ext cx="2339975" cy="3657600"/>
          </a:xfrm>
          <a:prstGeom prst="rect">
            <a:avLst/>
          </a:prstGeom>
          <a:ln w="12700">
            <a:miter lim="400000"/>
          </a:ln>
        </p:spPr>
      </p:pic>
      <p:sp>
        <p:nvSpPr>
          <p:cNvPr id="316" name="Text Box 5"/>
          <p:cNvSpPr txBox="1"/>
          <p:nvPr/>
        </p:nvSpPr>
        <p:spPr>
          <a:xfrm>
            <a:off x="198120" y="152400"/>
            <a:ext cx="2727961"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solidFill>
                  <a:srgbClr val="FFCC00"/>
                </a:solidFill>
                <a:latin typeface="Garamond"/>
                <a:ea typeface="Garamond"/>
                <a:cs typeface="Garamond"/>
                <a:sym typeface="Garamond"/>
              </a:defRPr>
            </a:lvl1pPr>
          </a:lstStyle>
          <a:p>
            <a:pPr/>
            <a:r>
              <a:t>Early Detection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Text Box 2"/>
          <p:cNvSpPr txBox="1"/>
          <p:nvPr/>
        </p:nvSpPr>
        <p:spPr>
          <a:xfrm>
            <a:off x="1036319" y="762000"/>
            <a:ext cx="7604761" cy="726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600"/>
              </a:spcBef>
              <a:defRPr sz="4400">
                <a:solidFill>
                  <a:srgbClr val="FFFFFF"/>
                </a:solidFill>
                <a:latin typeface="Garamond"/>
                <a:ea typeface="Garamond"/>
                <a:cs typeface="Garamond"/>
                <a:sym typeface="Garamond"/>
              </a:defRPr>
            </a:lvl1pPr>
          </a:lstStyle>
          <a:p>
            <a:pPr/>
            <a:r>
              <a:t>Causes of Increased Incidence</a:t>
            </a:r>
          </a:p>
        </p:txBody>
      </p:sp>
      <p:sp>
        <p:nvSpPr>
          <p:cNvPr id="319" name="Text Box 3"/>
          <p:cNvSpPr txBox="1"/>
          <p:nvPr/>
        </p:nvSpPr>
        <p:spPr>
          <a:xfrm>
            <a:off x="1036319" y="2201863"/>
            <a:ext cx="2880362"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b="1" sz="3600">
                <a:solidFill>
                  <a:srgbClr val="FFCC00"/>
                </a:solidFill>
                <a:latin typeface="Garamond"/>
                <a:ea typeface="Garamond"/>
                <a:cs typeface="Garamond"/>
                <a:sym typeface="Garamond"/>
              </a:defRPr>
            </a:lvl1pPr>
          </a:lstStyle>
          <a:p>
            <a:pPr/>
            <a:r>
              <a:t>B. Longer life</a:t>
            </a:r>
          </a:p>
        </p:txBody>
      </p:sp>
      <p:pic>
        <p:nvPicPr>
          <p:cNvPr id="320" name="Picture 4" descr="Picture 4"/>
          <p:cNvPicPr>
            <a:picLocks noChangeAspect="1"/>
          </p:cNvPicPr>
          <p:nvPr/>
        </p:nvPicPr>
        <p:blipFill>
          <a:blip r:embed="rId3">
            <a:extLst/>
          </a:blip>
          <a:srcRect l="0" t="0" r="0" b="5084"/>
          <a:stretch>
            <a:fillRect/>
          </a:stretch>
        </p:blipFill>
        <p:spPr>
          <a:xfrm>
            <a:off x="5357812" y="2143125"/>
            <a:ext cx="3200401" cy="4419600"/>
          </a:xfrm>
          <a:prstGeom prst="rect">
            <a:avLst/>
          </a:prstGeom>
          <a:ln w="12700">
            <a:miter lim="400000"/>
          </a:ln>
        </p:spPr>
      </p:pic>
      <p:pic>
        <p:nvPicPr>
          <p:cNvPr id="321" name="Object 2" descr="Object 2"/>
          <p:cNvPicPr>
            <a:picLocks noChangeAspect="1"/>
          </p:cNvPicPr>
          <p:nvPr/>
        </p:nvPicPr>
        <p:blipFill>
          <a:blip r:embed="rId4">
            <a:extLst/>
          </a:blip>
          <a:stretch>
            <a:fillRect/>
          </a:stretch>
        </p:blipFill>
        <p:spPr>
          <a:xfrm>
            <a:off x="285750" y="2857500"/>
            <a:ext cx="4781550" cy="3571875"/>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Rectangle 2"/>
          <p:cNvSpPr txBox="1"/>
          <p:nvPr>
            <p:ph type="title" idx="4294967295"/>
          </p:nvPr>
        </p:nvSpPr>
        <p:spPr>
          <a:xfrm>
            <a:off x="0" y="274638"/>
            <a:ext cx="8229600" cy="1143001"/>
          </a:xfrm>
          <a:prstGeom prst="rect">
            <a:avLst/>
          </a:prstGeom>
        </p:spPr>
        <p:txBody>
          <a:bodyPr>
            <a:normAutofit fontScale="100000" lnSpcReduction="0"/>
          </a:bodyPr>
          <a:lstStyle/>
          <a:p>
            <a:pPr rtl="0">
              <a:defRPr>
                <a:solidFill>
                  <a:srgbClr val="FFFFFF"/>
                </a:solidFill>
                <a:latin typeface="Garamond"/>
                <a:ea typeface="Garamond"/>
                <a:cs typeface="Garamond"/>
                <a:sym typeface="Garamond"/>
              </a:defRPr>
            </a:pPr>
            <a:r>
              <a:t>Incidence </a:t>
            </a:r>
            <a:r>
              <a:rPr i="1" sz="3600"/>
              <a:t>versus</a:t>
            </a:r>
            <a:r>
              <a:t> Age</a:t>
            </a:r>
          </a:p>
        </p:txBody>
      </p:sp>
      <p:sp>
        <p:nvSpPr>
          <p:cNvPr id="326" name="Rectangle 3"/>
          <p:cNvSpPr txBox="1"/>
          <p:nvPr>
            <p:ph type="body" idx="4294967295"/>
          </p:nvPr>
        </p:nvSpPr>
        <p:spPr>
          <a:xfrm>
            <a:off x="0" y="1481137"/>
            <a:ext cx="8229600" cy="4525963"/>
          </a:xfrm>
          <a:prstGeom prst="rect">
            <a:avLst/>
          </a:prstGeom>
        </p:spPr>
        <p:txBody>
          <a:bodyPr/>
          <a:lstStyle/>
          <a:p>
            <a:pPr rtl="0">
              <a:defRPr sz="3600">
                <a:solidFill>
                  <a:srgbClr val="FFCC00"/>
                </a:solidFill>
                <a:latin typeface="Garamond"/>
                <a:ea typeface="Garamond"/>
                <a:cs typeface="Garamond"/>
                <a:sym typeface="Garamond"/>
              </a:defRPr>
            </a:pPr>
            <a:r>
              <a:t>Rare &lt; 40</a:t>
            </a:r>
          </a:p>
          <a:p>
            <a:pPr rtl="0">
              <a:defRPr sz="3600">
                <a:solidFill>
                  <a:srgbClr val="FFCC00"/>
                </a:solidFill>
                <a:latin typeface="Garamond"/>
                <a:ea typeface="Garamond"/>
                <a:cs typeface="Garamond"/>
                <a:sym typeface="Garamond"/>
              </a:defRPr>
            </a:pPr>
          </a:p>
          <a:p>
            <a:pPr rtl="0">
              <a:defRPr sz="3600">
                <a:solidFill>
                  <a:srgbClr val="FFCC00"/>
                </a:solidFill>
                <a:latin typeface="Garamond"/>
                <a:ea typeface="Garamond"/>
                <a:cs typeface="Garamond"/>
                <a:sym typeface="Garamond"/>
              </a:defRPr>
            </a:pPr>
            <a:r>
              <a:t>latent cancer (at autopsy) = </a:t>
            </a:r>
          </a:p>
          <a:p>
            <a:pPr lvl="1" marL="742962" indent="-285754" rtl="0">
              <a:defRPr sz="3200">
                <a:solidFill>
                  <a:srgbClr val="FFCC00"/>
                </a:solidFill>
                <a:latin typeface="Garamond"/>
                <a:ea typeface="Garamond"/>
                <a:cs typeface="Garamond"/>
                <a:sym typeface="Garamond"/>
              </a:defRPr>
            </a:pPr>
            <a:r>
              <a:t>10% at 50 years</a:t>
            </a:r>
            <a:endParaRPr sz="1800"/>
          </a:p>
          <a:p>
            <a:pPr lvl="1" marL="742962" indent="-285754" rtl="0">
              <a:defRPr sz="3200">
                <a:solidFill>
                  <a:srgbClr val="FFCC00"/>
                </a:solidFill>
                <a:latin typeface="Garamond"/>
                <a:ea typeface="Garamond"/>
                <a:cs typeface="Garamond"/>
                <a:sym typeface="Garamond"/>
              </a:defRPr>
            </a:pPr>
          </a:p>
          <a:p>
            <a:pPr lvl="1" marL="742962" indent="-285754" rtl="0">
              <a:defRPr sz="3200">
                <a:solidFill>
                  <a:srgbClr val="FFCC00"/>
                </a:solidFill>
                <a:latin typeface="Garamond"/>
                <a:ea typeface="Garamond"/>
                <a:cs typeface="Garamond"/>
                <a:sym typeface="Garamond"/>
              </a:defRPr>
            </a:pPr>
            <a:r>
              <a:t>80% by 80 years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Rectangle 2"/>
          <p:cNvSpPr txBox="1"/>
          <p:nvPr>
            <p:ph type="title" idx="4294967295"/>
          </p:nvPr>
        </p:nvSpPr>
        <p:spPr>
          <a:xfrm>
            <a:off x="0" y="274638"/>
            <a:ext cx="8229600" cy="1143001"/>
          </a:xfrm>
          <a:prstGeom prst="rect">
            <a:avLst/>
          </a:prstGeom>
        </p:spPr>
        <p:txBody>
          <a:bodyPr>
            <a:normAutofit fontScale="100000" lnSpcReduction="0"/>
          </a:bodyPr>
          <a:lstStyle/>
          <a:p>
            <a:pPr defTabSz="448062" rtl="0">
              <a:defRPr sz="3626">
                <a:solidFill>
                  <a:srgbClr val="FFFFFF"/>
                </a:solidFill>
                <a:latin typeface="Garamond"/>
                <a:ea typeface="Garamond"/>
                <a:cs typeface="Garamond"/>
                <a:sym typeface="Garamond"/>
              </a:defRPr>
            </a:pPr>
            <a:r>
              <a:t>Grading of Prostatic Ca.</a:t>
            </a:r>
            <a:br/>
            <a:r>
              <a:t>Gleason’s System</a:t>
            </a:r>
          </a:p>
        </p:txBody>
      </p:sp>
      <p:sp>
        <p:nvSpPr>
          <p:cNvPr id="329" name="Rectangle 3"/>
          <p:cNvSpPr txBox="1"/>
          <p:nvPr>
            <p:ph type="body" idx="4294967295"/>
          </p:nvPr>
        </p:nvSpPr>
        <p:spPr>
          <a:xfrm>
            <a:off x="0" y="1481137"/>
            <a:ext cx="8229600" cy="4525963"/>
          </a:xfrm>
          <a:prstGeom prst="rect">
            <a:avLst/>
          </a:prstGeom>
        </p:spPr>
        <p:txBody>
          <a:bodyPr/>
          <a:lstStyle/>
          <a:p>
            <a:pPr rtl="0">
              <a:defRPr sz="2800">
                <a:solidFill>
                  <a:srgbClr val="FFCC00"/>
                </a:solidFill>
                <a:latin typeface="Garamond"/>
                <a:ea typeface="Garamond"/>
                <a:cs typeface="Garamond"/>
                <a:sym typeface="Garamond"/>
              </a:defRPr>
            </a:pPr>
            <a:r>
              <a:t>Grades 1-5</a:t>
            </a:r>
          </a:p>
          <a:p>
            <a:pPr rtl="0">
              <a:defRPr sz="2800">
                <a:solidFill>
                  <a:srgbClr val="FFCC00"/>
                </a:solidFill>
                <a:latin typeface="Garamond"/>
                <a:ea typeface="Garamond"/>
                <a:cs typeface="Garamond"/>
                <a:sym typeface="Garamond"/>
              </a:defRPr>
            </a:pPr>
            <a:r>
              <a:t>Scores 2-10</a:t>
            </a:r>
          </a:p>
          <a:p>
            <a:pPr rtl="0">
              <a:defRPr sz="2800">
                <a:solidFill>
                  <a:srgbClr val="FFCC00"/>
                </a:solidFill>
                <a:latin typeface="Garamond"/>
                <a:ea typeface="Garamond"/>
                <a:cs typeface="Garamond"/>
                <a:sym typeface="Garamond"/>
              </a:defRPr>
            </a:pPr>
            <a:r>
              <a:t>Strongest predictor of biologic behaviour</a:t>
            </a:r>
          </a:p>
          <a:p>
            <a:pPr rtl="0">
              <a:defRPr sz="2800">
                <a:solidFill>
                  <a:srgbClr val="FFCC00"/>
                </a:solidFill>
                <a:latin typeface="Garamond"/>
                <a:ea typeface="Garamond"/>
                <a:cs typeface="Garamond"/>
                <a:sym typeface="Garamond"/>
              </a:defRPr>
            </a:pPr>
            <a:r>
              <a:t>Should be included with other prognostic factors in therapeutic decision making</a:t>
            </a:r>
          </a:p>
          <a:p>
            <a:pPr rtl="0">
              <a:buSzTx/>
              <a:buFont typeface="Wingdings 3"/>
              <a:buNone/>
              <a:defRPr sz="2800">
                <a:solidFill>
                  <a:srgbClr val="FFCC00"/>
                </a:solidFill>
                <a:latin typeface="Garamond"/>
                <a:ea typeface="Garamond"/>
                <a:cs typeface="Garamond"/>
                <a:sym typeface="Garamond"/>
              </a:defRPr>
            </a:pPr>
            <a:r>
              <a:t>		e.g- age, health status, clinical stage, PSA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1000"/>
                                  </p:stCondLst>
                                  <p:iterate type="el" backwards="0">
                                    <p:tmAbs val="0"/>
                                  </p:iterate>
                                  <p:childTnLst>
                                    <p:set>
                                      <p:cBhvr>
                                        <p:cTn id="6" fill="hold"/>
                                        <p:tgtEl>
                                          <p:spTgt spid="329">
                                            <p:bg/>
                                          </p:spTgt>
                                        </p:tgtEl>
                                        <p:attrNameLst>
                                          <p:attrName>style.visibility</p:attrName>
                                        </p:attrNameLst>
                                      </p:cBhvr>
                                      <p:to>
                                        <p:strVal val="visible"/>
                                      </p:to>
                                    </p:set>
                                    <p:anim calcmode="lin" valueType="num">
                                      <p:cBhvr>
                                        <p:cTn id="7" dur="500" fill="hold"/>
                                        <p:tgtEl>
                                          <p:spTgt spid="329">
                                            <p:bg/>
                                          </p:spTgt>
                                        </p:tgtEl>
                                        <p:attrNameLst>
                                          <p:attrName>ppt_x</p:attrName>
                                        </p:attrNameLst>
                                      </p:cBhvr>
                                      <p:tavLst>
                                        <p:tav tm="0">
                                          <p:val>
                                            <p:strVal val="0-#ppt_w/2"/>
                                          </p:val>
                                        </p:tav>
                                        <p:tav tm="100000">
                                          <p:val>
                                            <p:strVal val="#ppt_x"/>
                                          </p:val>
                                        </p:tav>
                                      </p:tavLst>
                                    </p:anim>
                                    <p:anim calcmode="lin" valueType="num">
                                      <p:cBhvr>
                                        <p:cTn id="8" dur="500" fill="hold"/>
                                        <p:tgtEl>
                                          <p:spTgt spid="329">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1000"/>
                                  </p:stCondLst>
                                  <p:iterate type="el" backwards="0">
                                    <p:tmAbs val="0"/>
                                  </p:iterate>
                                  <p:childTnLst>
                                    <p:set>
                                      <p:cBhvr>
                                        <p:cTn id="10" fill="hold"/>
                                        <p:tgtEl>
                                          <p:spTgt spid="329">
                                            <p:txEl>
                                              <p:pRg st="0" end="0"/>
                                            </p:txEl>
                                          </p:spTgt>
                                        </p:tgtEl>
                                        <p:attrNameLst>
                                          <p:attrName>style.visibility</p:attrName>
                                        </p:attrNameLst>
                                      </p:cBhvr>
                                      <p:to>
                                        <p:strVal val="visible"/>
                                      </p:to>
                                    </p:set>
                                    <p:anim calcmode="lin" valueType="num">
                                      <p:cBhvr>
                                        <p:cTn id="11" dur="500" fill="hold"/>
                                        <p:tgtEl>
                                          <p:spTgt spid="329">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2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Class="entr" nodeType="afterEffect" presetSubtype="8" presetID="2" grpId="1" fill="hold">
                                  <p:stCondLst>
                                    <p:cond delay="1000"/>
                                  </p:stCondLst>
                                  <p:iterate type="el" backwards="0">
                                    <p:tmAbs val="0"/>
                                  </p:iterate>
                                  <p:childTnLst>
                                    <p:set>
                                      <p:cBhvr>
                                        <p:cTn id="15" fill="hold"/>
                                        <p:tgtEl>
                                          <p:spTgt spid="329">
                                            <p:txEl>
                                              <p:pRg st="1" end="1"/>
                                            </p:txEl>
                                          </p:spTgt>
                                        </p:tgtEl>
                                        <p:attrNameLst>
                                          <p:attrName>style.visibility</p:attrName>
                                        </p:attrNameLst>
                                      </p:cBhvr>
                                      <p:to>
                                        <p:strVal val="visible"/>
                                      </p:to>
                                    </p:set>
                                    <p:anim calcmode="lin" valueType="num">
                                      <p:cBhvr>
                                        <p:cTn id="16" dur="500" fill="hold"/>
                                        <p:tgtEl>
                                          <p:spTgt spid="329">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32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Class="entr" nodeType="afterEffect" presetSubtype="8" presetID="2" grpId="1" fill="hold">
                                  <p:stCondLst>
                                    <p:cond delay="1000"/>
                                  </p:stCondLst>
                                  <p:iterate type="el" backwards="0">
                                    <p:tmAbs val="0"/>
                                  </p:iterate>
                                  <p:childTnLst>
                                    <p:set>
                                      <p:cBhvr>
                                        <p:cTn id="20" fill="hold"/>
                                        <p:tgtEl>
                                          <p:spTgt spid="329">
                                            <p:txEl>
                                              <p:pRg st="2" end="2"/>
                                            </p:txEl>
                                          </p:spTgt>
                                        </p:tgtEl>
                                        <p:attrNameLst>
                                          <p:attrName>style.visibility</p:attrName>
                                        </p:attrNameLst>
                                      </p:cBhvr>
                                      <p:to>
                                        <p:strVal val="visible"/>
                                      </p:to>
                                    </p:set>
                                    <p:anim calcmode="lin" valueType="num">
                                      <p:cBhvr>
                                        <p:cTn id="21" dur="500" fill="hold"/>
                                        <p:tgtEl>
                                          <p:spTgt spid="329">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32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Class="entr" nodeType="afterEffect" presetSubtype="8" presetID="2" grpId="1" fill="hold">
                                  <p:stCondLst>
                                    <p:cond delay="1000"/>
                                  </p:stCondLst>
                                  <p:iterate type="el" backwards="0">
                                    <p:tmAbs val="0"/>
                                  </p:iterate>
                                  <p:childTnLst>
                                    <p:set>
                                      <p:cBhvr>
                                        <p:cTn id="25" fill="hold"/>
                                        <p:tgtEl>
                                          <p:spTgt spid="329">
                                            <p:txEl>
                                              <p:pRg st="3" end="3"/>
                                            </p:txEl>
                                          </p:spTgt>
                                        </p:tgtEl>
                                        <p:attrNameLst>
                                          <p:attrName>style.visibility</p:attrName>
                                        </p:attrNameLst>
                                      </p:cBhvr>
                                      <p:to>
                                        <p:strVal val="visible"/>
                                      </p:to>
                                    </p:set>
                                    <p:anim calcmode="lin" valueType="num">
                                      <p:cBhvr>
                                        <p:cTn id="26" dur="500" fill="hold"/>
                                        <p:tgtEl>
                                          <p:spTgt spid="329">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329">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Class="entr" nodeType="afterEffect" presetSubtype="8" presetID="2" grpId="1" fill="hold">
                                  <p:stCondLst>
                                    <p:cond delay="1000"/>
                                  </p:stCondLst>
                                  <p:iterate type="el" backwards="0">
                                    <p:tmAbs val="0"/>
                                  </p:iterate>
                                  <p:childTnLst>
                                    <p:set>
                                      <p:cBhvr>
                                        <p:cTn id="30" fill="hold"/>
                                        <p:tgtEl>
                                          <p:spTgt spid="329">
                                            <p:txEl>
                                              <p:pRg st="4" end="4"/>
                                            </p:txEl>
                                          </p:spTgt>
                                        </p:tgtEl>
                                        <p:attrNameLst>
                                          <p:attrName>style.visibility</p:attrName>
                                        </p:attrNameLst>
                                      </p:cBhvr>
                                      <p:to>
                                        <p:strVal val="visible"/>
                                      </p:to>
                                    </p:set>
                                    <p:anim calcmode="lin" valueType="num">
                                      <p:cBhvr>
                                        <p:cTn id="31" dur="500" fill="hold"/>
                                        <p:tgtEl>
                                          <p:spTgt spid="329">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32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9"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Rectangle 6"/>
          <p:cNvSpPr txBox="1"/>
          <p:nvPr/>
        </p:nvSpPr>
        <p:spPr>
          <a:xfrm>
            <a:off x="1876107" y="-9058275"/>
            <a:ext cx="4275773" cy="1323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solidFill>
                  <a:srgbClr val="FFFFFF"/>
                </a:solidFill>
                <a:latin typeface="Arial"/>
                <a:ea typeface="Arial"/>
                <a:cs typeface="Arial"/>
                <a:sym typeface="Arial"/>
              </a:defRPr>
            </a:pPr>
            <a:r>
              <a:t>The most common treatments for prostate cancer include :</a:t>
            </a:r>
            <a:endParaRPr sz="1100">
              <a:latin typeface="Times New Roman"/>
              <a:ea typeface="Times New Roman"/>
              <a:cs typeface="Times New Roman"/>
              <a:sym typeface="Times New Roman"/>
            </a:endParaRPr>
          </a:p>
          <a:p>
            <a:pPr lvl="1" marL="457200" indent="0">
              <a:buSzPct val="100000"/>
              <a:buChar char="•"/>
              <a:defRPr sz="1000">
                <a:solidFill>
                  <a:srgbClr val="0000CC"/>
                </a:solidFill>
                <a:latin typeface="Arial"/>
                <a:ea typeface="Arial"/>
                <a:cs typeface="Arial"/>
                <a:sym typeface="Arial"/>
              </a:defRPr>
            </a:pPr>
            <a:r>
              <a:t>Surgery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external beam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hotmone 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radioactive seed implants(internal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watchful waiting</a:t>
            </a:r>
            <a:r>
              <a:rPr sz="1100">
                <a:solidFill>
                  <a:srgbClr val="FFFFFF"/>
                </a:solidFill>
                <a:latin typeface="Times New Roman"/>
                <a:ea typeface="Times New Roman"/>
                <a:cs typeface="Times New Roman"/>
                <a:sym typeface="Times New Roman"/>
              </a:rPr>
              <a:t> </a:t>
            </a:r>
            <a:endParaRPr>
              <a:solidFill>
                <a:srgbClr val="FFFFFF"/>
              </a:solidFill>
            </a:endParaRPr>
          </a:p>
        </p:txBody>
      </p:sp>
      <p:sp>
        <p:nvSpPr>
          <p:cNvPr id="332" name="Rectangle 11"/>
          <p:cNvSpPr txBox="1"/>
          <p:nvPr/>
        </p:nvSpPr>
        <p:spPr>
          <a:xfrm>
            <a:off x="1876107" y="-9058275"/>
            <a:ext cx="4275773" cy="1323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solidFill>
                  <a:srgbClr val="FFFFFF"/>
                </a:solidFill>
                <a:latin typeface="Arial"/>
                <a:ea typeface="Arial"/>
                <a:cs typeface="Arial"/>
                <a:sym typeface="Arial"/>
              </a:defRPr>
            </a:pPr>
            <a:r>
              <a:t>The most common treatments for prostate cancer include :</a:t>
            </a:r>
            <a:endParaRPr sz="1100">
              <a:latin typeface="Times New Roman"/>
              <a:ea typeface="Times New Roman"/>
              <a:cs typeface="Times New Roman"/>
              <a:sym typeface="Times New Roman"/>
            </a:endParaRPr>
          </a:p>
          <a:p>
            <a:pPr lvl="1" marL="457200" indent="0">
              <a:buSzPct val="100000"/>
              <a:buChar char="•"/>
              <a:defRPr sz="1000">
                <a:solidFill>
                  <a:srgbClr val="0000CC"/>
                </a:solidFill>
                <a:latin typeface="Arial"/>
                <a:ea typeface="Arial"/>
                <a:cs typeface="Arial"/>
                <a:sym typeface="Arial"/>
              </a:defRPr>
            </a:pPr>
            <a:r>
              <a:t>Surgery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external beam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hotmone 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radioactive seed implants(internal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watchful waiting</a:t>
            </a:r>
            <a:r>
              <a:rPr sz="1100">
                <a:solidFill>
                  <a:srgbClr val="FFFFFF"/>
                </a:solidFill>
                <a:latin typeface="Times New Roman"/>
                <a:ea typeface="Times New Roman"/>
                <a:cs typeface="Times New Roman"/>
                <a:sym typeface="Times New Roman"/>
              </a:rPr>
              <a:t> </a:t>
            </a:r>
            <a:endParaRPr>
              <a:solidFill>
                <a:srgbClr val="FFFFFF"/>
              </a:solidFill>
            </a:endParaRPr>
          </a:p>
        </p:txBody>
      </p:sp>
      <p:sp>
        <p:nvSpPr>
          <p:cNvPr id="333" name="Rectangle 16"/>
          <p:cNvSpPr txBox="1"/>
          <p:nvPr/>
        </p:nvSpPr>
        <p:spPr>
          <a:xfrm>
            <a:off x="1876107" y="-9058275"/>
            <a:ext cx="4275773" cy="1323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solidFill>
                  <a:srgbClr val="FFFFFF"/>
                </a:solidFill>
                <a:latin typeface="Arial"/>
                <a:ea typeface="Arial"/>
                <a:cs typeface="Arial"/>
                <a:sym typeface="Arial"/>
              </a:defRPr>
            </a:pPr>
            <a:r>
              <a:t>The most common treatments for prostate cancer include :</a:t>
            </a:r>
            <a:endParaRPr sz="1100">
              <a:latin typeface="Times New Roman"/>
              <a:ea typeface="Times New Roman"/>
              <a:cs typeface="Times New Roman"/>
              <a:sym typeface="Times New Roman"/>
            </a:endParaRPr>
          </a:p>
          <a:p>
            <a:pPr lvl="1" marL="457200" indent="0">
              <a:buSzPct val="100000"/>
              <a:buChar char="•"/>
              <a:defRPr sz="1000">
                <a:solidFill>
                  <a:srgbClr val="0000CC"/>
                </a:solidFill>
                <a:latin typeface="Arial"/>
                <a:ea typeface="Arial"/>
                <a:cs typeface="Arial"/>
                <a:sym typeface="Arial"/>
              </a:defRPr>
            </a:pPr>
            <a:r>
              <a:t>Surgery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external beam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hotmone 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radioactive seed implants(internal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watchful waiting</a:t>
            </a:r>
            <a:r>
              <a:rPr sz="1100">
                <a:solidFill>
                  <a:srgbClr val="FFFFFF"/>
                </a:solidFill>
                <a:latin typeface="Times New Roman"/>
                <a:ea typeface="Times New Roman"/>
                <a:cs typeface="Times New Roman"/>
                <a:sym typeface="Times New Roman"/>
              </a:rPr>
              <a:t> </a:t>
            </a:r>
            <a:endParaRPr>
              <a:solidFill>
                <a:srgbClr val="FFFFFF"/>
              </a:solidFill>
            </a:endParaRPr>
          </a:p>
        </p:txBody>
      </p:sp>
      <p:sp>
        <p:nvSpPr>
          <p:cNvPr id="334" name="Rectangle 21"/>
          <p:cNvSpPr txBox="1"/>
          <p:nvPr/>
        </p:nvSpPr>
        <p:spPr>
          <a:xfrm>
            <a:off x="1876107" y="-9058275"/>
            <a:ext cx="4275773" cy="1323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solidFill>
                  <a:srgbClr val="FFFFFF"/>
                </a:solidFill>
                <a:latin typeface="Arial"/>
                <a:ea typeface="Arial"/>
                <a:cs typeface="Arial"/>
                <a:sym typeface="Arial"/>
              </a:defRPr>
            </a:pPr>
            <a:r>
              <a:t>The most common treatments for prostate cancer include :</a:t>
            </a:r>
            <a:endParaRPr sz="1100">
              <a:latin typeface="Times New Roman"/>
              <a:ea typeface="Times New Roman"/>
              <a:cs typeface="Times New Roman"/>
              <a:sym typeface="Times New Roman"/>
            </a:endParaRPr>
          </a:p>
          <a:p>
            <a:pPr lvl="1" marL="457200" indent="0">
              <a:buSzPct val="100000"/>
              <a:buChar char="•"/>
              <a:defRPr sz="1000">
                <a:solidFill>
                  <a:srgbClr val="0000CC"/>
                </a:solidFill>
                <a:latin typeface="Arial"/>
                <a:ea typeface="Arial"/>
                <a:cs typeface="Arial"/>
                <a:sym typeface="Arial"/>
              </a:defRPr>
            </a:pPr>
            <a:r>
              <a:t>Surgery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external beam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hotmone 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radioactive seed implants(internal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watchful waiting</a:t>
            </a:r>
            <a:r>
              <a:rPr sz="1100">
                <a:solidFill>
                  <a:srgbClr val="FFFFFF"/>
                </a:solidFill>
                <a:latin typeface="Times New Roman"/>
                <a:ea typeface="Times New Roman"/>
                <a:cs typeface="Times New Roman"/>
                <a:sym typeface="Times New Roman"/>
              </a:rPr>
              <a:t> </a:t>
            </a:r>
            <a:endParaRPr>
              <a:solidFill>
                <a:srgbClr val="FFFFFF"/>
              </a:solidFill>
            </a:endParaRPr>
          </a:p>
        </p:txBody>
      </p:sp>
      <p:sp>
        <p:nvSpPr>
          <p:cNvPr id="335" name="Rectangle 26"/>
          <p:cNvSpPr txBox="1"/>
          <p:nvPr/>
        </p:nvSpPr>
        <p:spPr>
          <a:xfrm>
            <a:off x="1876107" y="-9058275"/>
            <a:ext cx="4275773" cy="1323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solidFill>
                  <a:srgbClr val="FFFFFF"/>
                </a:solidFill>
                <a:latin typeface="Arial"/>
                <a:ea typeface="Arial"/>
                <a:cs typeface="Arial"/>
                <a:sym typeface="Arial"/>
              </a:defRPr>
            </a:pPr>
            <a:r>
              <a:t>The most common treatments for prostate cancer include :</a:t>
            </a:r>
            <a:endParaRPr sz="1100">
              <a:latin typeface="Times New Roman"/>
              <a:ea typeface="Times New Roman"/>
              <a:cs typeface="Times New Roman"/>
              <a:sym typeface="Times New Roman"/>
            </a:endParaRPr>
          </a:p>
          <a:p>
            <a:pPr lvl="1" marL="457200" indent="0">
              <a:buSzPct val="100000"/>
              <a:buChar char="•"/>
              <a:defRPr sz="1000">
                <a:solidFill>
                  <a:srgbClr val="0000CC"/>
                </a:solidFill>
                <a:latin typeface="Arial"/>
                <a:ea typeface="Arial"/>
                <a:cs typeface="Arial"/>
                <a:sym typeface="Arial"/>
              </a:defRPr>
            </a:pPr>
            <a:r>
              <a:t>Surgery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external beam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hotmone 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radioactive seed implants(internal radiotherapy),</a:t>
            </a:r>
            <a:r>
              <a:rPr sz="1100">
                <a:solidFill>
                  <a:srgbClr val="FFFFFF"/>
                </a:solidFill>
                <a:latin typeface="Times New Roman"/>
                <a:ea typeface="Times New Roman"/>
                <a:cs typeface="Times New Roman"/>
                <a:sym typeface="Times New Roman"/>
              </a:rPr>
              <a:t> </a:t>
            </a:r>
            <a:endParaRPr>
              <a:solidFill>
                <a:srgbClr val="FFFFFF"/>
              </a:solidFill>
            </a:endParaRPr>
          </a:p>
          <a:p>
            <a:pPr lvl="1" marL="457200" indent="0">
              <a:buSzPct val="100000"/>
              <a:buChar char="•"/>
              <a:defRPr sz="1000">
                <a:solidFill>
                  <a:srgbClr val="0000CC"/>
                </a:solidFill>
                <a:latin typeface="Arial"/>
                <a:ea typeface="Arial"/>
                <a:cs typeface="Arial"/>
                <a:sym typeface="Arial"/>
              </a:defRPr>
            </a:pPr>
            <a:r>
              <a:t>watchful waiting</a:t>
            </a:r>
            <a:r>
              <a:rPr sz="1100">
                <a:solidFill>
                  <a:srgbClr val="FFFFFF"/>
                </a:solidFill>
                <a:latin typeface="Times New Roman"/>
                <a:ea typeface="Times New Roman"/>
                <a:cs typeface="Times New Roman"/>
                <a:sym typeface="Times New Roman"/>
              </a:rPr>
              <a:t> </a:t>
            </a:r>
            <a:endParaRPr>
              <a:solidFill>
                <a:srgbClr val="FFFFFF"/>
              </a:solidFill>
            </a:endParaRPr>
          </a:p>
        </p:txBody>
      </p:sp>
      <p:sp>
        <p:nvSpPr>
          <p:cNvPr id="336" name="Rectangle 31"/>
          <p:cNvSpPr txBox="1"/>
          <p:nvPr/>
        </p:nvSpPr>
        <p:spPr>
          <a:xfrm>
            <a:off x="1876107" y="-9058275"/>
            <a:ext cx="4275773" cy="2092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000">
                <a:solidFill>
                  <a:srgbClr val="FFFFFF"/>
                </a:solidFill>
                <a:latin typeface="Arial"/>
                <a:ea typeface="Arial"/>
                <a:cs typeface="Arial"/>
                <a:sym typeface="Arial"/>
              </a:defRPr>
            </a:pPr>
            <a:r>
              <a:t>  </a:t>
            </a:r>
            <a:r>
              <a:rPr sz="12700"/>
              <a:t> </a:t>
            </a:r>
            <a:r>
              <a:t>                                                                                        </a:t>
            </a:r>
            <a:endParaRPr sz="1100">
              <a:latin typeface="Times New Roman"/>
              <a:ea typeface="Times New Roman"/>
              <a:cs typeface="Times New Roman"/>
              <a:sym typeface="Times New Roman"/>
            </a:endParaRPr>
          </a:p>
        </p:txBody>
      </p:sp>
      <p:pic>
        <p:nvPicPr>
          <p:cNvPr id="337" name="Picture 32" descr="Picture 32"/>
          <p:cNvPicPr>
            <a:picLocks noChangeAspect="1"/>
          </p:cNvPicPr>
          <p:nvPr/>
        </p:nvPicPr>
        <p:blipFill>
          <a:blip r:embed="rId2">
            <a:extLst/>
          </a:blip>
          <a:stretch>
            <a:fillRect/>
          </a:stretch>
        </p:blipFill>
        <p:spPr>
          <a:xfrm>
            <a:off x="2252663" y="-9012239"/>
            <a:ext cx="3132137" cy="2022476"/>
          </a:xfrm>
          <a:prstGeom prst="rect">
            <a:avLst/>
          </a:prstGeom>
          <a:ln w="12700">
            <a:miter lim="400000"/>
          </a:ln>
        </p:spPr>
      </p:pic>
      <p:sp>
        <p:nvSpPr>
          <p:cNvPr id="338" name="Rectangle 37"/>
          <p:cNvSpPr txBox="1"/>
          <p:nvPr/>
        </p:nvSpPr>
        <p:spPr>
          <a:xfrm>
            <a:off x="1876107" y="-9058275"/>
            <a:ext cx="4275773" cy="2092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000">
                <a:solidFill>
                  <a:srgbClr val="FFFFFF"/>
                </a:solidFill>
                <a:latin typeface="Arial"/>
                <a:ea typeface="Arial"/>
                <a:cs typeface="Arial"/>
                <a:sym typeface="Arial"/>
              </a:defRPr>
            </a:pPr>
            <a:r>
              <a:t>  </a:t>
            </a:r>
            <a:r>
              <a:rPr sz="12700"/>
              <a:t> </a:t>
            </a:r>
            <a:r>
              <a:t>                                                                                        </a:t>
            </a:r>
            <a:endParaRPr sz="1100">
              <a:latin typeface="Times New Roman"/>
              <a:ea typeface="Times New Roman"/>
              <a:cs typeface="Times New Roman"/>
              <a:sym typeface="Times New Roman"/>
            </a:endParaRPr>
          </a:p>
        </p:txBody>
      </p:sp>
      <p:pic>
        <p:nvPicPr>
          <p:cNvPr id="339" name="Picture 38" descr="Picture 38"/>
          <p:cNvPicPr>
            <a:picLocks noChangeAspect="1"/>
          </p:cNvPicPr>
          <p:nvPr/>
        </p:nvPicPr>
        <p:blipFill>
          <a:blip r:embed="rId2">
            <a:extLst/>
          </a:blip>
          <a:stretch>
            <a:fillRect/>
          </a:stretch>
        </p:blipFill>
        <p:spPr>
          <a:xfrm>
            <a:off x="2252663" y="-9012239"/>
            <a:ext cx="3132137" cy="2022476"/>
          </a:xfrm>
          <a:prstGeom prst="rect">
            <a:avLst/>
          </a:prstGeom>
          <a:ln w="12700">
            <a:miter lim="400000"/>
          </a:ln>
        </p:spPr>
      </p:pic>
      <p:sp>
        <p:nvSpPr>
          <p:cNvPr id="340" name="Rectangle 43"/>
          <p:cNvSpPr txBox="1"/>
          <p:nvPr/>
        </p:nvSpPr>
        <p:spPr>
          <a:xfrm>
            <a:off x="1876107" y="-9058275"/>
            <a:ext cx="4275773" cy="2092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000">
                <a:solidFill>
                  <a:srgbClr val="FFFFFF"/>
                </a:solidFill>
                <a:latin typeface="Arial"/>
                <a:ea typeface="Arial"/>
                <a:cs typeface="Arial"/>
                <a:sym typeface="Arial"/>
              </a:defRPr>
            </a:pPr>
            <a:r>
              <a:t>  </a:t>
            </a:r>
            <a:r>
              <a:rPr sz="12700"/>
              <a:t> </a:t>
            </a:r>
            <a:r>
              <a:t>                                                                                        </a:t>
            </a:r>
            <a:endParaRPr sz="1100">
              <a:latin typeface="Times New Roman"/>
              <a:ea typeface="Times New Roman"/>
              <a:cs typeface="Times New Roman"/>
              <a:sym typeface="Times New Roman"/>
            </a:endParaRPr>
          </a:p>
        </p:txBody>
      </p:sp>
      <p:pic>
        <p:nvPicPr>
          <p:cNvPr id="341" name="Picture 44" descr="Picture 44"/>
          <p:cNvPicPr>
            <a:picLocks noChangeAspect="1"/>
          </p:cNvPicPr>
          <p:nvPr/>
        </p:nvPicPr>
        <p:blipFill>
          <a:blip r:embed="rId2">
            <a:extLst/>
          </a:blip>
          <a:stretch>
            <a:fillRect/>
          </a:stretch>
        </p:blipFill>
        <p:spPr>
          <a:xfrm>
            <a:off x="2252663" y="-9012239"/>
            <a:ext cx="3132137" cy="2022476"/>
          </a:xfrm>
          <a:prstGeom prst="rect">
            <a:avLst/>
          </a:prstGeom>
          <a:ln w="12700">
            <a:miter lim="400000"/>
          </a:ln>
        </p:spPr>
      </p:pic>
      <p:sp>
        <p:nvSpPr>
          <p:cNvPr id="342" name="Rectangle 49"/>
          <p:cNvSpPr txBox="1"/>
          <p:nvPr/>
        </p:nvSpPr>
        <p:spPr>
          <a:xfrm>
            <a:off x="1876107" y="-9058275"/>
            <a:ext cx="4275773" cy="2092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000">
                <a:solidFill>
                  <a:srgbClr val="FFFFFF"/>
                </a:solidFill>
                <a:latin typeface="Arial"/>
                <a:ea typeface="Arial"/>
                <a:cs typeface="Arial"/>
                <a:sym typeface="Arial"/>
              </a:defRPr>
            </a:pPr>
            <a:r>
              <a:t>  </a:t>
            </a:r>
            <a:r>
              <a:rPr sz="12700"/>
              <a:t> </a:t>
            </a:r>
            <a:r>
              <a:t>                                                                                        </a:t>
            </a:r>
            <a:endParaRPr sz="1100">
              <a:latin typeface="Times New Roman"/>
              <a:ea typeface="Times New Roman"/>
              <a:cs typeface="Times New Roman"/>
              <a:sym typeface="Times New Roman"/>
            </a:endParaRPr>
          </a:p>
        </p:txBody>
      </p:sp>
      <p:pic>
        <p:nvPicPr>
          <p:cNvPr id="343" name="Picture 50" descr="Picture 50"/>
          <p:cNvPicPr>
            <a:picLocks noChangeAspect="1"/>
          </p:cNvPicPr>
          <p:nvPr/>
        </p:nvPicPr>
        <p:blipFill>
          <a:blip r:embed="rId2">
            <a:extLst/>
          </a:blip>
          <a:stretch>
            <a:fillRect/>
          </a:stretch>
        </p:blipFill>
        <p:spPr>
          <a:xfrm>
            <a:off x="2252663" y="-9012239"/>
            <a:ext cx="3132137" cy="2022476"/>
          </a:xfrm>
          <a:prstGeom prst="rect">
            <a:avLst/>
          </a:prstGeom>
          <a:ln w="12700">
            <a:miter lim="400000"/>
          </a:ln>
        </p:spPr>
      </p:pic>
      <p:sp>
        <p:nvSpPr>
          <p:cNvPr id="344" name="Rectangle 55"/>
          <p:cNvSpPr txBox="1"/>
          <p:nvPr/>
        </p:nvSpPr>
        <p:spPr>
          <a:xfrm>
            <a:off x="1876107" y="-9058275"/>
            <a:ext cx="4275773" cy="2092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000">
                <a:solidFill>
                  <a:srgbClr val="FFFFFF"/>
                </a:solidFill>
                <a:latin typeface="Arial"/>
                <a:ea typeface="Arial"/>
                <a:cs typeface="Arial"/>
                <a:sym typeface="Arial"/>
              </a:defRPr>
            </a:pPr>
            <a:r>
              <a:t>  </a:t>
            </a:r>
            <a:r>
              <a:rPr sz="12700"/>
              <a:t> </a:t>
            </a:r>
            <a:r>
              <a:t>                                                                                        </a:t>
            </a:r>
            <a:endParaRPr sz="1100">
              <a:latin typeface="Times New Roman"/>
              <a:ea typeface="Times New Roman"/>
              <a:cs typeface="Times New Roman"/>
              <a:sym typeface="Times New Roman"/>
            </a:endParaRPr>
          </a:p>
        </p:txBody>
      </p:sp>
      <p:pic>
        <p:nvPicPr>
          <p:cNvPr id="345" name="Picture 56" descr="Picture 56"/>
          <p:cNvPicPr>
            <a:picLocks noChangeAspect="1"/>
          </p:cNvPicPr>
          <p:nvPr/>
        </p:nvPicPr>
        <p:blipFill>
          <a:blip r:embed="rId2">
            <a:extLst/>
          </a:blip>
          <a:stretch>
            <a:fillRect/>
          </a:stretch>
        </p:blipFill>
        <p:spPr>
          <a:xfrm>
            <a:off x="2252663" y="-9012239"/>
            <a:ext cx="3132137" cy="2022476"/>
          </a:xfrm>
          <a:prstGeom prst="rect">
            <a:avLst/>
          </a:prstGeom>
          <a:ln w="12700">
            <a:miter lim="400000"/>
          </a:ln>
        </p:spPr>
      </p:pic>
      <p:sp>
        <p:nvSpPr>
          <p:cNvPr id="346" name="Rectangle 61"/>
          <p:cNvSpPr txBox="1"/>
          <p:nvPr/>
        </p:nvSpPr>
        <p:spPr>
          <a:xfrm>
            <a:off x="1876107" y="-9058275"/>
            <a:ext cx="4275773" cy="2092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000">
                <a:solidFill>
                  <a:srgbClr val="FFFFFF"/>
                </a:solidFill>
                <a:latin typeface="Arial"/>
                <a:ea typeface="Arial"/>
                <a:cs typeface="Arial"/>
                <a:sym typeface="Arial"/>
              </a:defRPr>
            </a:pPr>
            <a:r>
              <a:t>  </a:t>
            </a:r>
            <a:r>
              <a:rPr sz="12700"/>
              <a:t> </a:t>
            </a:r>
            <a:r>
              <a:t>                                                                                        </a:t>
            </a:r>
            <a:endParaRPr sz="1100">
              <a:latin typeface="Times New Roman"/>
              <a:ea typeface="Times New Roman"/>
              <a:cs typeface="Times New Roman"/>
              <a:sym typeface="Times New Roman"/>
            </a:endParaRPr>
          </a:p>
        </p:txBody>
      </p:sp>
      <p:pic>
        <p:nvPicPr>
          <p:cNvPr id="347" name="Picture 62" descr="Picture 62"/>
          <p:cNvPicPr>
            <a:picLocks noChangeAspect="1"/>
          </p:cNvPicPr>
          <p:nvPr/>
        </p:nvPicPr>
        <p:blipFill>
          <a:blip r:embed="rId2">
            <a:extLst/>
          </a:blip>
          <a:stretch>
            <a:fillRect/>
          </a:stretch>
        </p:blipFill>
        <p:spPr>
          <a:xfrm>
            <a:off x="2252663" y="-9012239"/>
            <a:ext cx="3132137" cy="2022476"/>
          </a:xfrm>
          <a:prstGeom prst="rect">
            <a:avLst/>
          </a:prstGeom>
          <a:ln w="12700">
            <a:miter lim="400000"/>
          </a:ln>
        </p:spPr>
      </p:pic>
      <p:pic>
        <p:nvPicPr>
          <p:cNvPr id="348" name="Picture 63" descr="Picture 63"/>
          <p:cNvPicPr>
            <a:picLocks noChangeAspect="1"/>
          </p:cNvPicPr>
          <p:nvPr/>
        </p:nvPicPr>
        <p:blipFill>
          <a:blip r:embed="rId3">
            <a:extLst/>
          </a:blip>
          <a:stretch>
            <a:fillRect/>
          </a:stretch>
        </p:blipFill>
        <p:spPr>
          <a:xfrm>
            <a:off x="1830388" y="-9058275"/>
            <a:ext cx="2068512" cy="1965325"/>
          </a:xfrm>
          <a:prstGeom prst="rect">
            <a:avLst/>
          </a:prstGeom>
          <a:ln w="12700">
            <a:miter lim="400000"/>
          </a:ln>
        </p:spPr>
      </p:pic>
      <p:pic>
        <p:nvPicPr>
          <p:cNvPr id="349" name="Picture 71" descr="Picture 71"/>
          <p:cNvPicPr>
            <a:picLocks noChangeAspect="1"/>
          </p:cNvPicPr>
          <p:nvPr/>
        </p:nvPicPr>
        <p:blipFill>
          <a:blip r:embed="rId3">
            <a:extLst/>
          </a:blip>
          <a:stretch>
            <a:fillRect/>
          </a:stretch>
        </p:blipFill>
        <p:spPr>
          <a:xfrm>
            <a:off x="1830388" y="-9058275"/>
            <a:ext cx="2068512" cy="1965325"/>
          </a:xfrm>
          <a:prstGeom prst="rect">
            <a:avLst/>
          </a:prstGeom>
          <a:ln w="12700">
            <a:miter lim="400000"/>
          </a:ln>
        </p:spPr>
      </p:pic>
      <p:pic>
        <p:nvPicPr>
          <p:cNvPr id="350" name="Object 79" descr="Object 79"/>
          <p:cNvPicPr>
            <a:picLocks noChangeAspect="1"/>
          </p:cNvPicPr>
          <p:nvPr/>
        </p:nvPicPr>
        <p:blipFill>
          <a:blip r:embed="rId4">
            <a:extLst/>
          </a:blip>
          <a:stretch>
            <a:fillRect/>
          </a:stretch>
        </p:blipFill>
        <p:spPr>
          <a:xfrm>
            <a:off x="6553200" y="2362200"/>
            <a:ext cx="2286000" cy="2170114"/>
          </a:xfrm>
          <a:prstGeom prst="rect">
            <a:avLst/>
          </a:prstGeom>
          <a:ln w="12700">
            <a:miter lim="400000"/>
          </a:ln>
        </p:spPr>
      </p:pic>
      <p:pic>
        <p:nvPicPr>
          <p:cNvPr id="351" name="Object 80" descr="Object 80"/>
          <p:cNvPicPr>
            <a:picLocks noChangeAspect="1"/>
          </p:cNvPicPr>
          <p:nvPr/>
        </p:nvPicPr>
        <p:blipFill>
          <a:blip r:embed="rId5">
            <a:extLst/>
          </a:blip>
          <a:stretch>
            <a:fillRect/>
          </a:stretch>
        </p:blipFill>
        <p:spPr>
          <a:xfrm>
            <a:off x="6553200" y="304800"/>
            <a:ext cx="2286000" cy="2014539"/>
          </a:xfrm>
          <a:prstGeom prst="rect">
            <a:avLst/>
          </a:prstGeom>
          <a:ln w="12700">
            <a:miter lim="400000"/>
          </a:ln>
        </p:spPr>
      </p:pic>
      <p:pic>
        <p:nvPicPr>
          <p:cNvPr id="352" name="Object 81" descr="Object 81"/>
          <p:cNvPicPr>
            <a:picLocks noChangeAspect="1"/>
          </p:cNvPicPr>
          <p:nvPr/>
        </p:nvPicPr>
        <p:blipFill>
          <a:blip r:embed="rId6">
            <a:extLst/>
          </a:blip>
          <a:stretch>
            <a:fillRect/>
          </a:stretch>
        </p:blipFill>
        <p:spPr>
          <a:xfrm>
            <a:off x="6553200" y="4572000"/>
            <a:ext cx="2286000" cy="1984375"/>
          </a:xfrm>
          <a:prstGeom prst="rect">
            <a:avLst/>
          </a:prstGeom>
          <a:ln w="12700">
            <a:miter lim="400000"/>
          </a:ln>
        </p:spPr>
      </p:pic>
      <p:pic>
        <p:nvPicPr>
          <p:cNvPr id="353" name="Object 82" descr="Object 82"/>
          <p:cNvPicPr>
            <a:picLocks noChangeAspect="1"/>
          </p:cNvPicPr>
          <p:nvPr/>
        </p:nvPicPr>
        <p:blipFill>
          <a:blip r:embed="rId7">
            <a:extLst/>
          </a:blip>
          <a:stretch>
            <a:fillRect/>
          </a:stretch>
        </p:blipFill>
        <p:spPr>
          <a:xfrm>
            <a:off x="609600" y="1676400"/>
            <a:ext cx="5638800" cy="35052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Title 1"/>
          <p:cNvSpPr txBox="1"/>
          <p:nvPr>
            <p:ph type="title"/>
          </p:nvPr>
        </p:nvSpPr>
        <p:spPr>
          <a:xfrm>
            <a:off x="484709" y="452718"/>
            <a:ext cx="7055382" cy="1400531"/>
          </a:xfrm>
          <a:prstGeom prst="rect">
            <a:avLst/>
          </a:prstGeom>
        </p:spPr>
        <p:txBody>
          <a:bodyPr/>
          <a:lstStyle/>
          <a:p>
            <a:pPr rtl="0">
              <a:defRPr/>
            </a:pPr>
            <a:r>
              <a:t>Transitional cell carcinoma</a:t>
            </a:r>
          </a:p>
        </p:txBody>
      </p:sp>
      <p:sp>
        <p:nvSpPr>
          <p:cNvPr id="356" name="Content Placeholder 2"/>
          <p:cNvSpPr txBox="1"/>
          <p:nvPr>
            <p:ph type="body" idx="1"/>
          </p:nvPr>
        </p:nvSpPr>
        <p:spPr>
          <a:xfrm>
            <a:off x="827700" y="2052925"/>
            <a:ext cx="6711654" cy="4195482"/>
          </a:xfrm>
          <a:prstGeom prst="rect">
            <a:avLst/>
          </a:prstGeom>
        </p:spPr>
        <p:txBody>
          <a:bodyPr/>
          <a:lstStyle/>
          <a:p>
            <a:pPr rtl="0">
              <a:buSzTx/>
              <a:buFont typeface="Wingdings 3"/>
              <a:buNone/>
              <a:defRPr/>
            </a:pPr>
            <a:r>
              <a:t>3 types are identified:</a:t>
            </a:r>
          </a:p>
          <a:p>
            <a:pPr rtl="0">
              <a:buSzTx/>
              <a:buFont typeface="Wingdings 3"/>
              <a:buNone/>
              <a:defRPr/>
            </a:pPr>
          </a:p>
          <a:p>
            <a:pPr marL="514350" indent="-514350" rtl="0">
              <a:buAutoNum type="arabicPeriod" startAt="1"/>
              <a:defRPr/>
            </a:pPr>
            <a:r>
              <a:t>Direct extension/invasion from the bladder</a:t>
            </a:r>
          </a:p>
          <a:p>
            <a:pPr marL="514350" indent="-514350" rtl="0">
              <a:buAutoNum type="arabicPeriod" startAt="1"/>
              <a:defRPr/>
            </a:pPr>
            <a:r>
              <a:t>Spread from the bladder along prostatic ducts</a:t>
            </a:r>
          </a:p>
          <a:p>
            <a:pPr marL="514350" indent="-514350" rtl="0">
              <a:buAutoNum type="arabicPeriod" startAt="1"/>
              <a:defRPr/>
            </a:pPr>
            <a:r>
              <a:t>Primary TCC of prostatic urethral lining with no lesion in bladder</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Title 1"/>
          <p:cNvSpPr txBox="1"/>
          <p:nvPr>
            <p:ph type="title"/>
          </p:nvPr>
        </p:nvSpPr>
        <p:spPr>
          <a:xfrm>
            <a:off x="484709" y="452718"/>
            <a:ext cx="7055382" cy="1400531"/>
          </a:xfrm>
          <a:prstGeom prst="rect">
            <a:avLst/>
          </a:prstGeom>
        </p:spPr>
        <p:txBody>
          <a:bodyPr/>
          <a:lstStyle/>
          <a:p>
            <a:pPr rtl="0">
              <a:defRPr/>
            </a:pPr>
            <a:r>
              <a:t>Mesynchymal Tumours</a:t>
            </a:r>
          </a:p>
        </p:txBody>
      </p:sp>
      <p:sp>
        <p:nvSpPr>
          <p:cNvPr id="359" name="Content Placeholder 2"/>
          <p:cNvSpPr txBox="1"/>
          <p:nvPr>
            <p:ph type="body" idx="1"/>
          </p:nvPr>
        </p:nvSpPr>
        <p:spPr>
          <a:xfrm>
            <a:off x="827700" y="2052925"/>
            <a:ext cx="6711654" cy="4195482"/>
          </a:xfrm>
          <a:prstGeom prst="rect">
            <a:avLst/>
          </a:prstGeom>
        </p:spPr>
        <p:txBody>
          <a:bodyPr/>
          <a:lstStyle/>
          <a:p>
            <a:pPr rtl="0">
              <a:defRPr/>
            </a:pPr>
            <a:r>
              <a:t>Phyllodes </a:t>
            </a:r>
            <a:r>
              <a:rPr i="1" sz="2800"/>
              <a:t>(Benign &amp; Malignant)</a:t>
            </a:r>
            <a:endParaRPr i="1" sz="2800"/>
          </a:p>
          <a:p>
            <a:pPr rtl="0">
              <a:defRPr/>
            </a:pPr>
            <a:r>
              <a:t>STUMP </a:t>
            </a:r>
          </a:p>
          <a:p>
            <a:pPr rtl="0">
              <a:defRPr/>
            </a:pPr>
            <a:r>
              <a:t>Leiomyoma &amp; Leiomyosarcoma</a:t>
            </a:r>
          </a:p>
          <a:p>
            <a:pPr rtl="0">
              <a:defRPr/>
            </a:pPr>
            <a:r>
              <a:t>Spindle cell nodule </a:t>
            </a:r>
            <a:r>
              <a:rPr i="1" sz="2800"/>
              <a:t>(post operative)</a:t>
            </a:r>
            <a:endParaRPr i="1" sz="2800"/>
          </a:p>
          <a:p>
            <a:pPr rtl="0">
              <a:defRPr/>
            </a:pPr>
            <a:r>
              <a:t>Pseudosarcomatous fibromyxoid tumour</a:t>
            </a:r>
          </a:p>
          <a:p>
            <a:pPr rtl="0">
              <a:defRPr/>
            </a:pPr>
            <a:r>
              <a:t>Solitary fibrous tumour</a:t>
            </a:r>
          </a:p>
          <a:p>
            <a:pPr rtl="0">
              <a:defRPr/>
            </a:pPr>
            <a:r>
              <a:t>Embryonal rhabdomyosarcoma</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1" name="Object 2" descr="Object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365" name="Object 2" descr="Object 2"/>
          <p:cNvPicPr>
            <a:picLocks noChangeAspect="1"/>
          </p:cNvPicPr>
          <p:nvPr/>
        </p:nvPicPr>
        <p:blipFill>
          <a:blip r:embed="rId2">
            <a:extLst/>
          </a:blip>
          <a:stretch>
            <a:fillRect/>
          </a:stretch>
        </p:blipFill>
        <p:spPr>
          <a:xfrm>
            <a:off x="214282" y="428625"/>
            <a:ext cx="7927976" cy="614362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ctangle 2"/>
          <p:cNvSpPr txBox="1"/>
          <p:nvPr>
            <p:ph type="title" idx="4294967295"/>
          </p:nvPr>
        </p:nvSpPr>
        <p:spPr>
          <a:xfrm>
            <a:off x="0" y="274638"/>
            <a:ext cx="8229600" cy="1143001"/>
          </a:xfrm>
          <a:prstGeom prst="rect">
            <a:avLst/>
          </a:prstGeom>
        </p:spPr>
        <p:txBody>
          <a:bodyPr>
            <a:normAutofit fontScale="100000" lnSpcReduction="0"/>
          </a:bodyPr>
          <a:lstStyle>
            <a:lvl1pPr>
              <a:defRPr>
                <a:solidFill>
                  <a:srgbClr val="FFFFFF"/>
                </a:solidFill>
                <a:latin typeface="Garamond"/>
                <a:ea typeface="Garamond"/>
                <a:cs typeface="Garamond"/>
                <a:sym typeface="Garamond"/>
              </a:defRPr>
            </a:lvl1pPr>
          </a:lstStyle>
          <a:p>
            <a:pPr rtl="0">
              <a:defRPr/>
            </a:pPr>
            <a:r>
              <a:t>Proposed Risk Factors</a:t>
            </a:r>
          </a:p>
        </p:txBody>
      </p:sp>
      <p:sp>
        <p:nvSpPr>
          <p:cNvPr id="198" name="Rectangle 3"/>
          <p:cNvSpPr txBox="1"/>
          <p:nvPr>
            <p:ph type="body" idx="4294967295"/>
          </p:nvPr>
        </p:nvSpPr>
        <p:spPr>
          <a:xfrm>
            <a:off x="0" y="1481137"/>
            <a:ext cx="8229600" cy="4525963"/>
          </a:xfrm>
          <a:prstGeom prst="rect">
            <a:avLst/>
          </a:prstGeom>
        </p:spPr>
        <p:txBody>
          <a:bodyPr/>
          <a:lstStyle/>
          <a:p>
            <a:pPr marL="342905" indent="-342905" rtl="0">
              <a:lnSpc>
                <a:spcPct val="90000"/>
              </a:lnSpc>
              <a:defRPr b="1" sz="2500">
                <a:solidFill>
                  <a:srgbClr val="FFCC00"/>
                </a:solidFill>
                <a:latin typeface="Garamond"/>
                <a:ea typeface="Garamond"/>
                <a:cs typeface="Garamond"/>
                <a:sym typeface="Garamond"/>
              </a:defRPr>
            </a:pPr>
            <a:r>
              <a:t>Family history</a:t>
            </a:r>
            <a:endParaRPr sz="1800"/>
          </a:p>
          <a:p>
            <a:pPr marL="342905" indent="-342905" rtl="0">
              <a:lnSpc>
                <a:spcPct val="90000"/>
              </a:lnSpc>
              <a:defRPr b="1" sz="2500">
                <a:solidFill>
                  <a:srgbClr val="FFCC00"/>
                </a:solidFill>
                <a:latin typeface="Garamond"/>
                <a:ea typeface="Garamond"/>
                <a:cs typeface="Garamond"/>
                <a:sym typeface="Garamond"/>
              </a:defRPr>
            </a:pPr>
            <a:r>
              <a:t>Diet, fat, obesity, alcohol</a:t>
            </a:r>
            <a:endParaRPr sz="1800"/>
          </a:p>
          <a:p>
            <a:pPr marL="342905" indent="-342905" rtl="0">
              <a:lnSpc>
                <a:spcPct val="90000"/>
              </a:lnSpc>
              <a:defRPr b="1" sz="2500">
                <a:solidFill>
                  <a:srgbClr val="FFCC00"/>
                </a:solidFill>
                <a:latin typeface="Garamond"/>
                <a:ea typeface="Garamond"/>
                <a:cs typeface="Garamond"/>
                <a:sym typeface="Garamond"/>
              </a:defRPr>
            </a:pPr>
            <a:r>
              <a:t>Hormones</a:t>
            </a:r>
            <a:endParaRPr sz="1800"/>
          </a:p>
          <a:p>
            <a:pPr marL="342905" indent="-342905" rtl="0">
              <a:lnSpc>
                <a:spcPct val="90000"/>
              </a:lnSpc>
              <a:defRPr b="1" sz="2500">
                <a:solidFill>
                  <a:srgbClr val="FFCC00"/>
                </a:solidFill>
                <a:latin typeface="Garamond"/>
                <a:ea typeface="Garamond"/>
                <a:cs typeface="Garamond"/>
                <a:sym typeface="Garamond"/>
              </a:defRPr>
            </a:pPr>
            <a:r>
              <a:t>Smoking</a:t>
            </a:r>
            <a:endParaRPr sz="1800"/>
          </a:p>
          <a:p>
            <a:pPr marL="342905" indent="-342905" rtl="0">
              <a:lnSpc>
                <a:spcPct val="90000"/>
              </a:lnSpc>
              <a:defRPr b="1" sz="2500">
                <a:solidFill>
                  <a:srgbClr val="FFCC00"/>
                </a:solidFill>
                <a:latin typeface="Garamond"/>
                <a:ea typeface="Garamond"/>
                <a:cs typeface="Garamond"/>
                <a:sym typeface="Garamond"/>
              </a:defRPr>
            </a:pPr>
            <a:r>
              <a:t>Sexual activity (early, multiple partners, STD)</a:t>
            </a:r>
            <a:endParaRPr sz="1800"/>
          </a:p>
          <a:p>
            <a:pPr marL="342905" indent="-342905" rtl="0">
              <a:lnSpc>
                <a:spcPct val="90000"/>
              </a:lnSpc>
              <a:defRPr b="1" sz="2500">
                <a:solidFill>
                  <a:srgbClr val="FFCC00"/>
                </a:solidFill>
                <a:latin typeface="Garamond"/>
                <a:ea typeface="Garamond"/>
                <a:cs typeface="Garamond"/>
                <a:sym typeface="Garamond"/>
              </a:defRPr>
            </a:pPr>
            <a:r>
              <a:t>Chemicals, toxins, radiation</a:t>
            </a:r>
            <a:endParaRPr sz="1800"/>
          </a:p>
          <a:p>
            <a:pPr marL="342905" indent="-342905" rtl="0">
              <a:lnSpc>
                <a:spcPct val="90000"/>
              </a:lnSpc>
              <a:defRPr b="1" sz="2500">
                <a:solidFill>
                  <a:srgbClr val="FFCC00"/>
                </a:solidFill>
                <a:latin typeface="Garamond"/>
                <a:ea typeface="Garamond"/>
                <a:cs typeface="Garamond"/>
                <a:sym typeface="Garamond"/>
              </a:defRPr>
            </a:pPr>
            <a:r>
              <a:t>Viruses (Herpes 2, CMV)</a:t>
            </a:r>
            <a:endParaRPr sz="1800"/>
          </a:p>
          <a:p>
            <a:pPr marL="342905" indent="-342905" rtl="0">
              <a:lnSpc>
                <a:spcPct val="90000"/>
              </a:lnSpc>
              <a:defRPr b="1" sz="2500">
                <a:solidFill>
                  <a:srgbClr val="FFCC00"/>
                </a:solidFill>
                <a:latin typeface="Garamond"/>
                <a:ea typeface="Garamond"/>
                <a:cs typeface="Garamond"/>
                <a:sym typeface="Garamond"/>
              </a:defRPr>
            </a:pPr>
            <a:r>
              <a:t>Vasectomy</a:t>
            </a:r>
            <a:endParaRPr sz="1800"/>
          </a:p>
          <a:p>
            <a:pPr marL="342905" indent="-342905" rtl="0">
              <a:lnSpc>
                <a:spcPct val="90000"/>
              </a:lnSpc>
              <a:defRPr b="1" sz="2500">
                <a:solidFill>
                  <a:srgbClr val="FFCC00"/>
                </a:solidFill>
                <a:latin typeface="Garamond"/>
                <a:ea typeface="Garamond"/>
                <a:cs typeface="Garamond"/>
                <a:sym typeface="Garamond"/>
              </a:defRPr>
            </a:pPr>
            <a:r>
              <a:t>BPH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anim calcmode="lin" valueType="num">
                                      <p:cBhvr>
                                        <p:cTn id="7" dur="500" fill="hold"/>
                                        <p:tgtEl>
                                          <p:spTgt spid="198">
                                            <p:bg/>
                                          </p:spTgt>
                                        </p:tgtEl>
                                        <p:attrNameLst>
                                          <p:attrName>ppt_x</p:attrName>
                                        </p:attrNameLst>
                                      </p:cBhvr>
                                      <p:tavLst>
                                        <p:tav tm="0">
                                          <p:val>
                                            <p:strVal val="0-#ppt_w/2"/>
                                          </p:val>
                                        </p:tav>
                                        <p:tav tm="100000">
                                          <p:val>
                                            <p:strVal val="#ppt_x"/>
                                          </p:val>
                                        </p:tav>
                                      </p:tavLst>
                                    </p:anim>
                                    <p:anim calcmode="lin" valueType="num">
                                      <p:cBhvr>
                                        <p:cTn id="8" dur="500" fill="hold"/>
                                        <p:tgtEl>
                                          <p:spTgt spid="19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98">
                                            <p:txEl>
                                              <p:pRg st="0" end="0"/>
                                            </p:txEl>
                                          </p:spTgt>
                                        </p:tgtEl>
                                        <p:attrNameLst>
                                          <p:attrName>style.visibility</p:attrName>
                                        </p:attrNameLst>
                                      </p:cBhvr>
                                      <p:to>
                                        <p:strVal val="visible"/>
                                      </p:to>
                                    </p:set>
                                    <p:anim calcmode="lin" valueType="num">
                                      <p:cBhvr>
                                        <p:cTn id="11" dur="500" fill="hold"/>
                                        <p:tgtEl>
                                          <p:spTgt spid="19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9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Class="entr" nodeType="afterEffect" presetSubtype="8" presetID="2" grpId="1" fill="hold">
                                  <p:stCondLst>
                                    <p:cond delay="0"/>
                                  </p:stCondLst>
                                  <p:iterate type="el" backwards="0">
                                    <p:tmAbs val="0"/>
                                  </p:iterate>
                                  <p:childTnLst>
                                    <p:set>
                                      <p:cBhvr>
                                        <p:cTn id="15" fill="hold"/>
                                        <p:tgtEl>
                                          <p:spTgt spid="198">
                                            <p:txEl>
                                              <p:pRg st="1" end="1"/>
                                            </p:txEl>
                                          </p:spTgt>
                                        </p:tgtEl>
                                        <p:attrNameLst>
                                          <p:attrName>style.visibility</p:attrName>
                                        </p:attrNameLst>
                                      </p:cBhvr>
                                      <p:to>
                                        <p:strVal val="visible"/>
                                      </p:to>
                                    </p:set>
                                    <p:anim calcmode="lin" valueType="num">
                                      <p:cBhvr>
                                        <p:cTn id="16" dur="500" fill="hold"/>
                                        <p:tgtEl>
                                          <p:spTgt spid="198">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9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Class="entr" nodeType="afterEffect" presetSubtype="8" presetID="2" grpId="1" fill="hold">
                                  <p:stCondLst>
                                    <p:cond delay="0"/>
                                  </p:stCondLst>
                                  <p:iterate type="el" backwards="0">
                                    <p:tmAbs val="0"/>
                                  </p:iterate>
                                  <p:childTnLst>
                                    <p:set>
                                      <p:cBhvr>
                                        <p:cTn id="20" fill="hold"/>
                                        <p:tgtEl>
                                          <p:spTgt spid="198">
                                            <p:txEl>
                                              <p:pRg st="2" end="2"/>
                                            </p:txEl>
                                          </p:spTgt>
                                        </p:tgtEl>
                                        <p:attrNameLst>
                                          <p:attrName>style.visibility</p:attrName>
                                        </p:attrNameLst>
                                      </p:cBhvr>
                                      <p:to>
                                        <p:strVal val="visible"/>
                                      </p:to>
                                    </p:set>
                                    <p:anim calcmode="lin" valueType="num">
                                      <p:cBhvr>
                                        <p:cTn id="21" dur="500" fill="hold"/>
                                        <p:tgtEl>
                                          <p:spTgt spid="198">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98">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Class="entr" nodeType="afterEffect" presetSubtype="8" presetID="2" grpId="1" fill="hold">
                                  <p:stCondLst>
                                    <p:cond delay="0"/>
                                  </p:stCondLst>
                                  <p:iterate type="el" backwards="0">
                                    <p:tmAbs val="0"/>
                                  </p:iterate>
                                  <p:childTnLst>
                                    <p:set>
                                      <p:cBhvr>
                                        <p:cTn id="25" fill="hold"/>
                                        <p:tgtEl>
                                          <p:spTgt spid="198">
                                            <p:txEl>
                                              <p:pRg st="3" end="3"/>
                                            </p:txEl>
                                          </p:spTgt>
                                        </p:tgtEl>
                                        <p:attrNameLst>
                                          <p:attrName>style.visibility</p:attrName>
                                        </p:attrNameLst>
                                      </p:cBhvr>
                                      <p:to>
                                        <p:strVal val="visible"/>
                                      </p:to>
                                    </p:set>
                                    <p:anim calcmode="lin" valueType="num">
                                      <p:cBhvr>
                                        <p:cTn id="26" dur="500" fill="hold"/>
                                        <p:tgtEl>
                                          <p:spTgt spid="198">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98">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Class="entr" nodeType="afterEffect" presetSubtype="8" presetID="2" grpId="1" fill="hold">
                                  <p:stCondLst>
                                    <p:cond delay="0"/>
                                  </p:stCondLst>
                                  <p:iterate type="el" backwards="0">
                                    <p:tmAbs val="0"/>
                                  </p:iterate>
                                  <p:childTnLst>
                                    <p:set>
                                      <p:cBhvr>
                                        <p:cTn id="30" fill="hold"/>
                                        <p:tgtEl>
                                          <p:spTgt spid="198">
                                            <p:txEl>
                                              <p:pRg st="4" end="4"/>
                                            </p:txEl>
                                          </p:spTgt>
                                        </p:tgtEl>
                                        <p:attrNameLst>
                                          <p:attrName>style.visibility</p:attrName>
                                        </p:attrNameLst>
                                      </p:cBhvr>
                                      <p:to>
                                        <p:strVal val="visible"/>
                                      </p:to>
                                    </p:set>
                                    <p:anim calcmode="lin" valueType="num">
                                      <p:cBhvr>
                                        <p:cTn id="31" dur="500" fill="hold"/>
                                        <p:tgtEl>
                                          <p:spTgt spid="198">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98">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Class="entr" nodeType="afterEffect" presetSubtype="8" presetID="2" grpId="1" fill="hold">
                                  <p:stCondLst>
                                    <p:cond delay="0"/>
                                  </p:stCondLst>
                                  <p:iterate type="el" backwards="0">
                                    <p:tmAbs val="0"/>
                                  </p:iterate>
                                  <p:childTnLst>
                                    <p:set>
                                      <p:cBhvr>
                                        <p:cTn id="35" fill="hold"/>
                                        <p:tgtEl>
                                          <p:spTgt spid="198">
                                            <p:txEl>
                                              <p:pRg st="5" end="5"/>
                                            </p:txEl>
                                          </p:spTgt>
                                        </p:tgtEl>
                                        <p:attrNameLst>
                                          <p:attrName>style.visibility</p:attrName>
                                        </p:attrNameLst>
                                      </p:cBhvr>
                                      <p:to>
                                        <p:strVal val="visible"/>
                                      </p:to>
                                    </p:set>
                                    <p:anim calcmode="lin" valueType="num">
                                      <p:cBhvr>
                                        <p:cTn id="36" dur="500" fill="hold"/>
                                        <p:tgtEl>
                                          <p:spTgt spid="198">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98">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Class="entr" nodeType="afterEffect" presetSubtype="8" presetID="2" grpId="1" fill="hold">
                                  <p:stCondLst>
                                    <p:cond delay="0"/>
                                  </p:stCondLst>
                                  <p:iterate type="el" backwards="0">
                                    <p:tmAbs val="0"/>
                                  </p:iterate>
                                  <p:childTnLst>
                                    <p:set>
                                      <p:cBhvr>
                                        <p:cTn id="40" fill="hold"/>
                                        <p:tgtEl>
                                          <p:spTgt spid="198">
                                            <p:txEl>
                                              <p:pRg st="6" end="6"/>
                                            </p:txEl>
                                          </p:spTgt>
                                        </p:tgtEl>
                                        <p:attrNameLst>
                                          <p:attrName>style.visibility</p:attrName>
                                        </p:attrNameLst>
                                      </p:cBhvr>
                                      <p:to>
                                        <p:strVal val="visible"/>
                                      </p:to>
                                    </p:set>
                                    <p:anim calcmode="lin" valueType="num">
                                      <p:cBhvr>
                                        <p:cTn id="41" dur="500" fill="hold"/>
                                        <p:tgtEl>
                                          <p:spTgt spid="198">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98">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Class="entr" nodeType="afterEffect" presetSubtype="8" presetID="2" grpId="1" fill="hold">
                                  <p:stCondLst>
                                    <p:cond delay="0"/>
                                  </p:stCondLst>
                                  <p:iterate type="el" backwards="0">
                                    <p:tmAbs val="0"/>
                                  </p:iterate>
                                  <p:childTnLst>
                                    <p:set>
                                      <p:cBhvr>
                                        <p:cTn id="45" fill="hold"/>
                                        <p:tgtEl>
                                          <p:spTgt spid="198">
                                            <p:txEl>
                                              <p:pRg st="7" end="7"/>
                                            </p:txEl>
                                          </p:spTgt>
                                        </p:tgtEl>
                                        <p:attrNameLst>
                                          <p:attrName>style.visibility</p:attrName>
                                        </p:attrNameLst>
                                      </p:cBhvr>
                                      <p:to>
                                        <p:strVal val="visible"/>
                                      </p:to>
                                    </p:set>
                                    <p:anim calcmode="lin" valueType="num">
                                      <p:cBhvr>
                                        <p:cTn id="46" dur="500" fill="hold"/>
                                        <p:tgtEl>
                                          <p:spTgt spid="198">
                                            <p:txEl>
                                              <p:pRg st="7" end="7"/>
                                            </p:txEl>
                                          </p:spTgt>
                                        </p:tgtEl>
                                        <p:attrNameLst>
                                          <p:attrName>ppt_x</p:attrName>
                                        </p:attrNameLst>
                                      </p:cBhvr>
                                      <p:tavLst>
                                        <p:tav tm="0">
                                          <p:val>
                                            <p:strVal val="0-#ppt_w/2"/>
                                          </p:val>
                                        </p:tav>
                                        <p:tav tm="100000">
                                          <p:val>
                                            <p:strVal val="#ppt_x"/>
                                          </p:val>
                                        </p:tav>
                                      </p:tavLst>
                                    </p:anim>
                                    <p:anim calcmode="lin" valueType="num">
                                      <p:cBhvr>
                                        <p:cTn id="47" dur="500" fill="hold"/>
                                        <p:tgtEl>
                                          <p:spTgt spid="198">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Class="entr" nodeType="afterEffect" presetSubtype="8" presetID="2" grpId="1" fill="hold">
                                  <p:stCondLst>
                                    <p:cond delay="0"/>
                                  </p:stCondLst>
                                  <p:iterate type="el" backwards="0">
                                    <p:tmAbs val="0"/>
                                  </p:iterate>
                                  <p:childTnLst>
                                    <p:set>
                                      <p:cBhvr>
                                        <p:cTn id="50" fill="hold"/>
                                        <p:tgtEl>
                                          <p:spTgt spid="198">
                                            <p:txEl>
                                              <p:pRg st="8" end="8"/>
                                            </p:txEl>
                                          </p:spTgt>
                                        </p:tgtEl>
                                        <p:attrNameLst>
                                          <p:attrName>style.visibility</p:attrName>
                                        </p:attrNameLst>
                                      </p:cBhvr>
                                      <p:to>
                                        <p:strVal val="visible"/>
                                      </p:to>
                                    </p:set>
                                    <p:anim calcmode="lin" valueType="num">
                                      <p:cBhvr>
                                        <p:cTn id="51" dur="500" fill="hold"/>
                                        <p:tgtEl>
                                          <p:spTgt spid="198">
                                            <p:txEl>
                                              <p:pRg st="8" end="8"/>
                                            </p:txEl>
                                          </p:spTgt>
                                        </p:tgtEl>
                                        <p:attrNameLst>
                                          <p:attrName>ppt_x</p:attrName>
                                        </p:attrNameLst>
                                      </p:cBhvr>
                                      <p:tavLst>
                                        <p:tav tm="0">
                                          <p:val>
                                            <p:strVal val="0-#ppt_w/2"/>
                                          </p:val>
                                        </p:tav>
                                        <p:tav tm="100000">
                                          <p:val>
                                            <p:strVal val="#ppt_x"/>
                                          </p:val>
                                        </p:tav>
                                      </p:tavLst>
                                    </p:anim>
                                    <p:anim calcmode="lin" valueType="num">
                                      <p:cBhvr>
                                        <p:cTn id="52" dur="500" fill="hold"/>
                                        <p:tgtEl>
                                          <p:spTgt spid="19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8"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Rectangle 2"/>
          <p:cNvSpPr txBox="1"/>
          <p:nvPr/>
        </p:nvSpPr>
        <p:spPr>
          <a:xfrm>
            <a:off x="45719" y="642937"/>
            <a:ext cx="9052561"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FFFFFF"/>
                </a:solidFill>
                <a:latin typeface="Garamond"/>
                <a:ea typeface="Garamond"/>
                <a:cs typeface="Garamond"/>
                <a:sym typeface="Garamond"/>
              </a:defRPr>
            </a:pPr>
            <a:r>
              <a:t>Dilemma of Prostate Cancer</a:t>
            </a:r>
            <a:r>
              <a:rPr sz="2400">
                <a:latin typeface="Times New Roman"/>
                <a:ea typeface="Times New Roman"/>
                <a:cs typeface="Times New Roman"/>
                <a:sym typeface="Times New Roman"/>
              </a:rPr>
              <a:t> </a:t>
            </a:r>
          </a:p>
        </p:txBody>
      </p:sp>
      <p:sp>
        <p:nvSpPr>
          <p:cNvPr id="368" name="Rectangle 3"/>
          <p:cNvSpPr/>
          <p:nvPr/>
        </p:nvSpPr>
        <p:spPr>
          <a:xfrm>
            <a:off x="0" y="1857375"/>
            <a:ext cx="9144000" cy="15875"/>
          </a:xfrm>
          <a:prstGeom prst="rect">
            <a:avLst/>
          </a:prstGeom>
          <a:solidFill>
            <a:srgbClr val="000000"/>
          </a:solidFill>
          <a:ln>
            <a:solidFill>
              <a:srgbClr val="FFFFFF"/>
            </a:solidFill>
            <a:miter/>
          </a:ln>
        </p:spPr>
        <p:txBody>
          <a:bodyPr lIns="45719" rIns="45719"/>
          <a:lstStyle/>
          <a:p>
            <a:pPr>
              <a:defRPr sz="2400">
                <a:solidFill>
                  <a:srgbClr val="FFFFFF"/>
                </a:solidFill>
                <a:latin typeface="Times New Roman"/>
                <a:ea typeface="Times New Roman"/>
                <a:cs typeface="Times New Roman"/>
                <a:sym typeface="Times New Roman"/>
              </a:defRPr>
            </a:pPr>
          </a:p>
        </p:txBody>
      </p:sp>
      <p:sp>
        <p:nvSpPr>
          <p:cNvPr id="369" name="Rectangle 4"/>
          <p:cNvSpPr txBox="1"/>
          <p:nvPr/>
        </p:nvSpPr>
        <p:spPr>
          <a:xfrm>
            <a:off x="45719" y="2133600"/>
            <a:ext cx="9052561" cy="374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lgn="l">
              <a:buSzPct val="100000"/>
              <a:buFont typeface="Arial"/>
              <a:buChar char="•"/>
              <a:defRPr sz="3200">
                <a:solidFill>
                  <a:srgbClr val="FFCC00"/>
                </a:solidFill>
                <a:latin typeface="Garamond"/>
                <a:ea typeface="Garamond"/>
                <a:cs typeface="Garamond"/>
                <a:sym typeface="Garamond"/>
              </a:defRPr>
            </a:pPr>
            <a:r>
              <a:t>30 - 50% of patients undergoing radical surgery for localised disease have extra capsular extension at the time of surgery. </a:t>
            </a:r>
            <a:endParaRPr>
              <a:solidFill>
                <a:srgbClr val="FFFFFF"/>
              </a:solidFill>
              <a:latin typeface="Tahoma"/>
              <a:ea typeface="Tahoma"/>
              <a:cs typeface="Tahoma"/>
              <a:sym typeface="Tahoma"/>
            </a:endParaRPr>
          </a:p>
          <a:p>
            <a:pPr lvl="1" marL="457200" indent="0" algn="l">
              <a:buSzPct val="100000"/>
              <a:buChar char="•"/>
              <a:defRPr sz="3200">
                <a:solidFill>
                  <a:srgbClr val="FFCC00"/>
                </a:solidFill>
                <a:latin typeface="Garamond"/>
                <a:ea typeface="Garamond"/>
                <a:cs typeface="Garamond"/>
                <a:sym typeface="Garamond"/>
              </a:defRPr>
            </a:pPr>
          </a:p>
          <a:p>
            <a:pPr lvl="1" marL="457200" indent="0" algn="l">
              <a:buSzPct val="100000"/>
              <a:buChar char="•"/>
              <a:defRPr sz="3200">
                <a:solidFill>
                  <a:srgbClr val="FFC000"/>
                </a:solidFill>
                <a:latin typeface="Garamond"/>
                <a:ea typeface="Garamond"/>
                <a:cs typeface="Garamond"/>
                <a:sym typeface="Garamond"/>
              </a:defRPr>
            </a:pPr>
            <a:r>
              <a:t>Current staging tests are inadequate to accurately identify these patients.</a:t>
            </a:r>
            <a:endParaRPr>
              <a:solidFill>
                <a:srgbClr val="FFFFFF"/>
              </a:solidFill>
              <a:latin typeface="Tahoma"/>
              <a:ea typeface="Tahoma"/>
              <a:cs typeface="Tahoma"/>
              <a:sym typeface="Tahoma"/>
            </a:endParaRPr>
          </a:p>
          <a:p>
            <a:pPr lvl="1" marL="457200" indent="0">
              <a:buSzPct val="100000"/>
              <a:buChar char="•"/>
              <a:defRPr sz="3200">
                <a:solidFill>
                  <a:srgbClr val="FFCC00"/>
                </a:solidFill>
                <a:latin typeface="Garamond"/>
                <a:ea typeface="Garamond"/>
                <a:cs typeface="Garamond"/>
                <a:sym typeface="Garamond"/>
              </a:defRPr>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Text Box 2"/>
          <p:cNvSpPr txBox="1"/>
          <p:nvPr/>
        </p:nvSpPr>
        <p:spPr>
          <a:xfrm>
            <a:off x="579119" y="3116263"/>
            <a:ext cx="7909561" cy="72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600"/>
              </a:spcBef>
              <a:defRPr b="1" sz="4400">
                <a:solidFill>
                  <a:srgbClr val="FFFFFF"/>
                </a:solidFill>
                <a:latin typeface="Garamond"/>
                <a:ea typeface="Garamond"/>
                <a:cs typeface="Garamond"/>
                <a:sym typeface="Garamond"/>
              </a:defRPr>
            </a:lvl1pPr>
          </a:lstStyle>
          <a:p>
            <a:pPr/>
            <a:r>
              <a:t>THE FUTURE ?</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Text Box 2"/>
          <p:cNvSpPr txBox="1"/>
          <p:nvPr/>
        </p:nvSpPr>
        <p:spPr>
          <a:xfrm>
            <a:off x="1112519" y="2971800"/>
            <a:ext cx="7071361" cy="7154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600"/>
              </a:spcBef>
              <a:defRPr sz="4400">
                <a:solidFill>
                  <a:srgbClr val="FFCC00"/>
                </a:solidFill>
                <a:latin typeface="Times New Roman"/>
                <a:ea typeface="Times New Roman"/>
                <a:cs typeface="Times New Roman"/>
                <a:sym typeface="Times New Roman"/>
              </a:defRPr>
            </a:pPr>
            <a:r>
              <a:t>1- PIN </a:t>
            </a:r>
            <a:r>
              <a:rPr i="1">
                <a:solidFill>
                  <a:srgbClr val="FFFFFF"/>
                </a:solidFill>
              </a:rPr>
              <a:t>versus</a:t>
            </a:r>
            <a:r>
              <a:t> CANCER</a:t>
            </a:r>
          </a:p>
        </p:txBody>
      </p:sp>
      <p:sp>
        <p:nvSpPr>
          <p:cNvPr id="374" name="Text Box 3"/>
          <p:cNvSpPr txBox="1"/>
          <p:nvPr/>
        </p:nvSpPr>
        <p:spPr>
          <a:xfrm>
            <a:off x="274320" y="304800"/>
            <a:ext cx="2194561"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solidFill>
                  <a:srgbClr val="FFFFFF"/>
                </a:solidFill>
                <a:latin typeface="Times New Roman"/>
                <a:ea typeface="Times New Roman"/>
                <a:cs typeface="Times New Roman"/>
                <a:sym typeface="Times New Roman"/>
              </a:defRPr>
            </a:lvl1pPr>
          </a:lstStyle>
          <a:p>
            <a:pPr/>
            <a:r>
              <a:t>The Future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Text Box 2"/>
          <p:cNvSpPr txBox="1"/>
          <p:nvPr/>
        </p:nvSpPr>
        <p:spPr>
          <a:xfrm>
            <a:off x="655319" y="2819400"/>
            <a:ext cx="7833361" cy="13631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600"/>
              </a:spcBef>
              <a:defRPr sz="4400">
                <a:solidFill>
                  <a:srgbClr val="FFCC00"/>
                </a:solidFill>
                <a:latin typeface="Times New Roman"/>
                <a:ea typeface="Times New Roman"/>
                <a:cs typeface="Times New Roman"/>
                <a:sym typeface="Times New Roman"/>
              </a:defRPr>
            </a:lvl1pPr>
          </a:lstStyle>
          <a:p>
            <a:pPr/>
            <a:r>
              <a:t>2- To understand the biological behaviour of prostate cancer</a:t>
            </a:r>
          </a:p>
        </p:txBody>
      </p:sp>
      <p:sp>
        <p:nvSpPr>
          <p:cNvPr id="379" name="Text Box 3"/>
          <p:cNvSpPr txBox="1"/>
          <p:nvPr/>
        </p:nvSpPr>
        <p:spPr>
          <a:xfrm>
            <a:off x="274320" y="381000"/>
            <a:ext cx="1965961"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solidFill>
                  <a:srgbClr val="FFFFFF"/>
                </a:solidFill>
                <a:latin typeface="Times New Roman"/>
                <a:ea typeface="Times New Roman"/>
                <a:cs typeface="Times New Roman"/>
                <a:sym typeface="Times New Roman"/>
              </a:defRPr>
            </a:lvl1pPr>
          </a:lstStyle>
          <a:p>
            <a:pPr/>
            <a:r>
              <a:t>The Future</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Text Box 2"/>
          <p:cNvSpPr txBox="1"/>
          <p:nvPr/>
        </p:nvSpPr>
        <p:spPr>
          <a:xfrm>
            <a:off x="655319" y="2819400"/>
            <a:ext cx="7833361" cy="13631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600"/>
              </a:spcBef>
              <a:defRPr sz="4400">
                <a:solidFill>
                  <a:srgbClr val="FFCC00"/>
                </a:solidFill>
                <a:latin typeface="Times New Roman"/>
                <a:ea typeface="Times New Roman"/>
                <a:cs typeface="Times New Roman"/>
                <a:sym typeface="Times New Roman"/>
              </a:defRPr>
            </a:lvl1pPr>
          </a:lstStyle>
          <a:p>
            <a:pPr/>
            <a:r>
              <a:t>2- To understand the biological behaviour of prostate cancer</a:t>
            </a:r>
          </a:p>
        </p:txBody>
      </p:sp>
      <p:sp>
        <p:nvSpPr>
          <p:cNvPr id="382" name="Text Box 3"/>
          <p:cNvSpPr txBox="1"/>
          <p:nvPr/>
        </p:nvSpPr>
        <p:spPr>
          <a:xfrm>
            <a:off x="274320" y="381000"/>
            <a:ext cx="1965961"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solidFill>
                  <a:srgbClr val="FFFFFF"/>
                </a:solidFill>
                <a:latin typeface="Times New Roman"/>
                <a:ea typeface="Times New Roman"/>
                <a:cs typeface="Times New Roman"/>
                <a:sym typeface="Times New Roman"/>
              </a:defRPr>
            </a:lvl1pPr>
          </a:lstStyle>
          <a:p>
            <a:pPr/>
            <a:r>
              <a:t>The Future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Text Box 2"/>
          <p:cNvSpPr txBox="1"/>
          <p:nvPr/>
        </p:nvSpPr>
        <p:spPr>
          <a:xfrm>
            <a:off x="502919" y="2811463"/>
            <a:ext cx="8138161" cy="7154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600"/>
              </a:spcBef>
              <a:defRPr sz="4400">
                <a:solidFill>
                  <a:srgbClr val="FFCC00"/>
                </a:solidFill>
                <a:latin typeface="Times New Roman"/>
                <a:ea typeface="Times New Roman"/>
                <a:cs typeface="Times New Roman"/>
                <a:sym typeface="Times New Roman"/>
              </a:defRPr>
            </a:lvl1pPr>
          </a:lstStyle>
          <a:p>
            <a:pPr/>
            <a:r>
              <a:t>3- To improve staging methods</a:t>
            </a:r>
          </a:p>
        </p:txBody>
      </p:sp>
      <p:sp>
        <p:nvSpPr>
          <p:cNvPr id="385" name="Text Box 3"/>
          <p:cNvSpPr txBox="1"/>
          <p:nvPr/>
        </p:nvSpPr>
        <p:spPr>
          <a:xfrm>
            <a:off x="350520" y="525462"/>
            <a:ext cx="2880361"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solidFill>
                  <a:srgbClr val="FFFFFF"/>
                </a:solidFill>
                <a:latin typeface="Times New Roman"/>
                <a:ea typeface="Times New Roman"/>
                <a:cs typeface="Times New Roman"/>
                <a:sym typeface="Times New Roman"/>
              </a:defRPr>
            </a:lvl1pPr>
          </a:lstStyle>
          <a:p>
            <a:pPr/>
            <a:r>
              <a:t>The Future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Text Box 2"/>
          <p:cNvSpPr txBox="1"/>
          <p:nvPr/>
        </p:nvSpPr>
        <p:spPr>
          <a:xfrm>
            <a:off x="274320" y="457200"/>
            <a:ext cx="2346961"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solidFill>
                  <a:srgbClr val="FFFFFF"/>
                </a:solidFill>
                <a:latin typeface="Times New Roman"/>
                <a:ea typeface="Times New Roman"/>
                <a:cs typeface="Times New Roman"/>
                <a:sym typeface="Times New Roman"/>
              </a:defRPr>
            </a:lvl1pPr>
          </a:lstStyle>
          <a:p>
            <a:pPr/>
            <a:r>
              <a:t>The Future</a:t>
            </a:r>
          </a:p>
        </p:txBody>
      </p:sp>
      <p:sp>
        <p:nvSpPr>
          <p:cNvPr id="388" name="Text Box 3"/>
          <p:cNvSpPr txBox="1"/>
          <p:nvPr/>
        </p:nvSpPr>
        <p:spPr>
          <a:xfrm>
            <a:off x="883919" y="2971800"/>
            <a:ext cx="7452361" cy="7154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600"/>
              </a:spcBef>
              <a:defRPr sz="4400">
                <a:solidFill>
                  <a:srgbClr val="FFCC00"/>
                </a:solidFill>
                <a:latin typeface="Times New Roman"/>
                <a:ea typeface="Times New Roman"/>
                <a:cs typeface="Times New Roman"/>
                <a:sym typeface="Times New Roman"/>
              </a:defRPr>
            </a:lvl1pPr>
          </a:lstStyle>
          <a:p>
            <a:pPr/>
            <a:r>
              <a:t>4- Standardisation of Treatment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0" name="Picture 2" descr="Picture 2">
            <a:hlinkClick r:id="rId2" invalidUrl="" action="" tgtFrame="" tooltip="" history="1" highlightClick="0" endSnd="0"/>
          </p:cNvPr>
          <p:cNvPicPr>
            <a:picLocks noChangeAspect="1"/>
          </p:cNvPicPr>
          <p:nvPr/>
        </p:nvPicPr>
        <p:blipFill>
          <a:blip r:embed="rId3">
            <a:extLst/>
          </a:blip>
          <a:stretch>
            <a:fillRect/>
          </a:stretch>
        </p:blipFill>
        <p:spPr>
          <a:xfrm>
            <a:off x="2819400" y="1447800"/>
            <a:ext cx="3749675" cy="4876800"/>
          </a:xfrm>
          <a:prstGeom prst="rect">
            <a:avLst/>
          </a:prstGeom>
          <a:ln w="12700">
            <a:miter lim="400000"/>
          </a:ln>
        </p:spPr>
      </p:pic>
      <p:sp>
        <p:nvSpPr>
          <p:cNvPr id="391" name="Text Box 5"/>
          <p:cNvSpPr txBox="1"/>
          <p:nvPr/>
        </p:nvSpPr>
        <p:spPr>
          <a:xfrm>
            <a:off x="731519" y="381000"/>
            <a:ext cx="8061961" cy="8891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800">
                <a:solidFill>
                  <a:srgbClr val="FFFFFF"/>
                </a:solidFill>
                <a:latin typeface="Times New Roman"/>
                <a:ea typeface="Times New Roman"/>
                <a:cs typeface="Times New Roman"/>
                <a:sym typeface="Times New Roman"/>
              </a:defRPr>
            </a:pPr>
            <a:r>
              <a:t>To achieve a good quality of life for men with</a:t>
            </a:r>
          </a:p>
          <a:p>
            <a:pPr algn="ctr">
              <a:defRPr sz="2800">
                <a:solidFill>
                  <a:srgbClr val="FFFFFF"/>
                </a:solidFill>
                <a:latin typeface="Times New Roman"/>
                <a:ea typeface="Times New Roman"/>
                <a:cs typeface="Times New Roman"/>
                <a:sym typeface="Times New Roman"/>
              </a:defRPr>
            </a:pPr>
            <a:r>
              <a:t> Prostatic Cancer</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3" name="Picture 2" descr="Picture 2"/>
          <p:cNvPicPr>
            <a:picLocks noChangeAspect="1"/>
          </p:cNvPicPr>
          <p:nvPr/>
        </p:nvPicPr>
        <p:blipFill>
          <a:blip r:embed="rId2">
            <a:extLst/>
          </a:blip>
          <a:stretch>
            <a:fillRect/>
          </a:stretch>
        </p:blipFill>
        <p:spPr>
          <a:xfrm>
            <a:off x="3736975" y="2581275"/>
            <a:ext cx="1670050" cy="1695450"/>
          </a:xfrm>
          <a:prstGeom prst="rect">
            <a:avLst/>
          </a:prstGeom>
          <a:ln w="12700">
            <a:miter lim="400000"/>
          </a:ln>
        </p:spPr>
      </p:pic>
      <p:pic>
        <p:nvPicPr>
          <p:cNvPr id="394" name="Picture 3" descr="Picture 3"/>
          <p:cNvPicPr>
            <a:picLocks noChangeAspect="1"/>
          </p:cNvPicPr>
          <p:nvPr/>
        </p:nvPicPr>
        <p:blipFill>
          <a:blip r:embed="rId3">
            <a:extLst/>
          </a:blip>
          <a:stretch>
            <a:fillRect/>
          </a:stretch>
        </p:blipFill>
        <p:spPr>
          <a:xfrm>
            <a:off x="2743200" y="1600200"/>
            <a:ext cx="3657600" cy="36576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le 2"/>
          <p:cNvSpPr txBox="1"/>
          <p:nvPr>
            <p:ph type="title"/>
          </p:nvPr>
        </p:nvSpPr>
        <p:spPr>
          <a:xfrm>
            <a:off x="484709" y="452718"/>
            <a:ext cx="7055382" cy="1400531"/>
          </a:xfrm>
          <a:prstGeom prst="rect">
            <a:avLst/>
          </a:prstGeom>
        </p:spPr>
        <p:txBody>
          <a:bodyPr/>
          <a:lstStyle/>
          <a:p>
            <a:pPr rtl="0">
              <a:defRPr/>
            </a:pPr>
          </a:p>
        </p:txBody>
      </p:sp>
      <p:sp>
        <p:nvSpPr>
          <p:cNvPr id="203" name="Content Placeholder 1"/>
          <p:cNvSpPr txBox="1"/>
          <p:nvPr>
            <p:ph type="body" idx="1"/>
          </p:nvPr>
        </p:nvSpPr>
        <p:spPr>
          <a:xfrm>
            <a:off x="827700" y="2052925"/>
            <a:ext cx="6711654" cy="4195482"/>
          </a:xfrm>
          <a:prstGeom prst="rect">
            <a:avLst/>
          </a:prstGeom>
        </p:spPr>
        <p:txBody>
          <a:bodyPr/>
          <a:lstStyle/>
          <a:p>
            <a:pPr rtl="0">
              <a:defRPr b="1" u="sng">
                <a:solidFill>
                  <a:srgbClr val="FF0000"/>
                </a:solidFill>
              </a:defRPr>
            </a:pPr>
            <a:r>
              <a:t>Pathology</a:t>
            </a:r>
            <a:r>
              <a:rPr b="0" u="none"/>
              <a:t>:</a:t>
            </a:r>
            <a:r>
              <a:rPr b="0" u="none">
                <a:solidFill>
                  <a:srgbClr val="FFFFFF"/>
                </a:solidFill>
              </a:rPr>
              <a:t>- 70-80% of Ca prostate arise in the outer peripheral glands and hence may be palpable as irregular hard nodules by rectal digital examination and because of its peripheral location. Ca prostate less likely to cause urethral obstruction in early stage than nodular hyperplasia.</a:t>
            </a:r>
            <a:endParaRPr b="0" u="none">
              <a:solidFill>
                <a:srgbClr val="FFFFFF"/>
              </a:solidFill>
            </a:endParaRPr>
          </a:p>
          <a:p>
            <a:pPr rtl="0">
              <a:defRPr>
                <a:solidFill>
                  <a:srgbClr val="FF0000"/>
                </a:solidFill>
              </a:defRPr>
            </a:pPr>
            <a:r>
              <a:t>Grossly:</a:t>
            </a:r>
            <a:r>
              <a:rPr>
                <a:solidFill>
                  <a:srgbClr val="FFFFFF"/>
                </a:solidFill>
              </a:rPr>
              <a:t>- early lesions appear as ill defined mass just beneath the capsule of the prostate. On cut section foci of CA appear as </a:t>
            </a:r>
            <a:r>
              <a:t>firm gray white </a:t>
            </a:r>
            <a:r>
              <a:rPr>
                <a:solidFill>
                  <a:srgbClr val="FFFFFF"/>
                </a:solidFill>
              </a:rPr>
              <a:t>to yellow lesions that infiltrate the adjacent gland with ill defined margin.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2"/>
          <p:cNvSpPr txBox="1"/>
          <p:nvPr>
            <p:ph type="title"/>
          </p:nvPr>
        </p:nvSpPr>
        <p:spPr>
          <a:xfrm>
            <a:off x="484709" y="452718"/>
            <a:ext cx="7055382" cy="1400531"/>
          </a:xfrm>
          <a:prstGeom prst="rect">
            <a:avLst/>
          </a:prstGeom>
        </p:spPr>
        <p:txBody>
          <a:bodyPr/>
          <a:lstStyle/>
          <a:p>
            <a:pPr rtl="0">
              <a:defRPr/>
            </a:pPr>
          </a:p>
        </p:txBody>
      </p:sp>
      <p:sp>
        <p:nvSpPr>
          <p:cNvPr id="206" name="Content Placeholder 1"/>
          <p:cNvSpPr txBox="1"/>
          <p:nvPr>
            <p:ph type="body" idx="1"/>
          </p:nvPr>
        </p:nvSpPr>
        <p:spPr>
          <a:xfrm>
            <a:off x="827700" y="2052925"/>
            <a:ext cx="6711654" cy="4195482"/>
          </a:xfrm>
          <a:prstGeom prst="rect">
            <a:avLst/>
          </a:prstGeom>
        </p:spPr>
        <p:txBody>
          <a:bodyPr/>
          <a:lstStyle>
            <a:lvl1pPr rtl="0">
              <a:defRPr/>
            </a:lvl1pPr>
          </a:lstStyle>
          <a:p>
            <a:pPr/>
            <a:r>
              <a:t>Metastases to regional pelvic lymph nodes may occur early. In advance cancers invasion to seminal vesicles, periurethral zones of the prostate, wall of the bladder may occur but the rectum is rarely involved by invasion that is because there is a connective tissue separating the lower genitourinary tract structures from the rectum which prevent the growth of the tumor posteriorly.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itle 2"/>
          <p:cNvSpPr txBox="1"/>
          <p:nvPr>
            <p:ph type="title"/>
          </p:nvPr>
        </p:nvSpPr>
        <p:spPr>
          <a:xfrm>
            <a:off x="484709" y="452718"/>
            <a:ext cx="7055382" cy="1400531"/>
          </a:xfrm>
          <a:prstGeom prst="rect">
            <a:avLst/>
          </a:prstGeom>
        </p:spPr>
        <p:txBody>
          <a:bodyPr/>
          <a:lstStyle/>
          <a:p>
            <a:pPr rtl="0">
              <a:defRPr/>
            </a:pPr>
          </a:p>
        </p:txBody>
      </p:sp>
      <p:sp>
        <p:nvSpPr>
          <p:cNvPr id="209" name="Content Placeholder 1"/>
          <p:cNvSpPr txBox="1"/>
          <p:nvPr>
            <p:ph type="body" idx="1"/>
          </p:nvPr>
        </p:nvSpPr>
        <p:spPr>
          <a:xfrm>
            <a:off x="827700" y="2052925"/>
            <a:ext cx="6711654" cy="4195482"/>
          </a:xfrm>
          <a:prstGeom prst="rect">
            <a:avLst/>
          </a:prstGeom>
        </p:spPr>
        <p:txBody>
          <a:bodyPr/>
          <a:lstStyle/>
          <a:p>
            <a:pPr rtl="0">
              <a:defRPr/>
            </a:pPr>
            <a:r>
              <a:t>Well differentiated adenocarcinomas are composed of small glands infiltrate the adjacent stroma in irregular haphazard fashion. In contrast to normal and hyperplastic prostate</a:t>
            </a:r>
          </a:p>
          <a:p>
            <a:pPr rtl="0">
              <a:defRPr/>
            </a:pPr>
            <a:r>
              <a:t> the glands in carcinoma doe not encircled by collagen or stromal cells but they appear to have (back to back) appearance.</a:t>
            </a:r>
          </a:p>
          <a:p>
            <a:pPr rtl="0">
              <a:defRPr/>
            </a:pPr>
            <a:r>
              <a:t> The neoplastic glands are lined by a </a:t>
            </a:r>
            <a:r>
              <a:rPr>
                <a:solidFill>
                  <a:srgbClr val="FF0000"/>
                </a:solidFill>
              </a:rPr>
              <a:t>single layer</a:t>
            </a:r>
            <a:r>
              <a:t> of cuboidal cells with </a:t>
            </a:r>
            <a:r>
              <a:rPr>
                <a:solidFill>
                  <a:srgbClr val="FF0000"/>
                </a:solidFill>
              </a:rPr>
              <a:t>conspicuous nucleoli</a:t>
            </a:r>
            <a:r>
              <a:t>;( the basal layer seen in normal and hyperplastic glands is absent).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itle 2"/>
          <p:cNvSpPr txBox="1"/>
          <p:nvPr>
            <p:ph type="title"/>
          </p:nvPr>
        </p:nvSpPr>
        <p:spPr>
          <a:xfrm>
            <a:off x="484709" y="452718"/>
            <a:ext cx="7055382" cy="1400531"/>
          </a:xfrm>
          <a:prstGeom prst="rect">
            <a:avLst/>
          </a:prstGeom>
        </p:spPr>
        <p:txBody>
          <a:bodyPr/>
          <a:lstStyle/>
          <a:p>
            <a:pPr rtl="0">
              <a:defRPr/>
            </a:pPr>
          </a:p>
        </p:txBody>
      </p:sp>
      <p:sp>
        <p:nvSpPr>
          <p:cNvPr id="212" name="Content Placeholder 1"/>
          <p:cNvSpPr txBox="1"/>
          <p:nvPr>
            <p:ph type="body" idx="1"/>
          </p:nvPr>
        </p:nvSpPr>
        <p:spPr>
          <a:xfrm>
            <a:off x="827700" y="2052925"/>
            <a:ext cx="6711654" cy="4195482"/>
          </a:xfrm>
          <a:prstGeom prst="rect">
            <a:avLst/>
          </a:prstGeom>
        </p:spPr>
        <p:txBody>
          <a:bodyPr/>
          <a:lstStyle/>
          <a:p>
            <a:pPr rtl="0">
              <a:defRPr/>
            </a:pPr>
            <a:r>
              <a:t>The undifferentiated adenocarcinoma characterized by</a:t>
            </a:r>
          </a:p>
          <a:p>
            <a:pPr rtl="0">
              <a:defRPr/>
            </a:pPr>
            <a:r>
              <a:t> 1) increasing variability of gland size and configuration </a:t>
            </a:r>
          </a:p>
          <a:p>
            <a:pPr rtl="0">
              <a:defRPr/>
            </a:pPr>
            <a:r>
              <a:t>2) papillary and cribriform patterns</a:t>
            </a:r>
          </a:p>
          <a:p>
            <a:pPr rtl="0">
              <a:defRPr/>
            </a:pPr>
            <a:r>
              <a:t> 3) some times there is no gland formation but there is a solid cord or sheet of infiltrating malignant tumor cells within the stroma.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itle 2"/>
          <p:cNvSpPr txBox="1"/>
          <p:nvPr>
            <p:ph type="title"/>
          </p:nvPr>
        </p:nvSpPr>
        <p:spPr>
          <a:xfrm>
            <a:off x="484709" y="452718"/>
            <a:ext cx="7055382" cy="1400531"/>
          </a:xfrm>
          <a:prstGeom prst="rect">
            <a:avLst/>
          </a:prstGeom>
        </p:spPr>
        <p:txBody>
          <a:bodyPr/>
          <a:lstStyle/>
          <a:p>
            <a:pPr rtl="0">
              <a:defRPr/>
            </a:pPr>
          </a:p>
        </p:txBody>
      </p:sp>
      <p:sp>
        <p:nvSpPr>
          <p:cNvPr id="215" name="Content Placeholder 1"/>
          <p:cNvSpPr txBox="1"/>
          <p:nvPr>
            <p:ph type="body" idx="1"/>
          </p:nvPr>
        </p:nvSpPr>
        <p:spPr>
          <a:xfrm>
            <a:off x="827700" y="2052925"/>
            <a:ext cx="6711654" cy="4195482"/>
          </a:xfrm>
          <a:prstGeom prst="rect">
            <a:avLst/>
          </a:prstGeom>
        </p:spPr>
        <p:txBody>
          <a:bodyPr/>
          <a:lstStyle/>
          <a:p>
            <a:pPr rtl="0">
              <a:defRPr b="1" u="sng">
                <a:solidFill>
                  <a:srgbClr val="FF0000"/>
                </a:solidFill>
              </a:defRPr>
            </a:pPr>
            <a:r>
              <a:t>Clinical features</a:t>
            </a:r>
            <a:r>
              <a:rPr b="0" u="none"/>
              <a:t>:</a:t>
            </a:r>
            <a:r>
              <a:rPr b="0" u="none">
                <a:solidFill>
                  <a:srgbClr val="FFFFFF"/>
                </a:solidFill>
              </a:rPr>
              <a:t> Ca prostate are often clinically silent especially during early stages, but</a:t>
            </a:r>
            <a:endParaRPr b="0" u="none">
              <a:solidFill>
                <a:srgbClr val="FFFFFF"/>
              </a:solidFill>
            </a:endParaRPr>
          </a:p>
          <a:p>
            <a:pPr rtl="0">
              <a:defRPr/>
            </a:pPr>
            <a:r>
              <a:t>20% of localized ca are discovered accidently during histological examination for biopsy removed for nodular hyperplasia.</a:t>
            </a:r>
          </a:p>
          <a:p>
            <a:pPr rtl="0">
              <a:defRPr/>
            </a:pPr>
            <a:r>
              <a:t>Discovered accidently during routine digital rectal examination as hard firm nodules under the capsule of peripheral glands.</a:t>
            </a:r>
          </a:p>
          <a:p>
            <a:pPr rtl="0">
              <a:defRPr/>
            </a:pPr>
            <a:r>
              <a:t>More extensive Ca may produce signs and symptoms of prostatism due to lower UT obstruction.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F9C9D"/>
      </a:accent5>
      <a:accent6>
        <a:srgbClr val="9E5E9B"/>
      </a:accent6>
      <a:hlink>
        <a:srgbClr val="0000FF"/>
      </a:hlink>
      <a:folHlink>
        <a:srgbClr val="FF00FF"/>
      </a:folHlink>
    </a:clrScheme>
    <a:fontScheme name="Ion">
      <a:majorFont>
        <a:latin typeface="Helvetica"/>
        <a:ea typeface="Helvetica"/>
        <a:cs typeface="Helvetica"/>
      </a:majorFont>
      <a:minorFont>
        <a:latin typeface="Calibri"/>
        <a:ea typeface="Calibri"/>
        <a:cs typeface="Calibri"/>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F9C9D"/>
      </a:accent5>
      <a:accent6>
        <a:srgbClr val="9E5E9B"/>
      </a:accent6>
      <a:hlink>
        <a:srgbClr val="0000FF"/>
      </a:hlink>
      <a:folHlink>
        <a:srgbClr val="FF00FF"/>
      </a:folHlink>
    </a:clrScheme>
    <a:fontScheme name="Ion">
      <a:majorFont>
        <a:latin typeface="Helvetica"/>
        <a:ea typeface="Helvetica"/>
        <a:cs typeface="Helvetica"/>
      </a:majorFont>
      <a:minorFont>
        <a:latin typeface="Calibri"/>
        <a:ea typeface="Calibri"/>
        <a:cs typeface="Calibri"/>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