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1" r:id="rId7"/>
    <p:sldId id="280" r:id="rId8"/>
    <p:sldId id="295" r:id="rId9"/>
    <p:sldId id="283" r:id="rId10"/>
    <p:sldId id="284" r:id="rId11"/>
    <p:sldId id="257" r:id="rId12"/>
    <p:sldId id="289" r:id="rId13"/>
    <p:sldId id="258" r:id="rId14"/>
    <p:sldId id="259" r:id="rId15"/>
    <p:sldId id="260" r:id="rId16"/>
    <p:sldId id="285" r:id="rId17"/>
    <p:sldId id="261" r:id="rId18"/>
    <p:sldId id="290" r:id="rId19"/>
    <p:sldId id="296" r:id="rId20"/>
    <p:sldId id="298" r:id="rId21"/>
    <p:sldId id="262" r:id="rId22"/>
    <p:sldId id="294" r:id="rId23"/>
    <p:sldId id="263" r:id="rId24"/>
    <p:sldId id="291" r:id="rId25"/>
    <p:sldId id="264" r:id="rId26"/>
    <p:sldId id="286" r:id="rId27"/>
    <p:sldId id="265" r:id="rId28"/>
    <p:sldId id="266" r:id="rId29"/>
    <p:sldId id="297" r:id="rId30"/>
    <p:sldId id="267" r:id="rId31"/>
    <p:sldId id="268" r:id="rId32"/>
    <p:sldId id="292" r:id="rId33"/>
    <p:sldId id="287" r:id="rId34"/>
    <p:sldId id="269" r:id="rId35"/>
    <p:sldId id="270" r:id="rId36"/>
    <p:sldId id="288" r:id="rId37"/>
    <p:sldId id="271" r:id="rId38"/>
    <p:sldId id="293" r:id="rId39"/>
    <p:sldId id="272" r:id="rId40"/>
    <p:sldId id="273" r:id="rId41"/>
    <p:sldId id="274" r:id="rId42"/>
    <p:sldId id="275" r:id="rId4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CFF4-C03A-4B55-A323-575583C03B4F}" type="datetimeFigureOut">
              <a:rPr lang="ar-IQ" smtClean="0"/>
              <a:t>16/04/1442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1B5E-058D-4881-A6E2-BB02F2F2D97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74200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CFF4-C03A-4B55-A323-575583C03B4F}" type="datetimeFigureOut">
              <a:rPr lang="ar-IQ" smtClean="0"/>
              <a:t>16/04/1442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1B5E-058D-4881-A6E2-BB02F2F2D97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6184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CFF4-C03A-4B55-A323-575583C03B4F}" type="datetimeFigureOut">
              <a:rPr lang="ar-IQ" smtClean="0"/>
              <a:t>16/04/1442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1B5E-058D-4881-A6E2-BB02F2F2D97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3134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CFF4-C03A-4B55-A323-575583C03B4F}" type="datetimeFigureOut">
              <a:rPr lang="ar-IQ" smtClean="0"/>
              <a:t>16/04/1442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1B5E-058D-4881-A6E2-BB02F2F2D97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7960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CFF4-C03A-4B55-A323-575583C03B4F}" type="datetimeFigureOut">
              <a:rPr lang="ar-IQ" smtClean="0"/>
              <a:t>16/04/1442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1B5E-058D-4881-A6E2-BB02F2F2D97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344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CFF4-C03A-4B55-A323-575583C03B4F}" type="datetimeFigureOut">
              <a:rPr lang="ar-IQ" smtClean="0"/>
              <a:t>16/04/1442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1B5E-058D-4881-A6E2-BB02F2F2D97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71029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CFF4-C03A-4B55-A323-575583C03B4F}" type="datetimeFigureOut">
              <a:rPr lang="ar-IQ" smtClean="0"/>
              <a:t>16/04/1442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1B5E-058D-4881-A6E2-BB02F2F2D97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08533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CFF4-C03A-4B55-A323-575583C03B4F}" type="datetimeFigureOut">
              <a:rPr lang="ar-IQ" smtClean="0"/>
              <a:t>16/04/1442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1B5E-058D-4881-A6E2-BB02F2F2D97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0852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CFF4-C03A-4B55-A323-575583C03B4F}" type="datetimeFigureOut">
              <a:rPr lang="ar-IQ" smtClean="0"/>
              <a:t>16/04/1442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1B5E-058D-4881-A6E2-BB02F2F2D97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5086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CFF4-C03A-4B55-A323-575583C03B4F}" type="datetimeFigureOut">
              <a:rPr lang="ar-IQ" smtClean="0"/>
              <a:t>16/04/1442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1B5E-058D-4881-A6E2-BB02F2F2D97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30480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CFF4-C03A-4B55-A323-575583C03B4F}" type="datetimeFigureOut">
              <a:rPr lang="ar-IQ" smtClean="0"/>
              <a:t>16/04/1442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1B5E-058D-4881-A6E2-BB02F2F2D97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1088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9CFF4-C03A-4B55-A323-575583C03B4F}" type="datetimeFigureOut">
              <a:rPr lang="ar-IQ" smtClean="0"/>
              <a:t>16/04/1442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61B5E-058D-4881-A6E2-BB02F2F2D97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3674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3657599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Anatomy of skin</a:t>
            </a:r>
            <a:br>
              <a:rPr lang="en-US" sz="6600" b="1" dirty="0" smtClean="0">
                <a:solidFill>
                  <a:srgbClr val="FF0000"/>
                </a:solidFill>
              </a:rPr>
            </a:br>
            <a:r>
              <a:rPr lang="en-US" sz="6600" b="1" dirty="0" smtClean="0">
                <a:solidFill>
                  <a:srgbClr val="FF0000"/>
                </a:solidFill>
              </a:rPr>
              <a:t>By</a:t>
            </a:r>
            <a:br>
              <a:rPr lang="en-US" sz="6600" b="1" dirty="0" smtClean="0">
                <a:solidFill>
                  <a:srgbClr val="FF0000"/>
                </a:solidFill>
              </a:rPr>
            </a:br>
            <a:r>
              <a:rPr lang="en-US" sz="6600" b="1" dirty="0" err="1" smtClean="0">
                <a:solidFill>
                  <a:srgbClr val="FF0000"/>
                </a:solidFill>
              </a:rPr>
              <a:t>Dr.Alaa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Naif</a:t>
            </a:r>
            <a:r>
              <a:rPr lang="en-US" sz="6600" b="1" dirty="0" smtClean="0">
                <a:solidFill>
                  <a:srgbClr val="FF0000"/>
                </a:solidFill>
              </a:rPr>
              <a:t/>
            </a:r>
            <a:br>
              <a:rPr lang="en-US" sz="6600" b="1" dirty="0" smtClean="0">
                <a:solidFill>
                  <a:srgbClr val="FF0000"/>
                </a:solidFill>
              </a:rPr>
            </a:br>
            <a:r>
              <a:rPr lang="en-US" sz="6600" b="1" dirty="0" smtClean="0">
                <a:solidFill>
                  <a:srgbClr val="FF0000"/>
                </a:solidFill>
              </a:rPr>
              <a:t>Dec 07, 2020</a:t>
            </a:r>
            <a:endParaRPr lang="ar-IQ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7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Sensory organ</a:t>
            </a:r>
            <a:endParaRPr lang="ar-IQ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8296"/>
            <a:ext cx="4038600" cy="268977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4038600" cy="2819400"/>
          </a:xfrm>
        </p:spPr>
      </p:pic>
    </p:spTree>
    <p:extLst>
      <p:ext uri="{BB962C8B-B14F-4D97-AF65-F5344CB8AC3E}">
        <p14:creationId xmlns:p14="http://schemas.microsoft.com/office/powerpoint/2010/main" val="358711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"/>
            <a:ext cx="8458200" cy="63246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Skin </a:t>
            </a:r>
            <a:r>
              <a:rPr lang="en-US" b="1" dirty="0">
                <a:solidFill>
                  <a:srgbClr val="7030A0"/>
                </a:solidFill>
              </a:rPr>
              <a:t>is composed of three layers</a:t>
            </a:r>
            <a:r>
              <a:rPr lang="en-US" b="1" dirty="0" smtClean="0">
                <a:solidFill>
                  <a:srgbClr val="7030A0"/>
                </a:solidFill>
              </a:rPr>
              <a:t>:</a:t>
            </a: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 </a:t>
            </a:r>
          </a:p>
          <a:p>
            <a:pPr algn="l"/>
            <a:r>
              <a:rPr lang="en-US" b="1" dirty="0">
                <a:solidFill>
                  <a:schemeClr val="accent6"/>
                </a:solidFill>
              </a:rPr>
              <a:t>(1) </a:t>
            </a:r>
            <a:r>
              <a:rPr lang="en-US" b="1" dirty="0">
                <a:solidFill>
                  <a:schemeClr val="accent6"/>
                </a:solidFill>
              </a:rPr>
              <a:t>E</a:t>
            </a:r>
            <a:r>
              <a:rPr lang="en-US" b="1" dirty="0" smtClean="0">
                <a:solidFill>
                  <a:schemeClr val="accent6"/>
                </a:solidFill>
              </a:rPr>
              <a:t>pidermis</a:t>
            </a:r>
            <a:endParaRPr lang="en-US" b="1" dirty="0">
              <a:solidFill>
                <a:srgbClr val="7030A0"/>
              </a:solidFill>
            </a:endParaRPr>
          </a:p>
          <a:p>
            <a:pPr algn="l"/>
            <a:r>
              <a:rPr lang="en-US" b="1" dirty="0" smtClean="0">
                <a:solidFill>
                  <a:srgbClr val="92D050"/>
                </a:solidFill>
              </a:rPr>
              <a:t>(2) Dermis</a:t>
            </a:r>
            <a:endParaRPr lang="en-US" b="1" dirty="0">
              <a:solidFill>
                <a:srgbClr val="7030A0"/>
              </a:solidFill>
            </a:endParaRPr>
          </a:p>
          <a:p>
            <a:pPr algn="l"/>
            <a:r>
              <a:rPr lang="en-US" b="1" dirty="0">
                <a:solidFill>
                  <a:schemeClr val="accent2"/>
                </a:solidFill>
              </a:rPr>
              <a:t>(3) </a:t>
            </a:r>
            <a:r>
              <a:rPr lang="en-US" b="1" dirty="0" smtClean="0">
                <a:solidFill>
                  <a:schemeClr val="accent2"/>
                </a:solidFill>
              </a:rPr>
              <a:t>subcutaneous </a:t>
            </a:r>
            <a:r>
              <a:rPr lang="en-US" b="1" dirty="0">
                <a:solidFill>
                  <a:schemeClr val="accent2"/>
                </a:solidFill>
              </a:rPr>
              <a:t>fat</a:t>
            </a:r>
            <a:r>
              <a:rPr lang="en-US" b="1" dirty="0">
                <a:solidFill>
                  <a:srgbClr val="7030A0"/>
                </a:solidFill>
              </a:rPr>
              <a:t> (</a:t>
            </a:r>
            <a:r>
              <a:rPr lang="en-US" b="1" dirty="0" smtClean="0">
                <a:solidFill>
                  <a:srgbClr val="7030A0"/>
                </a:solidFill>
              </a:rPr>
              <a:t>panniculus)</a:t>
            </a:r>
          </a:p>
          <a:p>
            <a:pPr algn="l"/>
            <a:endParaRPr lang="en-US" b="1" dirty="0">
              <a:solidFill>
                <a:srgbClr val="7030A0"/>
              </a:solidFill>
            </a:endParaRP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There is considerable regional variation in the relative thickness of these layers </a:t>
            </a:r>
          </a:p>
          <a:p>
            <a:pPr algn="l"/>
            <a:endParaRPr lang="en-US" b="1" dirty="0">
              <a:solidFill>
                <a:srgbClr val="7030A0"/>
              </a:solidFill>
            </a:endParaRP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     </a:t>
            </a:r>
            <a:endParaRPr lang="ar-IQ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4343400" cy="4267199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0"/>
            <a:ext cx="4343400" cy="6019800"/>
          </a:xfrm>
        </p:spPr>
      </p:pic>
    </p:spTree>
    <p:extLst>
      <p:ext uri="{BB962C8B-B14F-4D97-AF65-F5344CB8AC3E}">
        <p14:creationId xmlns:p14="http://schemas.microsoft.com/office/powerpoint/2010/main" val="17890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8305800" cy="60198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The epidermis </a:t>
            </a:r>
            <a:r>
              <a:rPr lang="en-US" b="1" dirty="0" smtClean="0">
                <a:solidFill>
                  <a:srgbClr val="7030A0"/>
                </a:solidFill>
              </a:rPr>
              <a:t>is thickest on the palms and soles and thinnest on eyelids</a:t>
            </a:r>
          </a:p>
          <a:p>
            <a:pPr algn="l"/>
            <a:endParaRPr lang="ar-IQ" b="1" dirty="0" smtClean="0">
              <a:solidFill>
                <a:srgbClr val="7030A0"/>
              </a:solidFill>
            </a:endParaRPr>
          </a:p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The dermis </a:t>
            </a:r>
            <a:r>
              <a:rPr lang="en-US" b="1" dirty="0" smtClean="0">
                <a:solidFill>
                  <a:srgbClr val="7030A0"/>
                </a:solidFill>
              </a:rPr>
              <a:t>is thickest on the back </a:t>
            </a:r>
          </a:p>
          <a:p>
            <a:pPr algn="l"/>
            <a:endParaRPr lang="en-US" b="1" dirty="0" smtClean="0">
              <a:solidFill>
                <a:srgbClr val="7030A0"/>
              </a:solidFill>
            </a:endParaRPr>
          </a:p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The subcutaneous </a:t>
            </a:r>
            <a:r>
              <a:rPr lang="en-US" b="1" dirty="0">
                <a:solidFill>
                  <a:schemeClr val="accent6"/>
                </a:solidFill>
              </a:rPr>
              <a:t>fat </a:t>
            </a:r>
            <a:r>
              <a:rPr lang="en-US" b="1" dirty="0">
                <a:solidFill>
                  <a:srgbClr val="7030A0"/>
                </a:solidFill>
              </a:rPr>
              <a:t>is </a:t>
            </a:r>
            <a:r>
              <a:rPr lang="en-US" b="1" dirty="0" smtClean="0">
                <a:solidFill>
                  <a:srgbClr val="7030A0"/>
                </a:solidFill>
              </a:rPr>
              <a:t>thickest </a:t>
            </a:r>
            <a:r>
              <a:rPr lang="en-US" b="1" dirty="0">
                <a:solidFill>
                  <a:srgbClr val="7030A0"/>
                </a:solidFill>
              </a:rPr>
              <a:t>on the abdomen and buttocks </a:t>
            </a:r>
            <a:endParaRPr lang="ar-IQ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7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1"/>
            <a:ext cx="7772400" cy="838200"/>
          </a:xfrm>
        </p:spPr>
        <p:txBody>
          <a:bodyPr/>
          <a:lstStyle/>
          <a:p>
            <a:r>
              <a:rPr lang="en-US" b="1" dirty="0" smtClean="0"/>
              <a:t>Epidermis</a:t>
            </a:r>
            <a:endParaRPr lang="ar-IQ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8686800" cy="5334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Composed of:</a:t>
            </a:r>
          </a:p>
          <a:p>
            <a:pPr algn="l"/>
            <a:endParaRPr lang="en-US" b="1" dirty="0" smtClean="0">
              <a:solidFill>
                <a:srgbClr val="7030A0"/>
              </a:solidFill>
            </a:endParaRP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(1) Keratinocytes </a:t>
            </a: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(2) Melanocytes </a:t>
            </a: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(3) Langerhans cells</a:t>
            </a: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(4) Merkel cells</a:t>
            </a: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(5) Skin appendages</a:t>
            </a:r>
            <a:endParaRPr lang="ar-IQ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91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990600"/>
          </a:xfrm>
        </p:spPr>
        <p:txBody>
          <a:bodyPr/>
          <a:lstStyle/>
          <a:p>
            <a:r>
              <a:rPr lang="en-US" b="1" dirty="0" smtClean="0"/>
              <a:t>Keratinocytes</a:t>
            </a:r>
            <a:endParaRPr lang="ar-IQ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305800" cy="5334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Ectodermal origin</a:t>
            </a: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 </a:t>
            </a: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Produce filamentous protein(keratin) that form a surface coat(stratum </a:t>
            </a:r>
            <a:r>
              <a:rPr lang="en-US" b="1" dirty="0" err="1" smtClean="0">
                <a:solidFill>
                  <a:srgbClr val="7030A0"/>
                </a:solidFill>
              </a:rPr>
              <a:t>corneum</a:t>
            </a:r>
            <a:r>
              <a:rPr lang="en-US" b="1" dirty="0" smtClean="0">
                <a:solidFill>
                  <a:srgbClr val="7030A0"/>
                </a:solidFill>
              </a:rPr>
              <a:t>) and is the structural protein of hair and nail</a:t>
            </a:r>
          </a:p>
          <a:p>
            <a:pPr algn="l"/>
            <a:endParaRPr lang="en-US" b="1" dirty="0">
              <a:solidFill>
                <a:srgbClr val="7030A0"/>
              </a:solidFill>
            </a:endParaRP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Mutation of this protein cause many diseases</a:t>
            </a: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 </a:t>
            </a:r>
            <a:endParaRPr lang="ar-IQ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0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Mutation of keratin</a:t>
            </a:r>
            <a:br>
              <a:rPr lang="en-US" b="1" dirty="0" smtClean="0"/>
            </a:br>
            <a:r>
              <a:rPr lang="en-US" b="1" dirty="0" smtClean="0"/>
              <a:t>Epidermolysis bullosa</a:t>
            </a:r>
            <a:endParaRPr lang="ar-IQ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114799"/>
          </a:xfrm>
        </p:spPr>
      </p:pic>
    </p:spTree>
    <p:extLst>
      <p:ext uri="{BB962C8B-B14F-4D97-AF65-F5344CB8AC3E}">
        <p14:creationId xmlns:p14="http://schemas.microsoft.com/office/powerpoint/2010/main" val="338118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04800"/>
            <a:ext cx="8610600" cy="62484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Keratinocytes are composed of many layers:</a:t>
            </a:r>
          </a:p>
          <a:p>
            <a:pPr algn="l"/>
            <a:endParaRPr lang="en-US" b="1" dirty="0" smtClean="0">
              <a:solidFill>
                <a:srgbClr val="7030A0"/>
              </a:solidFill>
            </a:endParaRPr>
          </a:p>
          <a:p>
            <a:pPr algn="l"/>
            <a:r>
              <a:rPr lang="en-US" b="1" dirty="0">
                <a:solidFill>
                  <a:srgbClr val="7030A0"/>
                </a:solidFill>
              </a:rPr>
              <a:t>B</a:t>
            </a:r>
            <a:r>
              <a:rPr lang="en-US" b="1" dirty="0" smtClean="0">
                <a:solidFill>
                  <a:srgbClr val="7030A0"/>
                </a:solidFill>
              </a:rPr>
              <a:t>asal layer(stratum </a:t>
            </a:r>
            <a:r>
              <a:rPr lang="en-US" b="1" dirty="0" err="1" smtClean="0">
                <a:solidFill>
                  <a:srgbClr val="7030A0"/>
                </a:solidFill>
              </a:rPr>
              <a:t>basale</a:t>
            </a:r>
            <a:r>
              <a:rPr lang="en-US" b="1" dirty="0" smtClean="0">
                <a:solidFill>
                  <a:srgbClr val="7030A0"/>
                </a:solidFill>
              </a:rPr>
              <a:t>) </a:t>
            </a: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S</a:t>
            </a:r>
            <a:r>
              <a:rPr lang="en-US" b="1" dirty="0" smtClean="0">
                <a:solidFill>
                  <a:srgbClr val="7030A0"/>
                </a:solidFill>
              </a:rPr>
              <a:t>tratum </a:t>
            </a:r>
            <a:r>
              <a:rPr lang="en-US" b="1" dirty="0" err="1" smtClean="0">
                <a:solidFill>
                  <a:srgbClr val="7030A0"/>
                </a:solidFill>
              </a:rPr>
              <a:t>lucidum</a:t>
            </a:r>
            <a:r>
              <a:rPr lang="en-US" b="1" dirty="0" smtClean="0">
                <a:solidFill>
                  <a:srgbClr val="7030A0"/>
                </a:solidFill>
              </a:rPr>
              <a:t> (on thick skin only)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l"/>
            <a:r>
              <a:rPr lang="en-US" b="1" dirty="0">
                <a:solidFill>
                  <a:srgbClr val="7030A0"/>
                </a:solidFill>
              </a:rPr>
              <a:t>P</a:t>
            </a:r>
            <a:r>
              <a:rPr lang="en-US" b="1" dirty="0" smtClean="0">
                <a:solidFill>
                  <a:srgbClr val="7030A0"/>
                </a:solidFill>
              </a:rPr>
              <a:t>rickle layer(stratum spinosum)</a:t>
            </a:r>
          </a:p>
          <a:p>
            <a:pPr algn="l"/>
            <a:r>
              <a:rPr lang="en-US" b="1" dirty="0">
                <a:solidFill>
                  <a:srgbClr val="7030A0"/>
                </a:solidFill>
              </a:rPr>
              <a:t>G</a:t>
            </a:r>
            <a:r>
              <a:rPr lang="en-US" b="1" dirty="0" smtClean="0">
                <a:solidFill>
                  <a:srgbClr val="7030A0"/>
                </a:solidFill>
              </a:rPr>
              <a:t>ranular layer(stratum granulosum) </a:t>
            </a:r>
          </a:p>
          <a:p>
            <a:pPr algn="l"/>
            <a:r>
              <a:rPr lang="en-US" b="1" dirty="0">
                <a:solidFill>
                  <a:srgbClr val="7030A0"/>
                </a:solidFill>
              </a:rPr>
              <a:t>H</a:t>
            </a:r>
            <a:r>
              <a:rPr lang="en-US" b="1" dirty="0" smtClean="0">
                <a:solidFill>
                  <a:srgbClr val="7030A0"/>
                </a:solidFill>
              </a:rPr>
              <a:t>orny layer(stratum </a:t>
            </a:r>
            <a:r>
              <a:rPr lang="en-US" b="1" dirty="0" err="1" smtClean="0">
                <a:solidFill>
                  <a:srgbClr val="7030A0"/>
                </a:solidFill>
              </a:rPr>
              <a:t>corneum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  <a:endParaRPr lang="en-US" b="1" dirty="0">
              <a:solidFill>
                <a:srgbClr val="7030A0"/>
              </a:solidFill>
            </a:endParaRPr>
          </a:p>
          <a:p>
            <a:pPr algn="l"/>
            <a:endParaRPr lang="ar-IQ" b="1" dirty="0">
              <a:solidFill>
                <a:srgbClr val="7030A0"/>
              </a:solidFill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038600"/>
            <a:ext cx="361042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6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95400"/>
            <a:ext cx="4038600" cy="44958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92140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09599"/>
            <a:ext cx="8458200" cy="6129481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The horny layer is  nonviable cells and does not have nuclei </a:t>
            </a:r>
          </a:p>
          <a:p>
            <a:pPr algn="l"/>
            <a:endParaRPr lang="en-US" b="1" dirty="0">
              <a:solidFill>
                <a:srgbClr val="7030A0"/>
              </a:solidFill>
            </a:endParaRP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Parakeratosis is when the horny layer keep their nuclei as in psoriasis</a:t>
            </a:r>
          </a:p>
          <a:p>
            <a:pPr algn="l"/>
            <a:endParaRPr lang="en-US" b="1" dirty="0">
              <a:solidFill>
                <a:srgbClr val="7030A0"/>
              </a:solidFill>
            </a:endParaRP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Hyperkeratosis is when the horny layer get thicker as in corn</a:t>
            </a:r>
            <a:endParaRPr lang="ar-IQ" b="1" dirty="0">
              <a:solidFill>
                <a:srgbClr val="7030A0"/>
              </a:solidFill>
            </a:endParaRPr>
          </a:p>
        </p:txBody>
      </p:sp>
      <p:pic>
        <p:nvPicPr>
          <p:cNvPr id="2052" name="Picture 4" descr="C:\Users\al\Desktop\corns-fo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00"/>
            <a:ext cx="3000375" cy="216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l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43200"/>
            <a:ext cx="2547938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3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"/>
            <a:ext cx="8229600" cy="6324600"/>
          </a:xfrm>
        </p:spPr>
        <p:txBody>
          <a:bodyPr>
            <a:normAutofit/>
          </a:bodyPr>
          <a:lstStyle/>
          <a:p>
            <a:endParaRPr lang="en-US" sz="4400" b="1" dirty="0" smtClean="0">
              <a:solidFill>
                <a:srgbClr val="7030A0"/>
              </a:solidFill>
            </a:endParaRPr>
          </a:p>
          <a:p>
            <a:endParaRPr lang="en-US" sz="4400" b="1" dirty="0">
              <a:solidFill>
                <a:srgbClr val="7030A0"/>
              </a:solidFill>
            </a:endParaRPr>
          </a:p>
          <a:p>
            <a:endParaRPr lang="en-US" sz="4400" b="1" dirty="0" smtClean="0">
              <a:solidFill>
                <a:srgbClr val="7030A0"/>
              </a:solidFill>
            </a:endParaRPr>
          </a:p>
          <a:p>
            <a:r>
              <a:rPr lang="en-US" sz="4400" b="1" dirty="0" smtClean="0">
                <a:solidFill>
                  <a:srgbClr val="7030A0"/>
                </a:solidFill>
              </a:rPr>
              <a:t>Is the largest organ in the body</a:t>
            </a:r>
          </a:p>
          <a:p>
            <a:endParaRPr lang="en-US" sz="4400" b="1" dirty="0">
              <a:solidFill>
                <a:srgbClr val="7030A0"/>
              </a:solidFill>
            </a:endParaRPr>
          </a:p>
          <a:p>
            <a:endParaRPr lang="ar-IQ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9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8600"/>
            <a:ext cx="8153400" cy="6477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Granular</a:t>
            </a:r>
            <a:r>
              <a:rPr lang="en-US" b="1" dirty="0" smtClean="0">
                <a:solidFill>
                  <a:srgbClr val="7030A0"/>
                </a:solidFill>
              </a:rPr>
              <a:t> layer has </a:t>
            </a:r>
            <a:r>
              <a:rPr lang="en-US" b="1" dirty="0" err="1" smtClean="0">
                <a:solidFill>
                  <a:srgbClr val="7030A0"/>
                </a:solidFill>
              </a:rPr>
              <a:t>keratohyalin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granules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endParaRPr lang="ar-IQ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5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534400" cy="6400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>
                <a:solidFill>
                  <a:srgbClr val="7030A0"/>
                </a:solidFill>
              </a:rPr>
              <a:t>S</a:t>
            </a:r>
            <a:r>
              <a:rPr lang="en-US" b="1" dirty="0" smtClean="0">
                <a:solidFill>
                  <a:srgbClr val="7030A0"/>
                </a:solidFill>
              </a:rPr>
              <a:t>tem </a:t>
            </a:r>
            <a:r>
              <a:rPr lang="en-US" b="1" dirty="0">
                <a:solidFill>
                  <a:srgbClr val="7030A0"/>
                </a:solidFill>
              </a:rPr>
              <a:t>cells provide a reservoir for regeneration of the </a:t>
            </a:r>
            <a:r>
              <a:rPr lang="en-US" b="1" dirty="0" smtClean="0">
                <a:solidFill>
                  <a:srgbClr val="7030A0"/>
                </a:solidFill>
              </a:rPr>
              <a:t>epidermis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located </a:t>
            </a:r>
            <a:r>
              <a:rPr lang="en-US" b="1" dirty="0">
                <a:solidFill>
                  <a:srgbClr val="7030A0"/>
                </a:solidFill>
              </a:rPr>
              <a:t>the deepest portions of the </a:t>
            </a:r>
            <a:r>
              <a:rPr lang="en-US" b="1" dirty="0" smtClean="0">
                <a:solidFill>
                  <a:srgbClr val="7030A0"/>
                </a:solidFill>
              </a:rPr>
              <a:t>basal layer and </a:t>
            </a:r>
            <a:r>
              <a:rPr lang="en-US" b="1" dirty="0">
                <a:solidFill>
                  <a:srgbClr val="7030A0"/>
                </a:solidFill>
              </a:rPr>
              <a:t>hair </a:t>
            </a:r>
            <a:r>
              <a:rPr lang="en-US" b="1" dirty="0" smtClean="0">
                <a:solidFill>
                  <a:srgbClr val="7030A0"/>
                </a:solidFill>
              </a:rPr>
              <a:t>bulge</a:t>
            </a:r>
          </a:p>
          <a:p>
            <a:pPr algn="l"/>
            <a:endParaRPr lang="en-US" b="1" dirty="0">
              <a:solidFill>
                <a:srgbClr val="7030A0"/>
              </a:solidFill>
            </a:endParaRP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 </a:t>
            </a:r>
            <a:endParaRPr lang="ar-IQ" b="1" dirty="0">
              <a:solidFill>
                <a:srgbClr val="7030A0"/>
              </a:solidFill>
            </a:endParaRPr>
          </a:p>
          <a:p>
            <a:pPr algn="l"/>
            <a:r>
              <a:rPr lang="en-US" b="1" dirty="0">
                <a:solidFill>
                  <a:srgbClr val="7030A0"/>
                </a:solidFill>
              </a:rPr>
              <a:t>Keratinocytes play an active role in the immune </a:t>
            </a:r>
            <a:r>
              <a:rPr lang="en-US" b="1" dirty="0" smtClean="0">
                <a:solidFill>
                  <a:srgbClr val="7030A0"/>
                </a:solidFill>
              </a:rPr>
              <a:t>function and  secrete </a:t>
            </a:r>
            <a:r>
              <a:rPr lang="en-US" b="1" dirty="0">
                <a:solidFill>
                  <a:srgbClr val="7030A0"/>
                </a:solidFill>
              </a:rPr>
              <a:t>a wide array of cytokines and inflammatory mediator 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l"/>
            <a:endParaRPr lang="en-US" b="1" dirty="0">
              <a:solidFill>
                <a:srgbClr val="7030A0"/>
              </a:solidFill>
            </a:endParaRP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Keratinocytes are attached </a:t>
            </a: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to each other by bridges called </a:t>
            </a:r>
          </a:p>
          <a:p>
            <a:pPr algn="l"/>
            <a:r>
              <a:rPr lang="en-US" b="1" dirty="0" smtClean="0">
                <a:solidFill>
                  <a:srgbClr val="C00000"/>
                </a:solidFill>
              </a:rPr>
              <a:t>desmosomes </a:t>
            </a:r>
            <a:endParaRPr lang="ar-IQ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al\Desktop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24514"/>
            <a:ext cx="3048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7934980">
            <a:off x="6463516" y="4764097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2077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1"/>
            <a:ext cx="7772400" cy="762000"/>
          </a:xfrm>
        </p:spPr>
        <p:txBody>
          <a:bodyPr/>
          <a:lstStyle/>
          <a:p>
            <a:r>
              <a:rPr lang="en-US" b="1" dirty="0" smtClean="0"/>
              <a:t>Epidermal cell cycle</a:t>
            </a:r>
            <a:endParaRPr lang="ar-IQ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534400" cy="54864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After the cells are produced by basal layer, they ascend and by reaching the surface they lose their nuclei and become </a:t>
            </a:r>
            <a:r>
              <a:rPr lang="en-US" b="1" dirty="0" err="1" smtClean="0">
                <a:solidFill>
                  <a:srgbClr val="7030A0"/>
                </a:solidFill>
              </a:rPr>
              <a:t>corneocytes</a:t>
            </a:r>
            <a:r>
              <a:rPr lang="en-US" b="1" dirty="0" smtClean="0">
                <a:solidFill>
                  <a:srgbClr val="7030A0"/>
                </a:solidFill>
              </a:rPr>
              <a:t> that are shed continuously as scales to be replace by new ones</a:t>
            </a:r>
          </a:p>
          <a:p>
            <a:pPr algn="l"/>
            <a:endParaRPr lang="en-US" b="1" dirty="0">
              <a:solidFill>
                <a:srgbClr val="7030A0"/>
              </a:solidFill>
            </a:endParaRP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This cycle take 4 week</a:t>
            </a:r>
          </a:p>
          <a:p>
            <a:pPr algn="l"/>
            <a:endParaRPr lang="en-US" b="1" dirty="0">
              <a:solidFill>
                <a:srgbClr val="7030A0"/>
              </a:solidFill>
            </a:endParaRP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This cycle is accelerated in </a:t>
            </a:r>
            <a:r>
              <a:rPr lang="en-US" b="1" dirty="0" err="1" smtClean="0">
                <a:solidFill>
                  <a:srgbClr val="7030A0"/>
                </a:solidFill>
              </a:rPr>
              <a:t>ceratin</a:t>
            </a:r>
            <a:r>
              <a:rPr lang="en-US" b="1" dirty="0" smtClean="0">
                <a:solidFill>
                  <a:srgbClr val="7030A0"/>
                </a:solidFill>
              </a:rPr>
              <a:t> diseases such as psoriasis</a:t>
            </a:r>
            <a:endParaRPr lang="ar-IQ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5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838200"/>
          </a:xfrm>
        </p:spPr>
        <p:txBody>
          <a:bodyPr/>
          <a:lstStyle/>
          <a:p>
            <a:r>
              <a:rPr lang="en-US" b="1" dirty="0" smtClean="0"/>
              <a:t>Melanocytes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610600" cy="5334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Are dendritic cell and derived </a:t>
            </a:r>
            <a:r>
              <a:rPr lang="en-US" b="1" dirty="0">
                <a:solidFill>
                  <a:srgbClr val="7030A0"/>
                </a:solidFill>
              </a:rPr>
              <a:t>from the neural crest 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l"/>
            <a:endParaRPr lang="en-US" b="1" dirty="0" smtClean="0">
              <a:solidFill>
                <a:srgbClr val="7030A0"/>
              </a:solidFill>
            </a:endParaRPr>
          </a:p>
          <a:p>
            <a:pPr algn="l"/>
            <a:r>
              <a:rPr lang="en-US" b="1" dirty="0">
                <a:solidFill>
                  <a:srgbClr val="7030A0"/>
                </a:solidFill>
              </a:rPr>
              <a:t>R</a:t>
            </a:r>
            <a:r>
              <a:rPr lang="en-US" b="1" dirty="0" smtClean="0">
                <a:solidFill>
                  <a:srgbClr val="7030A0"/>
                </a:solidFill>
              </a:rPr>
              <a:t>eside </a:t>
            </a:r>
            <a:r>
              <a:rPr lang="en-US" b="1" dirty="0">
                <a:solidFill>
                  <a:srgbClr val="7030A0"/>
                </a:solidFill>
              </a:rPr>
              <a:t>in the basal layer at a frequency of about 1 in every 10 basal keratinocytes</a:t>
            </a:r>
            <a:r>
              <a:rPr lang="en-US" b="1" dirty="0" smtClean="0">
                <a:solidFill>
                  <a:srgbClr val="7030A0"/>
                </a:solidFill>
              </a:rPr>
              <a:t>.</a:t>
            </a:r>
          </a:p>
          <a:p>
            <a:pPr algn="l"/>
            <a:endParaRPr lang="en-US" b="1" dirty="0">
              <a:solidFill>
                <a:srgbClr val="7030A0"/>
              </a:solidFill>
            </a:endParaRP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Face and genitalia and sun damaged skin has a higher density of melanocytes </a:t>
            </a:r>
          </a:p>
          <a:p>
            <a:pPr algn="l"/>
            <a:endParaRPr lang="ar-IQ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4038600" cy="2674268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90600"/>
            <a:ext cx="4343400" cy="4953000"/>
          </a:xfrm>
        </p:spPr>
      </p:pic>
      <p:pic>
        <p:nvPicPr>
          <p:cNvPr id="3074" name="Picture 2" descr="C:\Users\al\Desktop\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343400"/>
            <a:ext cx="396240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1920" y="3810000"/>
            <a:ext cx="310758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Increased melanocytes</a:t>
            </a:r>
            <a:endParaRPr lang="ar-IQ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272533"/>
            <a:ext cx="321017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Decreased melanocytes</a:t>
            </a:r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290027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28600"/>
            <a:ext cx="8839200" cy="64008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Racial </a:t>
            </a:r>
            <a:r>
              <a:rPr lang="en-US" b="1" dirty="0">
                <a:solidFill>
                  <a:srgbClr val="7030A0"/>
                </a:solidFill>
              </a:rPr>
              <a:t>differences in skin </a:t>
            </a:r>
            <a:r>
              <a:rPr lang="en-US" b="1" dirty="0">
                <a:solidFill>
                  <a:srgbClr val="C00000"/>
                </a:solidFill>
              </a:rPr>
              <a:t>color are not caused by differences in the number of </a:t>
            </a:r>
            <a:r>
              <a:rPr lang="en-US" b="1" dirty="0" smtClean="0">
                <a:solidFill>
                  <a:srgbClr val="C00000"/>
                </a:solidFill>
              </a:rPr>
              <a:t>melanocytes</a:t>
            </a:r>
            <a:r>
              <a:rPr lang="en-US" b="1" dirty="0" smtClean="0">
                <a:solidFill>
                  <a:srgbClr val="7030A0"/>
                </a:solidFill>
              </a:rPr>
              <a:t>. It </a:t>
            </a:r>
            <a:r>
              <a:rPr lang="en-US" b="1" dirty="0">
                <a:solidFill>
                  <a:srgbClr val="7030A0"/>
                </a:solidFill>
              </a:rPr>
              <a:t>is </a:t>
            </a:r>
            <a:r>
              <a:rPr lang="en-US" b="1" dirty="0" smtClean="0">
                <a:solidFill>
                  <a:srgbClr val="7030A0"/>
                </a:solidFill>
              </a:rPr>
              <a:t>caused by the </a:t>
            </a:r>
            <a:r>
              <a:rPr lang="en-US" b="1" dirty="0">
                <a:solidFill>
                  <a:srgbClr val="C00000"/>
                </a:solidFill>
              </a:rPr>
              <a:t>number, size, and distribution of the melanosomes</a:t>
            </a:r>
            <a:r>
              <a:rPr lang="en-US" b="1" dirty="0">
                <a:solidFill>
                  <a:srgbClr val="7030A0"/>
                </a:solidFill>
              </a:rPr>
              <a:t> (</a:t>
            </a:r>
            <a:r>
              <a:rPr lang="en-US" b="1" dirty="0" smtClean="0">
                <a:solidFill>
                  <a:srgbClr val="7030A0"/>
                </a:solidFill>
              </a:rPr>
              <a:t>pigment granules) </a:t>
            </a:r>
            <a:r>
              <a:rPr lang="en-US" b="1" dirty="0">
                <a:solidFill>
                  <a:srgbClr val="7030A0"/>
                </a:solidFill>
              </a:rPr>
              <a:t>within </a:t>
            </a:r>
            <a:r>
              <a:rPr lang="en-US" b="1" dirty="0" smtClean="0">
                <a:solidFill>
                  <a:srgbClr val="7030A0"/>
                </a:solidFill>
              </a:rPr>
              <a:t>keratinocytes</a:t>
            </a:r>
          </a:p>
          <a:p>
            <a:pPr algn="l"/>
            <a:endParaRPr lang="en-US" b="1" dirty="0">
              <a:solidFill>
                <a:srgbClr val="7030A0"/>
              </a:solidFill>
            </a:endParaRPr>
          </a:p>
          <a:p>
            <a:pPr algn="l"/>
            <a:endParaRPr lang="en-US" b="1" dirty="0" smtClean="0">
              <a:solidFill>
                <a:srgbClr val="7030A0"/>
              </a:solidFill>
            </a:endParaRP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Melanocytes </a:t>
            </a:r>
            <a:r>
              <a:rPr lang="en-US" b="1" dirty="0">
                <a:solidFill>
                  <a:srgbClr val="7030A0"/>
                </a:solidFill>
              </a:rPr>
              <a:t>in red-haired individuals </a:t>
            </a:r>
            <a:r>
              <a:rPr lang="en-US" b="1" dirty="0" smtClean="0">
                <a:solidFill>
                  <a:srgbClr val="7030A0"/>
                </a:solidFill>
              </a:rPr>
              <a:t>produce </a:t>
            </a:r>
            <a:r>
              <a:rPr lang="en-US" b="1" dirty="0">
                <a:solidFill>
                  <a:srgbClr val="7030A0"/>
                </a:solidFill>
              </a:rPr>
              <a:t>more </a:t>
            </a:r>
            <a:r>
              <a:rPr lang="en-US" b="1" dirty="0" err="1" smtClean="0">
                <a:solidFill>
                  <a:srgbClr val="C00000"/>
                </a:solidFill>
              </a:rPr>
              <a:t>pheomelanin</a:t>
            </a:r>
            <a:r>
              <a:rPr lang="en-US" b="1" dirty="0" smtClean="0">
                <a:solidFill>
                  <a:srgbClr val="7030A0"/>
                </a:solidFill>
              </a:rPr>
              <a:t> and in other skin type produce more </a:t>
            </a:r>
            <a:r>
              <a:rPr lang="en-US" b="1" dirty="0" smtClean="0">
                <a:solidFill>
                  <a:srgbClr val="C00000"/>
                </a:solidFill>
              </a:rPr>
              <a:t>eumelanin</a:t>
            </a:r>
          </a:p>
          <a:p>
            <a:pPr algn="l"/>
            <a:endParaRPr lang="ar-IQ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57200"/>
            <a:ext cx="8458200" cy="59436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Within keratinocytes, melanin typically forms a umbrella over the nucleus, functions principally as </a:t>
            </a:r>
            <a:r>
              <a:rPr lang="en-US" b="1" dirty="0" err="1" smtClean="0">
                <a:solidFill>
                  <a:srgbClr val="7030A0"/>
                </a:solidFill>
              </a:rPr>
              <a:t>photoprotective</a:t>
            </a:r>
            <a:endParaRPr lang="ar-IQ" b="1" dirty="0" smtClean="0">
              <a:solidFill>
                <a:srgbClr val="7030A0"/>
              </a:solidFill>
            </a:endParaRPr>
          </a:p>
          <a:p>
            <a:pPr algn="l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5278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1"/>
            <a:ext cx="7772400" cy="762000"/>
          </a:xfrm>
        </p:spPr>
        <p:txBody>
          <a:bodyPr>
            <a:normAutofit/>
          </a:bodyPr>
          <a:lstStyle/>
          <a:p>
            <a:r>
              <a:rPr lang="en-US" b="1" dirty="0" smtClean="0"/>
              <a:t>Langerhans </a:t>
            </a:r>
            <a:r>
              <a:rPr lang="en-US" b="1" dirty="0"/>
              <a:t>Cells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763000" cy="5410200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rgbClr val="7030A0"/>
                </a:solidFill>
              </a:rPr>
              <a:t>Originte</a:t>
            </a:r>
            <a:r>
              <a:rPr lang="en-US" b="1" dirty="0" smtClean="0">
                <a:solidFill>
                  <a:srgbClr val="7030A0"/>
                </a:solidFill>
              </a:rPr>
              <a:t> in bone marrow and </a:t>
            </a:r>
            <a:r>
              <a:rPr lang="en-US" b="1" dirty="0">
                <a:solidFill>
                  <a:srgbClr val="7030A0"/>
                </a:solidFill>
              </a:rPr>
              <a:t>found scattered among keratinocytes of the stratum </a:t>
            </a:r>
            <a:r>
              <a:rPr lang="en-US" b="1" dirty="0" smtClean="0">
                <a:solidFill>
                  <a:srgbClr val="7030A0"/>
                </a:solidFill>
              </a:rPr>
              <a:t>spinosum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 </a:t>
            </a:r>
            <a:endParaRPr lang="ar-IQ" b="1" dirty="0">
              <a:solidFill>
                <a:srgbClr val="7030A0"/>
              </a:solidFill>
            </a:endParaRP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Cytoplasm contain </a:t>
            </a:r>
            <a:r>
              <a:rPr lang="en-US" b="1" dirty="0" err="1" smtClean="0">
                <a:solidFill>
                  <a:srgbClr val="7030A0"/>
                </a:solidFill>
              </a:rPr>
              <a:t>Birbeck</a:t>
            </a:r>
            <a:r>
              <a:rPr lang="en-US" b="1" dirty="0" smtClean="0">
                <a:solidFill>
                  <a:srgbClr val="7030A0"/>
                </a:solidFill>
              </a:rPr>
              <a:t> granules that appear as a tennis racquet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 </a:t>
            </a:r>
            <a:endParaRPr lang="ar-IQ" b="1" dirty="0">
              <a:solidFill>
                <a:srgbClr val="7030A0"/>
              </a:solidFill>
            </a:endParaRPr>
          </a:p>
          <a:p>
            <a:pPr algn="l"/>
            <a:r>
              <a:rPr lang="en-US" b="1" dirty="0">
                <a:solidFill>
                  <a:srgbClr val="7030A0"/>
                </a:solidFill>
              </a:rPr>
              <a:t>R</a:t>
            </a:r>
            <a:r>
              <a:rPr lang="en-US" b="1" dirty="0" smtClean="0">
                <a:solidFill>
                  <a:srgbClr val="7030A0"/>
                </a:solidFill>
              </a:rPr>
              <a:t>esponsible  </a:t>
            </a:r>
            <a:r>
              <a:rPr lang="en-US" b="1" dirty="0">
                <a:solidFill>
                  <a:srgbClr val="7030A0"/>
                </a:solidFill>
              </a:rPr>
              <a:t>for the recognition, uptake, processing, and presentation of antigens to sensitized T </a:t>
            </a:r>
            <a:r>
              <a:rPr lang="en-US" b="1" dirty="0" smtClean="0">
                <a:solidFill>
                  <a:srgbClr val="7030A0"/>
                </a:solidFill>
              </a:rPr>
              <a:t>lymphocytes </a:t>
            </a:r>
            <a:r>
              <a:rPr lang="en-US" b="1" dirty="0" smtClean="0">
                <a:solidFill>
                  <a:srgbClr val="C00000"/>
                </a:solidFill>
              </a:rPr>
              <a:t>(antigen presenting cells)  </a:t>
            </a:r>
            <a:endParaRPr lang="ar-IQ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al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89815"/>
            <a:ext cx="1911577" cy="116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03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b="1" dirty="0" smtClean="0"/>
              <a:t>Merkel cell</a:t>
            </a:r>
            <a:endParaRPr lang="ar-IQ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81200"/>
            <a:ext cx="8305800" cy="36576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Have neuroendocrine functions</a:t>
            </a:r>
          </a:p>
          <a:p>
            <a:pPr algn="l"/>
            <a:endParaRPr lang="en-US" b="1" dirty="0" smtClean="0">
              <a:solidFill>
                <a:srgbClr val="7030A0"/>
              </a:solidFill>
            </a:endParaRP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Found in basal layer of epidermis</a:t>
            </a:r>
            <a:endParaRPr lang="ar-IQ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3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r>
              <a:rPr lang="en-US" b="1" dirty="0" smtClean="0"/>
              <a:t>Skin appendages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326152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1"/>
            <a:ext cx="7772400" cy="914400"/>
          </a:xfrm>
        </p:spPr>
        <p:txBody>
          <a:bodyPr/>
          <a:lstStyle/>
          <a:p>
            <a:r>
              <a:rPr lang="en-US" b="1" dirty="0" smtClean="0"/>
              <a:t>Function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11011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8600"/>
            <a:ext cx="8001000" cy="6248400"/>
          </a:xfrm>
        </p:spPr>
        <p:txBody>
          <a:bodyPr/>
          <a:lstStyle/>
          <a:p>
            <a:endParaRPr lang="ar-IQ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166237"/>
              </p:ext>
            </p:extLst>
          </p:nvPr>
        </p:nvGraphicFramePr>
        <p:xfrm>
          <a:off x="762000" y="381000"/>
          <a:ext cx="7848600" cy="579119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924300"/>
                <a:gridCol w="3924300"/>
              </a:tblGrid>
              <a:tr h="1076569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Apocrine glands</a:t>
                      </a:r>
                      <a:endParaRPr lang="ar-IQ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Eccrine glands</a:t>
                      </a:r>
                      <a:endParaRPr lang="ar-IQ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76569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Open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into infundibulum of hair follicle</a:t>
                      </a:r>
                      <a:endParaRPr lang="ar-IQ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Open directly onto skin surface</a:t>
                      </a:r>
                      <a:endParaRPr lang="ar-IQ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076569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Secretion is mediated by adrenergic innervation and androgen </a:t>
                      </a:r>
                      <a:endParaRPr lang="ar-IQ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Secretion is Mediated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by cholinergic innervation</a:t>
                      </a:r>
                      <a:endParaRPr lang="ar-IQ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113692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Found at axillae, areolae, 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anogenital</a:t>
                      </a:r>
                      <a:r>
                        <a:rPr lang="en-US" sz="18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region, external auditory canal and eyelids  </a:t>
                      </a:r>
                      <a:endParaRPr lang="ar-IQ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Are found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at all skin sites (mostly palms, soles and axilla)</a:t>
                      </a:r>
                      <a:endParaRPr lang="ar-IQ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Apocrine sweat is odorless until it reaches the skin surface, where it is altered by bacteria</a:t>
                      </a:r>
                    </a:p>
                    <a:p>
                      <a:pPr algn="l"/>
                      <a:r>
                        <a:rPr lang="en-US" sz="18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(responsible for odor of body) </a:t>
                      </a:r>
                      <a:endParaRPr lang="ar-IQ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The play a role in cooling when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 it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is hot (</a:t>
                      </a:r>
                      <a:r>
                        <a:rPr lang="en-US" b="1" baseline="0" dirty="0" err="1" smtClean="0">
                          <a:solidFill>
                            <a:srgbClr val="7030A0"/>
                          </a:solidFill>
                        </a:rPr>
                        <a:t>thermoreguation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)</a:t>
                      </a:r>
                      <a:endParaRPr lang="ar-IQ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04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1"/>
            <a:ext cx="7772400" cy="762000"/>
          </a:xfrm>
        </p:spPr>
        <p:txBody>
          <a:bodyPr/>
          <a:lstStyle/>
          <a:p>
            <a:r>
              <a:rPr lang="en-US" b="1" dirty="0" smtClean="0"/>
              <a:t>Hair </a:t>
            </a:r>
            <a:r>
              <a:rPr lang="en-US" b="1" dirty="0"/>
              <a:t>Follicles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86800" cy="55626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Infundibulum</a:t>
            </a:r>
            <a:r>
              <a:rPr lang="en-US" b="1" dirty="0" smtClean="0">
                <a:solidFill>
                  <a:srgbClr val="7030A0"/>
                </a:solidFill>
              </a:rPr>
              <a:t> is the uppermost part, extend from the skin surface to opening of sebaceous gland</a:t>
            </a:r>
          </a:p>
          <a:p>
            <a:pPr algn="l"/>
            <a:endParaRPr lang="en-US" b="1" dirty="0">
              <a:solidFill>
                <a:srgbClr val="7030A0"/>
              </a:solidFill>
            </a:endParaRPr>
          </a:p>
          <a:p>
            <a:pPr algn="l"/>
            <a:r>
              <a:rPr lang="en-US" b="1" dirty="0" smtClean="0">
                <a:solidFill>
                  <a:srgbClr val="FFC000"/>
                </a:solidFill>
              </a:rPr>
              <a:t>The isthmus </a:t>
            </a:r>
            <a:r>
              <a:rPr lang="en-US" b="1" dirty="0" smtClean="0">
                <a:solidFill>
                  <a:srgbClr val="7030A0"/>
                </a:solidFill>
              </a:rPr>
              <a:t>is middle part,  extend between opening of sebaceous gland and insertion of </a:t>
            </a:r>
            <a:r>
              <a:rPr lang="en-US" b="1" dirty="0" err="1" smtClean="0">
                <a:solidFill>
                  <a:srgbClr val="7030A0"/>
                </a:solidFill>
              </a:rPr>
              <a:t>arrector</a:t>
            </a:r>
            <a:r>
              <a:rPr lang="en-US" b="1" dirty="0" smtClean="0">
                <a:solidFill>
                  <a:srgbClr val="7030A0"/>
                </a:solidFill>
              </a:rPr>
              <a:t> pili muscle is isthmus</a:t>
            </a:r>
          </a:p>
          <a:p>
            <a:pPr algn="l"/>
            <a:endParaRPr lang="en-US" b="1" dirty="0">
              <a:solidFill>
                <a:srgbClr val="7030A0"/>
              </a:solidFill>
            </a:endParaRPr>
          </a:p>
          <a:p>
            <a:pPr algn="l"/>
            <a:r>
              <a:rPr lang="en-US" b="1" dirty="0" smtClean="0">
                <a:solidFill>
                  <a:srgbClr val="FFC000"/>
                </a:solidFill>
              </a:rPr>
              <a:t>hair bulb </a:t>
            </a:r>
            <a:r>
              <a:rPr lang="en-US" b="1" dirty="0" smtClean="0">
                <a:solidFill>
                  <a:srgbClr val="7030A0"/>
                </a:solidFill>
              </a:rPr>
              <a:t>is the lower part</a:t>
            </a:r>
          </a:p>
          <a:p>
            <a:pPr algn="l"/>
            <a:endParaRPr lang="en-US" b="1" dirty="0">
              <a:solidFill>
                <a:srgbClr val="7030A0"/>
              </a:solidFill>
            </a:endParaRP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 </a:t>
            </a:r>
            <a:endParaRPr lang="ar-IQ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7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4038600" cy="409143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1524000"/>
            <a:ext cx="3886200" cy="4419600"/>
          </a:xfrm>
        </p:spPr>
      </p:pic>
    </p:spTree>
    <p:extLst>
      <p:ext uri="{BB962C8B-B14F-4D97-AF65-F5344CB8AC3E}">
        <p14:creationId xmlns:p14="http://schemas.microsoft.com/office/powerpoint/2010/main" val="273882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"/>
            <a:ext cx="8382000" cy="6400800"/>
          </a:xfrm>
        </p:spPr>
        <p:txBody>
          <a:bodyPr/>
          <a:lstStyle/>
          <a:p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The hair shaft is produced by matrix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(in hair bulb)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2097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52400"/>
            <a:ext cx="8458200" cy="66294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Hair goes through three phases:</a:t>
            </a:r>
          </a:p>
          <a:p>
            <a:pPr algn="l"/>
            <a:endParaRPr lang="en-US" b="1" dirty="0" smtClean="0">
              <a:solidFill>
                <a:srgbClr val="7030A0"/>
              </a:solidFill>
            </a:endParaRPr>
          </a:p>
          <a:p>
            <a:pPr algn="l"/>
            <a:r>
              <a:rPr lang="en-US" b="1" dirty="0" err="1" smtClean="0">
                <a:solidFill>
                  <a:srgbClr val="7030A0"/>
                </a:solidFill>
              </a:rPr>
              <a:t>Anagen</a:t>
            </a:r>
            <a:r>
              <a:rPr lang="en-US" b="1" dirty="0" smtClean="0">
                <a:solidFill>
                  <a:srgbClr val="7030A0"/>
                </a:solidFill>
              </a:rPr>
              <a:t>: growth phase last for three years</a:t>
            </a:r>
          </a:p>
          <a:p>
            <a:pPr algn="l"/>
            <a:r>
              <a:rPr lang="en-US" b="1" dirty="0" err="1" smtClean="0">
                <a:solidFill>
                  <a:srgbClr val="7030A0"/>
                </a:solidFill>
              </a:rPr>
              <a:t>Catagen</a:t>
            </a:r>
            <a:r>
              <a:rPr lang="en-US" b="1" dirty="0" smtClean="0">
                <a:solidFill>
                  <a:srgbClr val="7030A0"/>
                </a:solidFill>
              </a:rPr>
              <a:t>: involution phase last or three weeks</a:t>
            </a:r>
          </a:p>
          <a:p>
            <a:pPr algn="l"/>
            <a:r>
              <a:rPr lang="en-US" b="1" dirty="0" err="1" smtClean="0">
                <a:solidFill>
                  <a:srgbClr val="7030A0"/>
                </a:solidFill>
              </a:rPr>
              <a:t>Telogen</a:t>
            </a:r>
            <a:r>
              <a:rPr lang="en-US" b="1" dirty="0" smtClean="0">
                <a:solidFill>
                  <a:srgbClr val="7030A0"/>
                </a:solidFill>
              </a:rPr>
              <a:t>: resting phase last for three months</a:t>
            </a:r>
          </a:p>
          <a:p>
            <a:pPr algn="l"/>
            <a:endParaRPr lang="en-US" b="1" dirty="0">
              <a:solidFill>
                <a:srgbClr val="7030A0"/>
              </a:solidFill>
            </a:endParaRPr>
          </a:p>
          <a:p>
            <a:pPr algn="l"/>
            <a:r>
              <a:rPr lang="en-US" b="1" dirty="0" err="1" smtClean="0">
                <a:solidFill>
                  <a:srgbClr val="7030A0"/>
                </a:solidFill>
              </a:rPr>
              <a:t>Anagen</a:t>
            </a:r>
            <a:r>
              <a:rPr lang="en-US" b="1" dirty="0" smtClean="0">
                <a:solidFill>
                  <a:srgbClr val="7030A0"/>
                </a:solidFill>
              </a:rPr>
              <a:t> length determine the length of hair</a:t>
            </a:r>
            <a:endParaRPr lang="ar-IQ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0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1"/>
            <a:ext cx="7772400" cy="990600"/>
          </a:xfrm>
        </p:spPr>
        <p:txBody>
          <a:bodyPr/>
          <a:lstStyle/>
          <a:p>
            <a:r>
              <a:rPr lang="en-US" b="1" dirty="0" smtClean="0"/>
              <a:t>Sebaceous </a:t>
            </a:r>
            <a:r>
              <a:rPr lang="en-US" b="1" dirty="0"/>
              <a:t>Glands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610600" cy="52578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7030A0"/>
                </a:solidFill>
              </a:rPr>
              <a:t>S</a:t>
            </a:r>
            <a:r>
              <a:rPr lang="en-US" b="1" dirty="0" smtClean="0">
                <a:solidFill>
                  <a:srgbClr val="7030A0"/>
                </a:solidFill>
              </a:rPr>
              <a:t>ebaceous </a:t>
            </a:r>
            <a:r>
              <a:rPr lang="en-US" b="1" dirty="0">
                <a:solidFill>
                  <a:srgbClr val="7030A0"/>
                </a:solidFill>
              </a:rPr>
              <a:t>duct </a:t>
            </a:r>
            <a:r>
              <a:rPr lang="en-US" b="1" dirty="0" smtClean="0">
                <a:solidFill>
                  <a:srgbClr val="7030A0"/>
                </a:solidFill>
              </a:rPr>
              <a:t>open into </a:t>
            </a:r>
            <a:r>
              <a:rPr lang="en-US" b="1" dirty="0">
                <a:solidFill>
                  <a:srgbClr val="7030A0"/>
                </a:solidFill>
              </a:rPr>
              <a:t>the infundibular portion of the hair </a:t>
            </a:r>
            <a:r>
              <a:rPr lang="en-US" b="1" dirty="0" smtClean="0">
                <a:solidFill>
                  <a:srgbClr val="7030A0"/>
                </a:solidFill>
              </a:rPr>
              <a:t>follicle</a:t>
            </a:r>
          </a:p>
          <a:p>
            <a:pPr algn="l"/>
            <a:endParaRPr lang="en-US" b="1" dirty="0">
              <a:solidFill>
                <a:srgbClr val="7030A0"/>
              </a:solidFill>
            </a:endParaRP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They </a:t>
            </a:r>
            <a:r>
              <a:rPr lang="en-US" b="1" dirty="0">
                <a:solidFill>
                  <a:srgbClr val="7030A0"/>
                </a:solidFill>
              </a:rPr>
              <a:t>are distributed throughout all skin sites except the palms and </a:t>
            </a:r>
            <a:r>
              <a:rPr lang="en-US" b="1" dirty="0" smtClean="0">
                <a:solidFill>
                  <a:srgbClr val="7030A0"/>
                </a:solidFill>
              </a:rPr>
              <a:t>soles </a:t>
            </a:r>
          </a:p>
          <a:p>
            <a:pPr algn="l"/>
            <a:endParaRPr lang="en-US" b="1" dirty="0">
              <a:solidFill>
                <a:srgbClr val="7030A0"/>
              </a:solidFill>
            </a:endParaRP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They are found in large numbers in face, scalp, upper chest, back and shoulder(</a:t>
            </a:r>
            <a:r>
              <a:rPr lang="en-US" b="1" dirty="0" err="1" smtClean="0">
                <a:solidFill>
                  <a:srgbClr val="7030A0"/>
                </a:solidFill>
              </a:rPr>
              <a:t>seborreic</a:t>
            </a:r>
            <a:r>
              <a:rPr lang="en-US" b="1" dirty="0" smtClean="0">
                <a:solidFill>
                  <a:srgbClr val="7030A0"/>
                </a:solidFill>
              </a:rPr>
              <a:t> areas)</a:t>
            </a: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 </a:t>
            </a:r>
            <a:endParaRPr lang="ar-IQ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al\Desktop\slide_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562600"/>
            <a:ext cx="293914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92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8458200" cy="6096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They are always associated with hair follicles, except : </a:t>
            </a:r>
          </a:p>
          <a:p>
            <a:pPr algn="l"/>
            <a:endParaRPr lang="en-US" b="1" dirty="0" smtClean="0">
              <a:solidFill>
                <a:srgbClr val="7030A0"/>
              </a:solidFill>
            </a:endParaRPr>
          </a:p>
          <a:p>
            <a:pPr algn="l"/>
            <a:r>
              <a:rPr lang="en-US" b="1" dirty="0">
                <a:solidFill>
                  <a:srgbClr val="7030A0"/>
                </a:solidFill>
              </a:rPr>
              <a:t>E</a:t>
            </a:r>
            <a:r>
              <a:rPr lang="en-US" b="1" dirty="0" smtClean="0">
                <a:solidFill>
                  <a:srgbClr val="7030A0"/>
                </a:solidFill>
              </a:rPr>
              <a:t>yelids (</a:t>
            </a:r>
            <a:r>
              <a:rPr lang="en-US" b="1" dirty="0" err="1" smtClean="0">
                <a:solidFill>
                  <a:srgbClr val="7030A0"/>
                </a:solidFill>
              </a:rPr>
              <a:t>meibomian</a:t>
            </a:r>
            <a:r>
              <a:rPr lang="en-US" b="1" dirty="0" smtClean="0">
                <a:solidFill>
                  <a:srgbClr val="7030A0"/>
                </a:solidFill>
              </a:rPr>
              <a:t> glands)</a:t>
            </a: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Buccal mucosa and the lip (Fordyce spots)</a:t>
            </a:r>
          </a:p>
          <a:p>
            <a:pPr algn="l"/>
            <a:r>
              <a:rPr lang="en-US" b="1" dirty="0">
                <a:solidFill>
                  <a:srgbClr val="7030A0"/>
                </a:solidFill>
              </a:rPr>
              <a:t>P</a:t>
            </a:r>
            <a:r>
              <a:rPr lang="en-US" b="1" dirty="0" smtClean="0">
                <a:solidFill>
                  <a:srgbClr val="7030A0"/>
                </a:solidFill>
              </a:rPr>
              <a:t>enile mucosa (Tyson glands), </a:t>
            </a: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labia minora and Female areola (Montgomery tubercles)  </a:t>
            </a:r>
            <a:endParaRPr lang="ar-IQ" b="1" dirty="0" smtClean="0">
              <a:solidFill>
                <a:srgbClr val="7030A0"/>
              </a:solidFill>
            </a:endParaRPr>
          </a:p>
          <a:p>
            <a:pPr algn="l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5421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838200"/>
          </a:xfrm>
        </p:spPr>
        <p:txBody>
          <a:bodyPr/>
          <a:lstStyle/>
          <a:p>
            <a:r>
              <a:rPr lang="en-US" b="1" dirty="0" smtClean="0"/>
              <a:t>Nails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610600" cy="54864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Is composed of thick keratin</a:t>
            </a:r>
          </a:p>
          <a:p>
            <a:pPr algn="l"/>
            <a:endParaRPr lang="en-US" b="1" dirty="0" smtClean="0">
              <a:solidFill>
                <a:srgbClr val="7030A0"/>
              </a:solidFill>
            </a:endParaRP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The nail plate is produced by nail matrix</a:t>
            </a:r>
          </a:p>
          <a:p>
            <a:pPr algn="l"/>
            <a:endParaRPr lang="en-US" b="1" dirty="0">
              <a:solidFill>
                <a:srgbClr val="7030A0"/>
              </a:solidFill>
            </a:endParaRP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Parts of nail:</a:t>
            </a:r>
          </a:p>
          <a:p>
            <a:pPr algn="l"/>
            <a:endParaRPr lang="en-US" b="1" dirty="0" smtClean="0">
              <a:solidFill>
                <a:srgbClr val="7030A0"/>
              </a:solidFill>
            </a:endParaRP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Nail plate</a:t>
            </a: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Nail bed</a:t>
            </a: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Nail matrix</a:t>
            </a: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Nail bed</a:t>
            </a: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Cuticle </a:t>
            </a:r>
            <a:endParaRPr lang="ar-IQ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39130"/>
            <a:ext cx="7696200" cy="4309269"/>
          </a:xfrm>
        </p:spPr>
      </p:pic>
    </p:spTree>
    <p:extLst>
      <p:ext uri="{BB962C8B-B14F-4D97-AF65-F5344CB8AC3E}">
        <p14:creationId xmlns:p14="http://schemas.microsoft.com/office/powerpoint/2010/main" val="136047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1"/>
            <a:ext cx="7772400" cy="762000"/>
          </a:xfrm>
        </p:spPr>
        <p:txBody>
          <a:bodyPr/>
          <a:lstStyle/>
          <a:p>
            <a:r>
              <a:rPr lang="en-US" b="1" dirty="0" smtClean="0"/>
              <a:t>Dermis</a:t>
            </a:r>
            <a:endParaRPr lang="ar-IQ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763000" cy="55626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The </a:t>
            </a:r>
            <a:r>
              <a:rPr lang="en-US" b="1" dirty="0">
                <a:solidFill>
                  <a:srgbClr val="7030A0"/>
                </a:solidFill>
              </a:rPr>
              <a:t>constituents of the dermis are mesodermal in origin except for nerves 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l"/>
            <a:endParaRPr lang="en-US" b="1" dirty="0" smtClean="0">
              <a:solidFill>
                <a:srgbClr val="7030A0"/>
              </a:solidFill>
            </a:endParaRPr>
          </a:p>
          <a:p>
            <a:pPr algn="l"/>
            <a:endParaRPr lang="en-US" b="1" dirty="0">
              <a:solidFill>
                <a:srgbClr val="7030A0"/>
              </a:solidFill>
            </a:endParaRP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Support the epidermis structurally and nutritionally(source of the nutrition to the skin)</a:t>
            </a:r>
          </a:p>
          <a:p>
            <a:pPr algn="l"/>
            <a:endParaRPr lang="en-US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Photoprotection</a:t>
            </a:r>
            <a:r>
              <a:rPr lang="en-US" b="1" dirty="0" smtClean="0"/>
              <a:t> from skin cancer and sunburn</a:t>
            </a:r>
            <a:endParaRPr lang="ar-IQ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5" y="1524000"/>
            <a:ext cx="6410325" cy="4276725"/>
          </a:xfrm>
        </p:spPr>
      </p:pic>
      <p:sp>
        <p:nvSpPr>
          <p:cNvPr id="5" name="TextBox 4"/>
          <p:cNvSpPr txBox="1"/>
          <p:nvPr/>
        </p:nvSpPr>
        <p:spPr>
          <a:xfrm>
            <a:off x="152400" y="1443894"/>
            <a:ext cx="2491388" cy="19389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2400" b="1" dirty="0" smtClean="0"/>
              <a:t>Albinism</a:t>
            </a:r>
          </a:p>
          <a:p>
            <a:pPr algn="l"/>
            <a:r>
              <a:rPr lang="en-US" sz="2400" b="1" dirty="0" smtClean="0"/>
              <a:t>(No melanin) </a:t>
            </a:r>
          </a:p>
          <a:p>
            <a:pPr algn="l"/>
            <a:r>
              <a:rPr lang="en-US" sz="2400" b="1" dirty="0" smtClean="0"/>
              <a:t>are liable</a:t>
            </a:r>
          </a:p>
          <a:p>
            <a:pPr algn="l"/>
            <a:r>
              <a:rPr lang="en-US" sz="2400" b="1" dirty="0" smtClean="0"/>
              <a:t>to skin cancer and</a:t>
            </a:r>
          </a:p>
          <a:p>
            <a:pPr algn="l"/>
            <a:r>
              <a:rPr lang="en-US" sz="2400" b="1" dirty="0" smtClean="0"/>
              <a:t> sunburn  </a:t>
            </a:r>
            <a:endParaRPr lang="ar-IQ" sz="2400" b="1" dirty="0"/>
          </a:p>
        </p:txBody>
      </p:sp>
      <p:pic>
        <p:nvPicPr>
          <p:cNvPr id="6146" name="Picture 2" descr="C:\Users\al\Desktop\m3350071-mild-sunburn-consumer-science-photo-library-hig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94" y="3733799"/>
            <a:ext cx="2491388" cy="266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1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04800"/>
            <a:ext cx="8763000" cy="62484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Dermis is </a:t>
            </a:r>
            <a:r>
              <a:rPr lang="en-US" b="1" dirty="0" err="1" smtClean="0">
                <a:solidFill>
                  <a:srgbClr val="7030A0"/>
                </a:solidFill>
              </a:rPr>
              <a:t>c</a:t>
            </a:r>
            <a:r>
              <a:rPr lang="en-US" b="1" dirty="0" err="1" smtClean="0">
                <a:solidFill>
                  <a:srgbClr val="7030A0"/>
                </a:solidFill>
              </a:rPr>
              <a:t>omoposed</a:t>
            </a:r>
            <a:r>
              <a:rPr lang="en-US" b="1" dirty="0" smtClean="0">
                <a:solidFill>
                  <a:srgbClr val="7030A0"/>
                </a:solidFill>
              </a:rPr>
              <a:t> of:</a:t>
            </a:r>
          </a:p>
          <a:p>
            <a:pPr algn="l"/>
            <a:endParaRPr lang="en-US" b="1" dirty="0" smtClean="0">
              <a:solidFill>
                <a:srgbClr val="7030A0"/>
              </a:solidFill>
            </a:endParaRPr>
          </a:p>
          <a:p>
            <a:pPr algn="l"/>
            <a:r>
              <a:rPr lang="en-US" b="1" dirty="0" smtClean="0">
                <a:solidFill>
                  <a:srgbClr val="C00000"/>
                </a:solidFill>
              </a:rPr>
              <a:t>Cells</a:t>
            </a:r>
            <a:r>
              <a:rPr lang="en-US" b="1" dirty="0" smtClean="0">
                <a:solidFill>
                  <a:srgbClr val="7030A0"/>
                </a:solidFill>
              </a:rPr>
              <a:t>: fibroblast, mast cells, macrophages</a:t>
            </a:r>
          </a:p>
          <a:p>
            <a:pPr algn="l"/>
            <a:r>
              <a:rPr lang="ar-IQ" b="1" dirty="0" smtClean="0">
                <a:solidFill>
                  <a:srgbClr val="7030A0"/>
                </a:solidFill>
              </a:rPr>
              <a:t>  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l"/>
            <a:r>
              <a:rPr lang="en-US" b="1" dirty="0" smtClean="0">
                <a:solidFill>
                  <a:srgbClr val="C00000"/>
                </a:solidFill>
              </a:rPr>
              <a:t>Fibers</a:t>
            </a:r>
            <a:r>
              <a:rPr lang="en-US" b="1" dirty="0" smtClean="0">
                <a:solidFill>
                  <a:srgbClr val="7030A0"/>
                </a:solidFill>
              </a:rPr>
              <a:t>: Collagen </a:t>
            </a:r>
            <a:r>
              <a:rPr lang="en-US" b="1" dirty="0" err="1" smtClean="0">
                <a:solidFill>
                  <a:srgbClr val="7030A0"/>
                </a:solidFill>
              </a:rPr>
              <a:t>fibres</a:t>
            </a:r>
            <a:r>
              <a:rPr lang="en-US" b="1" dirty="0" smtClean="0">
                <a:solidFill>
                  <a:srgbClr val="7030A0"/>
                </a:solidFill>
              </a:rPr>
              <a:t> type I and III constitute the bulk, other fibers are elastic and reticular</a:t>
            </a:r>
          </a:p>
          <a:p>
            <a:pPr algn="l"/>
            <a:endParaRPr lang="en-US" b="1" dirty="0" smtClean="0">
              <a:solidFill>
                <a:srgbClr val="7030A0"/>
              </a:solidFill>
            </a:endParaRPr>
          </a:p>
          <a:p>
            <a:pPr algn="l"/>
            <a:r>
              <a:rPr lang="en-US" b="1" dirty="0" smtClean="0">
                <a:solidFill>
                  <a:srgbClr val="C00000"/>
                </a:solidFill>
              </a:rPr>
              <a:t>Ground substance</a:t>
            </a:r>
            <a:r>
              <a:rPr lang="en-US" b="1" dirty="0" smtClean="0">
                <a:solidFill>
                  <a:srgbClr val="7030A0"/>
                </a:solidFill>
              </a:rPr>
              <a:t>:  composed of </a:t>
            </a:r>
            <a:r>
              <a:rPr lang="en-US" b="1" dirty="0" smtClean="0">
                <a:solidFill>
                  <a:srgbClr val="00B050"/>
                </a:solidFill>
              </a:rPr>
              <a:t>glycosaminoglycan</a:t>
            </a:r>
            <a:r>
              <a:rPr lang="en-US" b="1" dirty="0" smtClean="0">
                <a:solidFill>
                  <a:srgbClr val="7030A0"/>
                </a:solidFill>
              </a:rPr>
              <a:t> e.g. hyaluronic acid due to its high water binding capacity is responsible for hydration of skin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13144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8127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03217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Barrier against microorganisms</a:t>
            </a:r>
            <a:endParaRPr lang="ar-IQ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122" y="1600200"/>
            <a:ext cx="5422481" cy="4525963"/>
          </a:xfrm>
        </p:spPr>
      </p:pic>
      <p:sp>
        <p:nvSpPr>
          <p:cNvPr id="6" name="TextBox 5"/>
          <p:cNvSpPr txBox="1"/>
          <p:nvPr/>
        </p:nvSpPr>
        <p:spPr>
          <a:xfrm>
            <a:off x="143380" y="2362200"/>
            <a:ext cx="3580852" cy="230832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2400" b="1" dirty="0" smtClean="0"/>
              <a:t>Steven Johnson syndrome </a:t>
            </a:r>
          </a:p>
          <a:p>
            <a:pPr algn="l"/>
            <a:r>
              <a:rPr lang="en-US" sz="2400" b="1" dirty="0" smtClean="0"/>
              <a:t>(sloughing of skin)</a:t>
            </a:r>
          </a:p>
          <a:p>
            <a:pPr algn="l"/>
            <a:r>
              <a:rPr lang="en-US" sz="2400" b="1" dirty="0" smtClean="0"/>
              <a:t> caused by drugs</a:t>
            </a:r>
          </a:p>
          <a:p>
            <a:pPr algn="l"/>
            <a:r>
              <a:rPr lang="en-US" sz="2400" b="1" dirty="0"/>
              <a:t>l</a:t>
            </a:r>
            <a:r>
              <a:rPr lang="en-US" sz="2400" b="1" dirty="0" smtClean="0"/>
              <a:t>iable to infection and </a:t>
            </a:r>
          </a:p>
          <a:p>
            <a:pPr algn="l"/>
            <a:r>
              <a:rPr lang="en-US" sz="2400" b="1" dirty="0" smtClean="0"/>
              <a:t>septicemia</a:t>
            </a:r>
          </a:p>
          <a:p>
            <a:pPr algn="l"/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54640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Thermoregulation</a:t>
            </a:r>
            <a:endParaRPr lang="ar-IQ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86000"/>
            <a:ext cx="3019985" cy="4144963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4038600" cy="3423895"/>
          </a:xfrm>
        </p:spPr>
      </p:pic>
      <p:sp>
        <p:nvSpPr>
          <p:cNvPr id="11" name="TextBox 10"/>
          <p:cNvSpPr txBox="1"/>
          <p:nvPr/>
        </p:nvSpPr>
        <p:spPr>
          <a:xfrm>
            <a:off x="5638800" y="1348938"/>
            <a:ext cx="2726323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err="1" smtClean="0"/>
              <a:t>Ectodrmal</a:t>
            </a:r>
            <a:r>
              <a:rPr lang="en-US" sz="2400" b="1" dirty="0" smtClean="0"/>
              <a:t> dysplasia</a:t>
            </a:r>
          </a:p>
          <a:p>
            <a:r>
              <a:rPr lang="en-US" sz="2400" b="1" dirty="0" smtClean="0"/>
              <a:t>(no sweat glands)</a:t>
            </a:r>
            <a:endParaRPr lang="ar-IQ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755506"/>
            <a:ext cx="473758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Liable to heat stroke in hot weather</a:t>
            </a:r>
            <a:endParaRPr lang="ar-IQ" sz="2400" b="1" dirty="0"/>
          </a:p>
        </p:txBody>
      </p:sp>
      <p:sp>
        <p:nvSpPr>
          <p:cNvPr id="13" name="Right Arrow 12"/>
          <p:cNvSpPr/>
          <p:nvPr/>
        </p:nvSpPr>
        <p:spPr>
          <a:xfrm rot="10800000">
            <a:off x="4598052" y="38317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7899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Vit</a:t>
            </a:r>
            <a:r>
              <a:rPr lang="en-US" b="1" dirty="0" smtClean="0"/>
              <a:t> D synthesis</a:t>
            </a:r>
            <a:endParaRPr lang="ar-IQ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0"/>
            <a:ext cx="6248400" cy="4525963"/>
          </a:xfrm>
        </p:spPr>
      </p:pic>
    </p:spTree>
    <p:extLst>
      <p:ext uri="{BB962C8B-B14F-4D97-AF65-F5344CB8AC3E}">
        <p14:creationId xmlns:p14="http://schemas.microsoft.com/office/powerpoint/2010/main" val="31154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Immunological protection</a:t>
            </a:r>
            <a:endParaRPr lang="ar-IQ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08" y="2438400"/>
            <a:ext cx="3884784" cy="3687763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012" y="2514600"/>
            <a:ext cx="3481388" cy="3657600"/>
          </a:xfrm>
        </p:spPr>
      </p:pic>
      <p:sp>
        <p:nvSpPr>
          <p:cNvPr id="7" name="TextBox 6"/>
          <p:cNvSpPr txBox="1"/>
          <p:nvPr/>
        </p:nvSpPr>
        <p:spPr>
          <a:xfrm>
            <a:off x="5102498" y="1886857"/>
            <a:ext cx="360586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Renal transplant recipients</a:t>
            </a:r>
            <a:endParaRPr lang="ar-IQ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1781236"/>
            <a:ext cx="283122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Liable to skin cancer </a:t>
            </a:r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212334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Beauty organ </a:t>
            </a:r>
            <a:endParaRPr lang="ar-IQ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4038600" cy="297180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20644"/>
            <a:ext cx="4038600" cy="2885074"/>
          </a:xfrm>
        </p:spPr>
      </p:pic>
    </p:spTree>
    <p:extLst>
      <p:ext uri="{BB962C8B-B14F-4D97-AF65-F5344CB8AC3E}">
        <p14:creationId xmlns:p14="http://schemas.microsoft.com/office/powerpoint/2010/main" val="100901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5232</TotalTime>
  <Words>937</Words>
  <Application>Microsoft Office PowerPoint</Application>
  <PresentationFormat>On-screen Show (4:3)</PresentationFormat>
  <Paragraphs>175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Anatomy of skin By Dr.Alaa Naif Dec 07, 2020</vt:lpstr>
      <vt:lpstr>PowerPoint Presentation</vt:lpstr>
      <vt:lpstr>Function</vt:lpstr>
      <vt:lpstr>Photoprotection from skin cancer and sunburn</vt:lpstr>
      <vt:lpstr>Barrier against microorganisms</vt:lpstr>
      <vt:lpstr>Thermoregulation</vt:lpstr>
      <vt:lpstr>Vit D synthesis</vt:lpstr>
      <vt:lpstr>Immunological protection</vt:lpstr>
      <vt:lpstr>Beauty organ </vt:lpstr>
      <vt:lpstr>Sensory organ</vt:lpstr>
      <vt:lpstr>PowerPoint Presentation</vt:lpstr>
      <vt:lpstr>PowerPoint Presentation</vt:lpstr>
      <vt:lpstr>PowerPoint Presentation</vt:lpstr>
      <vt:lpstr>Epidermis</vt:lpstr>
      <vt:lpstr>Keratinocytes</vt:lpstr>
      <vt:lpstr>Mutation of keratin Epidermolysis bullosa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Epidermal cell cycle</vt:lpstr>
      <vt:lpstr>Melanocytes</vt:lpstr>
      <vt:lpstr>PowerPoint Presentation</vt:lpstr>
      <vt:lpstr>PowerPoint Presentation</vt:lpstr>
      <vt:lpstr>PowerPoint Presentation</vt:lpstr>
      <vt:lpstr>Langerhans Cells</vt:lpstr>
      <vt:lpstr>Merkel cell</vt:lpstr>
      <vt:lpstr>Skin appendages</vt:lpstr>
      <vt:lpstr>PowerPoint Presentation</vt:lpstr>
      <vt:lpstr>Hair Follicles</vt:lpstr>
      <vt:lpstr>PowerPoint Presentation</vt:lpstr>
      <vt:lpstr>PowerPoint Presentation</vt:lpstr>
      <vt:lpstr>PowerPoint Presentation</vt:lpstr>
      <vt:lpstr>Sebaceous Glands</vt:lpstr>
      <vt:lpstr>PowerPoint Presentation</vt:lpstr>
      <vt:lpstr>Nails</vt:lpstr>
      <vt:lpstr>PowerPoint Presentation</vt:lpstr>
      <vt:lpstr>Dermis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</dc:creator>
  <cp:lastModifiedBy>al</cp:lastModifiedBy>
  <cp:revision>88</cp:revision>
  <dcterms:created xsi:type="dcterms:W3CDTF">2020-12-01T16:19:28Z</dcterms:created>
  <dcterms:modified xsi:type="dcterms:W3CDTF">2020-12-05T07:31:47Z</dcterms:modified>
</cp:coreProperties>
</file>