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76" r:id="rId2"/>
    <p:sldId id="275" r:id="rId3"/>
    <p:sldId id="260" r:id="rId4"/>
    <p:sldId id="281" r:id="rId5"/>
    <p:sldId id="261" r:id="rId6"/>
    <p:sldId id="280" r:id="rId7"/>
    <p:sldId id="267" r:id="rId8"/>
    <p:sldId id="268" r:id="rId9"/>
    <p:sldId id="277" r:id="rId10"/>
    <p:sldId id="269" r:id="rId11"/>
    <p:sldId id="279" r:id="rId12"/>
    <p:sldId id="278" r:id="rId13"/>
    <p:sldId id="271" r:id="rId14"/>
    <p:sldId id="272" r:id="rId15"/>
    <p:sldId id="273" r:id="rId16"/>
    <p:sldId id="274" r:id="rId17"/>
    <p:sldId id="292" r:id="rId18"/>
    <p:sldId id="282" r:id="rId19"/>
    <p:sldId id="283" r:id="rId20"/>
    <p:sldId id="284" r:id="rId21"/>
    <p:sldId id="293" r:id="rId22"/>
    <p:sldId id="285" r:id="rId23"/>
    <p:sldId id="286" r:id="rId24"/>
    <p:sldId id="287"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689"/>
    <a:srgbClr val="574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03/02/1441</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03/02/1441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03/02/1441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03/02/1441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03/02/1441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03/02/1441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03/02/1441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03/02/1441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03/02/1441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03/02/1441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03/02/1441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03/02/1441</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2195736" y="1340768"/>
            <a:ext cx="5472608" cy="830997"/>
          </a:xfrm>
          <a:prstGeom prst="rect">
            <a:avLst/>
          </a:prstGeom>
          <a:noFill/>
        </p:spPr>
        <p:txBody>
          <a:bodyPr wrap="square" rtlCol="1">
            <a:spAutoFit/>
          </a:bodyPr>
          <a:lstStyle/>
          <a:p>
            <a:pPr algn="ctr"/>
            <a:r>
              <a:rPr lang="ar-IQ" sz="4800" b="1" dirty="0" smtClean="0"/>
              <a:t>بسم الله الرحمن الرحيم </a:t>
            </a:r>
            <a:endParaRPr lang="ar-SA" sz="4800" b="1" dirty="0"/>
          </a:p>
        </p:txBody>
      </p:sp>
    </p:spTree>
    <p:extLst>
      <p:ext uri="{BB962C8B-B14F-4D97-AF65-F5344CB8AC3E}">
        <p14:creationId xmlns:p14="http://schemas.microsoft.com/office/powerpoint/2010/main" val="2074261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99592" y="620689"/>
            <a:ext cx="7920880" cy="240065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Calibri"/>
                <a:ea typeface="+mj-ea"/>
                <a:cs typeface="+mj-cs"/>
              </a:rPr>
              <a:t>5 liter in adult</a:t>
            </a:r>
            <a:r>
              <a:rPr kumimoji="0" lang="en-US" sz="4400" b="0" i="0" u="none" strike="noStrike" kern="0" cap="none" spc="0" normalizeH="0" baseline="0" noProof="0" dirty="0" smtClean="0">
                <a:ln>
                  <a:noFill/>
                </a:ln>
                <a:solidFill>
                  <a:prstClr val="black"/>
                </a:solidFill>
                <a:effectLst/>
                <a:uLnTx/>
                <a:uFillTx/>
                <a:latin typeface="Calibri"/>
                <a:ea typeface="+mj-ea"/>
                <a:cs typeface="+mj-cs"/>
              </a:rPr>
              <a:t/>
            </a:r>
            <a:br>
              <a:rPr kumimoji="0" lang="en-US" sz="4400" b="0" i="0" u="none" strike="noStrike" kern="0" cap="none" spc="0" normalizeH="0" baseline="0" noProof="0" dirty="0" smtClean="0">
                <a:ln>
                  <a:noFill/>
                </a:ln>
                <a:solidFill>
                  <a:prstClr val="black"/>
                </a:solidFill>
                <a:effectLst/>
                <a:uLnTx/>
                <a:uFillTx/>
                <a:latin typeface="Calibri"/>
                <a:ea typeface="+mj-ea"/>
                <a:cs typeface="+mj-cs"/>
              </a:rPr>
            </a:br>
            <a:r>
              <a:rPr kumimoji="0" lang="en-US" sz="4400" b="0" i="0" u="none" strike="noStrike" kern="0" cap="none" spc="0" normalizeH="0" baseline="0" noProof="0" dirty="0" smtClean="0">
                <a:ln>
                  <a:noFill/>
                </a:ln>
                <a:solidFill>
                  <a:srgbClr val="FFC000"/>
                </a:solidFill>
                <a:effectLst/>
                <a:uLnTx/>
                <a:uFillTx/>
                <a:latin typeface="Calibri"/>
                <a:ea typeface="+mj-ea"/>
                <a:cs typeface="+mj-cs"/>
              </a:rPr>
              <a:t>45% </a:t>
            </a:r>
            <a:r>
              <a:rPr kumimoji="0" lang="en-US" sz="4400" b="0" i="0" u="none" strike="noStrike" kern="0" cap="none" spc="0" normalizeH="0" baseline="0" noProof="0" dirty="0" smtClean="0">
                <a:ln>
                  <a:noFill/>
                </a:ln>
                <a:solidFill>
                  <a:prstClr val="black"/>
                </a:solidFill>
                <a:effectLst/>
                <a:uLnTx/>
                <a:uFillTx/>
                <a:latin typeface="Calibri"/>
                <a:ea typeface="+mj-ea"/>
                <a:cs typeface="+mj-cs"/>
              </a:rPr>
              <a:t>is packed cells</a:t>
            </a:r>
            <a:r>
              <a:rPr kumimoji="0" lang="en-US" sz="4400" b="0" i="0" u="none" strike="noStrike" kern="0" cap="none" spc="0" normalizeH="0" noProof="0" dirty="0" smtClean="0">
                <a:ln>
                  <a:noFill/>
                </a:ln>
                <a:solidFill>
                  <a:prstClr val="black"/>
                </a:solidFill>
                <a:effectLst/>
                <a:uLnTx/>
                <a:uFillTx/>
                <a:latin typeface="Calibri"/>
                <a:ea typeface="+mj-ea"/>
                <a:cs typeface="+mj-cs"/>
              </a:rPr>
              <a:t> </a:t>
            </a:r>
            <a:r>
              <a:rPr kumimoji="0" lang="en-US" sz="4400" b="0" i="0" u="none" strike="noStrike" kern="0" cap="none" spc="0" normalizeH="0" baseline="0" noProof="0" dirty="0" smtClean="0">
                <a:ln>
                  <a:noFill/>
                </a:ln>
                <a:solidFill>
                  <a:prstClr val="black"/>
                </a:solidFill>
                <a:effectLst/>
                <a:uLnTx/>
                <a:uFillTx/>
                <a:latin typeface="Calibri"/>
                <a:ea typeface="+mj-ea"/>
                <a:cs typeface="+mj-cs"/>
              </a:rPr>
              <a:t>volume (PCV)</a:t>
            </a:r>
            <a:endParaRPr kumimoji="0" lang="en-US" sz="4400" b="0" i="0" u="none" strike="noStrike" kern="0" cap="none" spc="0" normalizeH="0" baseline="0" noProof="0" dirty="0" smtClean="0">
              <a:ln>
                <a:noFill/>
              </a:ln>
              <a:solidFill>
                <a:schemeClr val="accent2">
                  <a:lumMod val="60000"/>
                  <a:lumOff val="40000"/>
                </a:schemeClr>
              </a:solidFill>
              <a:effectLst/>
              <a:uLnTx/>
              <a:uFillTx/>
              <a:latin typeface="Calibri"/>
              <a:ea typeface="+mj-ea"/>
              <a:cs typeface="+mj-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chemeClr val="accent2">
                    <a:lumMod val="60000"/>
                    <a:lumOff val="40000"/>
                  </a:schemeClr>
                </a:solidFill>
                <a:effectLst/>
                <a:uLnTx/>
                <a:uFillTx/>
                <a:latin typeface="Calibri"/>
                <a:ea typeface="+mj-ea"/>
                <a:cs typeface="+mj-cs"/>
              </a:rPr>
              <a:t>55% </a:t>
            </a:r>
            <a:r>
              <a:rPr kumimoji="0" lang="en-US" sz="4400" b="0" i="0" u="none" strike="noStrike" kern="0" cap="none" spc="0" normalizeH="0" baseline="0" noProof="0" dirty="0" smtClean="0">
                <a:ln>
                  <a:noFill/>
                </a:ln>
                <a:solidFill>
                  <a:prstClr val="black"/>
                </a:solidFill>
                <a:effectLst/>
                <a:uLnTx/>
                <a:uFillTx/>
                <a:latin typeface="Calibri"/>
                <a:ea typeface="+mj-ea"/>
                <a:cs typeface="+mj-cs"/>
              </a:rPr>
              <a:t>is plasma volume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21346"/>
            <a:ext cx="8424935" cy="310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65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95456" cy="864096"/>
          </a:xfrm>
        </p:spPr>
        <p:txBody>
          <a:bodyPr/>
          <a:lstStyle/>
          <a:p>
            <a:r>
              <a:rPr lang="en-US" dirty="0" smtClean="0">
                <a:solidFill>
                  <a:srgbClr val="FF0000"/>
                </a:solidFill>
              </a:rPr>
              <a:t>Plasma component </a:t>
            </a:r>
            <a:endParaRPr lang="en-US" dirty="0">
              <a:solidFill>
                <a:srgbClr val="FF0000"/>
              </a:solidFill>
            </a:endParaRPr>
          </a:p>
        </p:txBody>
      </p:sp>
      <p:pic>
        <p:nvPicPr>
          <p:cNvPr id="3" name="عنصر نائب للمحتوى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960" cy="5400600"/>
          </a:xfrm>
          <a:prstGeom prst="rect">
            <a:avLst/>
          </a:prstGeom>
          <a:noFill/>
          <a:ln>
            <a:noFill/>
          </a:ln>
        </p:spPr>
      </p:pic>
    </p:spTree>
    <p:extLst>
      <p:ext uri="{BB962C8B-B14F-4D97-AF65-F5344CB8AC3E}">
        <p14:creationId xmlns:p14="http://schemas.microsoft.com/office/powerpoint/2010/main" val="1266350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764704"/>
            <a:ext cx="8151440" cy="5472608"/>
          </a:xfrm>
        </p:spPr>
        <p:txBody>
          <a:bodyPr>
            <a:normAutofit fontScale="90000"/>
          </a:bodyPr>
          <a:lstStyle/>
          <a:p>
            <a:pPr marL="342900" lvl="0" indent="-342900" rtl="1">
              <a:spcBef>
                <a:spcPct val="20000"/>
              </a:spcBef>
            </a:pPr>
            <a:r>
              <a:rPr lang="en-US" altLang="en-US" sz="4400" kern="0" dirty="0" smtClean="0">
                <a:solidFill>
                  <a:srgbClr val="FF3300"/>
                </a:solidFill>
                <a:effectLst>
                  <a:outerShdw blurRad="38100" dist="38100" dir="2700000" algn="tl">
                    <a:srgbClr val="000000"/>
                  </a:outerShdw>
                </a:effectLst>
                <a:latin typeface="Tahoma"/>
              </a:rPr>
              <a:t/>
            </a:r>
            <a:br>
              <a:rPr lang="en-US" altLang="en-US" sz="4400" kern="0" dirty="0" smtClean="0">
                <a:solidFill>
                  <a:srgbClr val="FF3300"/>
                </a:solidFill>
                <a:effectLst>
                  <a:outerShdw blurRad="38100" dist="38100" dir="2700000" algn="tl">
                    <a:srgbClr val="000000"/>
                  </a:outerShdw>
                </a:effectLst>
                <a:latin typeface="Tahoma"/>
              </a:rPr>
            </a:br>
            <a:r>
              <a:rPr lang="en-US" altLang="en-US" sz="4400" dirty="0">
                <a:solidFill>
                  <a:srgbClr val="FF3300"/>
                </a:solidFill>
                <a:effectLst>
                  <a:outerShdw blurRad="38100" dist="38100" dir="2700000" algn="tl">
                    <a:srgbClr val="000000"/>
                  </a:outerShdw>
                </a:effectLst>
                <a:latin typeface="Tahoma"/>
              </a:rPr>
              <a:t/>
            </a:r>
            <a:br>
              <a:rPr lang="en-US" altLang="en-US" sz="4400" dirty="0">
                <a:solidFill>
                  <a:srgbClr val="FF3300"/>
                </a:solidFill>
                <a:effectLst>
                  <a:outerShdw blurRad="38100" dist="38100" dir="2700000" algn="tl">
                    <a:srgbClr val="000000"/>
                  </a:outerShdw>
                </a:effectLst>
                <a:latin typeface="Tahoma"/>
              </a:rPr>
            </a:br>
            <a:r>
              <a:rPr lang="en-US" altLang="en-US" sz="4400" dirty="0" smtClean="0">
                <a:solidFill>
                  <a:srgbClr val="FF3300"/>
                </a:solidFill>
                <a:effectLst>
                  <a:outerShdw blurRad="38100" dist="38100" dir="2700000" algn="tl">
                    <a:srgbClr val="000000"/>
                  </a:outerShdw>
                </a:effectLst>
                <a:latin typeface="Tahoma"/>
              </a:rPr>
              <a:t/>
            </a:r>
            <a:br>
              <a:rPr lang="en-US" altLang="en-US" sz="4400" dirty="0" smtClean="0">
                <a:solidFill>
                  <a:srgbClr val="FF3300"/>
                </a:solidFill>
                <a:effectLst>
                  <a:outerShdw blurRad="38100" dist="38100" dir="2700000" algn="tl">
                    <a:srgbClr val="000000"/>
                  </a:outerShdw>
                </a:effectLst>
                <a:latin typeface="Tahoma"/>
              </a:rPr>
            </a:br>
            <a:r>
              <a:rPr lang="en-US" altLang="en-US" sz="4400" dirty="0" smtClean="0">
                <a:solidFill>
                  <a:srgbClr val="FF3300"/>
                </a:solidFill>
                <a:effectLst>
                  <a:outerShdw blurRad="38100" dist="38100" dir="2700000" algn="tl">
                    <a:srgbClr val="000000"/>
                  </a:outerShdw>
                </a:effectLst>
                <a:latin typeface="Tahoma"/>
              </a:rPr>
              <a:t/>
            </a:r>
            <a:br>
              <a:rPr lang="en-US" altLang="en-US" sz="4400" dirty="0" smtClean="0">
                <a:solidFill>
                  <a:srgbClr val="FF3300"/>
                </a:solidFill>
                <a:effectLst>
                  <a:outerShdw blurRad="38100" dist="38100" dir="2700000" algn="tl">
                    <a:srgbClr val="000000"/>
                  </a:outerShdw>
                </a:effectLst>
                <a:latin typeface="Tahoma"/>
              </a:rPr>
            </a:br>
            <a:r>
              <a:rPr lang="en-US" altLang="en-US" sz="4400" dirty="0">
                <a:solidFill>
                  <a:srgbClr val="FF3300"/>
                </a:solidFill>
                <a:effectLst>
                  <a:outerShdw blurRad="38100" dist="38100" dir="2700000" algn="tl">
                    <a:srgbClr val="000000"/>
                  </a:outerShdw>
                </a:effectLst>
                <a:latin typeface="Tahoma"/>
              </a:rPr>
              <a:t/>
            </a:r>
            <a:br>
              <a:rPr lang="en-US" altLang="en-US" sz="4400" dirty="0">
                <a:solidFill>
                  <a:srgbClr val="FF3300"/>
                </a:solidFill>
                <a:effectLst>
                  <a:outerShdw blurRad="38100" dist="38100" dir="2700000" algn="tl">
                    <a:srgbClr val="000000"/>
                  </a:outerShdw>
                </a:effectLst>
                <a:latin typeface="Tahoma"/>
              </a:rPr>
            </a:br>
            <a:r>
              <a:rPr lang="en-US" altLang="en-US" sz="4400" dirty="0">
                <a:solidFill>
                  <a:srgbClr val="FF3300"/>
                </a:solidFill>
                <a:effectLst>
                  <a:outerShdw blurRad="38100" dist="38100" dir="2700000" algn="tl">
                    <a:srgbClr val="000000"/>
                  </a:outerShdw>
                </a:effectLst>
                <a:latin typeface="Tahoma"/>
              </a:rPr>
              <a:t/>
            </a:r>
            <a:br>
              <a:rPr lang="en-US" altLang="en-US" sz="4400" dirty="0">
                <a:solidFill>
                  <a:srgbClr val="FF3300"/>
                </a:solidFill>
                <a:effectLst>
                  <a:outerShdw blurRad="38100" dist="38100" dir="2700000" algn="tl">
                    <a:srgbClr val="000000"/>
                  </a:outerShdw>
                </a:effectLst>
                <a:latin typeface="Tahoma"/>
              </a:rPr>
            </a:br>
            <a:r>
              <a:rPr lang="en-US" altLang="en-US" sz="4400" kern="0" dirty="0" smtClean="0">
                <a:solidFill>
                  <a:srgbClr val="FF3300"/>
                </a:solidFill>
                <a:effectLst>
                  <a:outerShdw blurRad="38100" dist="38100" dir="2700000" algn="tl">
                    <a:srgbClr val="000000"/>
                  </a:outerShdw>
                </a:effectLst>
                <a:latin typeface="Tahoma"/>
              </a:rPr>
              <a:t/>
            </a:r>
            <a:br>
              <a:rPr lang="en-US" altLang="en-US" sz="4400" kern="0" dirty="0" smtClean="0">
                <a:solidFill>
                  <a:srgbClr val="FF3300"/>
                </a:solidFill>
                <a:effectLst>
                  <a:outerShdw blurRad="38100" dist="38100" dir="2700000" algn="tl">
                    <a:srgbClr val="000000"/>
                  </a:outerShdw>
                </a:effectLst>
                <a:latin typeface="Tahoma"/>
              </a:rPr>
            </a:br>
            <a:r>
              <a:rPr lang="en-US" altLang="en-US" sz="4400" dirty="0">
                <a:solidFill>
                  <a:srgbClr val="FF3300"/>
                </a:solidFill>
                <a:effectLst>
                  <a:outerShdw blurRad="38100" dist="38100" dir="2700000" algn="tl">
                    <a:srgbClr val="000000"/>
                  </a:outerShdw>
                </a:effectLst>
                <a:latin typeface="Tahoma"/>
              </a:rPr>
              <a:t/>
            </a:r>
            <a:br>
              <a:rPr lang="en-US" altLang="en-US" sz="4400" dirty="0">
                <a:solidFill>
                  <a:srgbClr val="FF3300"/>
                </a:solidFill>
                <a:effectLst>
                  <a:outerShdw blurRad="38100" dist="38100" dir="2700000" algn="tl">
                    <a:srgbClr val="000000"/>
                  </a:outerShdw>
                </a:effectLst>
                <a:latin typeface="Tahoma"/>
              </a:rPr>
            </a:br>
            <a:r>
              <a:rPr lang="en-US" altLang="en-US" sz="4400" dirty="0" smtClean="0">
                <a:solidFill>
                  <a:srgbClr val="FF3300"/>
                </a:solidFill>
                <a:effectLst>
                  <a:outerShdw blurRad="38100" dist="38100" dir="2700000" algn="tl">
                    <a:srgbClr val="000000"/>
                  </a:outerShdw>
                </a:effectLst>
                <a:latin typeface="Tahoma"/>
              </a:rPr>
              <a:t/>
            </a:r>
            <a:br>
              <a:rPr lang="en-US" altLang="en-US" sz="4400" dirty="0" smtClean="0">
                <a:solidFill>
                  <a:srgbClr val="FF3300"/>
                </a:solidFill>
                <a:effectLst>
                  <a:outerShdw blurRad="38100" dist="38100" dir="2700000" algn="tl">
                    <a:srgbClr val="000000"/>
                  </a:outerShdw>
                </a:effectLst>
                <a:latin typeface="Tahoma"/>
              </a:rPr>
            </a:br>
            <a:r>
              <a:rPr lang="en-US" altLang="en-US" sz="4400" dirty="0">
                <a:solidFill>
                  <a:srgbClr val="FF3300"/>
                </a:solidFill>
                <a:effectLst>
                  <a:outerShdw blurRad="38100" dist="38100" dir="2700000" algn="tl">
                    <a:srgbClr val="000000"/>
                  </a:outerShdw>
                </a:effectLst>
                <a:latin typeface="Tahoma"/>
              </a:rPr>
              <a:t/>
            </a:r>
            <a:br>
              <a:rPr lang="en-US" altLang="en-US" sz="4400" dirty="0">
                <a:solidFill>
                  <a:srgbClr val="FF3300"/>
                </a:solidFill>
                <a:effectLst>
                  <a:outerShdw blurRad="38100" dist="38100" dir="2700000" algn="tl">
                    <a:srgbClr val="000000"/>
                  </a:outerShdw>
                </a:effectLst>
                <a:latin typeface="Tahoma"/>
              </a:rPr>
            </a:br>
            <a:r>
              <a:rPr lang="en-US" altLang="en-US" sz="4400" dirty="0" smtClean="0">
                <a:solidFill>
                  <a:srgbClr val="FF3300"/>
                </a:solidFill>
                <a:effectLst>
                  <a:outerShdw blurRad="38100" dist="38100" dir="2700000" algn="tl">
                    <a:srgbClr val="000000"/>
                  </a:outerShdw>
                </a:effectLst>
                <a:latin typeface="Tahoma"/>
              </a:rPr>
              <a:t/>
            </a:r>
            <a:br>
              <a:rPr lang="en-US" altLang="en-US" sz="4400" dirty="0" smtClean="0">
                <a:solidFill>
                  <a:srgbClr val="FF3300"/>
                </a:solidFill>
                <a:effectLst>
                  <a:outerShdw blurRad="38100" dist="38100" dir="2700000" algn="tl">
                    <a:srgbClr val="000000"/>
                  </a:outerShdw>
                </a:effectLst>
                <a:latin typeface="Tahoma"/>
              </a:rPr>
            </a:br>
            <a:r>
              <a:rPr lang="en-US" altLang="en-US" sz="4400" dirty="0" err="1" smtClean="0">
                <a:solidFill>
                  <a:srgbClr val="FF3300"/>
                </a:solidFill>
                <a:effectLst>
                  <a:outerShdw blurRad="38100" dist="38100" dir="2700000" algn="tl">
                    <a:srgbClr val="000000"/>
                  </a:outerShdw>
                </a:effectLst>
                <a:latin typeface="Tahoma"/>
                <a:ea typeface="+mj-ea"/>
                <a:cs typeface="+mj-cs"/>
              </a:rPr>
              <a:t>Hemopoiesis</a:t>
            </a:r>
            <a:r>
              <a:rPr lang="en-US" altLang="en-US" sz="4400" dirty="0">
                <a:solidFill>
                  <a:srgbClr val="FF3300"/>
                </a:solidFill>
                <a:effectLst>
                  <a:outerShdw blurRad="38100" dist="38100" dir="2700000" algn="tl">
                    <a:srgbClr val="000000"/>
                  </a:outerShdw>
                </a:effectLst>
                <a:latin typeface="Tahoma"/>
                <a:ea typeface="+mj-ea"/>
                <a:cs typeface="+mj-cs"/>
              </a:rPr>
              <a:t/>
            </a:r>
            <a:br>
              <a:rPr lang="en-US" altLang="en-US" sz="4400" dirty="0">
                <a:solidFill>
                  <a:srgbClr val="FF3300"/>
                </a:solidFill>
                <a:effectLst>
                  <a:outerShdw blurRad="38100" dist="38100" dir="2700000" algn="tl">
                    <a:srgbClr val="000000"/>
                  </a:outerShdw>
                </a:effectLst>
                <a:latin typeface="Tahoma"/>
                <a:ea typeface="+mj-ea"/>
                <a:cs typeface="+mj-cs"/>
              </a:rPr>
            </a:br>
            <a:r>
              <a:rPr lang="en-US" altLang="en-US" sz="4400" kern="0" dirty="0" smtClean="0">
                <a:solidFill>
                  <a:srgbClr val="FF3300"/>
                </a:solidFill>
                <a:effectLst>
                  <a:outerShdw blurRad="38100" dist="38100" dir="2700000" algn="tl">
                    <a:srgbClr val="000000"/>
                  </a:outerShdw>
                </a:effectLst>
                <a:latin typeface="Tahoma"/>
              </a:rPr>
              <a:t/>
            </a:r>
            <a:br>
              <a:rPr lang="en-US" altLang="en-US" sz="4400" kern="0" dirty="0" smtClean="0">
                <a:solidFill>
                  <a:srgbClr val="FF3300"/>
                </a:solidFill>
                <a:effectLst>
                  <a:outerShdw blurRad="38100" dist="38100" dir="2700000" algn="tl">
                    <a:srgbClr val="000000"/>
                  </a:outerShdw>
                </a:effectLst>
                <a:latin typeface="Tahoma"/>
              </a:rPr>
            </a:br>
            <a:r>
              <a:rPr lang="en-US" sz="2000" b="1" kern="1200" dirty="0" smtClean="0">
                <a:solidFill>
                  <a:srgbClr val="00B0F0"/>
                </a:solidFill>
                <a:latin typeface="Arial" panose="020B0604020202020204" pitchFamily="34" charset="0"/>
                <a:ea typeface="+mn-ea"/>
                <a:cs typeface="Arial" panose="020B0604020202020204" pitchFamily="34" charset="0"/>
              </a:rPr>
              <a:t>Hematopoiesis</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a:solidFill>
                  <a:prstClr val="black"/>
                </a:solidFill>
                <a:latin typeface="Arial" panose="020B0604020202020204" pitchFamily="34" charset="0"/>
                <a:ea typeface="+mn-ea"/>
                <a:cs typeface="Arial" panose="020B0604020202020204" pitchFamily="34" charset="0"/>
                <a:sym typeface="Wingdings" pitchFamily="2" charset="2"/>
              </a:rPr>
              <a:t></a:t>
            </a:r>
            <a:r>
              <a:rPr lang="en-US" sz="2000" b="1" kern="1200" dirty="0">
                <a:solidFill>
                  <a:prstClr val="black"/>
                </a:solidFill>
                <a:latin typeface="Arial" panose="020B0604020202020204" pitchFamily="34" charset="0"/>
                <a:ea typeface="+mn-ea"/>
                <a:cs typeface="Arial" panose="020B0604020202020204" pitchFamily="34" charset="0"/>
              </a:rPr>
              <a:t> the formation and development of blood cells</a:t>
            </a:r>
            <a:br>
              <a:rPr lang="en-US" sz="2000" b="1" kern="1200" dirty="0">
                <a:solidFill>
                  <a:prstClr val="black"/>
                </a:solidFill>
                <a:latin typeface="Arial" panose="020B0604020202020204" pitchFamily="34" charset="0"/>
                <a:ea typeface="+mn-ea"/>
                <a:cs typeface="Arial" panose="020B0604020202020204" pitchFamily="34" charset="0"/>
              </a:rPr>
            </a:br>
            <a:r>
              <a:rPr lang="en-US" sz="2000" b="1" kern="1200" dirty="0">
                <a:solidFill>
                  <a:prstClr val="black"/>
                </a:solidFill>
                <a:latin typeface="Arial" panose="020B0604020202020204" pitchFamily="34" charset="0"/>
                <a:ea typeface="+mn-ea"/>
                <a:cs typeface="Arial" panose="020B0604020202020204" pitchFamily="34" charset="0"/>
              </a:rPr>
              <a:t/>
            </a:r>
            <a:br>
              <a:rPr lang="en-US" sz="2000" b="1" kern="1200" dirty="0">
                <a:solidFill>
                  <a:prstClr val="black"/>
                </a:solidFill>
                <a:latin typeface="Arial" panose="020B0604020202020204" pitchFamily="34" charset="0"/>
                <a:ea typeface="+mn-ea"/>
                <a:cs typeface="Arial" panose="020B0604020202020204" pitchFamily="34" charset="0"/>
              </a:rPr>
            </a:br>
            <a:r>
              <a:rPr lang="en-US" sz="2000" b="1" kern="1200" dirty="0">
                <a:solidFill>
                  <a:prstClr val="black"/>
                </a:solidFill>
                <a:latin typeface="Arial" panose="020B0604020202020204" pitchFamily="34" charset="0"/>
                <a:ea typeface="+mn-ea"/>
                <a:cs typeface="Arial" panose="020B0604020202020204" pitchFamily="34" charset="0"/>
              </a:rPr>
              <a:t>In adults the cellular elements are produced in the bone marrow.</a:t>
            </a:r>
            <a:br>
              <a:rPr lang="en-US" sz="2000" b="1" kern="1200" dirty="0">
                <a:solidFill>
                  <a:prstClr val="black"/>
                </a:solidFill>
                <a:latin typeface="Arial" panose="020B0604020202020204" pitchFamily="34" charset="0"/>
                <a:ea typeface="+mn-ea"/>
                <a:cs typeface="Arial" panose="020B0604020202020204" pitchFamily="34" charset="0"/>
              </a:rPr>
            </a:br>
            <a:r>
              <a:rPr lang="en-US" sz="2000" b="1" kern="1200" dirty="0">
                <a:solidFill>
                  <a:prstClr val="black"/>
                </a:solidFill>
                <a:latin typeface="Arial" panose="020B0604020202020204" pitchFamily="34" charset="0"/>
                <a:ea typeface="+mn-ea"/>
                <a:cs typeface="Arial" panose="020B0604020202020204" pitchFamily="34" charset="0"/>
              </a:rPr>
              <a:t/>
            </a:r>
            <a:br>
              <a:rPr lang="en-US" sz="2000" b="1" kern="1200" dirty="0">
                <a:solidFill>
                  <a:prstClr val="black"/>
                </a:solidFill>
                <a:latin typeface="Arial" panose="020B0604020202020204" pitchFamily="34" charset="0"/>
                <a:ea typeface="+mn-ea"/>
                <a:cs typeface="Arial" panose="020B0604020202020204" pitchFamily="34" charset="0"/>
              </a:rPr>
            </a:br>
            <a:r>
              <a:rPr lang="en-US" sz="2000" b="1" kern="1200" dirty="0">
                <a:solidFill>
                  <a:prstClr val="black"/>
                </a:solidFill>
                <a:latin typeface="Arial" panose="020B0604020202020204" pitchFamily="34" charset="0"/>
                <a:ea typeface="+mn-ea"/>
                <a:cs typeface="Arial" panose="020B0604020202020204" pitchFamily="34" charset="0"/>
              </a:rPr>
              <a:t>Some WBCs are produced in the lymphatic tissue and bone marrow</a:t>
            </a:r>
            <a:r>
              <a:rPr lang="en-US" sz="2000" b="1" kern="1200" dirty="0" smtClean="0">
                <a:solidFill>
                  <a:prstClr val="black"/>
                </a:solidFill>
                <a:latin typeface="Arial" panose="020B0604020202020204" pitchFamily="34" charset="0"/>
                <a:ea typeface="+mn-ea"/>
                <a:cs typeface="Arial" panose="020B0604020202020204" pitchFamily="34" charset="0"/>
              </a:rPr>
              <a:t>.</a:t>
            </a:r>
            <a:r>
              <a:rPr lang="en-US" sz="2200" kern="1200" dirty="0" smtClean="0">
                <a:solidFill>
                  <a:prstClr val="black"/>
                </a:solidFill>
                <a:latin typeface="Constantia"/>
                <a:ea typeface="+mn-ea"/>
                <a:cs typeface="+mn-cs"/>
              </a:rPr>
              <a:t/>
            </a:r>
            <a:br>
              <a:rPr lang="en-US" sz="2200" kern="1200" dirty="0" smtClean="0">
                <a:solidFill>
                  <a:prstClr val="black"/>
                </a:solidFill>
                <a:latin typeface="Constantia"/>
                <a:ea typeface="+mn-ea"/>
                <a:cs typeface="+mn-cs"/>
              </a:rPr>
            </a:br>
            <a:r>
              <a:rPr lang="en-US" sz="2200" kern="1200" dirty="0">
                <a:solidFill>
                  <a:prstClr val="black"/>
                </a:solidFill>
                <a:latin typeface="Constantia"/>
                <a:ea typeface="+mn-ea"/>
                <a:cs typeface="+mn-cs"/>
              </a:rPr>
              <a:t/>
            </a:r>
            <a:br>
              <a:rPr lang="en-US" sz="2200" kern="1200" dirty="0">
                <a:solidFill>
                  <a:prstClr val="black"/>
                </a:solidFill>
                <a:latin typeface="Constantia"/>
                <a:ea typeface="+mn-ea"/>
                <a:cs typeface="+mn-cs"/>
              </a:rPr>
            </a:br>
            <a:r>
              <a:rPr lang="en-US" sz="2200" kern="1200" dirty="0" smtClean="0">
                <a:solidFill>
                  <a:prstClr val="black"/>
                </a:solidFill>
                <a:latin typeface="Constantia"/>
                <a:ea typeface="+mn-ea"/>
                <a:cs typeface="+mn-cs"/>
              </a:rPr>
              <a:t>***</a:t>
            </a:r>
            <a:r>
              <a:rPr lang="en-US" sz="2200" kern="1200" dirty="0" smtClean="0">
                <a:solidFill>
                  <a:srgbClr val="FF0000"/>
                </a:solidFill>
                <a:latin typeface="Constantia"/>
                <a:ea typeface="+mn-ea"/>
                <a:cs typeface="+mn-cs"/>
              </a:rPr>
              <a:t>All</a:t>
            </a:r>
            <a:r>
              <a:rPr lang="en-US" sz="2200" kern="1200" dirty="0" smtClean="0">
                <a:solidFill>
                  <a:prstClr val="black"/>
                </a:solidFill>
                <a:latin typeface="Constantia"/>
                <a:ea typeface="+mn-ea"/>
                <a:cs typeface="+mn-cs"/>
              </a:rPr>
              <a:t> </a:t>
            </a:r>
            <a:r>
              <a:rPr lang="en-US" sz="2200" kern="1200" dirty="0">
                <a:solidFill>
                  <a:prstClr val="black"/>
                </a:solidFill>
                <a:latin typeface="Constantia"/>
                <a:ea typeface="+mn-ea"/>
                <a:cs typeface="+mn-cs"/>
              </a:rPr>
              <a:t>blood cells formed </a:t>
            </a:r>
            <a:r>
              <a:rPr lang="en-US" sz="2200" kern="1200" dirty="0" smtClean="0">
                <a:solidFill>
                  <a:prstClr val="black"/>
                </a:solidFill>
                <a:latin typeface="Constantia"/>
                <a:ea typeface="+mn-ea"/>
                <a:cs typeface="+mn-cs"/>
              </a:rPr>
              <a:t>come </a:t>
            </a:r>
            <a:r>
              <a:rPr lang="en-US" sz="2200" kern="1200" dirty="0">
                <a:solidFill>
                  <a:prstClr val="black"/>
                </a:solidFill>
                <a:latin typeface="Constantia"/>
                <a:ea typeface="+mn-ea"/>
                <a:cs typeface="+mn-cs"/>
              </a:rPr>
              <a:t>from a </a:t>
            </a:r>
            <a:r>
              <a:rPr lang="en-US" sz="2200" kern="1200" dirty="0">
                <a:solidFill>
                  <a:srgbClr val="FF0000"/>
                </a:solidFill>
                <a:latin typeface="Constantia"/>
                <a:ea typeface="+mn-ea"/>
                <a:cs typeface="+mn-cs"/>
              </a:rPr>
              <a:t>hematopoietic stem cell</a:t>
            </a:r>
            <a:r>
              <a:rPr lang="en-US" sz="2200" kern="1200" dirty="0" smtClean="0">
                <a:solidFill>
                  <a:prstClr val="black"/>
                </a:solidFill>
                <a:latin typeface="Constantia"/>
                <a:ea typeface="+mn-ea"/>
                <a:cs typeface="+mn-cs"/>
              </a:rPr>
              <a:t>.</a:t>
            </a:r>
            <a:br>
              <a:rPr lang="en-US" sz="2200" kern="1200" dirty="0" smtClean="0">
                <a:solidFill>
                  <a:prstClr val="black"/>
                </a:solidFill>
                <a:latin typeface="Constantia"/>
                <a:ea typeface="+mn-ea"/>
                <a:cs typeface="+mn-cs"/>
              </a:rPr>
            </a:br>
            <a:r>
              <a:rPr lang="en-US" altLang="en-US" sz="2000" kern="0" dirty="0">
                <a:solidFill>
                  <a:prstClr val="black">
                    <a:lumMod val="95000"/>
                    <a:lumOff val="5000"/>
                  </a:prstClr>
                </a:solidFill>
                <a:effectLst>
                  <a:outerShdw blurRad="38100" dist="38100" dir="2700000" algn="tl">
                    <a:srgbClr val="000000"/>
                  </a:outerShdw>
                </a:effectLst>
                <a:latin typeface="Simplified Arabic Fixed" panose="02070309020205020404" pitchFamily="49" charset="-78"/>
                <a:ea typeface="+mn-ea"/>
                <a:cs typeface="Simplified Arabic Fixed" panose="02070309020205020404" pitchFamily="49" charset="-78"/>
              </a:rPr>
              <a:t/>
            </a:r>
            <a:br>
              <a:rPr lang="en-US" altLang="en-US" sz="2000" kern="0" dirty="0">
                <a:solidFill>
                  <a:prstClr val="black">
                    <a:lumMod val="95000"/>
                    <a:lumOff val="5000"/>
                  </a:prstClr>
                </a:solidFill>
                <a:effectLst>
                  <a:outerShdw blurRad="38100" dist="38100" dir="2700000" algn="tl">
                    <a:srgbClr val="000000"/>
                  </a:outerShdw>
                </a:effectLst>
                <a:latin typeface="Simplified Arabic Fixed" panose="02070309020205020404" pitchFamily="49" charset="-78"/>
                <a:ea typeface="+mn-ea"/>
                <a:cs typeface="Simplified Arabic Fixed" panose="02070309020205020404" pitchFamily="49" charset="-78"/>
              </a:rPr>
            </a:br>
            <a:r>
              <a:rPr lang="en-US" altLang="en-US" sz="2000" kern="0" dirty="0">
                <a:solidFill>
                  <a:prstClr val="black">
                    <a:lumMod val="95000"/>
                    <a:lumOff val="5000"/>
                  </a:prstClr>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Process of producing formed elements by myeloid and lymphoid stem cells </a:t>
            </a:r>
            <a:br>
              <a:rPr lang="en-US" altLang="en-US" sz="2000" kern="0" dirty="0">
                <a:solidFill>
                  <a:prstClr val="black">
                    <a:lumMod val="95000"/>
                    <a:lumOff val="5000"/>
                  </a:prstClr>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br>
            <a:r>
              <a:rPr lang="en-US" sz="2200" kern="1200" dirty="0">
                <a:solidFill>
                  <a:prstClr val="black"/>
                </a:solidFill>
                <a:latin typeface="Constantia"/>
                <a:ea typeface="+mn-ea"/>
                <a:cs typeface="+mn-cs"/>
              </a:rPr>
              <a:t/>
            </a:r>
            <a:br>
              <a:rPr lang="en-US" sz="2200" kern="1200" dirty="0">
                <a:solidFill>
                  <a:prstClr val="black"/>
                </a:solidFill>
                <a:latin typeface="Constantia"/>
                <a:ea typeface="+mn-ea"/>
                <a:cs typeface="+mn-cs"/>
              </a:rPr>
            </a:br>
            <a:r>
              <a:rPr lang="en-US" sz="2200" dirty="0">
                <a:solidFill>
                  <a:srgbClr val="C00000"/>
                </a:solidFill>
                <a:ea typeface="+mn-ea"/>
                <a:cs typeface="+mn-cs"/>
              </a:rPr>
              <a:t>Erythropoiesis</a:t>
            </a:r>
            <a:r>
              <a:rPr lang="en-US" sz="2200" dirty="0">
                <a:solidFill>
                  <a:prstClr val="black"/>
                </a:solidFill>
                <a:ea typeface="+mn-ea"/>
                <a:cs typeface="+mn-cs"/>
              </a:rPr>
              <a:t>: </a:t>
            </a:r>
            <a:r>
              <a:rPr lang="en-US" sz="2200" dirty="0" smtClean="0">
                <a:solidFill>
                  <a:prstClr val="black"/>
                </a:solidFill>
                <a:ea typeface="+mn-ea"/>
                <a:cs typeface="+mn-cs"/>
              </a:rPr>
              <a:t> Formation </a:t>
            </a:r>
            <a:r>
              <a:rPr lang="en-US" sz="2200" dirty="0">
                <a:solidFill>
                  <a:prstClr val="black"/>
                </a:solidFill>
                <a:ea typeface="+mn-ea"/>
                <a:cs typeface="+mn-cs"/>
              </a:rPr>
              <a:t>of RBC (erythrocytes)</a:t>
            </a:r>
            <a:br>
              <a:rPr lang="en-US" sz="2200" dirty="0">
                <a:solidFill>
                  <a:prstClr val="black"/>
                </a:solidFill>
                <a:ea typeface="+mn-ea"/>
                <a:cs typeface="+mn-cs"/>
              </a:rPr>
            </a:br>
            <a:r>
              <a:rPr lang="en-US" sz="2200" dirty="0">
                <a:solidFill>
                  <a:schemeClr val="bg2">
                    <a:lumMod val="50000"/>
                  </a:schemeClr>
                </a:solidFill>
                <a:ea typeface="+mn-ea"/>
                <a:cs typeface="+mn-cs"/>
              </a:rPr>
              <a:t>Leucopoiesis</a:t>
            </a:r>
            <a:r>
              <a:rPr lang="en-US" sz="2200" dirty="0" smtClean="0">
                <a:solidFill>
                  <a:schemeClr val="bg2">
                    <a:lumMod val="50000"/>
                  </a:schemeClr>
                </a:solidFill>
                <a:ea typeface="+mn-ea"/>
                <a:cs typeface="+mn-cs"/>
              </a:rPr>
              <a:t>:  </a:t>
            </a:r>
            <a:r>
              <a:rPr lang="en-US" sz="2200" dirty="0">
                <a:solidFill>
                  <a:prstClr val="black"/>
                </a:solidFill>
                <a:ea typeface="+mn-ea"/>
                <a:cs typeface="+mn-cs"/>
              </a:rPr>
              <a:t>Formation of WBC (leucocytes) </a:t>
            </a:r>
            <a:br>
              <a:rPr lang="en-US" sz="2200" dirty="0">
                <a:solidFill>
                  <a:prstClr val="black"/>
                </a:solidFill>
                <a:ea typeface="+mn-ea"/>
                <a:cs typeface="+mn-cs"/>
              </a:rPr>
            </a:br>
            <a:r>
              <a:rPr lang="en-US" sz="2200" dirty="0" err="1">
                <a:solidFill>
                  <a:srgbClr val="A03689"/>
                </a:solidFill>
                <a:ea typeface="+mn-ea"/>
                <a:cs typeface="+mn-cs"/>
              </a:rPr>
              <a:t>Thrombopoiesis</a:t>
            </a:r>
            <a:r>
              <a:rPr lang="en-US" sz="2200" dirty="0">
                <a:solidFill>
                  <a:srgbClr val="A03689"/>
                </a:solidFill>
                <a:ea typeface="+mn-ea"/>
                <a:cs typeface="+mn-cs"/>
              </a:rPr>
              <a:t>: </a:t>
            </a:r>
            <a:r>
              <a:rPr lang="en-US" sz="2200" dirty="0" smtClean="0">
                <a:solidFill>
                  <a:srgbClr val="A03689"/>
                </a:solidFill>
                <a:ea typeface="+mn-ea"/>
                <a:cs typeface="+mn-cs"/>
              </a:rPr>
              <a:t> </a:t>
            </a:r>
            <a:r>
              <a:rPr lang="en-US" sz="2200" dirty="0" smtClean="0">
                <a:solidFill>
                  <a:prstClr val="black"/>
                </a:solidFill>
                <a:ea typeface="+mn-ea"/>
                <a:cs typeface="+mn-cs"/>
              </a:rPr>
              <a:t>Formation </a:t>
            </a:r>
            <a:r>
              <a:rPr lang="en-US" sz="2200" dirty="0">
                <a:solidFill>
                  <a:prstClr val="black"/>
                </a:solidFill>
                <a:ea typeface="+mn-ea"/>
                <a:cs typeface="+mn-cs"/>
              </a:rPr>
              <a:t>of platelets (thrombocytes)</a:t>
            </a:r>
            <a:r>
              <a:rPr lang="en-US" sz="3200" dirty="0">
                <a:solidFill>
                  <a:prstClr val="black"/>
                </a:solidFill>
                <a:ea typeface="+mn-ea"/>
                <a:cs typeface="+mn-cs"/>
              </a:rPr>
              <a:t/>
            </a:r>
            <a:br>
              <a:rPr lang="en-US" sz="3200" dirty="0">
                <a:solidFill>
                  <a:prstClr val="black"/>
                </a:solidFill>
                <a:ea typeface="+mn-ea"/>
                <a:cs typeface="+mn-cs"/>
              </a:rPr>
            </a:br>
            <a:endParaRPr lang="en-US" dirty="0"/>
          </a:p>
        </p:txBody>
      </p:sp>
      <p:sp>
        <p:nvSpPr>
          <p:cNvPr id="3" name="مستطيل 2"/>
          <p:cNvSpPr/>
          <p:nvPr/>
        </p:nvSpPr>
        <p:spPr>
          <a:xfrm>
            <a:off x="395536" y="2348704"/>
            <a:ext cx="8568952" cy="3354765"/>
          </a:xfrm>
          <a:prstGeom prst="rect">
            <a:avLst/>
          </a:prstGeom>
        </p:spPr>
        <p:txBody>
          <a:bodyPr wrap="square">
            <a:spAutoFit/>
          </a:bodyPr>
          <a:lstStyle/>
          <a:p>
            <a:pPr lvl="0" algn="l" rtl="0" fontAlgn="base">
              <a:spcBef>
                <a:spcPct val="20000"/>
              </a:spcBef>
              <a:spcAft>
                <a:spcPct val="0"/>
              </a:spcAft>
              <a:buClr>
                <a:srgbClr val="FFCC66"/>
              </a:buClr>
              <a:buSzPct val="80000"/>
            </a:pPr>
            <a:endParaRPr lang="en-US" altLang="en-US" sz="2000" kern="0" dirty="0" smtClean="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a:p>
            <a:pPr lvl="0" algn="l" rtl="0" fontAlgn="base">
              <a:spcBef>
                <a:spcPct val="20000"/>
              </a:spcBef>
              <a:spcAft>
                <a:spcPct val="0"/>
              </a:spcAft>
              <a:buClr>
                <a:srgbClr val="FFCC66"/>
              </a:buClr>
              <a:buSzPct val="80000"/>
            </a:pPr>
            <a:endParaRPr lang="en-US" altLang="en-US" sz="2000" kern="0" dirty="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a:p>
            <a:pPr lvl="0" algn="l" rtl="0" fontAlgn="base">
              <a:spcBef>
                <a:spcPct val="20000"/>
              </a:spcBef>
              <a:spcAft>
                <a:spcPct val="0"/>
              </a:spcAft>
              <a:buClr>
                <a:srgbClr val="FFCC66"/>
              </a:buClr>
              <a:buSzPct val="80000"/>
            </a:pPr>
            <a:endParaRPr lang="en-US" altLang="en-US" sz="2000" kern="0" dirty="0" smtClean="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a:p>
            <a:pPr lvl="0" algn="l" rtl="0" fontAlgn="base">
              <a:spcBef>
                <a:spcPct val="20000"/>
              </a:spcBef>
              <a:spcAft>
                <a:spcPct val="0"/>
              </a:spcAft>
              <a:buClr>
                <a:srgbClr val="FFCC66"/>
              </a:buClr>
              <a:buSzPct val="80000"/>
            </a:pPr>
            <a:endParaRPr lang="en-US" altLang="en-US" sz="2000" kern="0" dirty="0" smtClean="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a:p>
            <a:pPr lvl="0" algn="l" rtl="0" fontAlgn="base">
              <a:spcBef>
                <a:spcPct val="20000"/>
              </a:spcBef>
              <a:spcAft>
                <a:spcPct val="0"/>
              </a:spcAft>
              <a:buClr>
                <a:srgbClr val="FFCC66"/>
              </a:buClr>
              <a:buSzPct val="80000"/>
            </a:pPr>
            <a:endParaRPr lang="en-US" altLang="en-US" sz="2000" kern="0" dirty="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a:p>
            <a:pPr lvl="0" algn="l" rtl="0" fontAlgn="base">
              <a:spcBef>
                <a:spcPct val="20000"/>
              </a:spcBef>
              <a:spcAft>
                <a:spcPct val="0"/>
              </a:spcAft>
              <a:buClr>
                <a:srgbClr val="FFCC66"/>
              </a:buClr>
              <a:buSzPct val="80000"/>
            </a:pPr>
            <a:endParaRPr lang="en-US" altLang="en-US" sz="2000" kern="0" dirty="0" smtClean="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a:p>
            <a:pPr lvl="0" algn="l" rtl="0" fontAlgn="base">
              <a:spcBef>
                <a:spcPct val="20000"/>
              </a:spcBef>
              <a:spcAft>
                <a:spcPct val="0"/>
              </a:spcAft>
              <a:buClr>
                <a:srgbClr val="FFCC66"/>
              </a:buClr>
              <a:buSzPct val="80000"/>
            </a:pPr>
            <a:endParaRPr lang="en-US" altLang="en-US" sz="2000" kern="0" dirty="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a:p>
            <a:pPr lvl="0" algn="l" rtl="0" fontAlgn="base">
              <a:spcBef>
                <a:spcPct val="20000"/>
              </a:spcBef>
              <a:spcAft>
                <a:spcPct val="0"/>
              </a:spcAft>
              <a:buClr>
                <a:srgbClr val="FFCC66"/>
              </a:buClr>
              <a:buSzPct val="80000"/>
            </a:pPr>
            <a:endParaRPr lang="en-US" altLang="en-US" sz="2000" kern="0" dirty="0" smtClean="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a:p>
            <a:pPr lvl="0" algn="l" rtl="0" fontAlgn="base">
              <a:spcBef>
                <a:spcPct val="20000"/>
              </a:spcBef>
              <a:spcAft>
                <a:spcPct val="0"/>
              </a:spcAft>
              <a:buClr>
                <a:srgbClr val="FFCC66"/>
              </a:buClr>
              <a:buSzPct val="80000"/>
            </a:pPr>
            <a:endParaRPr lang="en-US" altLang="en-US" sz="2000" kern="0" dirty="0" smtClean="0">
              <a:solidFill>
                <a:prstClr val="black">
                  <a:lumMod val="95000"/>
                  <a:lumOff val="5000"/>
                </a:prstClr>
              </a:solidFill>
              <a:effectLst>
                <a:outerShdw blurRad="38100" dist="38100" dir="2700000" algn="tl">
                  <a:srgbClr val="000000"/>
                </a:outerShdw>
              </a:effectLst>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19149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55576" y="-633650"/>
            <a:ext cx="7848872" cy="7848302"/>
          </a:xfrm>
          <a:prstGeom prst="rect">
            <a:avLst/>
          </a:prstGeom>
        </p:spPr>
        <p:txBody>
          <a:bodyPr wrap="square">
            <a:spAutoFit/>
          </a:bodyPr>
          <a:lstStyle/>
          <a:p>
            <a:endParaRPr lang="en-US" sz="2400" b="1" dirty="0" smtClean="0">
              <a:latin typeface="Times New Roman"/>
              <a:ea typeface="Times New Roman"/>
            </a:endParaRPr>
          </a:p>
          <a:p>
            <a:endParaRPr lang="en-US" sz="2400" b="1" dirty="0">
              <a:latin typeface="Times New Roman"/>
              <a:ea typeface="Times New Roman"/>
            </a:endParaRPr>
          </a:p>
          <a:p>
            <a:endParaRPr lang="en-US" sz="2400" b="1" dirty="0" smtClean="0">
              <a:latin typeface="Times New Roman"/>
              <a:ea typeface="Times New Roman"/>
            </a:endParaRPr>
          </a:p>
          <a:p>
            <a:endParaRPr lang="en-US" sz="2400" b="1" dirty="0" smtClean="0">
              <a:latin typeface="Times New Roman"/>
              <a:ea typeface="Times New Roman"/>
            </a:endParaRPr>
          </a:p>
          <a:p>
            <a:pPr algn="l"/>
            <a:r>
              <a:rPr lang="en-US" sz="2400" b="1" dirty="0" smtClean="0">
                <a:latin typeface="Times New Roman"/>
                <a:ea typeface="Times New Roman"/>
              </a:rPr>
              <a:t>In </a:t>
            </a:r>
            <a:r>
              <a:rPr lang="en-US" sz="2400" b="1" dirty="0">
                <a:latin typeface="Times New Roman"/>
                <a:ea typeface="Times New Roman"/>
              </a:rPr>
              <a:t>the </a:t>
            </a:r>
            <a:r>
              <a:rPr lang="en-US" sz="2400" b="1" dirty="0">
                <a:solidFill>
                  <a:srgbClr val="FF0000"/>
                </a:solidFill>
                <a:latin typeface="Times New Roman"/>
                <a:ea typeface="Times New Roman"/>
              </a:rPr>
              <a:t>adult</a:t>
            </a:r>
            <a:r>
              <a:rPr lang="en-US" sz="2400" b="1" dirty="0">
                <a:latin typeface="Times New Roman"/>
                <a:ea typeface="Times New Roman"/>
              </a:rPr>
              <a:t>, red blood cells, many white blood cells, and platelets are formed in the bone marrow. In the </a:t>
            </a:r>
            <a:r>
              <a:rPr lang="en-US" sz="2400" b="1" dirty="0">
                <a:solidFill>
                  <a:srgbClr val="FF0000"/>
                </a:solidFill>
                <a:latin typeface="Times New Roman"/>
                <a:ea typeface="Times New Roman"/>
              </a:rPr>
              <a:t>fetus</a:t>
            </a:r>
            <a:r>
              <a:rPr lang="en-US" sz="2400" b="1" dirty="0">
                <a:latin typeface="Times New Roman"/>
                <a:ea typeface="Times New Roman"/>
              </a:rPr>
              <a:t>, blood cells are also formed in the liver and spleen, and in adults such extramedullary hematopoiesis may occur in diseases in which the bone marrow becomes destroyed or </a:t>
            </a:r>
            <a:r>
              <a:rPr lang="en-US" sz="2400" b="1" dirty="0" err="1">
                <a:latin typeface="Times New Roman"/>
                <a:ea typeface="Times New Roman"/>
              </a:rPr>
              <a:t>fibrosed</a:t>
            </a:r>
            <a:r>
              <a:rPr lang="en-US" sz="2400" b="1" dirty="0" smtClean="0">
                <a:latin typeface="Times New Roman"/>
                <a:ea typeface="Times New Roman"/>
              </a:rPr>
              <a:t>.</a:t>
            </a:r>
          </a:p>
          <a:p>
            <a:pPr algn="l"/>
            <a:endParaRPr lang="en-US" sz="2400" b="1" dirty="0">
              <a:latin typeface="Times New Roman"/>
              <a:ea typeface="Times New Roman"/>
            </a:endParaRPr>
          </a:p>
          <a:p>
            <a:pPr algn="l"/>
            <a:r>
              <a:rPr lang="en-US" sz="2400" b="1" dirty="0" smtClean="0">
                <a:latin typeface="Times New Roman"/>
                <a:ea typeface="Times New Roman"/>
              </a:rPr>
              <a:t> </a:t>
            </a:r>
            <a:r>
              <a:rPr lang="en-US" sz="2400" b="1" dirty="0">
                <a:latin typeface="Times New Roman"/>
                <a:ea typeface="Times New Roman"/>
              </a:rPr>
              <a:t>In </a:t>
            </a:r>
            <a:r>
              <a:rPr lang="en-US" sz="2400" b="1" dirty="0">
                <a:solidFill>
                  <a:srgbClr val="FF0000"/>
                </a:solidFill>
                <a:latin typeface="Times New Roman"/>
                <a:ea typeface="Times New Roman"/>
              </a:rPr>
              <a:t>children</a:t>
            </a:r>
            <a:r>
              <a:rPr lang="en-US" sz="2400" b="1" dirty="0">
                <a:latin typeface="Times New Roman"/>
                <a:ea typeface="Times New Roman"/>
              </a:rPr>
              <a:t>, blood cells are actively produced in the marrow cavities of all the bones. </a:t>
            </a:r>
            <a:r>
              <a:rPr lang="en-US" sz="2400" b="1" dirty="0">
                <a:solidFill>
                  <a:srgbClr val="FF0000"/>
                </a:solidFill>
                <a:latin typeface="Times New Roman"/>
                <a:ea typeface="Times New Roman"/>
              </a:rPr>
              <a:t>By age 20</a:t>
            </a:r>
            <a:r>
              <a:rPr lang="en-US" sz="2400" b="1" dirty="0">
                <a:latin typeface="Times New Roman"/>
                <a:ea typeface="Times New Roman"/>
              </a:rPr>
              <a:t>, the marrow in the cavities of the </a:t>
            </a:r>
            <a:r>
              <a:rPr lang="en-US" sz="2400" b="1" dirty="0">
                <a:solidFill>
                  <a:schemeClr val="accent2">
                    <a:lumMod val="75000"/>
                  </a:schemeClr>
                </a:solidFill>
                <a:latin typeface="Times New Roman"/>
                <a:ea typeface="Times New Roman"/>
              </a:rPr>
              <a:t>long bones, except </a:t>
            </a:r>
            <a:r>
              <a:rPr lang="en-US" sz="2400" b="1" dirty="0">
                <a:latin typeface="Times New Roman"/>
                <a:ea typeface="Times New Roman"/>
              </a:rPr>
              <a:t>for the upper </a:t>
            </a:r>
            <a:r>
              <a:rPr lang="en-US" sz="2400" b="1" dirty="0" err="1">
                <a:latin typeface="Times New Roman"/>
                <a:ea typeface="Times New Roman"/>
              </a:rPr>
              <a:t>humerus</a:t>
            </a:r>
            <a:r>
              <a:rPr lang="en-US" sz="2400" b="1" dirty="0">
                <a:latin typeface="Times New Roman"/>
                <a:ea typeface="Times New Roman"/>
              </a:rPr>
              <a:t> and femur, has become inactive . Active cellular marrow is called </a:t>
            </a:r>
            <a:r>
              <a:rPr lang="en-US" sz="2400" b="1" dirty="0">
                <a:solidFill>
                  <a:srgbClr val="C00000"/>
                </a:solidFill>
                <a:latin typeface="Times New Roman"/>
                <a:ea typeface="Times New Roman"/>
              </a:rPr>
              <a:t>red marrow; </a:t>
            </a:r>
            <a:r>
              <a:rPr lang="en-US" sz="2400" b="1" dirty="0">
                <a:latin typeface="Times New Roman"/>
                <a:ea typeface="Times New Roman"/>
              </a:rPr>
              <a:t>inactive marrow that is infiltrated with fat is called</a:t>
            </a:r>
            <a:r>
              <a:rPr lang="en-US" sz="2400" b="1" dirty="0">
                <a:solidFill>
                  <a:srgbClr val="FFC000"/>
                </a:solidFill>
                <a:latin typeface="Times New Roman"/>
                <a:ea typeface="Times New Roman"/>
              </a:rPr>
              <a:t> yellow marrow</a:t>
            </a:r>
            <a:r>
              <a:rPr lang="en-US" sz="2400" b="1" dirty="0">
                <a:latin typeface="Times New Roman"/>
                <a:ea typeface="Times New Roman"/>
              </a:rPr>
              <a:t>. </a:t>
            </a:r>
            <a:br>
              <a:rPr lang="en-US" sz="2400" b="1" dirty="0">
                <a:latin typeface="Times New Roman"/>
                <a:ea typeface="Times New Roman"/>
              </a:rPr>
            </a:br>
            <a:r>
              <a:rPr lang="en-US" sz="2400" b="1" dirty="0">
                <a:latin typeface="Times New Roman"/>
                <a:ea typeface="Times New Roman"/>
              </a:rPr>
              <a:t/>
            </a:r>
            <a:br>
              <a:rPr lang="en-US" sz="2400" b="1" dirty="0">
                <a:latin typeface="Times New Roman"/>
                <a:ea typeface="Times New Roman"/>
              </a:rPr>
            </a:br>
            <a:r>
              <a:rPr lang="en-US" sz="2400" b="1" dirty="0">
                <a:latin typeface="Times New Roman"/>
                <a:ea typeface="Times New Roman"/>
              </a:rPr>
              <a:t/>
            </a:r>
            <a:br>
              <a:rPr lang="en-US" sz="2400" b="1" dirty="0">
                <a:latin typeface="Times New Roman"/>
                <a:ea typeface="Times New Roman"/>
              </a:rPr>
            </a:br>
            <a:r>
              <a:rPr lang="en-US" sz="2400" b="1" dirty="0">
                <a:latin typeface="Times New Roman"/>
                <a:ea typeface="Times New Roman"/>
              </a:rPr>
              <a:t/>
            </a:r>
            <a:br>
              <a:rPr lang="en-US" sz="2400" b="1" dirty="0">
                <a:latin typeface="Times New Roman"/>
                <a:ea typeface="Times New Roman"/>
              </a:rPr>
            </a:br>
            <a:endParaRPr lang="en-US" sz="2400" b="1" dirty="0"/>
          </a:p>
        </p:txBody>
      </p:sp>
    </p:spTree>
    <p:extLst>
      <p:ext uri="{BB962C8B-B14F-4D97-AF65-F5344CB8AC3E}">
        <p14:creationId xmlns:p14="http://schemas.microsoft.com/office/powerpoint/2010/main" val="9582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barn(inVertical)">
                                      <p:cBhvr>
                                        <p:cTn id="1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95536" y="764704"/>
            <a:ext cx="7992888" cy="7478970"/>
          </a:xfrm>
          <a:prstGeom prst="rect">
            <a:avLst/>
          </a:prstGeom>
        </p:spPr>
        <p:txBody>
          <a:bodyPr wrap="square">
            <a:spAutoFit/>
          </a:bodyPr>
          <a:lstStyle/>
          <a:p>
            <a:pPr algn="l"/>
            <a:r>
              <a:rPr lang="en-US" sz="2400" b="1" dirty="0" smtClean="0">
                <a:solidFill>
                  <a:prstClr val="black"/>
                </a:solidFill>
                <a:latin typeface="Times New Roman"/>
                <a:ea typeface="Times New Roman"/>
              </a:rPr>
              <a:t>Normally</a:t>
            </a:r>
            <a:r>
              <a:rPr lang="en-US" sz="2400" b="1" dirty="0">
                <a:solidFill>
                  <a:prstClr val="black"/>
                </a:solidFill>
                <a:latin typeface="Times New Roman"/>
                <a:ea typeface="Times New Roman"/>
              </a:rPr>
              <a:t>, </a:t>
            </a:r>
            <a:r>
              <a:rPr lang="en-US" sz="2400" b="1" dirty="0">
                <a:solidFill>
                  <a:srgbClr val="7030A0"/>
                </a:solidFill>
                <a:latin typeface="Times New Roman"/>
                <a:ea typeface="Times New Roman"/>
              </a:rPr>
              <a:t>75% </a:t>
            </a:r>
            <a:r>
              <a:rPr lang="en-US" sz="2400" b="1" dirty="0">
                <a:solidFill>
                  <a:prstClr val="black"/>
                </a:solidFill>
                <a:latin typeface="Times New Roman"/>
                <a:ea typeface="Times New Roman"/>
              </a:rPr>
              <a:t>of the cells in the marrow belong to the white blood cell-producing </a:t>
            </a:r>
            <a:r>
              <a:rPr lang="en-US" sz="2400" b="1" dirty="0">
                <a:solidFill>
                  <a:srgbClr val="7030A0"/>
                </a:solidFill>
                <a:latin typeface="Times New Roman"/>
                <a:ea typeface="Times New Roman"/>
              </a:rPr>
              <a:t>myeloid</a:t>
            </a:r>
            <a:r>
              <a:rPr lang="en-US" sz="2400" b="1" dirty="0">
                <a:solidFill>
                  <a:prstClr val="black"/>
                </a:solidFill>
                <a:latin typeface="Times New Roman"/>
                <a:ea typeface="Times New Roman"/>
              </a:rPr>
              <a:t> series and only </a:t>
            </a:r>
            <a:r>
              <a:rPr lang="en-US" sz="2400" b="1" dirty="0">
                <a:solidFill>
                  <a:srgbClr val="C00000"/>
                </a:solidFill>
                <a:latin typeface="Times New Roman"/>
                <a:ea typeface="Times New Roman"/>
              </a:rPr>
              <a:t>25% are maturing red cells</a:t>
            </a:r>
            <a:r>
              <a:rPr lang="en-US" sz="2400" b="1" dirty="0">
                <a:solidFill>
                  <a:prstClr val="black"/>
                </a:solidFill>
                <a:latin typeface="Times New Roman"/>
                <a:ea typeface="Times New Roman"/>
              </a:rPr>
              <a:t>, even though there are over 500 times as many red cells in the circulation as there are white cells. This difference in the marrow reflects the fact that the average life span of white cells is short, whereas that of red cells is long</a:t>
            </a:r>
            <a:r>
              <a:rPr lang="en-US" sz="2400" b="1" dirty="0" smtClean="0">
                <a:solidFill>
                  <a:prstClr val="black"/>
                </a:solidFill>
                <a:latin typeface="Times New Roman"/>
                <a:ea typeface="Times New Roman"/>
              </a:rPr>
              <a:t>.</a:t>
            </a:r>
          </a:p>
          <a:p>
            <a:pPr algn="l"/>
            <a:r>
              <a:rPr lang="en-US" sz="2400" b="1" dirty="0">
                <a:latin typeface="Times New Roman"/>
                <a:ea typeface="Times New Roman"/>
              </a:rPr>
              <a:t>The bone marrow contains multipotent uncommitted stem cells (</a:t>
            </a:r>
            <a:r>
              <a:rPr lang="en-US" sz="2400" b="1" dirty="0" err="1">
                <a:latin typeface="Times New Roman"/>
                <a:ea typeface="Times New Roman"/>
              </a:rPr>
              <a:t>pluripotential</a:t>
            </a:r>
            <a:r>
              <a:rPr lang="en-US" sz="2400" b="1" dirty="0">
                <a:latin typeface="Times New Roman"/>
                <a:ea typeface="Times New Roman"/>
              </a:rPr>
              <a:t> stem cells) that differentiate into one or another type of committed stem cells (progenitor cells). These in turn form the various differentiated types of blood cells. There are separate </a:t>
            </a:r>
            <a:r>
              <a:rPr lang="en-US" sz="2400" b="1" dirty="0" smtClean="0">
                <a:latin typeface="Times New Roman"/>
                <a:ea typeface="Times New Roman"/>
              </a:rPr>
              <a:t> </a:t>
            </a:r>
            <a:r>
              <a:rPr lang="en-US" sz="2400" b="1" dirty="0">
                <a:latin typeface="Times New Roman"/>
                <a:ea typeface="Times New Roman"/>
              </a:rPr>
              <a:t>progenitor cells for megakaryocytes, lymphocytes, erythrocytes, eosinophils, </a:t>
            </a:r>
            <a:r>
              <a:rPr lang="en-US" sz="2400" b="1" dirty="0" smtClean="0">
                <a:latin typeface="Times New Roman"/>
                <a:ea typeface="Times New Roman"/>
              </a:rPr>
              <a:t> </a:t>
            </a:r>
            <a:r>
              <a:rPr lang="en-US" sz="2400" b="1" dirty="0">
                <a:latin typeface="Times New Roman"/>
                <a:ea typeface="Times New Roman"/>
              </a:rPr>
              <a:t>basophils, </a:t>
            </a:r>
            <a:r>
              <a:rPr lang="en-US" sz="2400" b="1" dirty="0" smtClean="0">
                <a:latin typeface="Times New Roman"/>
                <a:ea typeface="Times New Roman"/>
              </a:rPr>
              <a:t> </a:t>
            </a:r>
            <a:r>
              <a:rPr lang="en-US" sz="2400" b="1" dirty="0">
                <a:latin typeface="Times New Roman"/>
                <a:ea typeface="Times New Roman"/>
              </a:rPr>
              <a:t>neutrophils and monocytes </a:t>
            </a:r>
            <a:r>
              <a:rPr lang="en-US" sz="2400" b="1" dirty="0" smtClean="0">
                <a:latin typeface="Times New Roman"/>
                <a:ea typeface="Times New Roman"/>
              </a:rPr>
              <a:t>.  </a:t>
            </a:r>
            <a:r>
              <a:rPr lang="en-US" sz="2400" dirty="0">
                <a:latin typeface="Times New Roman"/>
                <a:ea typeface="Times New Roman"/>
              </a:rPr>
              <a:t/>
            </a:r>
            <a:br>
              <a:rPr lang="en-US" sz="2400" dirty="0">
                <a:latin typeface="Times New Roman"/>
                <a:ea typeface="Times New Roman"/>
              </a:rPr>
            </a:br>
            <a:r>
              <a:rPr lang="en-US" sz="2400" dirty="0">
                <a:latin typeface="Times New Roman"/>
                <a:ea typeface="Times New Roman"/>
              </a:rPr>
              <a:t/>
            </a:r>
            <a:br>
              <a:rPr lang="en-US" sz="2400" dirty="0">
                <a:latin typeface="Times New Roman"/>
                <a:ea typeface="Times New Roman"/>
              </a:rPr>
            </a:br>
            <a:endParaRPr lang="en-US" sz="2400" b="1" dirty="0">
              <a:solidFill>
                <a:prstClr val="black"/>
              </a:solidFill>
              <a:latin typeface="Times New Roman"/>
              <a:ea typeface="Times New Roman"/>
            </a:endParaRPr>
          </a:p>
          <a:p>
            <a:pPr algn="l"/>
            <a:endParaRPr lang="en-US" sz="2400" b="1" dirty="0" smtClean="0">
              <a:solidFill>
                <a:prstClr val="black"/>
              </a:solidFill>
              <a:latin typeface="Times New Roman"/>
              <a:ea typeface="Times New Roman"/>
            </a:endParaRPr>
          </a:p>
          <a:p>
            <a:pPr algn="l"/>
            <a:endParaRPr lang="en-US" sz="2400" b="1" dirty="0">
              <a:solidFill>
                <a:prstClr val="black"/>
              </a:solidFill>
              <a:latin typeface="Times New Roman"/>
              <a:ea typeface="Times New Roman"/>
            </a:endParaRPr>
          </a:p>
          <a:p>
            <a:pPr algn="l"/>
            <a:endParaRPr lang="en-US" sz="2400" b="1" dirty="0" smtClean="0">
              <a:solidFill>
                <a:prstClr val="black"/>
              </a:solidFill>
              <a:latin typeface="Times New Roman"/>
              <a:ea typeface="Times New Roman"/>
            </a:endParaRPr>
          </a:p>
          <a:p>
            <a:pPr algn="l"/>
            <a:r>
              <a:rPr lang="en-US" sz="2400" b="1" dirty="0" smtClean="0">
                <a:solidFill>
                  <a:prstClr val="black"/>
                </a:solidFill>
                <a:latin typeface="Times New Roman"/>
                <a:ea typeface="Times New Roman"/>
              </a:rPr>
              <a:t> </a:t>
            </a:r>
            <a:endParaRPr lang="en-US" sz="2400" b="1" dirty="0"/>
          </a:p>
        </p:txBody>
      </p:sp>
    </p:spTree>
    <p:extLst>
      <p:ext uri="{BB962C8B-B14F-4D97-AF65-F5344CB8AC3E}">
        <p14:creationId xmlns:p14="http://schemas.microsoft.com/office/powerpoint/2010/main" val="376082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Picture 2" descr="http://www.allthingsstemcell.com/wp-content/uploads/2009/02/hematopoiesis_simp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9036497" cy="60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31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99592" y="1720840"/>
            <a:ext cx="7416824" cy="1938992"/>
          </a:xfrm>
          <a:prstGeom prst="rect">
            <a:avLst/>
          </a:prstGeom>
        </p:spPr>
        <p:txBody>
          <a:bodyPr wrap="square">
            <a:spAutoFit/>
          </a:bodyPr>
          <a:lstStyle/>
          <a:p>
            <a:pPr lvl="0" algn="l"/>
            <a:r>
              <a:rPr lang="en-US" sz="2400" dirty="0">
                <a:solidFill>
                  <a:prstClr val="black"/>
                </a:solidFill>
                <a:latin typeface="Times New Roman"/>
                <a:ea typeface="Times New Roman"/>
              </a:rPr>
              <a:t>The </a:t>
            </a:r>
            <a:r>
              <a:rPr lang="en-US" sz="2400" dirty="0" err="1">
                <a:solidFill>
                  <a:prstClr val="black"/>
                </a:solidFill>
                <a:latin typeface="Times New Roman"/>
                <a:ea typeface="Times New Roman"/>
              </a:rPr>
              <a:t>pluripotential</a:t>
            </a:r>
            <a:r>
              <a:rPr lang="en-US" sz="2400" dirty="0">
                <a:solidFill>
                  <a:prstClr val="black"/>
                </a:solidFill>
                <a:latin typeface="Times New Roman"/>
                <a:ea typeface="Times New Roman"/>
              </a:rPr>
              <a:t> cells are </a:t>
            </a:r>
            <a:r>
              <a:rPr lang="en-US" sz="2400" dirty="0">
                <a:solidFill>
                  <a:srgbClr val="A03689"/>
                </a:solidFill>
                <a:latin typeface="Times New Roman"/>
                <a:ea typeface="Times New Roman"/>
              </a:rPr>
              <a:t>few</a:t>
            </a:r>
            <a:r>
              <a:rPr lang="en-US" sz="2400" dirty="0">
                <a:solidFill>
                  <a:prstClr val="black"/>
                </a:solidFill>
                <a:latin typeface="Times New Roman"/>
                <a:ea typeface="Times New Roman"/>
              </a:rPr>
              <a:t> in number but are capable of completely replacing the bone marrow when i</a:t>
            </a:r>
            <a:r>
              <a:rPr lang="en-US" sz="2400" dirty="0">
                <a:solidFill>
                  <a:srgbClr val="A03689"/>
                </a:solidFill>
                <a:latin typeface="Times New Roman"/>
                <a:ea typeface="Times New Roman"/>
              </a:rPr>
              <a:t>njected</a:t>
            </a:r>
            <a:r>
              <a:rPr lang="en-US" sz="2400" dirty="0">
                <a:solidFill>
                  <a:prstClr val="black"/>
                </a:solidFill>
                <a:latin typeface="Times New Roman"/>
                <a:ea typeface="Times New Roman"/>
              </a:rPr>
              <a:t> into a host whose own bone marrow has been completely destroyed. The best current source for these hematopoietic stem cells is umbilical cord blood. </a:t>
            </a:r>
            <a:endParaRPr lang="en-US" sz="2400" b="1" dirty="0">
              <a:solidFill>
                <a:prstClr val="black"/>
              </a:solidFill>
              <a:latin typeface="Times New Roman"/>
              <a:ea typeface="Times New Roman"/>
            </a:endParaRPr>
          </a:p>
        </p:txBody>
      </p:sp>
    </p:spTree>
    <p:extLst>
      <p:ext uri="{BB962C8B-B14F-4D97-AF65-F5344CB8AC3E}">
        <p14:creationId xmlns:p14="http://schemas.microsoft.com/office/powerpoint/2010/main" val="88778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583488" cy="936104"/>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     RBCs Erythrocyte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مستطيل 2"/>
          <p:cNvSpPr/>
          <p:nvPr/>
        </p:nvSpPr>
        <p:spPr>
          <a:xfrm>
            <a:off x="179512" y="1268760"/>
            <a:ext cx="8496944" cy="5324535"/>
          </a:xfrm>
          <a:prstGeom prst="rect">
            <a:avLst/>
          </a:prstGeom>
        </p:spPr>
        <p:txBody>
          <a:bodyPr wrap="square">
            <a:spAutoFit/>
          </a:bodyPr>
          <a:lstStyle/>
          <a:p>
            <a:pPr marL="400050" marR="0" lvl="2" indent="0" algn="l" defTabSz="914400" rtl="0" eaLnBrk="1" fontAlgn="base" latinLnBrk="0" hangingPunct="1">
              <a:lnSpc>
                <a:spcPct val="100000"/>
              </a:lnSpc>
              <a:spcBef>
                <a:spcPct val="20000"/>
              </a:spcBef>
              <a:spcAft>
                <a:spcPct val="0"/>
              </a:spcAft>
              <a:buClr>
                <a:srgbClr val="DA1F28"/>
              </a:buClr>
              <a:buSzPct val="70000"/>
              <a:tabLst/>
              <a:defRPr/>
            </a:pPr>
            <a:r>
              <a:rPr kumimoji="0" lang="en-US" altLang="en-US" sz="2000" b="1" i="0" u="none" strike="noStrike" kern="0" cap="none" spc="0" normalizeH="0" baseline="0" noProof="0" dirty="0" smtClean="0">
                <a:ln>
                  <a:noFill/>
                </a:ln>
                <a:solidFill>
                  <a:prstClr val="black"/>
                </a:solidFill>
                <a:effectLst/>
                <a:uLnTx/>
                <a:uFillTx/>
              </a:rPr>
              <a:t>Most abundant cell in the blood</a:t>
            </a:r>
            <a:r>
              <a:rPr kumimoji="0" lang="en-US" altLang="en-US" sz="2000" b="1" i="0" u="none" strike="noStrike" kern="0" cap="none" spc="0" normalizeH="0" noProof="0" dirty="0" smtClean="0">
                <a:ln>
                  <a:noFill/>
                </a:ln>
                <a:solidFill>
                  <a:prstClr val="black"/>
                </a:solidFill>
                <a:effectLst/>
                <a:uLnTx/>
                <a:uFillTx/>
              </a:rPr>
              <a:t> </a:t>
            </a:r>
            <a:r>
              <a:rPr kumimoji="0" lang="en-US" altLang="en-US" sz="2000" b="1" i="0" u="none" strike="noStrike" kern="0" cap="none" spc="0" normalizeH="0" baseline="0" noProof="0" dirty="0" smtClean="0">
                <a:ln>
                  <a:noFill/>
                </a:ln>
                <a:solidFill>
                  <a:prstClr val="black"/>
                </a:solidFill>
                <a:effectLst/>
                <a:uLnTx/>
                <a:uFillTx/>
              </a:rPr>
              <a:t>(4 million – 6 million per microliter of blood)</a:t>
            </a:r>
          </a:p>
          <a:p>
            <a:pPr marL="400050" marR="0" lvl="2" indent="0" algn="l" defTabSz="914400" rtl="0" eaLnBrk="1" fontAlgn="base" latinLnBrk="0" hangingPunct="1">
              <a:lnSpc>
                <a:spcPct val="100000"/>
              </a:lnSpc>
              <a:spcBef>
                <a:spcPct val="20000"/>
              </a:spcBef>
              <a:spcAft>
                <a:spcPct val="0"/>
              </a:spcAft>
              <a:buClr>
                <a:srgbClr val="DA1F28"/>
              </a:buClr>
              <a:buSzPct val="70000"/>
              <a:buFont typeface="Calibri" pitchFamily="34" charset="0"/>
              <a:buChar char="—"/>
              <a:tabLst/>
              <a:defRPr/>
            </a:pPr>
            <a:r>
              <a:rPr kumimoji="0" lang="en-US" altLang="en-US" sz="2000" b="1" i="0" u="none" strike="noStrike" kern="0" cap="none" spc="0" normalizeH="0" baseline="0" noProof="0" dirty="0" smtClean="0">
                <a:ln>
                  <a:noFill/>
                </a:ln>
                <a:solidFill>
                  <a:prstClr val="black"/>
                </a:solidFill>
                <a:effectLst/>
                <a:uLnTx/>
                <a:uFillTx/>
              </a:rPr>
              <a:t> Formed in the bone marrow</a:t>
            </a:r>
          </a:p>
          <a:p>
            <a:pPr marL="400050" marR="0" lvl="2" indent="0" algn="l" defTabSz="914400" rtl="0" eaLnBrk="1" fontAlgn="base" latinLnBrk="0" hangingPunct="1">
              <a:lnSpc>
                <a:spcPct val="100000"/>
              </a:lnSpc>
              <a:spcBef>
                <a:spcPct val="20000"/>
              </a:spcBef>
              <a:spcAft>
                <a:spcPct val="0"/>
              </a:spcAft>
              <a:buClr>
                <a:srgbClr val="DA1F28"/>
              </a:buClr>
              <a:buSzPct val="70000"/>
              <a:buFont typeface="Calibri" pitchFamily="34" charset="0"/>
              <a:buChar char="—"/>
              <a:tabLst/>
              <a:defRPr/>
            </a:pPr>
            <a:r>
              <a:rPr kumimoji="0" lang="en-US" altLang="en-US" sz="2000" b="1" i="0" u="none" strike="noStrike" kern="0" cap="none" spc="0" normalizeH="0" baseline="0" noProof="0" dirty="0" smtClean="0">
                <a:ln>
                  <a:noFill/>
                </a:ln>
                <a:solidFill>
                  <a:prstClr val="black"/>
                </a:solidFill>
                <a:effectLst/>
                <a:uLnTx/>
                <a:uFillTx/>
              </a:rPr>
              <a:t> </a:t>
            </a:r>
            <a:r>
              <a:rPr kumimoji="0" lang="en-US" altLang="en-US" sz="2000" b="1" i="0" u="none" strike="noStrike" kern="0" cap="none" spc="0" normalizeH="0" baseline="0" noProof="0" dirty="0" smtClean="0">
                <a:ln>
                  <a:noFill/>
                </a:ln>
                <a:solidFill>
                  <a:srgbClr val="C00000"/>
                </a:solidFill>
                <a:effectLst/>
                <a:uLnTx/>
                <a:uFillTx/>
              </a:rPr>
              <a:t>Mature</a:t>
            </a:r>
            <a:r>
              <a:rPr kumimoji="0" lang="en-US" altLang="en-US" sz="2000" b="1" i="0" u="none" strike="noStrike" kern="0" cap="none" spc="0" normalizeH="0" baseline="0" noProof="0" dirty="0" smtClean="0">
                <a:ln>
                  <a:noFill/>
                </a:ln>
                <a:solidFill>
                  <a:srgbClr val="FF0000"/>
                </a:solidFill>
                <a:effectLst/>
                <a:uLnTx/>
                <a:uFillTx/>
              </a:rPr>
              <a:t> </a:t>
            </a:r>
            <a:r>
              <a:rPr kumimoji="0" lang="en-US" altLang="en-US" sz="2000" b="1" i="0" u="none" strike="noStrike" kern="0" cap="none" spc="0" normalizeH="0" baseline="0" noProof="0" dirty="0" smtClean="0">
                <a:ln>
                  <a:noFill/>
                </a:ln>
                <a:solidFill>
                  <a:prstClr val="black"/>
                </a:solidFill>
                <a:effectLst/>
                <a:uLnTx/>
                <a:uFillTx/>
              </a:rPr>
              <a:t>forms do </a:t>
            </a:r>
            <a:r>
              <a:rPr kumimoji="0" lang="en-US" altLang="en-US" sz="2000" b="1" i="0" u="none" strike="noStrike" kern="0" cap="none" spc="0" normalizeH="0" baseline="0" noProof="0" dirty="0" smtClean="0">
                <a:ln>
                  <a:noFill/>
                </a:ln>
                <a:solidFill>
                  <a:srgbClr val="C00000"/>
                </a:solidFill>
                <a:effectLst/>
                <a:uLnTx/>
                <a:uFillTx/>
              </a:rPr>
              <a:t>NOT</a:t>
            </a:r>
            <a:r>
              <a:rPr kumimoji="0" lang="en-US" altLang="en-US" sz="2000" b="1" i="0" u="none" strike="noStrike" kern="0" cap="none" spc="0" normalizeH="0" baseline="0" noProof="0" dirty="0" smtClean="0">
                <a:ln>
                  <a:noFill/>
                </a:ln>
                <a:solidFill>
                  <a:prstClr val="black"/>
                </a:solidFill>
                <a:effectLst/>
                <a:uLnTx/>
                <a:uFillTx/>
              </a:rPr>
              <a:t> have a nucleus , mitochondria and ribosomes </a:t>
            </a:r>
          </a:p>
          <a:p>
            <a:pPr marL="400050" marR="0" lvl="2" indent="0" algn="l" defTabSz="914400" rtl="0" eaLnBrk="1" fontAlgn="base" latinLnBrk="0" hangingPunct="1">
              <a:lnSpc>
                <a:spcPct val="100000"/>
              </a:lnSpc>
              <a:spcBef>
                <a:spcPct val="20000"/>
              </a:spcBef>
              <a:spcAft>
                <a:spcPct val="0"/>
              </a:spcAft>
              <a:buClr>
                <a:srgbClr val="DA1F28"/>
              </a:buClr>
              <a:buSzPct val="70000"/>
              <a:buFont typeface="Calibri" pitchFamily="34" charset="0"/>
              <a:buChar char="—"/>
              <a:tabLst/>
              <a:defRPr/>
            </a:pPr>
            <a:r>
              <a:rPr kumimoji="0" lang="en-US" altLang="en-US" sz="2000" b="1" i="0" u="none" strike="noStrike" kern="0" cap="none" spc="0" normalizeH="0" baseline="0" noProof="0" dirty="0" smtClean="0">
                <a:ln>
                  <a:noFill/>
                </a:ln>
                <a:solidFill>
                  <a:prstClr val="black"/>
                </a:solidFill>
                <a:effectLst/>
                <a:uLnTx/>
                <a:uFillTx/>
              </a:rPr>
              <a:t> Shaped as biconcave disc (why?)</a:t>
            </a:r>
          </a:p>
          <a:p>
            <a:pPr marL="400050" marR="0" lvl="2" indent="0" algn="l" defTabSz="914400" rtl="0" eaLnBrk="1" fontAlgn="base" latinLnBrk="0" hangingPunct="1">
              <a:lnSpc>
                <a:spcPct val="100000"/>
              </a:lnSpc>
              <a:spcBef>
                <a:spcPct val="20000"/>
              </a:spcBef>
              <a:spcAft>
                <a:spcPct val="0"/>
              </a:spcAft>
              <a:buClr>
                <a:srgbClr val="DA1F28"/>
              </a:buClr>
              <a:buSzPct val="70000"/>
              <a:buFont typeface="Calibri" pitchFamily="34" charset="0"/>
              <a:buChar char="—"/>
              <a:tabLst/>
              <a:defRPr/>
            </a:pPr>
            <a:r>
              <a:rPr kumimoji="0" lang="en-US" altLang="en-US" sz="2000" b="1" i="0" u="none" strike="noStrike" kern="0" cap="none" spc="0" normalizeH="0" baseline="0" noProof="0" dirty="0" smtClean="0">
                <a:ln>
                  <a:noFill/>
                </a:ln>
                <a:solidFill>
                  <a:prstClr val="black"/>
                </a:solidFill>
                <a:effectLst/>
                <a:uLnTx/>
                <a:uFillTx/>
              </a:rPr>
              <a:t> 6-8 micrometers in diameter</a:t>
            </a:r>
          </a:p>
          <a:p>
            <a:pPr lvl="0" algn="l" rtl="0" fontAlgn="base">
              <a:spcBef>
                <a:spcPct val="20000"/>
              </a:spcBef>
              <a:spcAft>
                <a:spcPct val="0"/>
              </a:spcAft>
              <a:buClr>
                <a:srgbClr val="FFCC66"/>
              </a:buClr>
              <a:buSzPct val="80000"/>
            </a:pPr>
            <a:r>
              <a:rPr kumimoji="0" lang="en-US" altLang="en-US" sz="2000" b="1" i="0" u="none" strike="noStrike" kern="0" cap="none" spc="0" normalizeH="0" baseline="0" noProof="0" dirty="0" smtClean="0">
                <a:ln>
                  <a:noFill/>
                </a:ln>
                <a:solidFill>
                  <a:prstClr val="black"/>
                </a:solidFill>
                <a:effectLst/>
                <a:uLnTx/>
                <a:uFillTx/>
              </a:rPr>
              <a:t>  ***Life span of about </a:t>
            </a:r>
            <a:r>
              <a:rPr kumimoji="0" lang="en-US" altLang="en-US" sz="2000" b="1" i="0" u="none" strike="noStrike" kern="0" cap="none" spc="0" normalizeH="0" baseline="0" noProof="0" dirty="0" smtClean="0">
                <a:ln>
                  <a:noFill/>
                </a:ln>
                <a:solidFill>
                  <a:srgbClr val="C00000"/>
                </a:solidFill>
                <a:effectLst/>
                <a:uLnTx/>
                <a:uFillTx/>
              </a:rPr>
              <a:t>120 days</a:t>
            </a:r>
            <a:r>
              <a:rPr kumimoji="0" lang="en-US" altLang="en-US" sz="2000" b="1" i="0" u="none" strike="noStrike" kern="0" cap="none" spc="0" normalizeH="0" noProof="0" dirty="0" smtClean="0">
                <a:ln>
                  <a:noFill/>
                </a:ln>
                <a:solidFill>
                  <a:srgbClr val="C00000"/>
                </a:solidFill>
                <a:effectLst/>
                <a:uLnTx/>
                <a:uFillTx/>
              </a:rPr>
              <a:t> </a:t>
            </a:r>
          </a:p>
          <a:p>
            <a:pPr lvl="0" algn="l" rtl="0" fontAlgn="base">
              <a:spcBef>
                <a:spcPct val="0"/>
              </a:spcBef>
              <a:spcAft>
                <a:spcPct val="0"/>
              </a:spcAft>
            </a:pPr>
            <a:r>
              <a:rPr lang="en-US" sz="2400" b="1" dirty="0" smtClean="0">
                <a:solidFill>
                  <a:prstClr val="black"/>
                </a:solidFill>
                <a:latin typeface="Times New Roman" pitchFamily="18" charset="0"/>
                <a:ea typeface="Times New Roman" pitchFamily="18" charset="0"/>
                <a:cs typeface="Times New Roman" pitchFamily="18" charset="0"/>
              </a:rPr>
              <a:t>RBCs </a:t>
            </a:r>
            <a:r>
              <a:rPr lang="en-US" sz="2400" b="1" dirty="0">
                <a:solidFill>
                  <a:prstClr val="black"/>
                </a:solidFill>
                <a:latin typeface="Times New Roman" pitchFamily="18" charset="0"/>
                <a:ea typeface="Times New Roman" pitchFamily="18" charset="0"/>
                <a:cs typeface="Times New Roman" pitchFamily="18" charset="0"/>
              </a:rPr>
              <a:t>are narrow &amp; flexible for excellent </a:t>
            </a:r>
            <a:r>
              <a:rPr lang="en-US" sz="2400" b="1" dirty="0" smtClean="0">
                <a:solidFill>
                  <a:prstClr val="black"/>
                </a:solidFill>
                <a:latin typeface="Times New Roman" pitchFamily="18" charset="0"/>
                <a:ea typeface="Times New Roman" pitchFamily="18" charset="0"/>
                <a:cs typeface="Times New Roman" pitchFamily="18" charset="0"/>
              </a:rPr>
              <a:t>fluidity </a:t>
            </a:r>
            <a:r>
              <a:rPr lang="en-US" sz="2400" b="1" dirty="0">
                <a:solidFill>
                  <a:prstClr val="black"/>
                </a:solidFill>
                <a:latin typeface="Times New Roman" pitchFamily="18" charset="0"/>
                <a:ea typeface="Times New Roman" pitchFamily="18" charset="0"/>
                <a:cs typeface="Times New Roman" pitchFamily="18" charset="0"/>
              </a:rPr>
              <a:t>especially within the small capillaries</a:t>
            </a:r>
            <a:endParaRPr kumimoji="0" lang="en-US" altLang="en-US" sz="2000" b="1" i="0" u="none" strike="noStrike" kern="0" cap="none" spc="0" normalizeH="0" baseline="0" noProof="0" dirty="0" smtClean="0">
              <a:ln>
                <a:noFill/>
              </a:ln>
              <a:solidFill>
                <a:srgbClr val="C00000"/>
              </a:solidFill>
              <a:effectLst/>
              <a:uLnTx/>
              <a:uFillTx/>
            </a:endParaRPr>
          </a:p>
          <a:p>
            <a:pPr marL="400050" marR="0" lvl="2" indent="0" algn="l" defTabSz="914400" rtl="0" eaLnBrk="1" fontAlgn="base" latinLnBrk="0" hangingPunct="1">
              <a:lnSpc>
                <a:spcPct val="100000"/>
              </a:lnSpc>
              <a:spcBef>
                <a:spcPct val="20000"/>
              </a:spcBef>
              <a:spcAft>
                <a:spcPct val="0"/>
              </a:spcAft>
              <a:buClr>
                <a:srgbClr val="DA1F28"/>
              </a:buClr>
              <a:buSzPct val="70000"/>
              <a:buFont typeface="Calibri" pitchFamily="34" charset="0"/>
              <a:buChar char="—"/>
              <a:tabLst/>
              <a:defRPr/>
            </a:pPr>
            <a:r>
              <a:rPr kumimoji="0" lang="en-US" altLang="en-US" sz="2000" b="1" i="0" u="none" strike="noStrike" kern="0" cap="none" spc="0" normalizeH="0" baseline="0" noProof="0" dirty="0" smtClean="0">
                <a:ln>
                  <a:noFill/>
                </a:ln>
                <a:solidFill>
                  <a:prstClr val="black"/>
                </a:solidFill>
                <a:effectLst/>
                <a:uLnTx/>
                <a:uFillTx/>
              </a:rPr>
              <a:t> Hemoglobin (iron protein)is </a:t>
            </a:r>
            <a:r>
              <a:rPr kumimoji="0" lang="en-US" altLang="en-US" sz="2000" b="1" i="0" u="none" strike="noStrike" kern="0" cap="none" spc="0" normalizeH="0" noProof="0" dirty="0" smtClean="0">
                <a:ln>
                  <a:noFill/>
                </a:ln>
                <a:solidFill>
                  <a:prstClr val="black"/>
                </a:solidFill>
                <a:effectLst/>
                <a:uLnTx/>
                <a:uFillTx/>
              </a:rPr>
              <a:t> </a:t>
            </a:r>
            <a:r>
              <a:rPr kumimoji="0" lang="en-US" altLang="en-US" sz="2000" b="1" i="0" u="none" strike="noStrike" kern="0" cap="none" spc="0" normalizeH="0" baseline="0" noProof="0" dirty="0" smtClean="0">
                <a:ln>
                  <a:noFill/>
                </a:ln>
                <a:solidFill>
                  <a:prstClr val="black"/>
                </a:solidFill>
                <a:effectLst/>
                <a:uLnTx/>
                <a:uFillTx/>
              </a:rPr>
              <a:t>found in the RBC</a:t>
            </a:r>
            <a:r>
              <a:rPr kumimoji="0" lang="en-US" altLang="en-US" sz="2000" b="1" i="0" u="none" strike="noStrike" kern="0" cap="none" spc="0" normalizeH="0" noProof="0" dirty="0" smtClean="0">
                <a:ln>
                  <a:noFill/>
                </a:ln>
                <a:solidFill>
                  <a:prstClr val="black"/>
                </a:solidFill>
                <a:effectLst/>
                <a:uLnTx/>
                <a:uFillTx/>
              </a:rPr>
              <a:t> , </a:t>
            </a:r>
            <a:r>
              <a:rPr kumimoji="0" lang="en-US" altLang="en-US" sz="2000" b="1" i="0" u="none" strike="noStrike" kern="0" cap="none" spc="0" normalizeH="0" baseline="0" noProof="0" dirty="0" err="1" smtClean="0">
                <a:ln>
                  <a:noFill/>
                </a:ln>
                <a:solidFill>
                  <a:prstClr val="black"/>
                </a:solidFill>
                <a:effectLst/>
                <a:uLnTx/>
                <a:uFillTx/>
              </a:rPr>
              <a:t>Hb</a:t>
            </a:r>
            <a:r>
              <a:rPr kumimoji="0" lang="en-US" altLang="en-US" sz="2000" b="1" i="0" u="none" strike="noStrike" kern="0" cap="none" spc="0" normalizeH="0" noProof="0" dirty="0" smtClean="0">
                <a:ln>
                  <a:noFill/>
                </a:ln>
                <a:solidFill>
                  <a:prstClr val="black"/>
                </a:solidFill>
                <a:effectLst/>
                <a:uLnTx/>
                <a:uFillTx/>
              </a:rPr>
              <a:t> </a:t>
            </a:r>
            <a:r>
              <a:rPr kumimoji="0" lang="en-US" altLang="en-US" sz="2000" b="1" i="0" u="none" strike="noStrike" kern="0" cap="none" spc="0" normalizeH="0" baseline="0" noProof="0" dirty="0" smtClean="0">
                <a:ln>
                  <a:noFill/>
                </a:ln>
                <a:solidFill>
                  <a:prstClr val="black"/>
                </a:solidFill>
                <a:effectLst/>
                <a:uLnTx/>
                <a:uFillTx/>
              </a:rPr>
              <a:t> carries oxygen from the  lungs to the rest of the body and carbon  dioxide binds to the RBC and is taken to  the lungs to be exhaled.</a:t>
            </a:r>
          </a:p>
          <a:p>
            <a:pPr marL="400050" marR="0" lvl="2" indent="0" algn="l" defTabSz="914400" rtl="0" eaLnBrk="1" fontAlgn="base" latinLnBrk="0" hangingPunct="1">
              <a:lnSpc>
                <a:spcPct val="100000"/>
              </a:lnSpc>
              <a:spcBef>
                <a:spcPct val="20000"/>
              </a:spcBef>
              <a:spcAft>
                <a:spcPct val="0"/>
              </a:spcAft>
              <a:buClr>
                <a:srgbClr val="DA1F28"/>
              </a:buClr>
              <a:buSzPct val="70000"/>
              <a:buFont typeface="Calibri" pitchFamily="34" charset="0"/>
              <a:buChar char="—"/>
              <a:tabLst/>
              <a:defRPr/>
            </a:pPr>
            <a:endParaRPr kumimoji="0" lang="en-US" altLang="en-US" sz="2000" b="1" i="0" u="none" strike="noStrike" kern="0" cap="none" spc="0" normalizeH="0" baseline="0" noProof="0" dirty="0" smtClean="0">
              <a:ln>
                <a:noFill/>
              </a:ln>
              <a:solidFill>
                <a:prstClr val="black"/>
              </a:solidFill>
              <a:effectLst/>
              <a:uLnTx/>
              <a:uFillTx/>
            </a:endParaRPr>
          </a:p>
          <a:p>
            <a:pPr marL="400050" marR="0" lvl="2" indent="0" algn="l" defTabSz="914400" rtl="0" eaLnBrk="1" fontAlgn="base" latinLnBrk="0" hangingPunct="1">
              <a:lnSpc>
                <a:spcPct val="100000"/>
              </a:lnSpc>
              <a:spcBef>
                <a:spcPct val="20000"/>
              </a:spcBef>
              <a:spcAft>
                <a:spcPct val="0"/>
              </a:spcAft>
              <a:buClr>
                <a:srgbClr val="DA1F28"/>
              </a:buClr>
              <a:buSzPct val="70000"/>
              <a:buFont typeface="Calibri" pitchFamily="34" charset="0"/>
              <a:buChar char="—"/>
              <a:tabLst/>
              <a:defRPr/>
            </a:pPr>
            <a:endParaRPr kumimoji="0" lang="en-US" altLang="en-US" sz="20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3262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l="42499" t="54179" r="19942" b="9720"/>
          <a:stretch>
            <a:fillRect/>
          </a:stretch>
        </p:blipFill>
        <p:spPr bwMode="auto">
          <a:xfrm>
            <a:off x="395536" y="3429000"/>
            <a:ext cx="7488832" cy="2717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print"/>
          <a:srcRect/>
          <a:stretch>
            <a:fillRect/>
          </a:stretch>
        </p:blipFill>
        <p:spPr bwMode="auto">
          <a:xfrm>
            <a:off x="539552" y="620688"/>
            <a:ext cx="7200799" cy="2736304"/>
          </a:xfrm>
          <a:prstGeom prst="rect">
            <a:avLst/>
          </a:prstGeom>
          <a:noFill/>
          <a:ln w="9525">
            <a:noFill/>
            <a:miter lim="800000"/>
            <a:headEnd/>
            <a:tailEnd/>
          </a:ln>
          <a:effectLst/>
        </p:spPr>
      </p:pic>
    </p:spTree>
    <p:extLst>
      <p:ext uri="{BB962C8B-B14F-4D97-AF65-F5344CB8AC3E}">
        <p14:creationId xmlns:p14="http://schemas.microsoft.com/office/powerpoint/2010/main" val="38456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375857"/>
            <a:ext cx="8928992" cy="3083921"/>
          </a:xfrm>
          <a:prstGeom prst="rect">
            <a:avLst/>
          </a:prstGeom>
        </p:spPr>
        <p:txBody>
          <a:bodyPr wrap="square">
            <a:spAutoFit/>
          </a:bodyPr>
          <a:lstStyle/>
          <a:p>
            <a:pPr lvl="0" algn="l" rtl="0" fontAlgn="base">
              <a:lnSpc>
                <a:spcPct val="90000"/>
              </a:lnSpc>
              <a:spcBef>
                <a:spcPct val="20000"/>
              </a:spcBef>
              <a:spcAft>
                <a:spcPct val="0"/>
              </a:spcAft>
              <a:buClr>
                <a:srgbClr val="FFCC66"/>
              </a:buClr>
            </a:pPr>
            <a:endParaRPr lang="en-US" altLang="en-US" sz="2000" b="1" kern="0" dirty="0">
              <a:solidFill>
                <a:schemeClr val="tx1">
                  <a:lumMod val="65000"/>
                  <a:lumOff val="35000"/>
                </a:schemeClr>
              </a:solidFill>
              <a:latin typeface="Comic Sans MS" pitchFamily="66" charset="0"/>
              <a:cs typeface="Arial"/>
            </a:endParaRPr>
          </a:p>
          <a:p>
            <a:pPr marL="342900" lvl="0" indent="-342900" algn="l" rtl="0" fontAlgn="base">
              <a:lnSpc>
                <a:spcPct val="90000"/>
              </a:lnSpc>
              <a:spcBef>
                <a:spcPct val="20000"/>
              </a:spcBef>
              <a:spcAft>
                <a:spcPct val="0"/>
              </a:spcAft>
              <a:buClr>
                <a:srgbClr val="FFCC66"/>
              </a:buClr>
              <a:buFontTx/>
              <a:buChar char="•"/>
            </a:pPr>
            <a:r>
              <a:rPr lang="en-US" altLang="en-US" sz="4400" b="1" kern="0" dirty="0">
                <a:solidFill>
                  <a:srgbClr val="C00000"/>
                </a:solidFill>
                <a:latin typeface="Comic Sans MS" pitchFamily="66" charset="0"/>
                <a:ea typeface="+mj-ea"/>
                <a:cs typeface="Arial"/>
              </a:rPr>
              <a:t>Production of </a:t>
            </a:r>
            <a:r>
              <a:rPr lang="en-US" altLang="en-US" sz="4400" b="1" kern="0" dirty="0" smtClean="0">
                <a:solidFill>
                  <a:srgbClr val="C00000"/>
                </a:solidFill>
                <a:latin typeface="Comic Sans MS" pitchFamily="66" charset="0"/>
                <a:ea typeface="+mj-ea"/>
                <a:cs typeface="Arial"/>
              </a:rPr>
              <a:t>RBC</a:t>
            </a:r>
            <a:endParaRPr lang="en-US" altLang="en-US" sz="2000" b="1" kern="0" dirty="0">
              <a:solidFill>
                <a:schemeClr val="tx1">
                  <a:lumMod val="65000"/>
                  <a:lumOff val="35000"/>
                </a:schemeClr>
              </a:solidFill>
              <a:latin typeface="Comic Sans MS" pitchFamily="66" charset="0"/>
              <a:cs typeface="Arial"/>
            </a:endParaRPr>
          </a:p>
          <a:p>
            <a:pPr marL="342900" lvl="0" indent="-342900" algn="l" rtl="0" fontAlgn="base">
              <a:lnSpc>
                <a:spcPct val="90000"/>
              </a:lnSpc>
              <a:spcBef>
                <a:spcPct val="20000"/>
              </a:spcBef>
              <a:spcAft>
                <a:spcPct val="0"/>
              </a:spcAft>
              <a:buClr>
                <a:srgbClr val="FFCC66"/>
              </a:buClr>
              <a:buFontTx/>
              <a:buChar char="•"/>
            </a:pPr>
            <a:r>
              <a:rPr lang="en-US" altLang="en-US" sz="2000" b="1" kern="0" dirty="0" smtClean="0">
                <a:solidFill>
                  <a:schemeClr val="tx1">
                    <a:lumMod val="65000"/>
                    <a:lumOff val="35000"/>
                  </a:schemeClr>
                </a:solidFill>
                <a:latin typeface="Comic Sans MS" pitchFamily="66" charset="0"/>
                <a:cs typeface="Arial"/>
              </a:rPr>
              <a:t>Early </a:t>
            </a:r>
            <a:r>
              <a:rPr lang="en-US" altLang="en-US" sz="2000" b="1" kern="0" dirty="0">
                <a:solidFill>
                  <a:schemeClr val="tx1">
                    <a:lumMod val="65000"/>
                    <a:lumOff val="35000"/>
                  </a:schemeClr>
                </a:solidFill>
                <a:latin typeface="Comic Sans MS" pitchFamily="66" charset="0"/>
                <a:cs typeface="Arial"/>
              </a:rPr>
              <a:t>few weeks of embryo nucleated RBCs are formed in yolk sac.</a:t>
            </a:r>
          </a:p>
          <a:p>
            <a:pPr marL="342900" lvl="0" indent="-342900" algn="l" rtl="0" fontAlgn="base">
              <a:lnSpc>
                <a:spcPct val="90000"/>
              </a:lnSpc>
              <a:spcBef>
                <a:spcPct val="20000"/>
              </a:spcBef>
              <a:spcAft>
                <a:spcPct val="0"/>
              </a:spcAft>
              <a:buClr>
                <a:srgbClr val="FFCC66"/>
              </a:buClr>
              <a:buFontTx/>
              <a:buChar char="•"/>
            </a:pPr>
            <a:r>
              <a:rPr lang="en-US" altLang="en-US" sz="2000" b="1" kern="0" dirty="0">
                <a:solidFill>
                  <a:schemeClr val="tx1">
                    <a:lumMod val="65000"/>
                    <a:lumOff val="35000"/>
                  </a:schemeClr>
                </a:solidFill>
                <a:latin typeface="Comic Sans MS" pitchFamily="66" charset="0"/>
                <a:cs typeface="Arial"/>
              </a:rPr>
              <a:t>Middle trimester mainly in liver &amp; spleen &amp; lymph nodes.</a:t>
            </a:r>
          </a:p>
          <a:p>
            <a:pPr marL="342900" lvl="0" indent="-342900" algn="l" rtl="0" fontAlgn="base">
              <a:lnSpc>
                <a:spcPct val="90000"/>
              </a:lnSpc>
              <a:spcBef>
                <a:spcPct val="20000"/>
              </a:spcBef>
              <a:spcAft>
                <a:spcPct val="0"/>
              </a:spcAft>
              <a:buClr>
                <a:srgbClr val="FFCC66"/>
              </a:buClr>
              <a:buFontTx/>
              <a:buChar char="•"/>
            </a:pPr>
            <a:r>
              <a:rPr lang="en-US" altLang="en-US" sz="2000" b="1" kern="0" dirty="0">
                <a:solidFill>
                  <a:schemeClr val="tx1">
                    <a:lumMod val="65000"/>
                    <a:lumOff val="35000"/>
                  </a:schemeClr>
                </a:solidFill>
                <a:latin typeface="Comic Sans MS" pitchFamily="66" charset="0"/>
                <a:cs typeface="Arial"/>
              </a:rPr>
              <a:t>Last months RBCs are formed in bone marrow of all bones  </a:t>
            </a:r>
          </a:p>
          <a:p>
            <a:pPr marL="342900" lvl="0" indent="-342900" algn="l" rtl="0" fontAlgn="base">
              <a:lnSpc>
                <a:spcPct val="90000"/>
              </a:lnSpc>
              <a:spcBef>
                <a:spcPct val="20000"/>
              </a:spcBef>
              <a:spcAft>
                <a:spcPct val="0"/>
              </a:spcAft>
              <a:buClr>
                <a:srgbClr val="FFCC66"/>
              </a:buClr>
              <a:buFontTx/>
              <a:buChar char="•"/>
            </a:pPr>
            <a:r>
              <a:rPr lang="en-US" altLang="en-US" sz="2000" b="1" kern="0" dirty="0">
                <a:solidFill>
                  <a:schemeClr val="tx1">
                    <a:lumMod val="65000"/>
                    <a:lumOff val="35000"/>
                  </a:schemeClr>
                </a:solidFill>
                <a:latin typeface="Comic Sans MS" pitchFamily="66" charset="0"/>
                <a:cs typeface="Arial"/>
              </a:rPr>
              <a:t>Bone marrow of flat bone continue to produce RBC into adult life</a:t>
            </a:r>
          </a:p>
          <a:p>
            <a:pPr marL="342900" lvl="0" indent="-342900" algn="l" rtl="0" fontAlgn="base">
              <a:lnSpc>
                <a:spcPct val="90000"/>
              </a:lnSpc>
              <a:spcBef>
                <a:spcPct val="20000"/>
              </a:spcBef>
              <a:spcAft>
                <a:spcPct val="0"/>
              </a:spcAft>
              <a:buClr>
                <a:srgbClr val="FFCC66"/>
              </a:buClr>
              <a:buFontTx/>
              <a:buChar char="•"/>
            </a:pPr>
            <a:r>
              <a:rPr lang="en-US" altLang="en-US" sz="2000" b="1" kern="0" dirty="0">
                <a:solidFill>
                  <a:schemeClr val="tx1">
                    <a:lumMod val="65000"/>
                    <a:lumOff val="35000"/>
                  </a:schemeClr>
                </a:solidFill>
                <a:latin typeface="Comic Sans MS" pitchFamily="66" charset="0"/>
                <a:cs typeface="Arial"/>
              </a:rPr>
              <a:t>Shaft of long bone stop to produce RBC at puberty while epiphysis continued</a:t>
            </a:r>
          </a:p>
        </p:txBody>
      </p:sp>
      <p:pic>
        <p:nvPicPr>
          <p:cNvPr id="4" name="Picture 6"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59778"/>
            <a:ext cx="7056784" cy="218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5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2276872"/>
            <a:ext cx="7855024" cy="3096344"/>
          </a:xfrm>
        </p:spPr>
        <p:txBody>
          <a:bodyPr>
            <a:normAutofit fontScale="90000"/>
          </a:bodyPr>
          <a:lstStyle/>
          <a:p>
            <a:pPr algn="ctr"/>
            <a:r>
              <a:rPr lang="en-US" sz="4400" i="1" dirty="0">
                <a:solidFill>
                  <a:srgbClr val="C00000"/>
                </a:solidFill>
                <a:effectLst>
                  <a:reflection blurRad="6350" stA="55000" endA="300" endPos="45500" dir="5400000" sy="-100000" algn="bl" rotWithShape="0"/>
                </a:effectLst>
                <a:latin typeface="Trebuchet MS"/>
              </a:rPr>
              <a:t>Blood Physiology </a:t>
            </a:r>
            <a:br>
              <a:rPr lang="en-US" sz="4400" i="1" dirty="0">
                <a:solidFill>
                  <a:srgbClr val="C00000"/>
                </a:solidFill>
                <a:effectLst>
                  <a:reflection blurRad="6350" stA="55000" endA="300" endPos="45500" dir="5400000" sy="-100000" algn="bl" rotWithShape="0"/>
                </a:effectLst>
                <a:latin typeface="Trebuchet MS"/>
              </a:rPr>
            </a:br>
            <a:r>
              <a:rPr lang="en-US" sz="4400" i="1" dirty="0">
                <a:solidFill>
                  <a:srgbClr val="C00000"/>
                </a:solidFill>
                <a:effectLst>
                  <a:reflection blurRad="6350" stA="55000" endA="300" endPos="45500" dir="5400000" sy="-100000" algn="bl" rotWithShape="0"/>
                </a:effectLst>
                <a:latin typeface="Trebuchet MS"/>
              </a:rPr>
              <a:t/>
            </a:r>
            <a:br>
              <a:rPr lang="en-US" sz="4400" i="1" dirty="0">
                <a:solidFill>
                  <a:srgbClr val="C00000"/>
                </a:solidFill>
                <a:effectLst>
                  <a:reflection blurRad="6350" stA="55000" endA="300" endPos="45500" dir="5400000" sy="-100000" algn="bl" rotWithShape="0"/>
                </a:effectLst>
                <a:latin typeface="Trebuchet MS"/>
              </a:rPr>
            </a:br>
            <a:r>
              <a:rPr lang="en-US" sz="4400" i="1" dirty="0">
                <a:solidFill>
                  <a:srgbClr val="C00000"/>
                </a:solidFill>
                <a:effectLst>
                  <a:reflection blurRad="6350" stA="55000" endA="300" endPos="45500" dir="5400000" sy="-100000" algn="bl" rotWithShape="0"/>
                </a:effectLst>
                <a:latin typeface="Trebuchet MS"/>
              </a:rPr>
              <a:t>By Dr. </a:t>
            </a:r>
            <a:r>
              <a:rPr lang="en-US" sz="4400" i="1" dirty="0" err="1">
                <a:solidFill>
                  <a:srgbClr val="C00000"/>
                </a:solidFill>
                <a:effectLst>
                  <a:reflection blurRad="6350" stA="55000" endA="300" endPos="45500" dir="5400000" sy="-100000" algn="bl" rotWithShape="0"/>
                </a:effectLst>
                <a:latin typeface="Trebuchet MS"/>
              </a:rPr>
              <a:t>Suroor</a:t>
            </a:r>
            <a:r>
              <a:rPr lang="en-US" sz="4400" i="1" dirty="0">
                <a:solidFill>
                  <a:srgbClr val="C00000"/>
                </a:solidFill>
                <a:effectLst>
                  <a:reflection blurRad="6350" stA="55000" endA="300" endPos="45500" dir="5400000" sy="-100000" algn="bl" rotWithShape="0"/>
                </a:effectLst>
                <a:latin typeface="Trebuchet MS"/>
              </a:rPr>
              <a:t> </a:t>
            </a:r>
            <a:r>
              <a:rPr lang="en-US" sz="4400" i="1" dirty="0" smtClean="0">
                <a:solidFill>
                  <a:srgbClr val="C00000"/>
                </a:solidFill>
                <a:effectLst>
                  <a:reflection blurRad="6350" stA="55000" endA="300" endPos="45500" dir="5400000" sy="-100000" algn="bl" rotWithShape="0"/>
                </a:effectLst>
                <a:latin typeface="Trebuchet MS"/>
              </a:rPr>
              <a:t>Mohamed</a:t>
            </a:r>
            <a:br>
              <a:rPr lang="en-US" sz="4400" i="1" dirty="0" smtClean="0">
                <a:solidFill>
                  <a:srgbClr val="C00000"/>
                </a:solidFill>
                <a:effectLst>
                  <a:reflection blurRad="6350" stA="55000" endA="300" endPos="45500" dir="5400000" sy="-100000" algn="bl" rotWithShape="0"/>
                </a:effectLst>
                <a:latin typeface="Trebuchet MS"/>
              </a:rPr>
            </a:br>
            <a:r>
              <a:rPr lang="en-US" sz="4400" i="1" dirty="0" err="1" smtClean="0">
                <a:solidFill>
                  <a:srgbClr val="C00000"/>
                </a:solidFill>
                <a:effectLst>
                  <a:reflection blurRad="6350" stA="55000" endA="300" endPos="45500" dir="5400000" sy="-100000" algn="bl" rotWithShape="0"/>
                </a:effectLst>
                <a:latin typeface="Trebuchet MS"/>
              </a:rPr>
              <a:t>MBChB</a:t>
            </a:r>
            <a:r>
              <a:rPr lang="en-US" sz="4400" i="1" dirty="0" smtClean="0">
                <a:solidFill>
                  <a:srgbClr val="C00000"/>
                </a:solidFill>
                <a:effectLst>
                  <a:reflection blurRad="6350" stA="55000" endA="300" endPos="45500" dir="5400000" sy="-100000" algn="bl" rotWithShape="0"/>
                </a:effectLst>
                <a:latin typeface="Trebuchet MS"/>
              </a:rPr>
              <a:t>. MSc, Physiology</a:t>
            </a:r>
            <a:r>
              <a:rPr lang="en-US" sz="4000" dirty="0" smtClean="0">
                <a:solidFill>
                  <a:srgbClr val="C00000"/>
                </a:solidFill>
                <a:effectLst>
                  <a:reflection blurRad="6350" stA="55000" endA="300" endPos="45500" dir="5400000" sy="-100000" algn="bl" rotWithShape="0"/>
                </a:effectLst>
                <a:latin typeface="Trebuchet MS"/>
              </a:rPr>
              <a:t/>
            </a:r>
            <a:br>
              <a:rPr lang="en-US" sz="4000" dirty="0" smtClean="0">
                <a:solidFill>
                  <a:srgbClr val="C00000"/>
                </a:solidFill>
                <a:effectLst>
                  <a:reflection blurRad="6350" stA="55000" endA="300" endPos="45500" dir="5400000" sy="-100000" algn="bl" rotWithShape="0"/>
                </a:effectLst>
                <a:latin typeface="Trebuchet MS"/>
              </a:rPr>
            </a:br>
            <a:endParaRPr lang="en-US" dirty="0">
              <a:solidFill>
                <a:srgbClr val="C00000"/>
              </a:solidFill>
            </a:endParaRPr>
          </a:p>
        </p:txBody>
      </p:sp>
    </p:spTree>
    <p:extLst>
      <p:ext uri="{BB962C8B-B14F-4D97-AF65-F5344CB8AC3E}">
        <p14:creationId xmlns:p14="http://schemas.microsoft.com/office/powerpoint/2010/main" val="3465168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2321" y="-633650"/>
            <a:ext cx="8610159" cy="5324535"/>
          </a:xfrm>
          <a:prstGeom prst="rect">
            <a:avLst/>
          </a:prstGeom>
        </p:spPr>
        <p:txBody>
          <a:bodyPr wrap="square">
            <a:spAutoFit/>
          </a:bodyPr>
          <a:lstStyle/>
          <a:p>
            <a:pPr marL="457200">
              <a:spcAft>
                <a:spcPts val="0"/>
              </a:spcAft>
            </a:pPr>
            <a:endParaRPr lang="en-US" sz="2000" b="1" dirty="0" smtClean="0">
              <a:latin typeface="Times New Roman"/>
              <a:ea typeface="Times New Roman"/>
            </a:endParaRPr>
          </a:p>
          <a:p>
            <a:pPr marL="457200">
              <a:spcAft>
                <a:spcPts val="0"/>
              </a:spcAft>
            </a:pPr>
            <a:endParaRPr lang="en-US" sz="2000" b="1" dirty="0">
              <a:latin typeface="Times New Roman"/>
              <a:ea typeface="Times New Roman"/>
            </a:endParaRPr>
          </a:p>
          <a:p>
            <a:pPr marL="457200">
              <a:spcAft>
                <a:spcPts val="0"/>
              </a:spcAft>
            </a:pPr>
            <a:endParaRPr lang="en-US" sz="2000" b="1" dirty="0" smtClean="0">
              <a:latin typeface="Times New Roman"/>
              <a:ea typeface="Times New Roman"/>
            </a:endParaRPr>
          </a:p>
          <a:p>
            <a:pPr marL="457200">
              <a:spcAft>
                <a:spcPts val="0"/>
              </a:spcAft>
            </a:pPr>
            <a:endParaRPr lang="en-US" sz="2000" b="1" dirty="0" smtClean="0">
              <a:latin typeface="Times New Roman"/>
              <a:ea typeface="Times New Roman"/>
            </a:endParaRPr>
          </a:p>
          <a:p>
            <a:pPr marL="457200" algn="l">
              <a:spcAft>
                <a:spcPts val="0"/>
              </a:spcAft>
            </a:pPr>
            <a:r>
              <a:rPr lang="en-US" sz="2000" b="1" dirty="0" smtClean="0">
                <a:solidFill>
                  <a:srgbClr val="C00000"/>
                </a:solidFill>
                <a:latin typeface="Times New Roman"/>
                <a:ea typeface="Times New Roman"/>
              </a:rPr>
              <a:t>Hematopoiesis </a:t>
            </a:r>
            <a:r>
              <a:rPr lang="en-US" sz="2000" b="1" dirty="0">
                <a:solidFill>
                  <a:srgbClr val="C00000"/>
                </a:solidFill>
                <a:latin typeface="Times New Roman"/>
                <a:ea typeface="Times New Roman"/>
              </a:rPr>
              <a:t>and Erythropoiesis:</a:t>
            </a:r>
            <a:r>
              <a:rPr lang="en-US" sz="2000" dirty="0">
                <a:solidFill>
                  <a:srgbClr val="C00000"/>
                </a:solidFill>
                <a:latin typeface="Times New Roman"/>
                <a:ea typeface="Times New Roman"/>
              </a:rPr>
              <a:t>  </a:t>
            </a:r>
            <a:r>
              <a:rPr lang="en-US" sz="2000" b="1" dirty="0">
                <a:solidFill>
                  <a:srgbClr val="C00000"/>
                </a:solidFill>
                <a:latin typeface="Times New Roman"/>
                <a:ea typeface="Times New Roman"/>
              </a:rPr>
              <a:t>hematopoiesis </a:t>
            </a:r>
            <a:r>
              <a:rPr lang="en-US" sz="2000" b="1" dirty="0" smtClean="0">
                <a:solidFill>
                  <a:srgbClr val="C00000"/>
                </a:solidFill>
                <a:latin typeface="Times New Roman"/>
                <a:ea typeface="Times New Roman"/>
              </a:rPr>
              <a:t>(</a:t>
            </a:r>
            <a:r>
              <a:rPr lang="en-US" sz="2000" b="1" dirty="0" err="1">
                <a:solidFill>
                  <a:srgbClr val="C00000"/>
                </a:solidFill>
                <a:latin typeface="Times New Roman"/>
                <a:ea typeface="Times New Roman"/>
              </a:rPr>
              <a:t>hemopoiesis</a:t>
            </a:r>
            <a:r>
              <a:rPr lang="en-US" sz="2000" b="1" dirty="0">
                <a:solidFill>
                  <a:srgbClr val="C00000"/>
                </a:solidFill>
                <a:latin typeface="Times New Roman"/>
                <a:ea typeface="Times New Roman"/>
              </a:rPr>
              <a:t>)</a:t>
            </a:r>
            <a:r>
              <a:rPr lang="en-US" sz="2000" dirty="0">
                <a:solidFill>
                  <a:srgbClr val="C00000"/>
                </a:solidFill>
                <a:latin typeface="Times New Roman"/>
                <a:ea typeface="Times New Roman"/>
              </a:rPr>
              <a:t> </a:t>
            </a:r>
            <a:r>
              <a:rPr lang="en-US" sz="2000" dirty="0">
                <a:latin typeface="Times New Roman"/>
                <a:ea typeface="Times New Roman"/>
              </a:rPr>
              <a:t>- the maturation, development and formation of blood cells</a:t>
            </a:r>
          </a:p>
          <a:p>
            <a:pPr marL="1828800" indent="-457200">
              <a:spcAft>
                <a:spcPts val="0"/>
              </a:spcAft>
            </a:pPr>
            <a:endParaRPr lang="en-US" sz="2000" dirty="0" smtClean="0">
              <a:latin typeface="Times New Roman"/>
              <a:ea typeface="Times New Roman"/>
            </a:endParaRPr>
          </a:p>
          <a:p>
            <a:pPr marL="1828800" indent="-457200" algn="l">
              <a:spcAft>
                <a:spcPts val="0"/>
              </a:spcAft>
            </a:pPr>
            <a:r>
              <a:rPr lang="en-US" sz="2000" dirty="0" smtClean="0">
                <a:latin typeface="Times New Roman"/>
                <a:ea typeface="Times New Roman"/>
              </a:rPr>
              <a:t>A- red </a:t>
            </a:r>
            <a:r>
              <a:rPr lang="en-US" sz="2000" dirty="0">
                <a:latin typeface="Times New Roman"/>
                <a:ea typeface="Times New Roman"/>
              </a:rPr>
              <a:t>bone marrow (myeloid tissue) - location of hematopoiesis; </a:t>
            </a:r>
            <a:r>
              <a:rPr lang="en-US" sz="2000" dirty="0" smtClean="0">
                <a:latin typeface="Times New Roman"/>
                <a:ea typeface="Times New Roman"/>
              </a:rPr>
              <a:t> </a:t>
            </a:r>
            <a:r>
              <a:rPr lang="en-US" sz="2000" dirty="0">
                <a:latin typeface="Times New Roman"/>
                <a:ea typeface="Times New Roman"/>
              </a:rPr>
              <a:t>mainly in </a:t>
            </a:r>
            <a:r>
              <a:rPr lang="en-US" sz="2000" dirty="0" smtClean="0">
                <a:latin typeface="Times New Roman"/>
                <a:ea typeface="Times New Roman"/>
              </a:rPr>
              <a:t>axial  skeleton and </a:t>
            </a:r>
            <a:r>
              <a:rPr lang="en-US" sz="2000" dirty="0">
                <a:latin typeface="Times New Roman"/>
                <a:ea typeface="Times New Roman"/>
              </a:rPr>
              <a:t>heads of femur </a:t>
            </a:r>
            <a:r>
              <a:rPr lang="en-US" sz="2000" dirty="0" smtClean="0">
                <a:latin typeface="Times New Roman"/>
                <a:ea typeface="Times New Roman"/>
              </a:rPr>
              <a:t>&amp; </a:t>
            </a:r>
            <a:r>
              <a:rPr lang="en-US" sz="2000" dirty="0" err="1" smtClean="0">
                <a:latin typeface="Times New Roman"/>
                <a:ea typeface="Times New Roman"/>
              </a:rPr>
              <a:t>humerus</a:t>
            </a:r>
            <a:r>
              <a:rPr lang="en-US" sz="2000" dirty="0" smtClean="0">
                <a:latin typeface="Times New Roman"/>
                <a:ea typeface="Times New Roman"/>
              </a:rPr>
              <a:t>  </a:t>
            </a:r>
          </a:p>
          <a:p>
            <a:pPr lvl="0" algn="l" rtl="0">
              <a:spcAft>
                <a:spcPts val="0"/>
              </a:spcAft>
              <a:tabLst>
                <a:tab pos="1600200" algn="l"/>
              </a:tabLst>
            </a:pPr>
            <a:r>
              <a:rPr lang="en-US" sz="2000" dirty="0" smtClean="0">
                <a:latin typeface="Times New Roman"/>
                <a:ea typeface="Times New Roman"/>
              </a:rPr>
              <a:t>B-hemocytoblast </a:t>
            </a:r>
            <a:r>
              <a:rPr lang="en-US" sz="2000" dirty="0">
                <a:latin typeface="Times New Roman"/>
                <a:ea typeface="Times New Roman"/>
              </a:rPr>
              <a:t>(stem cell) - the mitotic precursor to blood cells before differentiation</a:t>
            </a:r>
          </a:p>
          <a:p>
            <a:pPr marL="1828800" indent="-457200" algn="l">
              <a:spcAft>
                <a:spcPts val="0"/>
              </a:spcAft>
            </a:pPr>
            <a:r>
              <a:rPr lang="en-US" sz="2000" b="1" dirty="0" smtClean="0">
                <a:solidFill>
                  <a:srgbClr val="C00000"/>
                </a:solidFill>
                <a:latin typeface="Times New Roman"/>
                <a:ea typeface="Times New Roman"/>
              </a:rPr>
              <a:t>Erythropoiesis </a:t>
            </a:r>
            <a:r>
              <a:rPr lang="en-US" sz="2000" b="1" dirty="0">
                <a:solidFill>
                  <a:srgbClr val="C00000"/>
                </a:solidFill>
                <a:latin typeface="Times New Roman"/>
                <a:ea typeface="Times New Roman"/>
              </a:rPr>
              <a:t>- </a:t>
            </a:r>
            <a:r>
              <a:rPr lang="en-US" sz="2000" dirty="0">
                <a:latin typeface="Times New Roman"/>
                <a:ea typeface="Times New Roman"/>
              </a:rPr>
              <a:t>the maturation, development, and formation of Red Blood Cells  </a:t>
            </a:r>
          </a:p>
          <a:p>
            <a:pPr marL="914400" indent="457200" algn="l">
              <a:spcAft>
                <a:spcPts val="0"/>
              </a:spcAft>
            </a:pPr>
            <a:r>
              <a:rPr lang="en-US" sz="2000" dirty="0">
                <a:latin typeface="Times New Roman"/>
                <a:ea typeface="Times New Roman"/>
              </a:rPr>
              <a:t>hemocytoblast -&gt;</a:t>
            </a:r>
            <a:r>
              <a:rPr lang="en-US" sz="2000" dirty="0" err="1">
                <a:latin typeface="Times New Roman"/>
                <a:ea typeface="Times New Roman"/>
              </a:rPr>
              <a:t>proerythroblast</a:t>
            </a:r>
            <a:r>
              <a:rPr lang="en-US" sz="2000" dirty="0">
                <a:latin typeface="Times New Roman"/>
                <a:ea typeface="Times New Roman"/>
              </a:rPr>
              <a:t> -&gt;early (basophilic) erythroblast -&gt;late (</a:t>
            </a:r>
            <a:r>
              <a:rPr lang="en-US" sz="2000" dirty="0" err="1">
                <a:latin typeface="Times New Roman"/>
                <a:ea typeface="Times New Roman"/>
              </a:rPr>
              <a:t>polychromatophilic</a:t>
            </a:r>
            <a:r>
              <a:rPr lang="en-US" sz="2000" dirty="0">
                <a:latin typeface="Times New Roman"/>
                <a:ea typeface="Times New Roman"/>
              </a:rPr>
              <a:t>) erythroblast -&gt;(hemoglobin) </a:t>
            </a:r>
            <a:r>
              <a:rPr lang="en-US" sz="2000" dirty="0" err="1">
                <a:latin typeface="Times New Roman"/>
                <a:ea typeface="Times New Roman"/>
              </a:rPr>
              <a:t>normoblast</a:t>
            </a:r>
            <a:r>
              <a:rPr lang="en-US" sz="2000" dirty="0">
                <a:latin typeface="Times New Roman"/>
                <a:ea typeface="Times New Roman"/>
              </a:rPr>
              <a:t> -&gt; (nucleus ejected when enough hemoglobin)reticulocyte -&gt; (retaining some endoplasmic reticulum)</a:t>
            </a:r>
            <a:endParaRPr lang="en-US" sz="2000" dirty="0">
              <a:effectLst/>
              <a:latin typeface="Times New Roman"/>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21" y="4687043"/>
            <a:ext cx="8178112" cy="20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7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520" y="332656"/>
            <a:ext cx="8352928" cy="2246769"/>
          </a:xfrm>
          <a:prstGeom prst="rect">
            <a:avLst/>
          </a:prstGeom>
        </p:spPr>
        <p:txBody>
          <a:bodyPr wrap="square">
            <a:spAutoFit/>
          </a:bodyPr>
          <a:lstStyle/>
          <a:p>
            <a:pPr algn="l">
              <a:spcAft>
                <a:spcPts val="0"/>
              </a:spcAft>
            </a:pPr>
            <a:endParaRPr lang="en-US" sz="2000" b="1" dirty="0" smtClean="0">
              <a:solidFill>
                <a:srgbClr val="C00000"/>
              </a:solidFill>
              <a:latin typeface="Times New Roman"/>
              <a:ea typeface="Times New Roman"/>
            </a:endParaRPr>
          </a:p>
          <a:p>
            <a:pPr algn="l">
              <a:spcAft>
                <a:spcPts val="0"/>
              </a:spcAft>
            </a:pPr>
            <a:r>
              <a:rPr lang="en-US" sz="2000" b="1" dirty="0" smtClean="0">
                <a:solidFill>
                  <a:srgbClr val="C00000"/>
                </a:solidFill>
                <a:latin typeface="Times New Roman"/>
                <a:ea typeface="Times New Roman"/>
              </a:rPr>
              <a:t>ERYTHROCYTE  </a:t>
            </a:r>
            <a:r>
              <a:rPr lang="en-US" sz="2000" b="1" dirty="0">
                <a:solidFill>
                  <a:srgbClr val="C00000"/>
                </a:solidFill>
                <a:latin typeface="Times New Roman"/>
                <a:ea typeface="Times New Roman"/>
              </a:rPr>
              <a:t>life span</a:t>
            </a:r>
            <a:r>
              <a:rPr lang="en-US" sz="2000" b="1" dirty="0">
                <a:latin typeface="Times New Roman"/>
                <a:ea typeface="Times New Roman"/>
              </a:rPr>
              <a:t>:</a:t>
            </a:r>
            <a:endParaRPr lang="en-US" sz="2000" dirty="0">
              <a:latin typeface="Times New Roman"/>
              <a:ea typeface="Times New Roman"/>
            </a:endParaRPr>
          </a:p>
          <a:p>
            <a:pPr algn="l">
              <a:spcAft>
                <a:spcPts val="0"/>
              </a:spcAft>
            </a:pPr>
            <a:r>
              <a:rPr lang="en-US" sz="2000" dirty="0">
                <a:latin typeface="Times New Roman"/>
                <a:ea typeface="Times New Roman"/>
              </a:rPr>
              <a:t>hemocytoblast -&gt; </a:t>
            </a:r>
            <a:r>
              <a:rPr lang="en-US" sz="2000" dirty="0" smtClean="0">
                <a:latin typeface="Times New Roman"/>
                <a:ea typeface="Times New Roman"/>
              </a:rPr>
              <a:t>reticulocyte</a:t>
            </a:r>
            <a:r>
              <a:rPr lang="en-US" sz="2000" dirty="0">
                <a:latin typeface="Times New Roman"/>
                <a:ea typeface="Times New Roman"/>
              </a:rPr>
              <a:t>					3-5 DAYS</a:t>
            </a:r>
          </a:p>
          <a:p>
            <a:pPr algn="l">
              <a:spcAft>
                <a:spcPts val="0"/>
              </a:spcAft>
            </a:pPr>
            <a:r>
              <a:rPr lang="en-US" sz="2000" dirty="0">
                <a:latin typeface="Times New Roman"/>
                <a:ea typeface="Times New Roman"/>
              </a:rPr>
              <a:t>reticulocyte -&gt; ERYTHROCYTE			</a:t>
            </a:r>
            <a:r>
              <a:rPr lang="en-US" sz="2000" dirty="0" smtClean="0">
                <a:latin typeface="Times New Roman"/>
                <a:ea typeface="Times New Roman"/>
              </a:rPr>
              <a:t>2    DAYS </a:t>
            </a:r>
            <a:r>
              <a:rPr lang="en-US" sz="2000" dirty="0">
                <a:latin typeface="Times New Roman"/>
                <a:ea typeface="Times New Roman"/>
              </a:rPr>
              <a:t>(in blood)</a:t>
            </a:r>
          </a:p>
          <a:p>
            <a:pPr algn="l">
              <a:spcAft>
                <a:spcPts val="0"/>
              </a:spcAft>
            </a:pPr>
            <a:r>
              <a:rPr lang="en-US" sz="2000" dirty="0">
                <a:latin typeface="Times New Roman"/>
                <a:ea typeface="Times New Roman"/>
              </a:rPr>
              <a:t>ERYTHROCYTE </a:t>
            </a:r>
            <a:r>
              <a:rPr lang="en-US" sz="2000" dirty="0" smtClean="0">
                <a:latin typeface="Times New Roman"/>
                <a:ea typeface="Times New Roman"/>
              </a:rPr>
              <a:t>lifespan</a:t>
            </a:r>
            <a:r>
              <a:rPr lang="en-US" sz="2000" dirty="0">
                <a:latin typeface="Times New Roman"/>
                <a:ea typeface="Times New Roman"/>
              </a:rPr>
              <a:t>			</a:t>
            </a:r>
            <a:r>
              <a:rPr lang="en-US" sz="2000" dirty="0" smtClean="0">
                <a:latin typeface="Times New Roman"/>
                <a:ea typeface="Times New Roman"/>
              </a:rPr>
              <a:t>                 	100-120   Days</a:t>
            </a:r>
            <a:endParaRPr lang="en-US" sz="2000" dirty="0">
              <a:latin typeface="Times New Roman"/>
              <a:ea typeface="Times New Roman"/>
            </a:endParaRPr>
          </a:p>
          <a:p>
            <a:pPr algn="l">
              <a:spcAft>
                <a:spcPts val="0"/>
              </a:spcAft>
            </a:pPr>
            <a:r>
              <a:rPr lang="en-US" sz="2000" dirty="0" smtClean="0">
                <a:latin typeface="Times New Roman"/>
                <a:ea typeface="Times New Roman"/>
              </a:rPr>
              <a:t>(</a:t>
            </a:r>
            <a:r>
              <a:rPr lang="en-US" sz="2000" dirty="0">
                <a:latin typeface="Times New Roman"/>
                <a:ea typeface="Times New Roman"/>
              </a:rPr>
              <a:t>primarily destroyed by macrophages in the spleen)</a:t>
            </a:r>
            <a:endParaRPr lang="en-US" sz="2000" dirty="0">
              <a:effectLst/>
              <a:latin typeface="Times New Roman"/>
              <a:ea typeface="Times New Roman"/>
            </a:endParaRPr>
          </a:p>
        </p:txBody>
      </p:sp>
      <p:cxnSp>
        <p:nvCxnSpPr>
          <p:cNvPr id="6" name="رابط كسهم مستقيم 5"/>
          <p:cNvCxnSpPr/>
          <p:nvPr/>
        </p:nvCxnSpPr>
        <p:spPr>
          <a:xfrm>
            <a:off x="1763688" y="1412776"/>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2627784" y="1785883"/>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2555776" y="1988840"/>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179512" y="2348880"/>
            <a:ext cx="8856984" cy="2431435"/>
          </a:xfrm>
          <a:prstGeom prst="rect">
            <a:avLst/>
          </a:prstGeom>
        </p:spPr>
        <p:txBody>
          <a:bodyPr wrap="square">
            <a:spAutoFit/>
          </a:bodyPr>
          <a:lstStyle/>
          <a:p>
            <a:pPr marL="342900" lvl="0" indent="-342900" algn="l" rtl="0" fontAlgn="base">
              <a:lnSpc>
                <a:spcPct val="90000"/>
              </a:lnSpc>
              <a:spcBef>
                <a:spcPct val="20000"/>
              </a:spcBef>
              <a:spcAft>
                <a:spcPct val="0"/>
              </a:spcAft>
              <a:buClr>
                <a:srgbClr val="FFCC66"/>
              </a:buClr>
              <a:buFontTx/>
              <a:buChar char="•"/>
            </a:pPr>
            <a:endParaRPr lang="en-US" sz="2800" b="1" dirty="0" smtClean="0">
              <a:solidFill>
                <a:srgbClr val="FF0000"/>
              </a:solidFill>
              <a:latin typeface="Times New Roman"/>
              <a:ea typeface="Times New Roman"/>
            </a:endParaRPr>
          </a:p>
          <a:p>
            <a:pPr marL="342900" lvl="0" indent="-342900" algn="l" rtl="0" fontAlgn="base">
              <a:lnSpc>
                <a:spcPct val="90000"/>
              </a:lnSpc>
              <a:spcBef>
                <a:spcPct val="20000"/>
              </a:spcBef>
              <a:spcAft>
                <a:spcPct val="0"/>
              </a:spcAft>
              <a:buClr>
                <a:srgbClr val="FFCC66"/>
              </a:buClr>
              <a:buFontTx/>
              <a:buChar char="•"/>
            </a:pPr>
            <a:r>
              <a:rPr lang="en-US" sz="2800" b="1" dirty="0" smtClean="0">
                <a:solidFill>
                  <a:srgbClr val="FF0000"/>
                </a:solidFill>
                <a:latin typeface="Times New Roman"/>
                <a:ea typeface="Times New Roman"/>
              </a:rPr>
              <a:t>Regulation </a:t>
            </a:r>
            <a:r>
              <a:rPr lang="en-US" sz="2800" b="1" dirty="0">
                <a:solidFill>
                  <a:srgbClr val="FF0000"/>
                </a:solidFill>
                <a:latin typeface="Times New Roman"/>
                <a:ea typeface="Times New Roman"/>
              </a:rPr>
              <a:t>of Erythropoiesis</a:t>
            </a:r>
            <a:endParaRPr lang="en-US" altLang="en-US" sz="2800" b="1" kern="0" dirty="0" smtClean="0">
              <a:solidFill>
                <a:srgbClr val="FF0000"/>
              </a:solidFill>
              <a:latin typeface="Comic Sans MS" pitchFamily="66" charset="0"/>
              <a:cs typeface="Arial"/>
            </a:endParaRPr>
          </a:p>
          <a:p>
            <a:pPr lvl="0" algn="l" rtl="0" fontAlgn="base">
              <a:lnSpc>
                <a:spcPct val="90000"/>
              </a:lnSpc>
              <a:spcBef>
                <a:spcPct val="20000"/>
              </a:spcBef>
              <a:spcAft>
                <a:spcPct val="0"/>
              </a:spcAft>
              <a:buClr>
                <a:srgbClr val="FFCC66"/>
              </a:buClr>
            </a:pPr>
            <a:r>
              <a:rPr lang="en-US" altLang="en-US" sz="2400" b="1" kern="0" dirty="0" smtClean="0">
                <a:solidFill>
                  <a:schemeClr val="tx1">
                    <a:lumMod val="95000"/>
                    <a:lumOff val="5000"/>
                  </a:schemeClr>
                </a:solidFill>
                <a:latin typeface="Times New Roman" panose="02020603050405020304" pitchFamily="18" charset="0"/>
                <a:cs typeface="Times New Roman" panose="02020603050405020304" pitchFamily="18" charset="0"/>
              </a:rPr>
              <a:t>1- Erythropoiesis </a:t>
            </a:r>
            <a:r>
              <a:rPr lang="en-US" altLang="en-US" sz="2400" b="1" kern="0" dirty="0">
                <a:solidFill>
                  <a:schemeClr val="tx1">
                    <a:lumMod val="95000"/>
                    <a:lumOff val="5000"/>
                  </a:schemeClr>
                </a:solidFill>
                <a:latin typeface="Times New Roman" panose="02020603050405020304" pitchFamily="18" charset="0"/>
                <a:cs typeface="Times New Roman" panose="02020603050405020304" pitchFamily="18" charset="0"/>
              </a:rPr>
              <a:t>is stimulated by erythropoietin hormone produced by the kidney in response to hypoxia (low oxygen in the blood) </a:t>
            </a:r>
          </a:p>
          <a:p>
            <a:pPr marL="342900" lvl="0" indent="-342900" algn="l" rtl="0" fontAlgn="base">
              <a:lnSpc>
                <a:spcPct val="90000"/>
              </a:lnSpc>
              <a:spcBef>
                <a:spcPct val="20000"/>
              </a:spcBef>
              <a:spcAft>
                <a:spcPct val="0"/>
              </a:spcAft>
              <a:buClr>
                <a:srgbClr val="FFCC66"/>
              </a:buClr>
              <a:buFontTx/>
              <a:buChar char="•"/>
            </a:pPr>
            <a:r>
              <a:rPr lang="en-US" altLang="en-US" sz="2400" b="1" kern="0" dirty="0">
                <a:solidFill>
                  <a:schemeClr val="tx1">
                    <a:lumMod val="95000"/>
                    <a:lumOff val="5000"/>
                  </a:schemeClr>
                </a:solidFill>
                <a:latin typeface="Times New Roman" panose="02020603050405020304" pitchFamily="18" charset="0"/>
                <a:cs typeface="Times New Roman" panose="02020603050405020304" pitchFamily="18" charset="0"/>
              </a:rPr>
              <a:t>Hypoxia caused by: </a:t>
            </a:r>
          </a:p>
        </p:txBody>
      </p:sp>
      <p:sp>
        <p:nvSpPr>
          <p:cNvPr id="13" name="مستطيل 12"/>
          <p:cNvSpPr/>
          <p:nvPr/>
        </p:nvSpPr>
        <p:spPr>
          <a:xfrm>
            <a:off x="683568" y="4780315"/>
            <a:ext cx="6840760" cy="1938992"/>
          </a:xfrm>
          <a:prstGeom prst="rect">
            <a:avLst/>
          </a:prstGeom>
        </p:spPr>
        <p:txBody>
          <a:bodyPr wrap="square">
            <a:spAutoFit/>
          </a:bodyPr>
          <a:lstStyle/>
          <a:p>
            <a:pPr marL="1371600" indent="457200" algn="l">
              <a:spcAft>
                <a:spcPts val="0"/>
              </a:spcAft>
            </a:pPr>
            <a:r>
              <a:rPr lang="en-US" sz="2000" dirty="0" smtClean="0">
                <a:latin typeface="Times New Roman"/>
                <a:ea typeface="Times New Roman"/>
              </a:rPr>
              <a:t>.</a:t>
            </a:r>
            <a:r>
              <a:rPr lang="en-US" sz="2000" dirty="0">
                <a:latin typeface="Times New Roman"/>
                <a:ea typeface="Times New Roman"/>
              </a:rPr>
              <a:t>	Less RBCs from </a:t>
            </a:r>
            <a:r>
              <a:rPr lang="en-US" sz="2000" dirty="0" smtClean="0">
                <a:latin typeface="Times New Roman"/>
                <a:ea typeface="Times New Roman"/>
              </a:rPr>
              <a:t>bleeding</a:t>
            </a:r>
            <a:endParaRPr lang="en-US" sz="2000" dirty="0">
              <a:latin typeface="Times New Roman"/>
              <a:ea typeface="Times New Roman"/>
            </a:endParaRPr>
          </a:p>
          <a:p>
            <a:pPr marL="1371600" indent="457200" algn="l">
              <a:spcAft>
                <a:spcPts val="0"/>
              </a:spcAft>
            </a:pPr>
            <a:r>
              <a:rPr lang="en-US" sz="2000" dirty="0" smtClean="0">
                <a:latin typeface="Times New Roman"/>
                <a:ea typeface="Times New Roman"/>
              </a:rPr>
              <a:t>.</a:t>
            </a:r>
            <a:r>
              <a:rPr lang="en-US" sz="2000" dirty="0">
                <a:latin typeface="Times New Roman"/>
                <a:ea typeface="Times New Roman"/>
              </a:rPr>
              <a:t>	</a:t>
            </a:r>
            <a:r>
              <a:rPr lang="en-US" sz="2000" dirty="0" smtClean="0">
                <a:latin typeface="Times New Roman"/>
                <a:ea typeface="Times New Roman"/>
              </a:rPr>
              <a:t>Less </a:t>
            </a:r>
            <a:r>
              <a:rPr lang="en-US" sz="2000" dirty="0">
                <a:latin typeface="Times New Roman"/>
                <a:ea typeface="Times New Roman"/>
              </a:rPr>
              <a:t>RBCs from excess RBC </a:t>
            </a:r>
            <a:r>
              <a:rPr lang="en-US" sz="2000" dirty="0" smtClean="0">
                <a:latin typeface="Times New Roman"/>
                <a:ea typeface="Times New Roman"/>
              </a:rPr>
              <a:t>destruction</a:t>
            </a:r>
            <a:endParaRPr lang="en-US" sz="2000" dirty="0">
              <a:latin typeface="Times New Roman"/>
              <a:ea typeface="Times New Roman"/>
            </a:endParaRPr>
          </a:p>
          <a:p>
            <a:pPr marL="1371600" indent="457200" algn="l">
              <a:spcAft>
                <a:spcPts val="0"/>
              </a:spcAft>
            </a:pPr>
            <a:r>
              <a:rPr lang="en-US" sz="2000" dirty="0" smtClean="0">
                <a:latin typeface="Times New Roman"/>
                <a:ea typeface="Times New Roman"/>
              </a:rPr>
              <a:t>.</a:t>
            </a:r>
            <a:r>
              <a:rPr lang="en-US" sz="2000" dirty="0">
                <a:latin typeface="Times New Roman"/>
                <a:ea typeface="Times New Roman"/>
              </a:rPr>
              <a:t>	Low oxygen levels (high altitude, illness)</a:t>
            </a:r>
          </a:p>
          <a:p>
            <a:pPr marL="1371600" indent="457200" algn="l">
              <a:spcAft>
                <a:spcPts val="0"/>
              </a:spcAft>
            </a:pPr>
            <a:r>
              <a:rPr lang="en-US" sz="2000" dirty="0" smtClean="0">
                <a:latin typeface="Times New Roman"/>
                <a:ea typeface="Times New Roman"/>
              </a:rPr>
              <a:t>.</a:t>
            </a:r>
            <a:r>
              <a:rPr lang="en-US" sz="2000" dirty="0">
                <a:latin typeface="Times New Roman"/>
                <a:ea typeface="Times New Roman"/>
              </a:rPr>
              <a:t>	Increased oxygen demand (exercise)</a:t>
            </a:r>
            <a:endParaRPr lang="en-US" sz="2000" dirty="0">
              <a:effectLst/>
              <a:latin typeface="Times New Roman"/>
              <a:ea typeface="Times New Roman"/>
            </a:endParaRPr>
          </a:p>
        </p:txBody>
      </p:sp>
    </p:spTree>
    <p:extLst>
      <p:ext uri="{BB962C8B-B14F-4D97-AF65-F5344CB8AC3E}">
        <p14:creationId xmlns:p14="http://schemas.microsoft.com/office/powerpoint/2010/main" val="1597755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3" name="Picture 5"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4176464"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8640"/>
            <a:ext cx="4454525" cy="610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55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404664"/>
            <a:ext cx="8424936" cy="6414644"/>
          </a:xfrm>
          <a:prstGeom prst="rect">
            <a:avLst/>
          </a:prstGeom>
        </p:spPr>
        <p:txBody>
          <a:bodyPr wrap="square">
            <a:spAutoFit/>
          </a:bodyPr>
          <a:lstStyle/>
          <a:p>
            <a:pPr marL="1371600" algn="l">
              <a:spcAft>
                <a:spcPts val="0"/>
              </a:spcAft>
            </a:pPr>
            <a:r>
              <a:rPr lang="en-US" dirty="0" smtClean="0">
                <a:latin typeface="Times New Roman"/>
                <a:ea typeface="Times New Roman"/>
              </a:rPr>
              <a:t>.</a:t>
            </a:r>
            <a:r>
              <a:rPr lang="en-US" dirty="0">
                <a:latin typeface="Times New Roman"/>
                <a:ea typeface="Times New Roman"/>
              </a:rPr>
              <a:t>	</a:t>
            </a:r>
            <a:r>
              <a:rPr lang="en-US" altLang="en-US" sz="2800" b="1" kern="0" dirty="0" smtClean="0">
                <a:solidFill>
                  <a:srgbClr val="FF0000"/>
                </a:solidFill>
                <a:latin typeface="Comic Sans MS" pitchFamily="66" charset="0"/>
                <a:ea typeface="+mj-ea"/>
                <a:cs typeface="Arial"/>
              </a:rPr>
              <a:t>Erythropoietin</a:t>
            </a:r>
            <a:endParaRPr lang="en-US" dirty="0">
              <a:latin typeface="Times New Roman"/>
              <a:ea typeface="Times New Roman"/>
            </a:endParaRPr>
          </a:p>
          <a:p>
            <a:pPr marL="342900" lvl="0" indent="-342900" algn="l" rtl="0" fontAlgn="base">
              <a:lnSpc>
                <a:spcPct val="90000"/>
              </a:lnSpc>
              <a:spcBef>
                <a:spcPct val="20000"/>
              </a:spcBef>
              <a:spcAft>
                <a:spcPct val="0"/>
              </a:spcAft>
              <a:buClr>
                <a:srgbClr val="FFCC66"/>
              </a:buClr>
              <a:buFontTx/>
              <a:buChar char="•"/>
            </a:pPr>
            <a:r>
              <a:rPr lang="en-US" altLang="en-US" sz="2400" b="1" kern="0" dirty="0" smtClean="0">
                <a:solidFill>
                  <a:schemeClr val="tx1">
                    <a:lumMod val="65000"/>
                    <a:lumOff val="35000"/>
                  </a:schemeClr>
                </a:solidFill>
                <a:latin typeface="Comic Sans MS" pitchFamily="66" charset="0"/>
                <a:cs typeface="Arial"/>
              </a:rPr>
              <a:t> </a:t>
            </a:r>
            <a:r>
              <a:rPr lang="en-US" altLang="en-US" sz="2000" b="1" kern="0" dirty="0" smtClean="0">
                <a:solidFill>
                  <a:schemeClr val="tx1">
                    <a:lumMod val="65000"/>
                    <a:lumOff val="35000"/>
                  </a:schemeClr>
                </a:solidFill>
                <a:latin typeface="Times New Roman" panose="02020603050405020304" pitchFamily="18" charset="0"/>
                <a:cs typeface="Times New Roman" panose="02020603050405020304" pitchFamily="18" charset="0"/>
              </a:rPr>
              <a:t>Is Glycoprotein 90</a:t>
            </a:r>
            <a:r>
              <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rPr>
              <a:t>% from renal cortex 10% liver</a:t>
            </a:r>
          </a:p>
          <a:p>
            <a:pPr marL="342900" lvl="0" indent="-342900" algn="l" rtl="0" fontAlgn="base">
              <a:lnSpc>
                <a:spcPct val="90000"/>
              </a:lnSpc>
              <a:spcBef>
                <a:spcPct val="20000"/>
              </a:spcBef>
              <a:spcAft>
                <a:spcPct val="0"/>
              </a:spcAft>
              <a:buClr>
                <a:srgbClr val="FFCC66"/>
              </a:buClr>
              <a:buFontTx/>
              <a:buChar char="•"/>
            </a:pPr>
            <a:r>
              <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rPr>
              <a:t>Stimulate the growth of early stem cells</a:t>
            </a:r>
          </a:p>
          <a:p>
            <a:pPr marL="342900" lvl="0" indent="-342900" algn="l" rtl="0" fontAlgn="base">
              <a:lnSpc>
                <a:spcPct val="90000"/>
              </a:lnSpc>
              <a:spcBef>
                <a:spcPct val="20000"/>
              </a:spcBef>
              <a:spcAft>
                <a:spcPct val="0"/>
              </a:spcAft>
              <a:buClr>
                <a:srgbClr val="FFCC66"/>
              </a:buClr>
              <a:buFontTx/>
              <a:buChar char="•"/>
            </a:pPr>
            <a:r>
              <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rPr>
              <a:t>Does not affect maturation process</a:t>
            </a:r>
          </a:p>
          <a:p>
            <a:pPr marL="342900" lvl="0" indent="-342900" algn="l" rtl="0" fontAlgn="base">
              <a:lnSpc>
                <a:spcPct val="90000"/>
              </a:lnSpc>
              <a:spcBef>
                <a:spcPct val="20000"/>
              </a:spcBef>
              <a:spcAft>
                <a:spcPct val="0"/>
              </a:spcAft>
              <a:buClr>
                <a:srgbClr val="FFCC66"/>
              </a:buClr>
              <a:buFontTx/>
              <a:buChar char="•"/>
            </a:pPr>
            <a:r>
              <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rPr>
              <a:t>Can be measured in plasma &amp; urine</a:t>
            </a:r>
          </a:p>
          <a:p>
            <a:pPr marL="342900" lvl="0" indent="-342900" algn="l" rtl="0" fontAlgn="base">
              <a:lnSpc>
                <a:spcPct val="90000"/>
              </a:lnSpc>
              <a:spcBef>
                <a:spcPct val="20000"/>
              </a:spcBef>
              <a:spcAft>
                <a:spcPct val="0"/>
              </a:spcAft>
              <a:buClr>
                <a:srgbClr val="FFCC66"/>
              </a:buClr>
              <a:buFontTx/>
              <a:buChar char="•"/>
            </a:pPr>
            <a:r>
              <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rPr>
              <a:t>High levels of erythropoietin</a:t>
            </a:r>
          </a:p>
          <a:p>
            <a:pPr marL="1600200" lvl="3" indent="-228600" algn="l" rtl="0" fontAlgn="base">
              <a:lnSpc>
                <a:spcPct val="90000"/>
              </a:lnSpc>
              <a:spcBef>
                <a:spcPct val="20000"/>
              </a:spcBef>
              <a:spcAft>
                <a:spcPct val="0"/>
              </a:spcAft>
              <a:buFontTx/>
              <a:buChar char="–"/>
            </a:pPr>
            <a:r>
              <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rPr>
              <a:t>anemia </a:t>
            </a:r>
          </a:p>
          <a:p>
            <a:pPr marL="1600200" lvl="3" indent="-228600" algn="l" rtl="0" fontAlgn="base">
              <a:lnSpc>
                <a:spcPct val="90000"/>
              </a:lnSpc>
              <a:spcBef>
                <a:spcPct val="20000"/>
              </a:spcBef>
              <a:spcAft>
                <a:spcPct val="0"/>
              </a:spcAft>
            </a:pPr>
            <a:r>
              <a:rPr lang="en-US" altLang="en-US" sz="2000" b="1" kern="0" dirty="0" smtClean="0">
                <a:solidFill>
                  <a:schemeClr val="tx1">
                    <a:lumMod val="65000"/>
                    <a:lumOff val="35000"/>
                  </a:schemeClr>
                </a:solidFill>
                <a:latin typeface="Times New Roman" panose="02020603050405020304" pitchFamily="18" charset="0"/>
                <a:cs typeface="Times New Roman" panose="02020603050405020304" pitchFamily="18" charset="0"/>
              </a:rPr>
              <a:t> -High altitude                     </a:t>
            </a:r>
            <a:r>
              <a:rPr lang="en-US" altLang="en-US" sz="2400" u="sng" kern="0" dirty="0">
                <a:solidFill>
                  <a:srgbClr val="FF0000"/>
                </a:solidFill>
                <a:latin typeface="Times New Roman" panose="02020603050405020304" pitchFamily="18" charset="0"/>
                <a:cs typeface="Times New Roman" panose="02020603050405020304" pitchFamily="18" charset="0"/>
              </a:rPr>
              <a:t>P</a:t>
            </a:r>
            <a:r>
              <a:rPr lang="en-US" altLang="en-US" sz="2400" u="sng" kern="0" dirty="0" smtClean="0">
                <a:solidFill>
                  <a:srgbClr val="FF0000"/>
                </a:solidFill>
                <a:latin typeface="Times New Roman" panose="02020603050405020304" pitchFamily="18" charset="0"/>
                <a:cs typeface="Times New Roman" panose="02020603050405020304" pitchFamily="18" charset="0"/>
              </a:rPr>
              <a:t>olycythemia</a:t>
            </a:r>
            <a:r>
              <a:rPr lang="en-US" altLang="en-US" sz="2400" b="1" kern="0" dirty="0" smtClean="0">
                <a:solidFill>
                  <a:srgbClr val="FF0000"/>
                </a:solidFill>
                <a:latin typeface="Times New Roman" panose="02020603050405020304" pitchFamily="18" charset="0"/>
                <a:cs typeface="Times New Roman" panose="02020603050405020304" pitchFamily="18" charset="0"/>
              </a:rPr>
              <a:t>  </a:t>
            </a:r>
            <a:r>
              <a:rPr lang="en-US" altLang="en-US" sz="2000" b="1" kern="0"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1600200" lvl="3" indent="-228600" algn="l" rtl="0" fontAlgn="base">
              <a:lnSpc>
                <a:spcPct val="90000"/>
              </a:lnSpc>
              <a:spcBef>
                <a:spcPct val="20000"/>
              </a:spcBef>
              <a:spcAft>
                <a:spcPct val="0"/>
              </a:spcAft>
              <a:buFontTx/>
              <a:buChar char="–"/>
            </a:pPr>
            <a:r>
              <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rPr>
              <a:t>Heart </a:t>
            </a:r>
            <a:r>
              <a:rPr lang="en-US" altLang="en-US" sz="2000" b="1" kern="0" dirty="0" smtClean="0">
                <a:solidFill>
                  <a:schemeClr val="tx1">
                    <a:lumMod val="65000"/>
                    <a:lumOff val="35000"/>
                  </a:schemeClr>
                </a:solidFill>
                <a:latin typeface="Times New Roman" panose="02020603050405020304" pitchFamily="18" charset="0"/>
                <a:cs typeface="Times New Roman" panose="02020603050405020304" pitchFamily="18" charset="0"/>
              </a:rPr>
              <a:t>failure                   </a:t>
            </a:r>
            <a:endParaRPr lang="en-US" altLang="en-US" sz="2000" b="1" kern="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1600200" lvl="3" indent="-228600" algn="l" rtl="0" fontAlgn="base">
              <a:lnSpc>
                <a:spcPct val="90000"/>
              </a:lnSpc>
              <a:spcBef>
                <a:spcPct val="20000"/>
              </a:spcBef>
              <a:spcAft>
                <a:spcPct val="0"/>
              </a:spcAft>
              <a:buFontTx/>
              <a:buChar char="–"/>
            </a:pPr>
            <a:r>
              <a:rPr lang="en-US" altLang="en-US" sz="2000" b="1" kern="0" dirty="0" smtClean="0">
                <a:solidFill>
                  <a:schemeClr val="tx1">
                    <a:lumMod val="65000"/>
                    <a:lumOff val="35000"/>
                  </a:schemeClr>
                </a:solidFill>
                <a:latin typeface="Times New Roman" panose="02020603050405020304" pitchFamily="18" charset="0"/>
                <a:cs typeface="Times New Roman" panose="02020603050405020304" pitchFamily="18" charset="0"/>
              </a:rPr>
              <a:t>Lungs disease</a:t>
            </a:r>
            <a:endParaRPr lang="en-US" dirty="0" smtClean="0">
              <a:latin typeface="Times New Roman"/>
              <a:ea typeface="Times New Roman"/>
            </a:endParaRPr>
          </a:p>
          <a:p>
            <a:pPr marL="1371600" algn="l">
              <a:spcAft>
                <a:spcPts val="0"/>
              </a:spcAft>
            </a:pPr>
            <a:r>
              <a:rPr lang="en-US" b="1" dirty="0" smtClean="0">
                <a:latin typeface="Times New Roman"/>
                <a:ea typeface="Times New Roman"/>
              </a:rPr>
              <a:t>B- Iron </a:t>
            </a:r>
            <a:r>
              <a:rPr lang="en-US" b="1" dirty="0">
                <a:latin typeface="Times New Roman"/>
                <a:ea typeface="Times New Roman"/>
              </a:rPr>
              <a:t>- essential for hemoglobin to carry </a:t>
            </a:r>
            <a:r>
              <a:rPr lang="en-US" b="1" dirty="0" smtClean="0">
                <a:latin typeface="Times New Roman"/>
                <a:ea typeface="Times New Roman"/>
              </a:rPr>
              <a:t>oxygen</a:t>
            </a:r>
            <a:endParaRPr lang="en-US" sz="1600" b="1" dirty="0">
              <a:latin typeface="Times New Roman"/>
              <a:ea typeface="Times New Roman"/>
            </a:endParaRPr>
          </a:p>
          <a:p>
            <a:pPr marL="1371600" indent="457200" algn="l">
              <a:spcAft>
                <a:spcPts val="0"/>
              </a:spcAft>
            </a:pPr>
            <a:r>
              <a:rPr lang="en-US" b="1" dirty="0">
                <a:latin typeface="Times New Roman"/>
                <a:ea typeface="Times New Roman"/>
              </a:rPr>
              <a:t>	</a:t>
            </a:r>
            <a:r>
              <a:rPr lang="en-US" b="1" dirty="0" smtClean="0">
                <a:latin typeface="Times New Roman"/>
                <a:ea typeface="Times New Roman"/>
              </a:rPr>
              <a:t>1- 65</a:t>
            </a:r>
            <a:r>
              <a:rPr lang="en-US" b="1" dirty="0">
                <a:latin typeface="Times New Roman"/>
                <a:ea typeface="Times New Roman"/>
              </a:rPr>
              <a:t>% of Fe in body is in hemoglobin</a:t>
            </a:r>
            <a:endParaRPr lang="en-US" sz="1600" b="1" dirty="0">
              <a:latin typeface="Times New Roman"/>
              <a:ea typeface="Times New Roman"/>
            </a:endParaRPr>
          </a:p>
          <a:p>
            <a:pPr marL="1371600" indent="457200" algn="l">
              <a:spcAft>
                <a:spcPts val="0"/>
              </a:spcAft>
            </a:pPr>
            <a:r>
              <a:rPr lang="en-US" b="1" dirty="0">
                <a:latin typeface="Times New Roman"/>
                <a:ea typeface="Times New Roman"/>
              </a:rPr>
              <a:t>	</a:t>
            </a:r>
            <a:r>
              <a:rPr lang="en-US" b="1" dirty="0" smtClean="0">
                <a:latin typeface="Times New Roman"/>
                <a:ea typeface="Times New Roman"/>
              </a:rPr>
              <a:t>2-liver </a:t>
            </a:r>
            <a:r>
              <a:rPr lang="en-US" b="1" dirty="0">
                <a:latin typeface="Times New Roman"/>
                <a:ea typeface="Times New Roman"/>
              </a:rPr>
              <a:t>and spleen store most excess Fe bound to ferritin and hemosiderin</a:t>
            </a:r>
            <a:endParaRPr lang="en-US" sz="1600" b="1" dirty="0">
              <a:latin typeface="Times New Roman"/>
              <a:ea typeface="Times New Roman"/>
            </a:endParaRPr>
          </a:p>
          <a:p>
            <a:pPr marL="1371600" indent="457200" algn="l">
              <a:spcAft>
                <a:spcPts val="0"/>
              </a:spcAft>
            </a:pPr>
            <a:r>
              <a:rPr lang="en-US" b="1" dirty="0" smtClean="0">
                <a:latin typeface="Times New Roman"/>
                <a:ea typeface="Times New Roman"/>
              </a:rPr>
              <a:t>.</a:t>
            </a:r>
            <a:r>
              <a:rPr lang="en-US" b="1" dirty="0">
                <a:latin typeface="Times New Roman"/>
                <a:ea typeface="Times New Roman"/>
              </a:rPr>
              <a:t>	</a:t>
            </a:r>
            <a:r>
              <a:rPr lang="en-US" b="1" dirty="0" smtClean="0">
                <a:latin typeface="Times New Roman"/>
                <a:ea typeface="Times New Roman"/>
              </a:rPr>
              <a:t>3-Fe </a:t>
            </a:r>
            <a:r>
              <a:rPr lang="en-US" b="1" dirty="0">
                <a:latin typeface="Times New Roman"/>
                <a:ea typeface="Times New Roman"/>
              </a:rPr>
              <a:t>in blood bound to transferrin</a:t>
            </a:r>
            <a:endParaRPr lang="en-US" sz="1600" b="1" dirty="0">
              <a:latin typeface="Times New Roman"/>
              <a:ea typeface="Times New Roman"/>
            </a:endParaRPr>
          </a:p>
          <a:p>
            <a:pPr marL="1371600" indent="457200" algn="l">
              <a:spcAft>
                <a:spcPts val="0"/>
              </a:spcAft>
            </a:pPr>
            <a:r>
              <a:rPr lang="en-US" b="1" dirty="0">
                <a:latin typeface="Times New Roman"/>
                <a:ea typeface="Times New Roman"/>
              </a:rPr>
              <a:t>	</a:t>
            </a:r>
            <a:r>
              <a:rPr lang="en-US" b="1" dirty="0" smtClean="0">
                <a:latin typeface="Times New Roman"/>
                <a:ea typeface="Times New Roman"/>
              </a:rPr>
              <a:t>4-daily </a:t>
            </a:r>
            <a:r>
              <a:rPr lang="en-US" b="1" dirty="0">
                <a:latin typeface="Times New Roman"/>
                <a:ea typeface="Times New Roman"/>
              </a:rPr>
              <a:t>Fe loss: 0.9 mg men/l.7 mg women</a:t>
            </a:r>
            <a:endParaRPr lang="en-US" sz="1600" b="1" dirty="0">
              <a:latin typeface="Times New Roman"/>
              <a:ea typeface="Times New Roman"/>
            </a:endParaRPr>
          </a:p>
          <a:p>
            <a:pPr algn="l">
              <a:spcAft>
                <a:spcPts val="0"/>
              </a:spcAft>
            </a:pPr>
            <a:r>
              <a:rPr lang="en-US" b="1" dirty="0">
                <a:latin typeface="Times New Roman"/>
                <a:ea typeface="Times New Roman"/>
              </a:rPr>
              <a:t> </a:t>
            </a:r>
            <a:endParaRPr lang="en-US" sz="1600" b="1" dirty="0">
              <a:latin typeface="Times New Roman"/>
              <a:ea typeface="Times New Roman"/>
            </a:endParaRPr>
          </a:p>
          <a:p>
            <a:pPr marL="1371600" algn="l">
              <a:spcAft>
                <a:spcPts val="0"/>
              </a:spcAft>
            </a:pPr>
            <a:r>
              <a:rPr lang="en-US" b="1" dirty="0">
                <a:latin typeface="Times New Roman"/>
                <a:ea typeface="Times New Roman"/>
              </a:rPr>
              <a:t>	</a:t>
            </a:r>
            <a:r>
              <a:rPr lang="en-US" b="1" dirty="0" smtClean="0">
                <a:latin typeface="Times New Roman"/>
                <a:ea typeface="Times New Roman"/>
              </a:rPr>
              <a:t>C – Vitamins as B-complex - </a:t>
            </a:r>
            <a:r>
              <a:rPr lang="en-US" b="1" dirty="0" err="1" smtClean="0">
                <a:latin typeface="Times New Roman"/>
                <a:ea typeface="Times New Roman"/>
              </a:rPr>
              <a:t>Vit</a:t>
            </a:r>
            <a:r>
              <a:rPr lang="en-US" b="1" dirty="0" smtClean="0">
                <a:latin typeface="Times New Roman"/>
                <a:ea typeface="Times New Roman"/>
              </a:rPr>
              <a:t> </a:t>
            </a:r>
            <a:r>
              <a:rPr lang="en-US" b="1" dirty="0">
                <a:latin typeface="Times New Roman"/>
                <a:ea typeface="Times New Roman"/>
              </a:rPr>
              <a:t>B12 and Folic Acid essential for </a:t>
            </a:r>
            <a:r>
              <a:rPr lang="en-US" b="1" dirty="0" smtClean="0">
                <a:latin typeface="Times New Roman"/>
                <a:ea typeface="Times New Roman"/>
              </a:rPr>
              <a:t>DNA </a:t>
            </a:r>
            <a:r>
              <a:rPr lang="en-US" b="1" dirty="0">
                <a:latin typeface="Times New Roman"/>
                <a:ea typeface="Times New Roman"/>
              </a:rPr>
              <a:t>synthesis in early mitotic divisions leading to erythrocytes</a:t>
            </a:r>
            <a:endParaRPr lang="en-US" sz="1600" b="1" dirty="0">
              <a:effectLst/>
              <a:latin typeface="Times New Roman"/>
              <a:ea typeface="Times New Roman"/>
            </a:endParaRPr>
          </a:p>
        </p:txBody>
      </p:sp>
      <p:sp>
        <p:nvSpPr>
          <p:cNvPr id="4" name="قوس كبير أيمن 3"/>
          <p:cNvSpPr/>
          <p:nvPr/>
        </p:nvSpPr>
        <p:spPr>
          <a:xfrm>
            <a:off x="4031940" y="2708920"/>
            <a:ext cx="648072" cy="1440160"/>
          </a:xfrm>
          <a:prstGeom prst="rightBrace">
            <a:avLst>
              <a:gd name="adj1" fmla="val 8333"/>
              <a:gd name="adj2" fmla="val 506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41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ربع نص 3"/>
          <p:cNvSpPr txBox="1"/>
          <p:nvPr/>
        </p:nvSpPr>
        <p:spPr>
          <a:xfrm>
            <a:off x="2051720" y="764704"/>
            <a:ext cx="4824536" cy="1323439"/>
          </a:xfrm>
          <a:prstGeom prst="rect">
            <a:avLst/>
          </a:prstGeom>
          <a:noFill/>
        </p:spPr>
        <p:txBody>
          <a:bodyPr wrap="square" rtlCol="0">
            <a:spAutoFit/>
          </a:bodyPr>
          <a:lstStyle/>
          <a:p>
            <a:pPr algn="l"/>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Narrow" panose="020B0606020202030204" pitchFamily="34" charset="0"/>
              </a:rPr>
              <a:t>THANK YOU</a:t>
            </a:r>
          </a:p>
          <a:p>
            <a:pPr algn="l"/>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Narrow" panose="020B0606020202030204" pitchFamily="34" charset="0"/>
            </a:endParaRPr>
          </a:p>
        </p:txBody>
      </p:sp>
    </p:spTree>
    <p:extLst>
      <p:ext uri="{BB962C8B-B14F-4D97-AF65-F5344CB8AC3E}">
        <p14:creationId xmlns:p14="http://schemas.microsoft.com/office/powerpoint/2010/main" val="42011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692696"/>
            <a:ext cx="7772400" cy="936104"/>
          </a:xfrm>
        </p:spPr>
        <p:txBody>
          <a:bodyPr/>
          <a:lstStyle/>
          <a:p>
            <a:r>
              <a:rPr lang="en-US" dirty="0" smtClean="0">
                <a:solidFill>
                  <a:srgbClr val="FF0000"/>
                </a:solidFill>
                <a:latin typeface="Algerian" panose="04020705040A02060702" pitchFamily="82" charset="0"/>
              </a:rPr>
              <a:t>OBJECTIVES: </a:t>
            </a:r>
            <a:endParaRPr lang="en-US" dirty="0">
              <a:solidFill>
                <a:srgbClr val="FF0000"/>
              </a:solidFill>
              <a:latin typeface="Algerian" panose="04020705040A02060702" pitchFamily="82" charset="0"/>
            </a:endParaRPr>
          </a:p>
        </p:txBody>
      </p:sp>
      <p:sp useBgFill="1">
        <p:nvSpPr>
          <p:cNvPr id="3" name="عنصر نائب للنص 2"/>
          <p:cNvSpPr>
            <a:spLocks noGrp="1"/>
          </p:cNvSpPr>
          <p:nvPr>
            <p:ph type="body" idx="1"/>
          </p:nvPr>
        </p:nvSpPr>
        <p:spPr>
          <a:xfrm>
            <a:off x="179512" y="1556792"/>
            <a:ext cx="8964488" cy="4824536"/>
          </a:xfrm>
          <a:ln>
            <a:solidFill>
              <a:srgbClr val="7030A0">
                <a:alpha val="94000"/>
              </a:srgbClr>
            </a:solidFill>
          </a:ln>
        </p:spPr>
        <p:txBody>
          <a:bodyPr>
            <a:noAutofit/>
          </a:bodyPr>
          <a:lstStyle/>
          <a:p>
            <a:r>
              <a:rPr lang="en-US" sz="4000" b="1" dirty="0">
                <a:solidFill>
                  <a:srgbClr val="FFFF00"/>
                </a:solidFill>
                <a:latin typeface="Arial Narrow" panose="020B0606020202030204" pitchFamily="34" charset="0"/>
              </a:rPr>
              <a:t>1-Describe Cellular and non-cellular components of blood</a:t>
            </a:r>
          </a:p>
          <a:p>
            <a:r>
              <a:rPr lang="en-US" sz="4000" b="1" dirty="0" smtClean="0">
                <a:solidFill>
                  <a:srgbClr val="002060"/>
                </a:solidFill>
                <a:latin typeface="Arial Narrow" panose="020B0606020202030204" pitchFamily="34" charset="0"/>
              </a:rPr>
              <a:t>2-Recognise features of blood and functions</a:t>
            </a:r>
            <a:endParaRPr lang="en-US" sz="4000" b="1" dirty="0">
              <a:solidFill>
                <a:srgbClr val="002060"/>
              </a:solidFill>
              <a:latin typeface="Arial Narrow" panose="020B0606020202030204" pitchFamily="34" charset="0"/>
            </a:endParaRPr>
          </a:p>
          <a:p>
            <a:r>
              <a:rPr lang="en-US" sz="4000" b="1" dirty="0" smtClean="0">
                <a:solidFill>
                  <a:schemeClr val="tx1">
                    <a:lumMod val="95000"/>
                  </a:schemeClr>
                </a:solidFill>
                <a:latin typeface="Arial Narrow" panose="020B0606020202030204" pitchFamily="34" charset="0"/>
              </a:rPr>
              <a:t>3-Define Erythropoiesis, leucopoiesis and </a:t>
            </a:r>
            <a:r>
              <a:rPr lang="en-US" sz="4000" b="1" dirty="0" err="1" smtClean="0">
                <a:solidFill>
                  <a:schemeClr val="tx1">
                    <a:lumMod val="95000"/>
                  </a:schemeClr>
                </a:solidFill>
                <a:latin typeface="Arial Narrow" panose="020B0606020202030204" pitchFamily="34" charset="0"/>
              </a:rPr>
              <a:t>thrombopoiesis</a:t>
            </a:r>
            <a:r>
              <a:rPr lang="en-US" sz="4000" b="1" dirty="0">
                <a:solidFill>
                  <a:schemeClr val="tx1">
                    <a:lumMod val="95000"/>
                  </a:schemeClr>
                </a:solidFill>
                <a:latin typeface="Arial Narrow" panose="020B0606020202030204" pitchFamily="34" charset="0"/>
              </a:rPr>
              <a:t>.</a:t>
            </a:r>
          </a:p>
          <a:p>
            <a:r>
              <a:rPr lang="en-US" sz="4000" b="1" dirty="0" smtClean="0">
                <a:solidFill>
                  <a:srgbClr val="7030A0"/>
                </a:solidFill>
                <a:latin typeface="Arial Narrow" panose="020B0606020202030204" pitchFamily="34" charset="0"/>
              </a:rPr>
              <a:t>4-Recognize </a:t>
            </a:r>
            <a:r>
              <a:rPr lang="en-US" sz="4000" b="1" dirty="0">
                <a:solidFill>
                  <a:srgbClr val="7030A0"/>
                </a:solidFill>
                <a:latin typeface="Arial Narrow" panose="020B0606020202030204" pitchFamily="34" charset="0"/>
              </a:rPr>
              <a:t>sites of RBC formation at different </a:t>
            </a:r>
            <a:r>
              <a:rPr lang="en-US" sz="4000" b="1" dirty="0" smtClean="0">
                <a:solidFill>
                  <a:srgbClr val="7030A0"/>
                </a:solidFill>
                <a:latin typeface="Arial Narrow" panose="020B0606020202030204" pitchFamily="34" charset="0"/>
              </a:rPr>
              <a:t>developmental age.</a:t>
            </a:r>
            <a:endParaRPr lang="en-US" sz="4000" b="1" dirty="0">
              <a:solidFill>
                <a:srgbClr val="7030A0"/>
              </a:solidFill>
              <a:latin typeface="Arial Narrow" panose="020B0606020202030204" pitchFamily="34" charset="0"/>
            </a:endParaRPr>
          </a:p>
        </p:txBody>
      </p:sp>
    </p:spTree>
    <p:extLst>
      <p:ext uri="{BB962C8B-B14F-4D97-AF65-F5344CB8AC3E}">
        <p14:creationId xmlns:p14="http://schemas.microsoft.com/office/powerpoint/2010/main" val="37314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0358"/>
            <a:ext cx="8223448" cy="554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47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04664"/>
            <a:ext cx="8424936" cy="8217634"/>
          </a:xfrm>
          <a:prstGeom prst="rect">
            <a:avLst/>
          </a:prstGeom>
        </p:spPr>
        <p:txBody>
          <a:bodyPr wrap="square">
            <a:spAutoFit/>
          </a:bodyPr>
          <a:lstStyle/>
          <a:p>
            <a:pPr lvl="0" algn="l" rtl="0" fontAlgn="base">
              <a:spcBef>
                <a:spcPct val="0"/>
              </a:spcBef>
              <a:spcAft>
                <a:spcPct val="0"/>
              </a:spcAft>
            </a:pPr>
            <a:r>
              <a:rPr lang="en-US" sz="4000" b="1" dirty="0" smtClean="0">
                <a:solidFill>
                  <a:srgbClr val="FF0000"/>
                </a:solidFill>
                <a:latin typeface="Times New Roman" pitchFamily="18" charset="0"/>
                <a:ea typeface="Times New Roman" pitchFamily="18" charset="0"/>
                <a:cs typeface="Times New Roman" pitchFamily="18" charset="0"/>
              </a:rPr>
              <a:t>Blood:</a:t>
            </a:r>
          </a:p>
          <a:p>
            <a:pPr lvl="0" algn="l" rtl="0" fontAlgn="base">
              <a:spcBef>
                <a:spcPct val="0"/>
              </a:spcBef>
              <a:spcAft>
                <a:spcPct val="0"/>
              </a:spcAft>
            </a:pPr>
            <a:r>
              <a:rPr lang="en-US" sz="2400" dirty="0" smtClean="0">
                <a:solidFill>
                  <a:prstClr val="black"/>
                </a:solidFill>
                <a:latin typeface="Times New Roman" pitchFamily="18" charset="0"/>
                <a:ea typeface="Times New Roman" pitchFamily="18" charset="0"/>
                <a:cs typeface="Times New Roman" pitchFamily="18" charset="0"/>
              </a:rPr>
              <a:t>It </a:t>
            </a:r>
            <a:r>
              <a:rPr lang="en-US" sz="2400" dirty="0">
                <a:solidFill>
                  <a:prstClr val="black"/>
                </a:solidFill>
                <a:latin typeface="Times New Roman" pitchFamily="18" charset="0"/>
                <a:ea typeface="Times New Roman" pitchFamily="18" charset="0"/>
                <a:cs typeface="Times New Roman" pitchFamily="18" charset="0"/>
              </a:rPr>
              <a:t>is a specialized circulating fluid connective tissue composed of cells suspended in fluid intercellular substances called plasma. </a:t>
            </a:r>
          </a:p>
          <a:p>
            <a:pPr lvl="0" algn="l" rtl="0" fontAlgn="base">
              <a:spcBef>
                <a:spcPct val="0"/>
              </a:spcBef>
              <a:spcAft>
                <a:spcPct val="0"/>
              </a:spcAft>
            </a:pPr>
            <a:r>
              <a:rPr lang="en-US" sz="2400" dirty="0">
                <a:solidFill>
                  <a:prstClr val="black"/>
                </a:solidFill>
                <a:latin typeface="Times New Roman" pitchFamily="18" charset="0"/>
                <a:ea typeface="Times New Roman" pitchFamily="18" charset="0"/>
                <a:cs typeface="Times New Roman" pitchFamily="18" charset="0"/>
              </a:rPr>
              <a:t>It supplies O</a:t>
            </a:r>
            <a:r>
              <a:rPr lang="en-US" sz="2400" baseline="-30000" dirty="0">
                <a:solidFill>
                  <a:prstClr val="black"/>
                </a:solidFill>
                <a:latin typeface="Times New Roman" pitchFamily="18" charset="0"/>
                <a:ea typeface="Times New Roman" pitchFamily="18" charset="0"/>
                <a:cs typeface="Times New Roman" pitchFamily="18" charset="0"/>
              </a:rPr>
              <a:t>2</a:t>
            </a:r>
            <a:r>
              <a:rPr lang="en-US" sz="2400" dirty="0">
                <a:solidFill>
                  <a:prstClr val="black"/>
                </a:solidFill>
                <a:latin typeface="Times New Roman" pitchFamily="18" charset="0"/>
                <a:ea typeface="Times New Roman" pitchFamily="18" charset="0"/>
                <a:cs typeface="Times New Roman" pitchFamily="18" charset="0"/>
              </a:rPr>
              <a:t> </a:t>
            </a:r>
            <a:r>
              <a:rPr lang="en-US" sz="2400" dirty="0" smtClean="0">
                <a:solidFill>
                  <a:prstClr val="black"/>
                </a:solidFill>
                <a:latin typeface="Times New Roman" pitchFamily="18" charset="0"/>
                <a:ea typeface="Times New Roman" pitchFamily="18" charset="0"/>
                <a:cs typeface="Times New Roman" pitchFamily="18" charset="0"/>
              </a:rPr>
              <a:t>and  </a:t>
            </a:r>
            <a:r>
              <a:rPr lang="en-US" sz="2400" dirty="0">
                <a:solidFill>
                  <a:prstClr val="black"/>
                </a:solidFill>
                <a:latin typeface="Times New Roman" pitchFamily="18" charset="0"/>
                <a:ea typeface="Times New Roman" pitchFamily="18" charset="0"/>
                <a:cs typeface="Times New Roman" pitchFamily="18" charset="0"/>
              </a:rPr>
              <a:t>nutrients &amp; removes CO</a:t>
            </a:r>
            <a:r>
              <a:rPr lang="en-US" sz="2400" baseline="-30000" dirty="0">
                <a:solidFill>
                  <a:prstClr val="black"/>
                </a:solidFill>
                <a:latin typeface="Times New Roman" pitchFamily="18" charset="0"/>
                <a:ea typeface="Times New Roman" pitchFamily="18" charset="0"/>
                <a:cs typeface="Times New Roman" pitchFamily="18" charset="0"/>
              </a:rPr>
              <a:t>2</a:t>
            </a:r>
            <a:r>
              <a:rPr lang="en-US" sz="2400" dirty="0">
                <a:solidFill>
                  <a:prstClr val="black"/>
                </a:solidFill>
                <a:latin typeface="Times New Roman" pitchFamily="18" charset="0"/>
                <a:ea typeface="Times New Roman" pitchFamily="18" charset="0"/>
                <a:cs typeface="Times New Roman" pitchFamily="18" charset="0"/>
              </a:rPr>
              <a:t> </a:t>
            </a:r>
            <a:r>
              <a:rPr lang="en-US" sz="2400" dirty="0" smtClean="0">
                <a:solidFill>
                  <a:prstClr val="black"/>
                </a:solidFill>
                <a:latin typeface="Times New Roman" pitchFamily="18" charset="0"/>
                <a:ea typeface="Times New Roman" pitchFamily="18" charset="0"/>
                <a:cs typeface="Times New Roman" pitchFamily="18" charset="0"/>
              </a:rPr>
              <a:t>with </a:t>
            </a:r>
            <a:r>
              <a:rPr lang="en-US" sz="2400" dirty="0">
                <a:solidFill>
                  <a:prstClr val="black"/>
                </a:solidFill>
                <a:latin typeface="Times New Roman" pitchFamily="18" charset="0"/>
                <a:ea typeface="Times New Roman" pitchFamily="18" charset="0"/>
                <a:cs typeface="Times New Roman" pitchFamily="18" charset="0"/>
              </a:rPr>
              <a:t>waste products to all regions of the body</a:t>
            </a:r>
            <a:r>
              <a:rPr lang="en-US" sz="2400" dirty="0" smtClean="0">
                <a:solidFill>
                  <a:prstClr val="black"/>
                </a:solidFill>
                <a:latin typeface="Times New Roman" pitchFamily="18" charset="0"/>
                <a:ea typeface="Times New Roman" pitchFamily="18" charset="0"/>
                <a:cs typeface="Times New Roman" pitchFamily="18" charset="0"/>
              </a:rPr>
              <a:t>.</a:t>
            </a:r>
          </a:p>
          <a:p>
            <a:pPr lvl="0" indent="457200" algn="l"/>
            <a:r>
              <a:rPr lang="en-US" sz="3200" b="1" dirty="0">
                <a:solidFill>
                  <a:srgbClr val="FF0000"/>
                </a:solidFill>
                <a:latin typeface="Times New Roman"/>
                <a:ea typeface="Times New Roman"/>
              </a:rPr>
              <a:t>Characteristics of Blood</a:t>
            </a:r>
          </a:p>
          <a:p>
            <a:pPr marL="457200" lvl="0" algn="l"/>
            <a:r>
              <a:rPr lang="en-US" dirty="0">
                <a:solidFill>
                  <a:prstClr val="black"/>
                </a:solidFill>
                <a:latin typeface="Times New Roman"/>
                <a:ea typeface="Times New Roman"/>
              </a:rPr>
              <a:t>	 </a:t>
            </a:r>
            <a:r>
              <a:rPr lang="en-US" sz="2400" dirty="0">
                <a:solidFill>
                  <a:prstClr val="black"/>
                </a:solidFill>
                <a:latin typeface="Times New Roman"/>
                <a:ea typeface="Times New Roman"/>
              </a:rPr>
              <a:t>1-Bright red (oxygenated)</a:t>
            </a:r>
          </a:p>
          <a:p>
            <a:pPr marL="457200" lvl="0" indent="457200" algn="l"/>
            <a:r>
              <a:rPr lang="en-US" sz="2400" dirty="0">
                <a:solidFill>
                  <a:prstClr val="black"/>
                </a:solidFill>
                <a:latin typeface="Times New Roman"/>
                <a:ea typeface="Times New Roman"/>
              </a:rPr>
              <a:t>	2-Dark red/purplish (unoxygenated)</a:t>
            </a:r>
          </a:p>
          <a:p>
            <a:pPr marL="457200" lvl="0" indent="457200" algn="l"/>
            <a:r>
              <a:rPr lang="en-US" sz="2400" dirty="0">
                <a:solidFill>
                  <a:prstClr val="black"/>
                </a:solidFill>
                <a:latin typeface="Times New Roman"/>
                <a:ea typeface="Times New Roman"/>
              </a:rPr>
              <a:t>	3-Much more dense than pure water</a:t>
            </a:r>
          </a:p>
          <a:p>
            <a:pPr marL="457200" lvl="0" indent="457200" algn="l"/>
            <a:r>
              <a:rPr lang="en-US" sz="2400" dirty="0">
                <a:solidFill>
                  <a:prstClr val="black"/>
                </a:solidFill>
                <a:latin typeface="Times New Roman"/>
                <a:ea typeface="Times New Roman"/>
              </a:rPr>
              <a:t>	4-pH range from 7.35 to 7.45 (slightly alkaline)</a:t>
            </a:r>
          </a:p>
          <a:p>
            <a:pPr marL="457200" lvl="0" indent="457200" algn="l"/>
            <a:r>
              <a:rPr lang="en-US" sz="2400" dirty="0">
                <a:solidFill>
                  <a:prstClr val="black"/>
                </a:solidFill>
                <a:latin typeface="Times New Roman"/>
                <a:ea typeface="Times New Roman"/>
              </a:rPr>
              <a:t>	5-Slightly warmer than body temperature 100.4 F</a:t>
            </a:r>
          </a:p>
          <a:p>
            <a:pPr marL="457200" lvl="0" indent="457200" algn="l"/>
            <a:r>
              <a:rPr lang="en-US" sz="2400" dirty="0">
                <a:solidFill>
                  <a:prstClr val="black"/>
                </a:solidFill>
                <a:latin typeface="Times New Roman"/>
                <a:ea typeface="Times New Roman"/>
              </a:rPr>
              <a:t>	6-Typical volume in adult male 5-6 liters</a:t>
            </a:r>
          </a:p>
          <a:p>
            <a:pPr marL="457200" lvl="0" indent="457200" algn="l"/>
            <a:r>
              <a:rPr lang="en-US" sz="2400" dirty="0">
                <a:solidFill>
                  <a:prstClr val="black"/>
                </a:solidFill>
                <a:latin typeface="Times New Roman"/>
                <a:ea typeface="Times New Roman"/>
              </a:rPr>
              <a:t>	                       in adult female 4-5 liters</a:t>
            </a:r>
          </a:p>
          <a:p>
            <a:pPr marL="457200" lvl="0" indent="457200" algn="l"/>
            <a:r>
              <a:rPr lang="en-US" sz="2400" dirty="0">
                <a:solidFill>
                  <a:prstClr val="black"/>
                </a:solidFill>
                <a:latin typeface="Times New Roman"/>
                <a:ea typeface="Times New Roman"/>
              </a:rPr>
              <a:t>	 7-Nearly 7-8% of body weight</a:t>
            </a:r>
          </a:p>
          <a:p>
            <a:pPr lvl="0" algn="l" rtl="0" fontAlgn="base">
              <a:spcBef>
                <a:spcPct val="0"/>
              </a:spcBef>
              <a:spcAft>
                <a:spcPct val="0"/>
              </a:spcAft>
            </a:pPr>
            <a:endParaRPr lang="en-US" sz="2800" dirty="0">
              <a:solidFill>
                <a:prstClr val="black"/>
              </a:solidFill>
              <a:latin typeface="Times New Roman" pitchFamily="18" charset="0"/>
              <a:cs typeface="Times New Roman" pitchFamily="18" charset="0"/>
            </a:endParaRPr>
          </a:p>
          <a:p>
            <a:pPr lvl="0" algn="l" rtl="0" fontAlgn="base">
              <a:spcBef>
                <a:spcPct val="0"/>
              </a:spcBef>
              <a:spcAft>
                <a:spcPct val="0"/>
              </a:spcAft>
            </a:pPr>
            <a:endParaRPr lang="en-US" sz="2800" dirty="0" smtClean="0">
              <a:solidFill>
                <a:prstClr val="black"/>
              </a:solidFill>
              <a:latin typeface="Times New Roman" pitchFamily="18" charset="0"/>
              <a:cs typeface="Times New Roman" pitchFamily="18" charset="0"/>
            </a:endParaRPr>
          </a:p>
          <a:p>
            <a:pPr lvl="0" algn="l" rtl="0" fontAlgn="base">
              <a:spcBef>
                <a:spcPct val="0"/>
              </a:spcBef>
              <a:spcAft>
                <a:spcPct val="0"/>
              </a:spcAft>
            </a:pPr>
            <a:endParaRPr lang="en-US" sz="2800" dirty="0">
              <a:solidFill>
                <a:prstClr val="black"/>
              </a:solidFill>
              <a:latin typeface="Times New Roman" pitchFamily="18" charset="0"/>
              <a:cs typeface="Times New Roman" pitchFamily="18" charset="0"/>
            </a:endParaRPr>
          </a:p>
          <a:p>
            <a:pPr lvl="0" algn="l" rtl="0" fontAlgn="base">
              <a:spcBef>
                <a:spcPct val="0"/>
              </a:spcBef>
              <a:spcAft>
                <a:spcPct val="0"/>
              </a:spcAft>
            </a:pPr>
            <a:endParaRPr lang="en-US" sz="2800" dirty="0" smtClean="0">
              <a:solidFill>
                <a:prstClr val="black"/>
              </a:solidFill>
              <a:latin typeface="Times New Roman" pitchFamily="18" charset="0"/>
              <a:cs typeface="Times New Roman" pitchFamily="18" charset="0"/>
            </a:endParaRPr>
          </a:p>
          <a:p>
            <a:pPr lvl="0" algn="l" rtl="0" fontAlgn="base">
              <a:spcBef>
                <a:spcPct val="0"/>
              </a:spcBef>
              <a:spcAft>
                <a:spcPct val="0"/>
              </a:spcAft>
            </a:pPr>
            <a:endParaRPr lang="en-US" sz="2800" dirty="0">
              <a:solidFill>
                <a:prstClr val="black"/>
              </a:solidFill>
              <a:latin typeface="Times New Roman" pitchFamily="18" charset="0"/>
              <a:cs typeface="Times New Roman" pitchFamily="18" charset="0"/>
            </a:endParaRPr>
          </a:p>
          <a:p>
            <a:pPr lvl="0" algn="l" rtl="0" fontAlgn="base">
              <a:spcBef>
                <a:spcPct val="0"/>
              </a:spcBef>
              <a:spcAft>
                <a:spcPct val="0"/>
              </a:spcAft>
            </a:pP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920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anim calcmode="lin" valueType="num">
                                      <p:cBhvr>
                                        <p:cTn id="3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000"/>
                                        <p:tgtEl>
                                          <p:spTgt spid="2">
                                            <p:txEl>
                                              <p:pRg st="8" end="8"/>
                                            </p:txEl>
                                          </p:spTgt>
                                        </p:tgtEl>
                                      </p:cBhvr>
                                    </p:animEffect>
                                    <p:anim calcmode="lin" valueType="num">
                                      <p:cBhvr>
                                        <p:cTn id="4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1000"/>
                                        <p:tgtEl>
                                          <p:spTgt spid="2">
                                            <p:txEl>
                                              <p:pRg st="9" end="9"/>
                                            </p:txEl>
                                          </p:spTgt>
                                        </p:tgtEl>
                                      </p:cBhvr>
                                    </p:animEffect>
                                    <p:anim calcmode="lin" valueType="num">
                                      <p:cBhvr>
                                        <p:cTn id="4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fade">
                                      <p:cBhvr>
                                        <p:cTn id="53" dur="1000"/>
                                        <p:tgtEl>
                                          <p:spTgt spid="2">
                                            <p:txEl>
                                              <p:pRg st="10" end="10"/>
                                            </p:txEl>
                                          </p:spTgt>
                                        </p:tgtEl>
                                      </p:cBhvr>
                                    </p:animEffect>
                                    <p:anim calcmode="lin" valueType="num">
                                      <p:cBhvr>
                                        <p:cTn id="5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1" end="11"/>
                                            </p:txEl>
                                          </p:spTgt>
                                        </p:tgtEl>
                                        <p:attrNameLst>
                                          <p:attrName>style.visibility</p:attrName>
                                        </p:attrNameLst>
                                      </p:cBhvr>
                                      <p:to>
                                        <p:strVal val="visible"/>
                                      </p:to>
                                    </p:set>
                                    <p:animEffect transition="in" filter="fade">
                                      <p:cBhvr>
                                        <p:cTn id="58" dur="1000"/>
                                        <p:tgtEl>
                                          <p:spTgt spid="2">
                                            <p:txEl>
                                              <p:pRg st="11" end="11"/>
                                            </p:txEl>
                                          </p:spTgt>
                                        </p:tgtEl>
                                      </p:cBhvr>
                                    </p:animEffect>
                                    <p:anim calcmode="lin" valueType="num">
                                      <p:cBhvr>
                                        <p:cTn id="5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331640" y="-2280255"/>
            <a:ext cx="7632848" cy="8648521"/>
          </a:xfrm>
          <a:prstGeom prst="rect">
            <a:avLst/>
          </a:prstGeom>
        </p:spPr>
        <p:txBody>
          <a:bodyPr wrap="square">
            <a:spAutoFit/>
          </a:bodyPr>
          <a:lstStyle/>
          <a:p>
            <a:pPr lvl="0" indent="457200" algn="l"/>
            <a:endParaRPr lang="en-US" sz="1600" dirty="0">
              <a:solidFill>
                <a:prstClr val="black"/>
              </a:solidFill>
              <a:latin typeface="Times New Roman"/>
              <a:ea typeface="Times New Roman"/>
            </a:endParaRPr>
          </a:p>
          <a:p>
            <a:pPr lvl="0" indent="457200" algn="l"/>
            <a:endParaRPr lang="en-US" sz="1600" dirty="0">
              <a:solidFill>
                <a:prstClr val="black"/>
              </a:solidFill>
              <a:latin typeface="Times New Roman"/>
              <a:ea typeface="Times New Roman"/>
            </a:endParaRPr>
          </a:p>
          <a:p>
            <a:pPr lvl="0" indent="457200" algn="l"/>
            <a:endParaRPr lang="en-US" sz="1600" dirty="0">
              <a:solidFill>
                <a:prstClr val="black"/>
              </a:solidFill>
              <a:latin typeface="Times New Roman"/>
              <a:ea typeface="Times New Roman"/>
            </a:endParaRPr>
          </a:p>
          <a:p>
            <a:pPr lvl="0" indent="457200" algn="l"/>
            <a:endParaRPr lang="en-US" sz="1600" dirty="0">
              <a:solidFill>
                <a:prstClr val="black"/>
              </a:solidFill>
              <a:latin typeface="Times New Roman"/>
              <a:ea typeface="Times New Roman"/>
            </a:endParaRPr>
          </a:p>
          <a:p>
            <a:pPr lvl="0" indent="457200" algn="l"/>
            <a:endParaRPr lang="en-US" sz="1600" dirty="0" smtClean="0">
              <a:solidFill>
                <a:prstClr val="black"/>
              </a:solidFill>
              <a:latin typeface="Times New Roman"/>
              <a:ea typeface="Times New Roman"/>
            </a:endParaRPr>
          </a:p>
          <a:p>
            <a:pPr lvl="0" indent="457200" algn="l"/>
            <a:endParaRPr lang="en-US" sz="1600" dirty="0">
              <a:solidFill>
                <a:prstClr val="black"/>
              </a:solidFill>
              <a:latin typeface="Times New Roman"/>
              <a:ea typeface="Times New Roman"/>
            </a:endParaRPr>
          </a:p>
          <a:p>
            <a:pPr lvl="0" indent="457200" algn="l"/>
            <a:endParaRPr lang="en-US" sz="1600" dirty="0" smtClean="0">
              <a:solidFill>
                <a:prstClr val="black"/>
              </a:solidFill>
              <a:latin typeface="Times New Roman"/>
              <a:ea typeface="Times New Roman"/>
            </a:endParaRPr>
          </a:p>
          <a:p>
            <a:pPr lvl="0" indent="457200" algn="l"/>
            <a:endParaRPr lang="en-US" sz="1600" dirty="0">
              <a:solidFill>
                <a:prstClr val="black"/>
              </a:solidFill>
              <a:latin typeface="Times New Roman"/>
              <a:ea typeface="Times New Roman"/>
            </a:endParaRPr>
          </a:p>
          <a:p>
            <a:pPr lvl="0" indent="457200" algn="l"/>
            <a:endParaRPr lang="en-US" sz="1600" dirty="0" smtClean="0">
              <a:solidFill>
                <a:prstClr val="black"/>
              </a:solidFill>
              <a:latin typeface="Times New Roman"/>
              <a:ea typeface="Times New Roman"/>
            </a:endParaRPr>
          </a:p>
          <a:p>
            <a:pPr lvl="0" indent="457200" algn="l"/>
            <a:endParaRPr lang="en-US" sz="1600" dirty="0">
              <a:solidFill>
                <a:prstClr val="black"/>
              </a:solidFill>
              <a:latin typeface="Times New Roman"/>
              <a:ea typeface="Times New Roman"/>
            </a:endParaRPr>
          </a:p>
          <a:p>
            <a:pPr lvl="0" indent="457200" algn="l"/>
            <a:endParaRPr lang="en-US" sz="1600" dirty="0">
              <a:solidFill>
                <a:prstClr val="black"/>
              </a:solidFill>
              <a:latin typeface="Times New Roman"/>
              <a:ea typeface="Times New Roman"/>
            </a:endParaRPr>
          </a:p>
          <a:p>
            <a:pPr lvl="0" indent="457200" algn="l"/>
            <a:r>
              <a:rPr lang="en-US" sz="4000" b="1" dirty="0">
                <a:solidFill>
                  <a:srgbClr val="FF0000"/>
                </a:solidFill>
                <a:latin typeface="Times New Roman"/>
                <a:ea typeface="Times New Roman"/>
              </a:rPr>
              <a:t>Major Functions of Blood</a:t>
            </a:r>
          </a:p>
          <a:p>
            <a:pPr lvl="0" indent="457200" algn="l"/>
            <a:endParaRPr lang="en-US" sz="1600" dirty="0">
              <a:solidFill>
                <a:prstClr val="black"/>
              </a:solidFill>
              <a:latin typeface="Times New Roman"/>
              <a:ea typeface="Times New Roman"/>
            </a:endParaRPr>
          </a:p>
          <a:p>
            <a:pPr marL="457200" lvl="0" indent="457200" algn="l"/>
            <a:r>
              <a:rPr lang="en-US" sz="2000" b="1" dirty="0">
                <a:solidFill>
                  <a:srgbClr val="0F6FC6">
                    <a:lumMod val="75000"/>
                  </a:srgbClr>
                </a:solidFill>
                <a:latin typeface="Times New Roman"/>
                <a:ea typeface="Times New Roman"/>
              </a:rPr>
              <a:t>1.  Distribution &amp; Transport</a:t>
            </a:r>
          </a:p>
          <a:p>
            <a:pPr marL="914400" lvl="0" algn="l"/>
            <a:r>
              <a:rPr lang="en-US" dirty="0">
                <a:solidFill>
                  <a:prstClr val="black"/>
                </a:solidFill>
                <a:latin typeface="Times New Roman"/>
                <a:ea typeface="Times New Roman"/>
              </a:rPr>
              <a:t>	A-oxygen from lungs to body cells</a:t>
            </a:r>
            <a:endParaRPr lang="en-US" sz="1600" dirty="0">
              <a:solidFill>
                <a:prstClr val="black"/>
              </a:solidFill>
              <a:latin typeface="Times New Roman"/>
              <a:ea typeface="Times New Roman"/>
            </a:endParaRPr>
          </a:p>
          <a:p>
            <a:pPr marL="914400" lvl="0" indent="457200" algn="l"/>
            <a:r>
              <a:rPr lang="en-US" dirty="0">
                <a:solidFill>
                  <a:prstClr val="black"/>
                </a:solidFill>
                <a:latin typeface="Times New Roman"/>
                <a:ea typeface="Times New Roman"/>
              </a:rPr>
              <a:t>.	B-carbon dioxide from body cells to lungs</a:t>
            </a:r>
            <a:endParaRPr lang="en-US" sz="1600" dirty="0">
              <a:solidFill>
                <a:prstClr val="black"/>
              </a:solidFill>
              <a:latin typeface="Times New Roman"/>
              <a:ea typeface="Times New Roman"/>
            </a:endParaRPr>
          </a:p>
          <a:p>
            <a:pPr marL="914400" lvl="0" indent="457200" algn="l"/>
            <a:r>
              <a:rPr lang="en-US" dirty="0">
                <a:solidFill>
                  <a:prstClr val="black"/>
                </a:solidFill>
                <a:latin typeface="Times New Roman"/>
                <a:ea typeface="Times New Roman"/>
              </a:rPr>
              <a:t>.	C-nutrients from GI tract to body cells</a:t>
            </a:r>
            <a:endParaRPr lang="en-US" sz="1600" dirty="0">
              <a:solidFill>
                <a:prstClr val="black"/>
              </a:solidFill>
              <a:latin typeface="Times New Roman"/>
              <a:ea typeface="Times New Roman"/>
            </a:endParaRPr>
          </a:p>
          <a:p>
            <a:pPr marL="914400" lvl="0" indent="457200" algn="l"/>
            <a:r>
              <a:rPr lang="en-US" dirty="0">
                <a:solidFill>
                  <a:prstClr val="black"/>
                </a:solidFill>
                <a:latin typeface="Times New Roman"/>
                <a:ea typeface="Times New Roman"/>
              </a:rPr>
              <a:t>.	D-nitrogenous wastes from body cells to kidneys</a:t>
            </a:r>
            <a:endParaRPr lang="en-US" sz="1600" dirty="0">
              <a:solidFill>
                <a:prstClr val="black"/>
              </a:solidFill>
              <a:latin typeface="Times New Roman"/>
              <a:ea typeface="Times New Roman"/>
            </a:endParaRPr>
          </a:p>
          <a:p>
            <a:pPr marL="914400" lvl="0" indent="457200" algn="l"/>
            <a:r>
              <a:rPr lang="en-US" dirty="0">
                <a:solidFill>
                  <a:prstClr val="black"/>
                </a:solidFill>
                <a:latin typeface="Times New Roman"/>
                <a:ea typeface="Times New Roman"/>
              </a:rPr>
              <a:t>.	E-hormones from glands to body cells </a:t>
            </a:r>
            <a:endParaRPr lang="en-US" sz="1600" dirty="0">
              <a:solidFill>
                <a:prstClr val="black"/>
              </a:solidFill>
              <a:latin typeface="Times New Roman"/>
              <a:ea typeface="Times New Roman"/>
            </a:endParaRPr>
          </a:p>
          <a:p>
            <a:pPr marL="457200" lvl="0" indent="457200" algn="l"/>
            <a:endParaRPr lang="en-US" sz="2000" b="1" dirty="0">
              <a:solidFill>
                <a:srgbClr val="0F6FC6">
                  <a:lumMod val="75000"/>
                </a:srgbClr>
              </a:solidFill>
              <a:latin typeface="Times New Roman"/>
              <a:ea typeface="Times New Roman"/>
            </a:endParaRPr>
          </a:p>
          <a:p>
            <a:pPr marL="457200" lvl="0" indent="457200" algn="l"/>
            <a:r>
              <a:rPr lang="en-US" sz="2000" b="1" dirty="0">
                <a:solidFill>
                  <a:srgbClr val="0F6FC6">
                    <a:lumMod val="75000"/>
                  </a:srgbClr>
                </a:solidFill>
                <a:latin typeface="Times New Roman"/>
                <a:ea typeface="Times New Roman"/>
              </a:rPr>
              <a:t>2. Regulation (maintenance of homeostasis</a:t>
            </a:r>
            <a:r>
              <a:rPr lang="en-US" dirty="0">
                <a:solidFill>
                  <a:srgbClr val="0F6FC6">
                    <a:lumMod val="75000"/>
                  </a:srgbClr>
                </a:solidFill>
                <a:latin typeface="Times New Roman"/>
                <a:ea typeface="Times New Roman"/>
              </a:rPr>
              <a:t>)</a:t>
            </a:r>
            <a:endParaRPr lang="en-US" sz="1600" dirty="0">
              <a:solidFill>
                <a:srgbClr val="0F6FC6">
                  <a:lumMod val="75000"/>
                </a:srgbClr>
              </a:solidFill>
              <a:latin typeface="Times New Roman"/>
              <a:ea typeface="Times New Roman"/>
            </a:endParaRPr>
          </a:p>
          <a:p>
            <a:pPr marL="914400" lvl="0" indent="457200" algn="l"/>
            <a:r>
              <a:rPr lang="en-US" dirty="0">
                <a:solidFill>
                  <a:prstClr val="black"/>
                </a:solidFill>
                <a:latin typeface="Times New Roman"/>
                <a:ea typeface="Times New Roman"/>
              </a:rPr>
              <a:t>a.  maintenance of normal body pH by buffer system through  blood proteins (albumin) &amp; bicarbonate</a:t>
            </a:r>
            <a:endParaRPr lang="en-US" sz="1600" dirty="0">
              <a:solidFill>
                <a:prstClr val="black"/>
              </a:solidFill>
              <a:latin typeface="Times New Roman"/>
              <a:ea typeface="Times New Roman"/>
            </a:endParaRPr>
          </a:p>
          <a:p>
            <a:pPr marL="1371600" lvl="0" algn="l"/>
            <a:r>
              <a:rPr lang="en-US" dirty="0">
                <a:solidFill>
                  <a:prstClr val="black"/>
                </a:solidFill>
                <a:latin typeface="Times New Roman"/>
                <a:ea typeface="Times New Roman"/>
              </a:rPr>
              <a:t>b. maintenance of circulatory/interstitial fluid by electrolytes </a:t>
            </a:r>
          </a:p>
          <a:p>
            <a:pPr marL="1371600" lvl="0" algn="l"/>
            <a:r>
              <a:rPr lang="en-US" dirty="0">
                <a:solidFill>
                  <a:prstClr val="black"/>
                </a:solidFill>
                <a:latin typeface="Times New Roman"/>
                <a:ea typeface="Times New Roman"/>
              </a:rPr>
              <a:t>c.  maintenance of temperature </a:t>
            </a:r>
            <a:r>
              <a:rPr lang="en-US" dirty="0">
                <a:solidFill>
                  <a:srgbClr val="000000"/>
                </a:solidFill>
                <a:latin typeface="Times New Roman"/>
                <a:ea typeface="Times New Roman"/>
              </a:rPr>
              <a:t>by absorbing and</a:t>
            </a:r>
            <a:r>
              <a:rPr lang="en-US" sz="2800" dirty="0">
                <a:solidFill>
                  <a:srgbClr val="000000"/>
                </a:solidFill>
                <a:latin typeface="Times New Roman"/>
                <a:ea typeface="Times New Roman"/>
              </a:rPr>
              <a:t> </a:t>
            </a:r>
            <a:r>
              <a:rPr lang="en-US" dirty="0">
                <a:solidFill>
                  <a:srgbClr val="000000"/>
                </a:solidFill>
                <a:latin typeface="Times New Roman"/>
                <a:ea typeface="Times New Roman"/>
              </a:rPr>
              <a:t>distributing heat</a:t>
            </a:r>
            <a:endParaRPr lang="en-US" dirty="0">
              <a:solidFill>
                <a:prstClr val="black"/>
              </a:solidFill>
              <a:latin typeface="Times New Roman"/>
              <a:ea typeface="Times New Roman"/>
            </a:endParaRPr>
          </a:p>
          <a:p>
            <a:pPr marL="914400" lvl="0" indent="457200" algn="l"/>
            <a:r>
              <a:rPr lang="en-US" dirty="0">
                <a:solidFill>
                  <a:prstClr val="black"/>
                </a:solidFill>
                <a:latin typeface="Times New Roman"/>
                <a:ea typeface="Times New Roman"/>
              </a:rPr>
              <a:t> </a:t>
            </a:r>
            <a:endParaRPr lang="en-US" sz="1600" dirty="0">
              <a:solidFill>
                <a:prstClr val="black"/>
              </a:solidFill>
              <a:latin typeface="Times New Roman"/>
              <a:ea typeface="Times New Roman"/>
            </a:endParaRPr>
          </a:p>
          <a:p>
            <a:pPr marL="457200" lvl="0" indent="457200" algn="l"/>
            <a:r>
              <a:rPr lang="en-US" sz="2000" b="1" dirty="0">
                <a:solidFill>
                  <a:srgbClr val="0F6FC6">
                    <a:lumMod val="75000"/>
                  </a:srgbClr>
                </a:solidFill>
                <a:latin typeface="Times New Roman"/>
                <a:ea typeface="Times New Roman"/>
              </a:rPr>
              <a:t>3. Protection</a:t>
            </a:r>
          </a:p>
          <a:p>
            <a:pPr marL="914400" lvl="0" indent="457200" algn="l"/>
            <a:r>
              <a:rPr lang="en-US" dirty="0">
                <a:solidFill>
                  <a:prstClr val="black"/>
                </a:solidFill>
                <a:latin typeface="Times New Roman"/>
                <a:ea typeface="Times New Roman"/>
              </a:rPr>
              <a:t>.	A-platelets and proteins "seal" vessel damage</a:t>
            </a:r>
            <a:endParaRPr lang="en-US" sz="1600" dirty="0">
              <a:solidFill>
                <a:prstClr val="black"/>
              </a:solidFill>
              <a:latin typeface="Times New Roman"/>
              <a:ea typeface="Times New Roman"/>
            </a:endParaRPr>
          </a:p>
          <a:p>
            <a:pPr lvl="0" algn="l">
              <a:tabLst>
                <a:tab pos="1828800" algn="l"/>
              </a:tabLst>
            </a:pPr>
            <a:r>
              <a:rPr lang="en-US" dirty="0">
                <a:solidFill>
                  <a:prstClr val="black"/>
                </a:solidFill>
                <a:latin typeface="Times New Roman"/>
                <a:ea typeface="Times New Roman"/>
              </a:rPr>
              <a:t>B-protection from foreign material &amp; infections by leukocytes, antibodies&amp; complement proteins</a:t>
            </a:r>
            <a:endParaRPr lang="en-US" sz="1600" dirty="0">
              <a:solidFill>
                <a:prstClr val="black"/>
              </a:solidFill>
              <a:latin typeface="Times New Roman"/>
              <a:ea typeface="Times New Roman"/>
            </a:endParaRPr>
          </a:p>
        </p:txBody>
      </p:sp>
    </p:spTree>
    <p:extLst>
      <p:ext uri="{BB962C8B-B14F-4D97-AF65-F5344CB8AC3E}">
        <p14:creationId xmlns:p14="http://schemas.microsoft.com/office/powerpoint/2010/main" val="118622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3" end="13"/>
                                            </p:txEl>
                                          </p:spTgt>
                                        </p:tgtEl>
                                        <p:attrNameLst>
                                          <p:attrName>style.visibility</p:attrName>
                                        </p:attrNameLst>
                                      </p:cBhvr>
                                      <p:to>
                                        <p:strVal val="visible"/>
                                      </p:to>
                                    </p:set>
                                    <p:animEffect transition="in" filter="barn(inVertical)">
                                      <p:cBhvr>
                                        <p:cTn id="7" dur="500"/>
                                        <p:tgtEl>
                                          <p:spTgt spid="4">
                                            <p:txEl>
                                              <p:pRg st="13" end="1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4" end="14"/>
                                            </p:txEl>
                                          </p:spTgt>
                                        </p:tgtEl>
                                        <p:attrNameLst>
                                          <p:attrName>style.visibility</p:attrName>
                                        </p:attrNameLst>
                                      </p:cBhvr>
                                      <p:to>
                                        <p:strVal val="visible"/>
                                      </p:to>
                                    </p:set>
                                    <p:animEffect transition="in" filter="barn(inVertical)">
                                      <p:cBhvr>
                                        <p:cTn id="10" dur="500"/>
                                        <p:tgtEl>
                                          <p:spTgt spid="4">
                                            <p:txEl>
                                              <p:pRg st="14" end="1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15" end="15"/>
                                            </p:txEl>
                                          </p:spTgt>
                                        </p:tgtEl>
                                        <p:attrNameLst>
                                          <p:attrName>style.visibility</p:attrName>
                                        </p:attrNameLst>
                                      </p:cBhvr>
                                      <p:to>
                                        <p:strVal val="visible"/>
                                      </p:to>
                                    </p:set>
                                    <p:animEffect transition="in" filter="barn(inVertical)">
                                      <p:cBhvr>
                                        <p:cTn id="13" dur="500"/>
                                        <p:tgtEl>
                                          <p:spTgt spid="4">
                                            <p:txEl>
                                              <p:pRg st="15" end="1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16" end="16"/>
                                            </p:txEl>
                                          </p:spTgt>
                                        </p:tgtEl>
                                        <p:attrNameLst>
                                          <p:attrName>style.visibility</p:attrName>
                                        </p:attrNameLst>
                                      </p:cBhvr>
                                      <p:to>
                                        <p:strVal val="visible"/>
                                      </p:to>
                                    </p:set>
                                    <p:animEffect transition="in" filter="barn(inVertical)">
                                      <p:cBhvr>
                                        <p:cTn id="16" dur="500"/>
                                        <p:tgtEl>
                                          <p:spTgt spid="4">
                                            <p:txEl>
                                              <p:pRg st="16" end="1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17" end="17"/>
                                            </p:txEl>
                                          </p:spTgt>
                                        </p:tgtEl>
                                        <p:attrNameLst>
                                          <p:attrName>style.visibility</p:attrName>
                                        </p:attrNameLst>
                                      </p:cBhvr>
                                      <p:to>
                                        <p:strVal val="visible"/>
                                      </p:to>
                                    </p:set>
                                    <p:animEffect transition="in" filter="barn(inVertical)">
                                      <p:cBhvr>
                                        <p:cTn id="19" dur="500"/>
                                        <p:tgtEl>
                                          <p:spTgt spid="4">
                                            <p:txEl>
                                              <p:pRg st="17" end="1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18" end="18"/>
                                            </p:txEl>
                                          </p:spTgt>
                                        </p:tgtEl>
                                        <p:attrNameLst>
                                          <p:attrName>style.visibility</p:attrName>
                                        </p:attrNameLst>
                                      </p:cBhvr>
                                      <p:to>
                                        <p:strVal val="visible"/>
                                      </p:to>
                                    </p:set>
                                    <p:animEffect transition="in" filter="barn(inVertical)">
                                      <p:cBhvr>
                                        <p:cTn id="22" dur="500"/>
                                        <p:tgtEl>
                                          <p:spTgt spid="4">
                                            <p:txEl>
                                              <p:pRg st="18" end="1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20" end="20"/>
                                            </p:txEl>
                                          </p:spTgt>
                                        </p:tgtEl>
                                        <p:attrNameLst>
                                          <p:attrName>style.visibility</p:attrName>
                                        </p:attrNameLst>
                                      </p:cBhvr>
                                      <p:to>
                                        <p:strVal val="visible"/>
                                      </p:to>
                                    </p:set>
                                    <p:animEffect transition="in" filter="wipe(down)">
                                      <p:cBhvr>
                                        <p:cTn id="27" dur="500"/>
                                        <p:tgtEl>
                                          <p:spTgt spid="4">
                                            <p:txEl>
                                              <p:pRg st="20" end="2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21" end="21"/>
                                            </p:txEl>
                                          </p:spTgt>
                                        </p:tgtEl>
                                        <p:attrNameLst>
                                          <p:attrName>style.visibility</p:attrName>
                                        </p:attrNameLst>
                                      </p:cBhvr>
                                      <p:to>
                                        <p:strVal val="visible"/>
                                      </p:to>
                                    </p:set>
                                    <p:animEffect transition="in" filter="wipe(down)">
                                      <p:cBhvr>
                                        <p:cTn id="30" dur="500"/>
                                        <p:tgtEl>
                                          <p:spTgt spid="4">
                                            <p:txEl>
                                              <p:pRg st="21" end="2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22" end="22"/>
                                            </p:txEl>
                                          </p:spTgt>
                                        </p:tgtEl>
                                        <p:attrNameLst>
                                          <p:attrName>style.visibility</p:attrName>
                                        </p:attrNameLst>
                                      </p:cBhvr>
                                      <p:to>
                                        <p:strVal val="visible"/>
                                      </p:to>
                                    </p:set>
                                    <p:animEffect transition="in" filter="wipe(down)">
                                      <p:cBhvr>
                                        <p:cTn id="33" dur="500"/>
                                        <p:tgtEl>
                                          <p:spTgt spid="4">
                                            <p:txEl>
                                              <p:pRg st="22" end="2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xEl>
                                              <p:pRg st="25" end="25"/>
                                            </p:txEl>
                                          </p:spTgt>
                                        </p:tgtEl>
                                        <p:attrNameLst>
                                          <p:attrName>style.visibility</p:attrName>
                                        </p:attrNameLst>
                                      </p:cBhvr>
                                      <p:to>
                                        <p:strVal val="visible"/>
                                      </p:to>
                                    </p:set>
                                    <p:animEffect transition="in" filter="wheel(1)">
                                      <p:cBhvr>
                                        <p:cTn id="38" dur="2000"/>
                                        <p:tgtEl>
                                          <p:spTgt spid="4">
                                            <p:txEl>
                                              <p:pRg st="25" end="25"/>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4">
                                            <p:txEl>
                                              <p:pRg st="26" end="26"/>
                                            </p:txEl>
                                          </p:spTgt>
                                        </p:tgtEl>
                                        <p:attrNameLst>
                                          <p:attrName>style.visibility</p:attrName>
                                        </p:attrNameLst>
                                      </p:cBhvr>
                                      <p:to>
                                        <p:strVal val="visible"/>
                                      </p:to>
                                    </p:set>
                                    <p:animEffect transition="in" filter="wheel(1)">
                                      <p:cBhvr>
                                        <p:cTn id="41" dur="2000"/>
                                        <p:tgtEl>
                                          <p:spTgt spid="4">
                                            <p:txEl>
                                              <p:pRg st="26" end="26"/>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4">
                                            <p:txEl>
                                              <p:pRg st="27" end="27"/>
                                            </p:txEl>
                                          </p:spTgt>
                                        </p:tgtEl>
                                        <p:attrNameLst>
                                          <p:attrName>style.visibility</p:attrName>
                                        </p:attrNameLst>
                                      </p:cBhvr>
                                      <p:to>
                                        <p:strVal val="visible"/>
                                      </p:to>
                                    </p:set>
                                    <p:animEffect transition="in" filter="wheel(1)">
                                      <p:cBhvr>
                                        <p:cTn id="44" dur="2000"/>
                                        <p:tgtEl>
                                          <p:spTgt spid="4">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556793"/>
            <a:ext cx="4038600" cy="392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35348" y="1556793"/>
            <a:ext cx="3682303" cy="414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80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59432"/>
            <a:ext cx="8367464" cy="6912768"/>
          </a:xfrm>
          <a:solidFill>
            <a:schemeClr val="bg1">
              <a:lumMod val="75000"/>
            </a:schemeClr>
          </a:solidFill>
        </p:spPr>
        <p:txBody>
          <a:bodyPr>
            <a:noAutofit/>
          </a:bodyPr>
          <a:lstStyle/>
          <a:p>
            <a:pPr lvl="0" rtl="1">
              <a:spcBef>
                <a:spcPts val="0"/>
              </a:spcBef>
            </a:pPr>
            <a:r>
              <a:rPr lang="en-US" sz="3600" b="1" dirty="0">
                <a:solidFill>
                  <a:srgbClr val="A03689"/>
                </a:solidFill>
                <a:latin typeface="Century Schoolbook" panose="02040604050505020304" pitchFamily="18" charset="0"/>
                <a:ea typeface="+mn-ea"/>
                <a:cs typeface="+mn-cs"/>
              </a:rPr>
              <a:t/>
            </a:r>
            <a:br>
              <a:rPr lang="en-US" sz="3600" b="1" dirty="0">
                <a:solidFill>
                  <a:srgbClr val="A03689"/>
                </a:solidFill>
                <a:latin typeface="Century Schoolbook" panose="02040604050505020304" pitchFamily="18" charset="0"/>
                <a:ea typeface="+mn-ea"/>
                <a:cs typeface="+mn-cs"/>
              </a:rPr>
            </a:br>
            <a:r>
              <a:rPr lang="en-US" sz="3600" b="1" dirty="0" smtClean="0">
                <a:solidFill>
                  <a:srgbClr val="A03689"/>
                </a:solidFill>
                <a:latin typeface="Century Schoolbook" panose="02040604050505020304" pitchFamily="18" charset="0"/>
                <a:ea typeface="+mn-ea"/>
                <a:cs typeface="+mn-cs"/>
              </a:rPr>
              <a:t>Cellular components:</a:t>
            </a:r>
            <a:br>
              <a:rPr lang="en-US" sz="3600" b="1" dirty="0" smtClean="0">
                <a:solidFill>
                  <a:srgbClr val="A03689"/>
                </a:solidFill>
                <a:latin typeface="Century Schoolbook" panose="02040604050505020304" pitchFamily="18" charset="0"/>
                <a:ea typeface="+mn-ea"/>
                <a:cs typeface="+mn-cs"/>
              </a:rPr>
            </a:br>
            <a:r>
              <a:rPr lang="en-US" sz="2800" b="1" dirty="0" smtClean="0">
                <a:solidFill>
                  <a:srgbClr val="FF0000"/>
                </a:solidFill>
                <a:latin typeface="Century Schoolbook" panose="02040604050505020304" pitchFamily="18" charset="0"/>
              </a:rPr>
              <a:t>Red </a:t>
            </a:r>
            <a:r>
              <a:rPr lang="en-US" sz="2800" b="1" dirty="0">
                <a:solidFill>
                  <a:srgbClr val="FF0000"/>
                </a:solidFill>
                <a:latin typeface="Century Schoolbook" panose="02040604050505020304" pitchFamily="18" charset="0"/>
              </a:rPr>
              <a:t>Blood Cells</a:t>
            </a:r>
            <a:r>
              <a:rPr lang="en-US" sz="2800" b="1" dirty="0">
                <a:solidFill>
                  <a:prstClr val="black"/>
                </a:solidFill>
                <a:latin typeface="Century Schoolbook" panose="02040604050505020304" pitchFamily="18" charset="0"/>
              </a:rPr>
              <a:t> (Erythrocytes)</a:t>
            </a:r>
            <a:br>
              <a:rPr lang="en-US" sz="2800" b="1" dirty="0">
                <a:solidFill>
                  <a:prstClr val="black"/>
                </a:solidFill>
                <a:latin typeface="Century Schoolbook" panose="02040604050505020304" pitchFamily="18" charset="0"/>
              </a:rPr>
            </a:br>
            <a:r>
              <a:rPr lang="en-US" sz="2000" b="1" dirty="0" smtClean="0">
                <a:solidFill>
                  <a:prstClr val="black"/>
                </a:solidFill>
                <a:latin typeface="Century Schoolbook" panose="02040604050505020304" pitchFamily="18" charset="0"/>
              </a:rPr>
              <a:t>               transport  O</a:t>
            </a:r>
            <a:r>
              <a:rPr lang="en-US" sz="2000" b="1" dirty="0" smtClean="0">
                <a:solidFill>
                  <a:srgbClr val="A03689"/>
                </a:solidFill>
                <a:latin typeface="Times New Roman"/>
                <a:ea typeface="+mn-ea"/>
                <a:cs typeface="Times New Roman"/>
              </a:rPr>
              <a:t>2</a:t>
            </a:r>
            <a:r>
              <a:rPr lang="en-US" sz="3600" b="1" dirty="0" smtClean="0">
                <a:solidFill>
                  <a:prstClr val="black"/>
                </a:solidFill>
                <a:latin typeface="Century Schoolbook" panose="02040604050505020304" pitchFamily="18" charset="0"/>
                <a:ea typeface="+mn-ea"/>
                <a:cs typeface="+mn-cs"/>
              </a:rPr>
              <a:t/>
            </a:r>
            <a:br>
              <a:rPr lang="en-US" sz="3600" b="1" dirty="0" smtClean="0">
                <a:solidFill>
                  <a:prstClr val="black"/>
                </a:solidFill>
                <a:latin typeface="Century Schoolbook" panose="02040604050505020304" pitchFamily="18" charset="0"/>
                <a:ea typeface="+mn-ea"/>
                <a:cs typeface="+mn-cs"/>
              </a:rPr>
            </a:br>
            <a:r>
              <a:rPr lang="en-US" sz="2800" b="1" dirty="0" smtClean="0">
                <a:solidFill>
                  <a:schemeClr val="bg1"/>
                </a:solidFill>
                <a:latin typeface="Century Schoolbook" panose="02040604050505020304" pitchFamily="18" charset="0"/>
                <a:ea typeface="+mn-ea"/>
                <a:cs typeface="+mn-cs"/>
              </a:rPr>
              <a:t>White </a:t>
            </a:r>
            <a:r>
              <a:rPr lang="en-US" sz="2800" b="1" dirty="0">
                <a:solidFill>
                  <a:schemeClr val="bg1"/>
                </a:solidFill>
                <a:latin typeface="Century Schoolbook" panose="02040604050505020304" pitchFamily="18" charset="0"/>
                <a:ea typeface="+mn-ea"/>
                <a:cs typeface="+mn-cs"/>
              </a:rPr>
              <a:t>Blood Cells </a:t>
            </a:r>
            <a:r>
              <a:rPr lang="en-US" sz="2800" b="1" dirty="0">
                <a:solidFill>
                  <a:prstClr val="black"/>
                </a:solidFill>
                <a:latin typeface="Century Schoolbook" panose="02040604050505020304" pitchFamily="18" charset="0"/>
                <a:ea typeface="+mn-ea"/>
                <a:cs typeface="+mn-cs"/>
              </a:rPr>
              <a:t>(Leucocytes</a:t>
            </a:r>
            <a:r>
              <a:rPr lang="en-US" sz="2800" b="1" dirty="0" smtClean="0">
                <a:solidFill>
                  <a:prstClr val="black"/>
                </a:solidFill>
                <a:latin typeface="Century Schoolbook" panose="02040604050505020304" pitchFamily="18" charset="0"/>
                <a:ea typeface="+mn-ea"/>
                <a:cs typeface="+mn-cs"/>
              </a:rPr>
              <a:t>)</a:t>
            </a:r>
            <a:br>
              <a:rPr lang="en-US" sz="2800" b="1" dirty="0" smtClean="0">
                <a:solidFill>
                  <a:prstClr val="black"/>
                </a:solidFill>
                <a:latin typeface="Century Schoolbook" panose="02040604050505020304" pitchFamily="18" charset="0"/>
                <a:ea typeface="+mn-ea"/>
                <a:cs typeface="+mn-cs"/>
              </a:rPr>
            </a:br>
            <a:r>
              <a:rPr lang="en-US" sz="2800" b="1" dirty="0" smtClean="0">
                <a:solidFill>
                  <a:prstClr val="black"/>
                </a:solidFill>
                <a:latin typeface="Century Schoolbook" panose="02040604050505020304" pitchFamily="18" charset="0"/>
                <a:ea typeface="+mn-ea"/>
                <a:cs typeface="+mn-cs"/>
              </a:rPr>
              <a:t>       </a:t>
            </a:r>
            <a:r>
              <a:rPr lang="en-US" sz="2000" b="1" dirty="0" smtClean="0">
                <a:solidFill>
                  <a:prstClr val="black"/>
                </a:solidFill>
                <a:latin typeface="Constantia"/>
                <a:ea typeface="+mn-ea"/>
                <a:cs typeface="+mn-cs"/>
              </a:rPr>
              <a:t>part </a:t>
            </a:r>
            <a:r>
              <a:rPr lang="en-US" sz="2000" b="1" dirty="0">
                <a:solidFill>
                  <a:prstClr val="black"/>
                </a:solidFill>
                <a:latin typeface="Constantia"/>
                <a:ea typeface="+mn-ea"/>
                <a:cs typeface="+mn-cs"/>
              </a:rPr>
              <a:t>of the immune </a:t>
            </a:r>
            <a:r>
              <a:rPr lang="en-US" sz="2000" b="1" dirty="0" smtClean="0">
                <a:solidFill>
                  <a:prstClr val="black"/>
                </a:solidFill>
                <a:latin typeface="Constantia"/>
                <a:ea typeface="+mn-ea"/>
                <a:cs typeface="+mn-cs"/>
              </a:rPr>
              <a:t>system</a:t>
            </a:r>
            <a:r>
              <a:rPr lang="en-US" sz="2800" b="1" dirty="0">
                <a:solidFill>
                  <a:prstClr val="black"/>
                </a:solidFill>
                <a:latin typeface="Century Schoolbook" panose="02040604050505020304" pitchFamily="18" charset="0"/>
                <a:ea typeface="+mn-ea"/>
                <a:cs typeface="+mn-cs"/>
              </a:rPr>
              <a:t/>
            </a:r>
            <a:br>
              <a:rPr lang="en-US" sz="2800" b="1" dirty="0">
                <a:solidFill>
                  <a:prstClr val="black"/>
                </a:solidFill>
                <a:latin typeface="Century Schoolbook" panose="02040604050505020304" pitchFamily="18" charset="0"/>
                <a:ea typeface="+mn-ea"/>
                <a:cs typeface="+mn-cs"/>
              </a:rPr>
            </a:br>
            <a:r>
              <a:rPr lang="en-US" sz="2800" b="1" dirty="0" smtClean="0">
                <a:solidFill>
                  <a:prstClr val="black"/>
                </a:solidFill>
                <a:latin typeface="Century Schoolbook" panose="02040604050505020304" pitchFamily="18" charset="0"/>
                <a:ea typeface="+mn-ea"/>
                <a:cs typeface="+mn-cs"/>
              </a:rPr>
              <a:t/>
            </a:r>
            <a:br>
              <a:rPr lang="en-US" sz="2800" b="1" dirty="0" smtClean="0">
                <a:solidFill>
                  <a:prstClr val="black"/>
                </a:solidFill>
                <a:latin typeface="Century Schoolbook" panose="02040604050505020304" pitchFamily="18" charset="0"/>
                <a:ea typeface="+mn-ea"/>
                <a:cs typeface="+mn-cs"/>
              </a:rPr>
            </a:br>
            <a:r>
              <a:rPr lang="en-US" sz="2800" b="1" dirty="0" smtClean="0">
                <a:solidFill>
                  <a:srgbClr val="574B75"/>
                </a:solidFill>
                <a:latin typeface="Century Schoolbook" panose="02040604050505020304" pitchFamily="18" charset="0"/>
                <a:ea typeface="+mn-ea"/>
                <a:cs typeface="+mn-cs"/>
              </a:rPr>
              <a:t>Platelets</a:t>
            </a:r>
            <a:r>
              <a:rPr lang="en-US" sz="2800" b="1" dirty="0" smtClean="0">
                <a:solidFill>
                  <a:prstClr val="black"/>
                </a:solidFill>
                <a:latin typeface="Century Schoolbook" panose="02040604050505020304" pitchFamily="18" charset="0"/>
                <a:ea typeface="+mn-ea"/>
                <a:cs typeface="+mn-cs"/>
              </a:rPr>
              <a:t> </a:t>
            </a:r>
            <a:r>
              <a:rPr lang="en-US" sz="2800" b="1" dirty="0">
                <a:solidFill>
                  <a:prstClr val="black"/>
                </a:solidFill>
                <a:latin typeface="Century Schoolbook" panose="02040604050505020304" pitchFamily="18" charset="0"/>
                <a:ea typeface="+mn-ea"/>
                <a:cs typeface="+mn-cs"/>
              </a:rPr>
              <a:t>(Thrombocytes</a:t>
            </a:r>
            <a:r>
              <a:rPr lang="en-US" sz="2800" b="1" dirty="0" smtClean="0">
                <a:solidFill>
                  <a:prstClr val="black"/>
                </a:solidFill>
                <a:latin typeface="Century Schoolbook" panose="02040604050505020304" pitchFamily="18" charset="0"/>
                <a:ea typeface="+mn-ea"/>
                <a:cs typeface="+mn-cs"/>
              </a:rPr>
              <a:t>)</a:t>
            </a:r>
            <a:br>
              <a:rPr lang="en-US" sz="2800" b="1" dirty="0" smtClean="0">
                <a:solidFill>
                  <a:prstClr val="black"/>
                </a:solidFill>
                <a:latin typeface="Century Schoolbook" panose="02040604050505020304" pitchFamily="18" charset="0"/>
                <a:ea typeface="+mn-ea"/>
                <a:cs typeface="+mn-cs"/>
              </a:rPr>
            </a:br>
            <a:r>
              <a:rPr lang="en-US" sz="2800" b="1" dirty="0" smtClean="0">
                <a:solidFill>
                  <a:prstClr val="black"/>
                </a:solidFill>
                <a:latin typeface="Century Schoolbook" panose="02040604050505020304" pitchFamily="18" charset="0"/>
                <a:ea typeface="+mn-ea"/>
                <a:cs typeface="+mn-cs"/>
              </a:rPr>
              <a:t>      </a:t>
            </a:r>
            <a:r>
              <a:rPr lang="en-US" sz="2000" b="1" dirty="0" smtClean="0">
                <a:solidFill>
                  <a:prstClr val="black"/>
                </a:solidFill>
                <a:latin typeface="Constantia"/>
                <a:ea typeface="+mn-ea"/>
                <a:cs typeface="+mn-cs"/>
              </a:rPr>
              <a:t>cell </a:t>
            </a:r>
            <a:r>
              <a:rPr lang="en-US" sz="2000" b="1" dirty="0">
                <a:solidFill>
                  <a:prstClr val="black"/>
                </a:solidFill>
                <a:latin typeface="Constantia"/>
                <a:ea typeface="+mn-ea"/>
                <a:cs typeface="+mn-cs"/>
              </a:rPr>
              <a:t>fragments involved in clotting</a:t>
            </a:r>
            <a:r>
              <a:rPr lang="en-US" sz="1800" dirty="0">
                <a:solidFill>
                  <a:prstClr val="black"/>
                </a:solidFill>
                <a:latin typeface="Constantia"/>
                <a:ea typeface="+mn-ea"/>
                <a:cs typeface="+mn-cs"/>
              </a:rPr>
              <a:t/>
            </a:r>
            <a:br>
              <a:rPr lang="en-US" sz="1800" dirty="0">
                <a:solidFill>
                  <a:prstClr val="black"/>
                </a:solidFill>
                <a:latin typeface="Constantia"/>
                <a:ea typeface="+mn-ea"/>
                <a:cs typeface="+mn-cs"/>
              </a:rPr>
            </a:br>
            <a:r>
              <a:rPr lang="en-US" sz="2800" b="1" dirty="0">
                <a:solidFill>
                  <a:prstClr val="black"/>
                </a:solidFill>
                <a:latin typeface="Century Schoolbook" panose="02040604050505020304" pitchFamily="18" charset="0"/>
                <a:ea typeface="+mn-ea"/>
                <a:cs typeface="+mn-cs"/>
              </a:rPr>
              <a:t/>
            </a:r>
            <a:br>
              <a:rPr lang="en-US" sz="2800" b="1" dirty="0">
                <a:solidFill>
                  <a:prstClr val="black"/>
                </a:solidFill>
                <a:latin typeface="Century Schoolbook" panose="02040604050505020304" pitchFamily="18" charset="0"/>
                <a:ea typeface="+mn-ea"/>
                <a:cs typeface="+mn-cs"/>
              </a:rPr>
            </a:br>
            <a:r>
              <a:rPr lang="en-US" sz="2800" b="1" dirty="0" smtClean="0">
                <a:solidFill>
                  <a:prstClr val="black"/>
                </a:solidFill>
                <a:latin typeface="Century Schoolbook" panose="02040604050505020304" pitchFamily="18" charset="0"/>
                <a:ea typeface="+mn-ea"/>
                <a:cs typeface="+mn-cs"/>
              </a:rPr>
              <a:t>   </a:t>
            </a:r>
            <a:r>
              <a:rPr lang="en-US" sz="2800" b="1" dirty="0" smtClean="0">
                <a:solidFill>
                  <a:srgbClr val="FFC000"/>
                </a:solidFill>
                <a:latin typeface="Century Schoolbook" panose="02040604050505020304" pitchFamily="18" charset="0"/>
                <a:ea typeface="+mn-ea"/>
                <a:cs typeface="+mn-cs"/>
              </a:rPr>
              <a:t>Plasma </a:t>
            </a:r>
            <a:r>
              <a:rPr lang="en-US" sz="2800" b="1" dirty="0" smtClean="0">
                <a:solidFill>
                  <a:schemeClr val="tx1">
                    <a:lumMod val="65000"/>
                    <a:lumOff val="35000"/>
                  </a:schemeClr>
                </a:solidFill>
                <a:latin typeface="Century Schoolbook" panose="02040604050505020304" pitchFamily="18" charset="0"/>
                <a:ea typeface="+mn-ea"/>
                <a:cs typeface="+mn-cs"/>
              </a:rPr>
              <a:t>( liquid “ non cellular” part )</a:t>
            </a:r>
            <a:r>
              <a:rPr lang="en-US" sz="2800" b="1" dirty="0">
                <a:solidFill>
                  <a:schemeClr val="tx1">
                    <a:lumMod val="65000"/>
                    <a:lumOff val="35000"/>
                  </a:schemeClr>
                </a:solidFill>
                <a:latin typeface="Century Schoolbook" panose="02040604050505020304" pitchFamily="18" charset="0"/>
                <a:ea typeface="+mn-ea"/>
                <a:cs typeface="+mn-cs"/>
              </a:rPr>
              <a:t/>
            </a:r>
            <a:br>
              <a:rPr lang="en-US" sz="2800" b="1" dirty="0">
                <a:solidFill>
                  <a:schemeClr val="tx1">
                    <a:lumMod val="65000"/>
                    <a:lumOff val="35000"/>
                  </a:schemeClr>
                </a:solidFill>
                <a:latin typeface="Century Schoolbook" panose="02040604050505020304" pitchFamily="18" charset="0"/>
                <a:ea typeface="+mn-ea"/>
                <a:cs typeface="+mn-cs"/>
              </a:rPr>
            </a:br>
            <a:r>
              <a:rPr lang="en-US" sz="2800" b="1" dirty="0">
                <a:solidFill>
                  <a:schemeClr val="accent3">
                    <a:lumMod val="75000"/>
                  </a:schemeClr>
                </a:solidFill>
                <a:latin typeface="Century Schoolbook" panose="02040604050505020304" pitchFamily="18" charset="0"/>
                <a:ea typeface="+mn-ea"/>
                <a:cs typeface="+mn-cs"/>
              </a:rPr>
              <a:t>98% water</a:t>
            </a:r>
            <a:r>
              <a:rPr lang="en-US" sz="2800" b="1" dirty="0">
                <a:solidFill>
                  <a:prstClr val="black"/>
                </a:solidFill>
                <a:latin typeface="Century Schoolbook" panose="02040604050505020304" pitchFamily="18" charset="0"/>
                <a:ea typeface="+mn-ea"/>
                <a:cs typeface="+mn-cs"/>
              </a:rPr>
              <a:t>, ions, plasma proteins (Albumin, globulin, </a:t>
            </a:r>
            <a:r>
              <a:rPr lang="en-US" sz="2800" b="1" dirty="0" smtClean="0">
                <a:solidFill>
                  <a:prstClr val="black"/>
                </a:solidFill>
                <a:latin typeface="Century Schoolbook" panose="02040604050505020304" pitchFamily="18" charset="0"/>
                <a:ea typeface="+mn-ea"/>
                <a:cs typeface="+mn-cs"/>
              </a:rPr>
              <a:t>Fibrinogen , enzymes and hormones)</a:t>
            </a:r>
            <a:r>
              <a:rPr lang="en-US" sz="2800" b="1" dirty="0">
                <a:solidFill>
                  <a:prstClr val="black"/>
                </a:solidFill>
                <a:latin typeface="Century Schoolbook" panose="02040604050505020304" pitchFamily="18" charset="0"/>
                <a:ea typeface="+mn-ea"/>
                <a:cs typeface="+mn-cs"/>
              </a:rPr>
              <a:t/>
            </a:r>
            <a:br>
              <a:rPr lang="en-US" sz="2800" b="1" dirty="0">
                <a:solidFill>
                  <a:prstClr val="black"/>
                </a:solidFill>
                <a:latin typeface="Century Schoolbook" panose="02040604050505020304" pitchFamily="18" charset="0"/>
                <a:ea typeface="+mn-ea"/>
                <a:cs typeface="+mn-cs"/>
              </a:rPr>
            </a:br>
            <a:r>
              <a:rPr lang="en-US" sz="2800" b="1" dirty="0">
                <a:solidFill>
                  <a:srgbClr val="C00000"/>
                </a:solidFill>
                <a:latin typeface="Century Schoolbook" panose="02040604050505020304" pitchFamily="18" charset="0"/>
                <a:ea typeface="+mn-ea"/>
                <a:cs typeface="+mn-cs"/>
              </a:rPr>
              <a:t>Same </a:t>
            </a:r>
            <a:r>
              <a:rPr lang="en-US" sz="2800" b="1" dirty="0">
                <a:solidFill>
                  <a:prstClr val="black"/>
                </a:solidFill>
                <a:latin typeface="Century Schoolbook" panose="02040604050505020304" pitchFamily="18" charset="0"/>
                <a:ea typeface="+mn-ea"/>
                <a:cs typeface="+mn-cs"/>
              </a:rPr>
              <a:t>ionic composition as </a:t>
            </a:r>
            <a:r>
              <a:rPr lang="en-US" sz="2400" b="1" dirty="0">
                <a:solidFill>
                  <a:schemeClr val="tx1">
                    <a:lumMod val="95000"/>
                    <a:lumOff val="5000"/>
                  </a:schemeClr>
                </a:solidFill>
                <a:latin typeface="Century Schoolbook" panose="02040604050505020304" pitchFamily="18" charset="0"/>
                <a:ea typeface="+mn-ea"/>
                <a:cs typeface="+mn-cs"/>
              </a:rPr>
              <a:t>interstitial</a:t>
            </a:r>
            <a:r>
              <a:rPr lang="en-US" sz="2800" b="1" dirty="0">
                <a:solidFill>
                  <a:schemeClr val="tx1">
                    <a:lumMod val="95000"/>
                    <a:lumOff val="5000"/>
                  </a:schemeClr>
                </a:solidFill>
                <a:latin typeface="Century Schoolbook" panose="02040604050505020304" pitchFamily="18" charset="0"/>
                <a:ea typeface="+mn-ea"/>
                <a:cs typeface="+mn-cs"/>
              </a:rPr>
              <a:t>  </a:t>
            </a:r>
            <a:r>
              <a:rPr lang="en-US" sz="2000" b="1" dirty="0">
                <a:solidFill>
                  <a:schemeClr val="tx1">
                    <a:lumMod val="95000"/>
                    <a:lumOff val="5000"/>
                  </a:schemeClr>
                </a:solidFill>
                <a:latin typeface="Century Schoolbook" panose="02040604050505020304" pitchFamily="18" charset="0"/>
                <a:ea typeface="+mn-ea"/>
                <a:cs typeface="+mn-cs"/>
              </a:rPr>
              <a:t>fluid</a:t>
            </a:r>
            <a:r>
              <a:rPr lang="en-US" sz="3600" b="1" dirty="0">
                <a:solidFill>
                  <a:schemeClr val="tx1">
                    <a:lumMod val="95000"/>
                    <a:lumOff val="5000"/>
                  </a:schemeClr>
                </a:solidFill>
                <a:latin typeface="Century Schoolbook" panose="02040604050505020304" pitchFamily="18" charset="0"/>
                <a:ea typeface="+mn-ea"/>
                <a:cs typeface="+mn-cs"/>
              </a:rPr>
              <a:t/>
            </a:r>
            <a:br>
              <a:rPr lang="en-US" sz="3600" b="1" dirty="0">
                <a:solidFill>
                  <a:schemeClr val="tx1">
                    <a:lumMod val="95000"/>
                    <a:lumOff val="5000"/>
                  </a:schemeClr>
                </a:solidFill>
                <a:latin typeface="Century Schoolbook" panose="02040604050505020304" pitchFamily="18" charset="0"/>
                <a:ea typeface="+mn-ea"/>
                <a:cs typeface="+mn-cs"/>
              </a:rPr>
            </a:br>
            <a:endParaRPr lang="en-US" sz="3600" b="1" dirty="0">
              <a:solidFill>
                <a:schemeClr val="tx1">
                  <a:lumMod val="95000"/>
                  <a:lumOff val="5000"/>
                </a:schemeClr>
              </a:solidFill>
              <a:latin typeface="Century Schoolbook" panose="02040604050505020304" pitchFamily="18" charset="0"/>
            </a:endParaRPr>
          </a:p>
        </p:txBody>
      </p:sp>
    </p:spTree>
    <p:extLst>
      <p:ext uri="{BB962C8B-B14F-4D97-AF65-F5344CB8AC3E}">
        <p14:creationId xmlns:p14="http://schemas.microsoft.com/office/powerpoint/2010/main" val="3944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813"/>
            <a:ext cx="871296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15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261</TotalTime>
  <Words>676</Words>
  <Application>Microsoft Office PowerPoint</Application>
  <PresentationFormat>عرض على الشاشة (3:4)‏</PresentationFormat>
  <Paragraphs>135</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تدفق</vt:lpstr>
      <vt:lpstr>عرض تقديمي في PowerPoint</vt:lpstr>
      <vt:lpstr>Blood Physiology   By Dr. Suroor Mohamed MBChB. MSc, Physiology </vt:lpstr>
      <vt:lpstr>OBJECTIVES: </vt:lpstr>
      <vt:lpstr>عرض تقديمي في PowerPoint</vt:lpstr>
      <vt:lpstr>عرض تقديمي في PowerPoint</vt:lpstr>
      <vt:lpstr>عرض تقديمي في PowerPoint</vt:lpstr>
      <vt:lpstr>عرض تقديمي في PowerPoint</vt:lpstr>
      <vt:lpstr> Cellular components: Red Blood Cells (Erythrocytes)                transport  O2 White Blood Cells (Leucocytes)        part of the immune system  Platelets (Thrombocytes)       cell fragments involved in clotting     Plasma ( liquid “ non cellular” part ) 98% water, ions, plasma proteins (Albumin, globulin, Fibrinogen , enzymes and hormones) Same ionic composition as interstitial  fluid </vt:lpstr>
      <vt:lpstr>عرض تقديمي في PowerPoint</vt:lpstr>
      <vt:lpstr>عرض تقديمي في PowerPoint</vt:lpstr>
      <vt:lpstr>Plasma component </vt:lpstr>
      <vt:lpstr>           Hemopoiesis  Hematopoiesis  the formation and development of blood cells  In adults the cellular elements are produced in the bone marrow.  Some WBCs are produced in the lymphatic tissue and bone marrow.  ***All blood cells formed come from a hematopoietic stem cell.  Process of producing formed elements by myeloid and lymphoid stem cells   Erythropoiesis:  Formation of RBC (erythrocytes) Leucopoiesis:  Formation of WBC (leucocytes)  Thrombopoiesis:  Formation of platelets (thrombocytes) </vt:lpstr>
      <vt:lpstr>عرض تقديمي في PowerPoint</vt:lpstr>
      <vt:lpstr>عرض تقديمي في PowerPoint</vt:lpstr>
      <vt:lpstr>عرض تقديمي في PowerPoint</vt:lpstr>
      <vt:lpstr>عرض تقديمي في PowerPoint</vt:lpstr>
      <vt:lpstr>     RBCs Erythrocyte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Physiology   By Dr. Suroor Mohamed   </dc:title>
  <dc:creator>DELL</dc:creator>
  <cp:lastModifiedBy>ALI SAHIUNY</cp:lastModifiedBy>
  <cp:revision>31</cp:revision>
  <dcterms:created xsi:type="dcterms:W3CDTF">2018-10-03T13:02:03Z</dcterms:created>
  <dcterms:modified xsi:type="dcterms:W3CDTF">2019-10-01T21:08:29Z</dcterms:modified>
</cp:coreProperties>
</file>