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notesMasterIdLst>
    <p:notesMasterId r:id="rId35"/>
  </p:notesMasterIdLst>
  <p:sldIdLst>
    <p:sldId id="307" r:id="rId2"/>
    <p:sldId id="257" r:id="rId3"/>
    <p:sldId id="311" r:id="rId4"/>
    <p:sldId id="309" r:id="rId5"/>
    <p:sldId id="310" r:id="rId6"/>
    <p:sldId id="262" r:id="rId7"/>
    <p:sldId id="263" r:id="rId8"/>
    <p:sldId id="265" r:id="rId9"/>
    <p:sldId id="318" r:id="rId10"/>
    <p:sldId id="294" r:id="rId11"/>
    <p:sldId id="266" r:id="rId12"/>
    <p:sldId id="298" r:id="rId13"/>
    <p:sldId id="267" r:id="rId14"/>
    <p:sldId id="268" r:id="rId15"/>
    <p:sldId id="303" r:id="rId16"/>
    <p:sldId id="324" r:id="rId17"/>
    <p:sldId id="269" r:id="rId18"/>
    <p:sldId id="320" r:id="rId19"/>
    <p:sldId id="270" r:id="rId20"/>
    <p:sldId id="306" r:id="rId21"/>
    <p:sldId id="305" r:id="rId22"/>
    <p:sldId id="308" r:id="rId23"/>
    <p:sldId id="271" r:id="rId24"/>
    <p:sldId id="272" r:id="rId25"/>
    <p:sldId id="273" r:id="rId26"/>
    <p:sldId id="299" r:id="rId27"/>
    <p:sldId id="300" r:id="rId28"/>
    <p:sldId id="275" r:id="rId29"/>
    <p:sldId id="276" r:id="rId30"/>
    <p:sldId id="277" r:id="rId31"/>
    <p:sldId id="281" r:id="rId32"/>
    <p:sldId id="278" r:id="rId33"/>
    <p:sldId id="347" r:id="rId3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FF66FF"/>
    <a:srgbClr val="9900FF"/>
    <a:srgbClr val="CCFF66"/>
    <a:srgbClr val="00CC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35" autoAdjust="0"/>
    <p:restoredTop sz="94624" autoAdjust="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fld id="{41DE33B4-3CF6-4875-9D9C-D033FA4CC54C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CDA45C-8235-4F13-ABC8-B693A4A17C7B}" type="slidenum">
              <a:rPr lang="ar-SA" altLang="en-US"/>
              <a:t>20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6EED78-E7DA-41B9-99AE-B9F0889DFCBD}" type="slidenum">
              <a:rPr lang="ar-SA" altLang="en-US"/>
              <a:t>21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ACEB-D785-44E4-9B0D-DABA2E1E85C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2BCC-AD27-4DCC-A133-C6D4DD6FF7F8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5734-EBEE-4296-912D-C55F4B31223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AFF7F-30FB-4E74-9D85-382193BCBC6F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2E4CC-AC1F-4857-8FF8-1B506D3D8F1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2EEF-9A85-469C-BEB7-5D214927257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80A-33EC-48CC-BF04-9377C9497D9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ED4E-1F35-4E2F-AC5B-48B7655DEA03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A461-54D5-4722-BCB4-051E88F6B7C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D4D9-0B84-462E-9F43-C6BDEE99FF4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EB0-671C-4CD4-AB09-A66EFC2880E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D37853B-E1ED-42C7-8345-AFFFB33AA1D2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89" y="0"/>
            <a:ext cx="3629660" cy="7259955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909945" y="107315"/>
            <a:ext cx="3235960" cy="1439711"/>
            <a:chOff x="13258448" y="145588"/>
            <a:chExt cx="5029551" cy="2283667"/>
          </a:xfrm>
        </p:grpSpPr>
        <p:pic>
          <p:nvPicPr>
            <p:cNvPr id="59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003034" y="145588"/>
              <a:ext cx="1284965" cy="1284965"/>
            </a:xfrm>
            <a:prstGeom prst="rect">
              <a:avLst/>
            </a:prstGeom>
          </p:spPr>
        </p:pic>
        <p:sp>
          <p:nvSpPr>
            <p:cNvPr id="60" name="AutoShape 5"/>
            <p:cNvSpPr/>
            <p:nvPr/>
          </p:nvSpPr>
          <p:spPr>
            <a:xfrm>
              <a:off x="14775094" y="2400300"/>
              <a:ext cx="1799783" cy="2895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258448" y="145588"/>
              <a:ext cx="1344028" cy="1344028"/>
            </a:xfrm>
            <a:prstGeom prst="rect">
              <a:avLst/>
            </a:prstGeom>
          </p:spPr>
        </p:pic>
      </p:grpSp>
      <p:sp>
        <p:nvSpPr>
          <p:cNvPr id="64" name="TextBox 9"/>
          <p:cNvSpPr txBox="1"/>
          <p:nvPr/>
        </p:nvSpPr>
        <p:spPr>
          <a:xfrm>
            <a:off x="5746115" y="808990"/>
            <a:ext cx="3558540" cy="645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000" b="1" spc="19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+mj-lt"/>
              </a:rPr>
              <a:t>UNIVERSITY OF MOSUL</a:t>
            </a:r>
          </a:p>
          <a:p>
            <a:pPr algn="ctr">
              <a:lnSpc>
                <a:spcPts val="2520"/>
              </a:lnSpc>
            </a:pPr>
            <a:r>
              <a:rPr lang="en-US" sz="1000" b="1" spc="19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cs typeface="+mj-lt"/>
              </a:rPr>
              <a:t>COLLEGE OF DENTISTRY</a:t>
            </a:r>
          </a:p>
        </p:txBody>
      </p:sp>
      <p:sp>
        <p:nvSpPr>
          <p:cNvPr id="65" name="TextBox 9"/>
          <p:cNvSpPr txBox="1"/>
          <p:nvPr/>
        </p:nvSpPr>
        <p:spPr>
          <a:xfrm>
            <a:off x="5962929" y="1684655"/>
            <a:ext cx="2796815" cy="322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600" b="1" spc="197" dirty="0">
                <a:solidFill>
                  <a:srgbClr val="FFFFFF"/>
                </a:solidFill>
                <a:latin typeface="Montserrat Classic" panose="00000500000000000000"/>
              </a:rPr>
              <a:t>2020-2021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488950" y="464820"/>
            <a:ext cx="4839335" cy="2762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914400" rtl="0">
              <a:lnSpc>
                <a:spcPts val="10415"/>
              </a:lnSpc>
            </a:pPr>
            <a:r>
              <a:rPr lang="en-US" sz="4800" b="1" spc="674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ontserrat Classic Bold" panose="00000800000000000000"/>
                <a:ea typeface="+mn-ea"/>
                <a:cs typeface="+mn-ea"/>
                <a:sym typeface="+mn-ea"/>
              </a:rPr>
              <a:t>Eruption of Teeth.</a:t>
            </a:r>
            <a:r>
              <a:rPr lang="en-US" altLang="en-US" sz="4800" b="1" spc="674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Montserrat Classic Bold" panose="00000800000000000000"/>
                <a:ea typeface="+mn-ea"/>
                <a:cs typeface="+mn-ea"/>
                <a:sym typeface="+mn-ea"/>
              </a:rPr>
              <a:t>.</a:t>
            </a:r>
          </a:p>
        </p:txBody>
      </p:sp>
      <p:sp>
        <p:nvSpPr>
          <p:cNvPr id="68" name="Text Box 67"/>
          <p:cNvSpPr txBox="1"/>
          <p:nvPr/>
        </p:nvSpPr>
        <p:spPr>
          <a:xfrm>
            <a:off x="790479" y="5491596"/>
            <a:ext cx="4698608" cy="101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pc="189" dirty="0">
                <a:solidFill>
                  <a:srgbClr val="000000"/>
                </a:solidFill>
                <a:latin typeface="Montserrat Classic" panose="00000500000000000000"/>
                <a:sym typeface="+mn-ea"/>
              </a:rPr>
              <a:t>By:</a:t>
            </a:r>
          </a:p>
          <a:p>
            <a:pPr>
              <a:lnSpc>
                <a:spcPts val="3780"/>
              </a:lnSpc>
            </a:pPr>
            <a:r>
              <a:rPr lang="ar-IQ" altLang="en-US" sz="2400" spc="189" dirty="0">
                <a:solidFill>
                  <a:srgbClr val="000000"/>
                </a:solidFill>
                <a:latin typeface="Montserrat Classic" panose="00000500000000000000"/>
                <a:sym typeface="+mn-ea"/>
              </a:rPr>
              <a:t>الأستاذ المساعد: عمر حسين </a:t>
            </a:r>
            <a:r>
              <a:rPr lang="ar-IQ" altLang="en-US" sz="2400" spc="189" dirty="0" err="1">
                <a:solidFill>
                  <a:srgbClr val="000000"/>
                </a:solidFill>
                <a:latin typeface="Montserrat Classic" panose="00000500000000000000"/>
                <a:sym typeface="+mn-ea"/>
              </a:rPr>
              <a:t>اللويزي</a:t>
            </a:r>
            <a:endParaRPr lang="" altLang="en-US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907B2C2-2A45-4490-BB8C-22F01830677F}"/>
              </a:ext>
            </a:extLst>
          </p:cNvPr>
          <p:cNvSpPr txBox="1"/>
          <p:nvPr/>
        </p:nvSpPr>
        <p:spPr>
          <a:xfrm>
            <a:off x="5176081" y="4790619"/>
            <a:ext cx="46986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Classic" panose="00000500000000000000"/>
                <a:ea typeface="+mn-ea"/>
                <a:cs typeface="+mn-cs"/>
              </a:rPr>
              <a:t>Department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Classic" panose="00000500000000000000"/>
                <a:ea typeface="+mn-ea"/>
                <a:cs typeface="+mn-cs"/>
              </a:rPr>
              <a:t>Orthodontics </a:t>
            </a:r>
            <a:endParaRPr lang="ar-IQ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618A1938-44D6-4D1F-8FAF-BF9CAEB973E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9BBB59">
                <a:shade val="45000"/>
                <a:satMod val="135000"/>
              </a:srgbClr>
              <a:prstClr val="white"/>
            </a:duotone>
          </a:blip>
          <a:srcRect l="2441" b="3117"/>
          <a:stretch>
            <a:fillRect/>
          </a:stretch>
        </p:blipFill>
        <p:spPr>
          <a:xfrm>
            <a:off x="5744" y="3189736"/>
            <a:ext cx="3280587" cy="2725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p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1865"/>
            <a:ext cx="8745855" cy="6403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/>
              <a:t>          </a:t>
            </a:r>
            <a:r>
              <a:rPr lang="en-US" altLang="en-US" b="1"/>
              <a:t>Eruption Haematoma (Eruption Cyst): </a:t>
            </a:r>
          </a:p>
          <a:p>
            <a:pPr algn="just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/>
              <a:t> Bluish purple elevated area</a:t>
            </a:r>
          </a:p>
          <a:p>
            <a:pPr algn="just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/>
              <a:t> Result from trauma to the area and a hemorrhage on follicle of erupted tooth.</a:t>
            </a:r>
          </a:p>
          <a:p>
            <a:pPr algn="just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/>
              <a:t> subside after eruption</a:t>
            </a:r>
          </a:p>
          <a:p>
            <a:pPr algn="just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/>
              <a:t> Mainly  associated with 6s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 sz="2400"/>
              <a:t> and Es.</a:t>
            </a:r>
          </a:p>
          <a:p>
            <a:pPr algn="just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/>
              <a:t> Treatment: Self limited 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 sz="2400"/>
              <a:t>as the tooth break through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 sz="2400"/>
              <a:t>or surgical excision.</a:t>
            </a:r>
          </a:p>
        </p:txBody>
      </p:sp>
      <p:pic>
        <p:nvPicPr>
          <p:cNvPr id="12293" name="Picture 5" descr="1148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3536315"/>
            <a:ext cx="4067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p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eruptseque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10" y="3402330"/>
            <a:ext cx="341947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430" y="-114300"/>
            <a:ext cx="9144000" cy="3644900"/>
          </a:xfrm>
        </p:spPr>
        <p:txBody>
          <a:bodyPr/>
          <a:lstStyle/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     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endParaRPr lang="en-US" altLang="en-US"/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</a:t>
            </a:r>
            <a:r>
              <a:rPr lang="en-US" altLang="en-US" sz="3600" b="1"/>
              <a:t>Eruption Sequestrum: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/>
              <a:t> Tiny spicule of nonviable bone overlying the crown of an erupting permanent. 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/>
              <a:t>   Should be removed to 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/>
              <a:t>control local inflammation. </a:t>
            </a:r>
          </a:p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    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 sz="3600" b="1"/>
              <a:t>Ectopic Eruption</a:t>
            </a:r>
          </a:p>
          <a:p>
            <a:pPr algn="just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Tooth erupts or tries to erupt in an abnormal position.</a:t>
            </a:r>
          </a:p>
        </p:txBody>
      </p:sp>
      <p:pic>
        <p:nvPicPr>
          <p:cNvPr id="14341" name="Picture 5" descr="garve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20" y="3019425"/>
            <a:ext cx="5572125" cy="373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 descr="ep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" y="965835"/>
            <a:ext cx="9031605" cy="5892165"/>
          </a:xfrm>
        </p:spPr>
        <p:txBody>
          <a:bodyPr/>
          <a:lstStyle/>
          <a:p>
            <a:pPr algn="just" rtl="0" eaLnBrk="1" hangingPunct="1">
              <a:lnSpc>
                <a:spcPct val="120000"/>
              </a:lnSpc>
            </a:pPr>
            <a:r>
              <a:rPr lang="en-US" altLang="en-US" b="1">
                <a:solidFill>
                  <a:schemeClr val="accent2"/>
                </a:solidFill>
              </a:rPr>
              <a:t>Lingual Eruption of Mandibular Permanent Incisors: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9459" name="Picture 5" descr="ep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27848"/>
            <a:ext cx="6372225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-635"/>
            <a:ext cx="9166860" cy="100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9167095" cy="100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" y="1007745"/>
            <a:ext cx="8968740" cy="4452620"/>
          </a:xfrm>
        </p:spPr>
        <p:txBody>
          <a:bodyPr/>
          <a:lstStyle/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     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800" b="1"/>
              <a:t>Natal and Neonatal teeth</a:t>
            </a:r>
          </a:p>
          <a:p>
            <a:pPr algn="l" rtl="0" eaLnBrk="1" hangingPunct="1">
              <a:lnSpc>
                <a:spcPct val="130000"/>
              </a:lnSpc>
            </a:pPr>
            <a:r>
              <a:rPr lang="en-US" altLang="en-US" sz="2400"/>
              <a:t>Natal teeth (teeth present at birth)</a:t>
            </a:r>
          </a:p>
          <a:p>
            <a:pPr algn="l" rtl="0" eaLnBrk="1" hangingPunct="1">
              <a:lnSpc>
                <a:spcPct val="130000"/>
              </a:lnSpc>
            </a:pPr>
            <a:r>
              <a:rPr lang="en-US" altLang="en-US" sz="2400"/>
              <a:t>Neonatal teeth (teeth that erupt during the first 30 days).</a:t>
            </a:r>
          </a:p>
          <a:p>
            <a:pPr algn="just" rtl="0" eaLnBrk="1" hangingPunct="1">
              <a:lnSpc>
                <a:spcPct val="130000"/>
              </a:lnSpc>
            </a:pPr>
            <a:r>
              <a:rPr lang="en-US" altLang="en-US" sz="2000"/>
              <a:t>Most prematurely erupted teeth are hypermobile because  of the limited root development. </a:t>
            </a:r>
          </a:p>
        </p:txBody>
      </p:sp>
      <p:pic>
        <p:nvPicPr>
          <p:cNvPr id="15364" name="Picture 4" descr="natal to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70" y="3952875"/>
            <a:ext cx="3944620" cy="281305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neon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" y="3867150"/>
            <a:ext cx="230695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466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 sz="3600" b="1"/>
            </a:br>
            <a:r>
              <a:rPr lang="en-US" altLang="en-US" sz="3600" b="1"/>
              <a:t>Management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597660"/>
            <a:ext cx="7305040" cy="3321050"/>
          </a:xfrm>
        </p:spPr>
        <p:txBody>
          <a:bodyPr/>
          <a:lstStyle/>
          <a:p>
            <a:pPr algn="l" rtl="0" eaLnBrk="1" hangingPunct="1"/>
            <a:r>
              <a:rPr lang="en-US" altLang="en-US" sz="2800"/>
              <a:t>Careful observation, checking the degree of mobility.</a:t>
            </a:r>
          </a:p>
          <a:p>
            <a:pPr algn="l" rtl="0" eaLnBrk="1" hangingPunct="1"/>
            <a:r>
              <a:rPr lang="en-US" altLang="en-US" sz="2800"/>
              <a:t> Interferences with suckling and breast feeding, possibility of traumatic injury (Riga Fede)</a:t>
            </a:r>
          </a:p>
          <a:p>
            <a:pPr algn="l" rtl="0" eaLnBrk="1" hangingPunct="1"/>
            <a:r>
              <a:rPr lang="en-US" altLang="en-US" sz="2800"/>
              <a:t>Whether the tooth is part of normal dentition or supernumerary.</a:t>
            </a:r>
          </a:p>
          <a:p>
            <a:pPr algn="l" rtl="0" eaLnBrk="1" hangingPunct="1"/>
            <a:r>
              <a:rPr lang="en-US" altLang="en-US" sz="2800"/>
              <a:t>Leave, extract or smooth edges</a:t>
            </a:r>
          </a:p>
          <a:p>
            <a:pPr algn="l" rtl="0" eaLnBrk="1" hangingPunct="1"/>
            <a:endParaRPr lang="en-US" altLang="en-US" sz="280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13406" r="72057" b="51157"/>
          <a:stretch>
            <a:fillRect/>
          </a:stretch>
        </p:blipFill>
        <p:spPr bwMode="auto">
          <a:xfrm>
            <a:off x="5538470" y="4324350"/>
            <a:ext cx="344868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        </a:t>
            </a:r>
          </a:p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/>
              <a:t>Epstein Pearls, Bohn Nodules and Dental Lamina Cysts: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800"/>
              <a:t>  Small, white or grayish lesions on the alveolar mucosa of the newborn.  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800"/>
              <a:t> May incorrectly diagnosis as natal teeth.  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800"/>
              <a:t>Usually multiple but do not increase in size.</a:t>
            </a:r>
          </a:p>
          <a:p>
            <a:pPr algn="l" rtl="0" eaLnBrk="1" hangingPunct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800"/>
              <a:t> No treatment indicated, since </a:t>
            </a:r>
          </a:p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/>
              <a:t>   the lesions are spontaneously</a:t>
            </a:r>
          </a:p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/>
              <a:t> shade a few weeks after birth</a:t>
            </a:r>
            <a:r>
              <a:rPr lang="en-US" altLang="en-US"/>
              <a:t>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93" y="4609783"/>
            <a:ext cx="35290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33" y="1007745"/>
            <a:ext cx="8497887" cy="6092825"/>
          </a:xfrm>
        </p:spPr>
        <p:txBody>
          <a:bodyPr/>
          <a:lstStyle/>
          <a:p>
            <a:pPr algn="just" rtl="0" eaLnBrk="1" hangingPunct="1">
              <a:lnSpc>
                <a:spcPct val="120000"/>
              </a:lnSpc>
              <a:buFontTx/>
              <a:buNone/>
            </a:pPr>
            <a:r>
              <a:rPr lang="en-US" altLang="en-US" b="1"/>
              <a:t>                    </a:t>
            </a:r>
            <a:r>
              <a:rPr lang="en-US" altLang="en-US"/>
              <a:t>       is the movement which takes a tooth from its developmental position (in the alveolar bone) to the oral cavity until it reaches the occlusion with its antagonist dentition. 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/>
              <a:t>It includes two phases: </a:t>
            </a:r>
          </a:p>
          <a:p>
            <a:pPr algn="l" rtl="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altLang="en-US"/>
              <a:t>Intra bony Phase        </a:t>
            </a:r>
          </a:p>
          <a:p>
            <a:pPr algn="l" rtl="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altLang="en-US"/>
              <a:t> Intra oral Phase 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50850" y="1007110"/>
            <a:ext cx="2897505" cy="7645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38100">
                  <a:solidFill>
                    <a:srgbClr val="3333CC"/>
                  </a:solidFill>
                  <a:rou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Eruption</a:t>
            </a:r>
          </a:p>
        </p:txBody>
      </p:sp>
      <p:pic>
        <p:nvPicPr>
          <p:cNvPr id="3079" name="Picture 7" descr="Lakars_5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90" y="3378200"/>
            <a:ext cx="393763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FTB52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FTB51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3" y="1021748"/>
            <a:ext cx="8479794" cy="57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>
          <a:xfrm>
            <a:off x="-200977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</a:rPr>
              <a:t>Epstein's pearl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800" b="1"/>
              <a:t> </a:t>
            </a:r>
          </a:p>
          <a:p>
            <a:pPr algn="l" rtl="0" eaLnBrk="1" hangingPunct="1">
              <a:buFontTx/>
              <a:buNone/>
            </a:pPr>
            <a:endParaRPr lang="en-US" altLang="en-US" sz="2800" b="1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Factors that Cause Difference in Time of Eruption:</a:t>
            </a:r>
            <a:endParaRPr lang="en-US" altLang="en-US" sz="360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1.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  <a:r>
              <a:rPr lang="en-US" altLang="en-US" sz="2800" b="1">
                <a:solidFill>
                  <a:srgbClr val="A50021"/>
                </a:solidFill>
              </a:rPr>
              <a:t>Race:</a:t>
            </a:r>
            <a:r>
              <a:rPr lang="en-US" altLang="en-US" sz="2800"/>
              <a:t> Black versus white people. 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2.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  <a:r>
              <a:rPr lang="en-US" altLang="en-US" sz="2800" b="1">
                <a:solidFill>
                  <a:srgbClr val="A50021"/>
                </a:solidFill>
              </a:rPr>
              <a:t>Environment:</a:t>
            </a:r>
            <a:r>
              <a:rPr lang="en-US" altLang="en-US" sz="2800"/>
              <a:t> Industrial versus third world country.  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3.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  <a:r>
              <a:rPr lang="en-US" altLang="en-US" sz="2800" b="1">
                <a:solidFill>
                  <a:srgbClr val="A50021"/>
                </a:solidFill>
              </a:rPr>
              <a:t>Socio – economic Level:</a:t>
            </a:r>
            <a:r>
              <a:rPr lang="en-US" altLang="en-US" sz="2800"/>
              <a:t> The children of high level show early teeth eruption due to good nourishment and health. 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4.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  <a:r>
              <a:rPr lang="en-US" altLang="en-US" sz="2800" b="1">
                <a:solidFill>
                  <a:srgbClr val="A50021"/>
                </a:solidFill>
              </a:rPr>
              <a:t>Nutrition and Growth:</a:t>
            </a:r>
            <a:r>
              <a:rPr lang="en-US" altLang="en-US" sz="2800"/>
              <a:t> Result in earlier teeth eruption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5.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  <a:r>
              <a:rPr lang="en-US" altLang="en-US" sz="2800" b="1">
                <a:solidFill>
                  <a:srgbClr val="A50021"/>
                </a:solidFill>
              </a:rPr>
              <a:t>Sex:</a:t>
            </a:r>
            <a:r>
              <a:rPr lang="en-US" altLang="en-US" sz="2800"/>
              <a:t> female’s teeth eruption earlier than males.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6.</a:t>
            </a:r>
            <a:r>
              <a:rPr lang="en-US" altLang="en-US" sz="2800">
                <a:solidFill>
                  <a:srgbClr val="A50021"/>
                </a:solidFill>
              </a:rPr>
              <a:t> </a:t>
            </a:r>
            <a:r>
              <a:rPr lang="en-US" altLang="en-US" sz="2800" b="1">
                <a:solidFill>
                  <a:srgbClr val="A50021"/>
                </a:solidFill>
              </a:rPr>
              <a:t>Disease:</a:t>
            </a:r>
            <a:r>
              <a:rPr lang="en-US" altLang="en-US" sz="2800"/>
              <a:t> either local or systemic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616575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endParaRPr lang="en-US" altLang="en-US" sz="3600" b="1">
              <a:solidFill>
                <a:schemeClr val="accent2"/>
              </a:solidFill>
            </a:endParaRPr>
          </a:p>
          <a:p>
            <a:pPr marL="609600" indent="-609600" algn="l" rtl="0" eaLnBrk="1" hangingPunct="1"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Local Factors:</a:t>
            </a:r>
          </a:p>
          <a:p>
            <a:pPr marL="609600" indent="-609600" algn="l" rtl="0" eaLnBrk="1" hangingPunct="1">
              <a:buFontTx/>
              <a:buNone/>
            </a:pPr>
            <a:endParaRPr lang="en-US" altLang="en-US" sz="3600">
              <a:solidFill>
                <a:schemeClr val="accent2"/>
              </a:solidFill>
            </a:endParaRPr>
          </a:p>
          <a:p>
            <a:pPr marL="609600" indent="-609600" algn="l" rtl="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2800" b="1"/>
              <a:t>Infection around the tooth.</a:t>
            </a:r>
          </a:p>
          <a:p>
            <a:pPr marL="609600" indent="-609600" algn="l" rtl="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2800" b="1"/>
              <a:t>Supernumerary teeth. </a:t>
            </a:r>
          </a:p>
          <a:p>
            <a:pPr marL="609600" indent="-609600"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 b="1"/>
              <a:t>3.   Trauma.</a:t>
            </a:r>
          </a:p>
          <a:p>
            <a:pPr marL="609600" indent="-609600"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 b="1"/>
              <a:t>4.   Gingival fibromatosis.</a:t>
            </a:r>
          </a:p>
          <a:p>
            <a:pPr marL="609600" indent="-609600"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2800" b="1"/>
              <a:t>5.   Ankylosed teeth. </a:t>
            </a:r>
          </a:p>
        </p:txBody>
      </p:sp>
      <p:pic>
        <p:nvPicPr>
          <p:cNvPr id="18436" name="Picture 4" descr="hereditarygingfi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996373"/>
            <a:ext cx="3040063" cy="26765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supernumerary tooth x 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0" y="1135380"/>
            <a:ext cx="1835150" cy="25923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3933825"/>
          </a:xfrm>
        </p:spPr>
        <p:txBody>
          <a:bodyPr/>
          <a:lstStyle/>
          <a:p>
            <a:pPr algn="just" rtl="0" eaLnBrk="1" hangingPunct="1">
              <a:lnSpc>
                <a:spcPct val="120000"/>
              </a:lnSpc>
              <a:buFontTx/>
              <a:buNone/>
            </a:pPr>
            <a:endParaRPr lang="en-US" altLang="en-US" b="1">
              <a:solidFill>
                <a:schemeClr val="accent2"/>
              </a:solidFill>
            </a:endParaRPr>
          </a:p>
          <a:p>
            <a:pPr algn="just" rtl="0" eaLnBrk="1" hangingPunct="1">
              <a:lnSpc>
                <a:spcPct val="12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Ankylosed tooth:</a:t>
            </a:r>
            <a:r>
              <a:rPr lang="en-US" altLang="en-US" b="1"/>
              <a:t> </a:t>
            </a:r>
            <a:r>
              <a:rPr lang="en-US" altLang="en-US"/>
              <a:t> The tooth is in state of static retention, whereas in the adjacent areas eruption and alveolar growth continue. </a:t>
            </a:r>
          </a:p>
          <a:p>
            <a:pPr algn="just" rtl="0" eaLnBrk="1" hangingPunct="1">
              <a:lnSpc>
                <a:spcPct val="120000"/>
              </a:lnSpc>
            </a:pPr>
            <a:r>
              <a:rPr lang="en-US" altLang="en-US"/>
              <a:t>Ankylosis of anterior teeth does not occur unless there has been trauma.</a:t>
            </a:r>
            <a:endParaRPr lang="ar-SA" altLang="en-US"/>
          </a:p>
        </p:txBody>
      </p:sp>
      <p:pic>
        <p:nvPicPr>
          <p:cNvPr id="2867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072255"/>
            <a:ext cx="3619500" cy="27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4" descr="ep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 descr="ep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5931"/>
            <a:ext cx="86868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Diagnosis of ankylosed tooth:</a:t>
            </a:r>
          </a:p>
          <a:p>
            <a:pPr algn="l" rtl="0" eaLnBrk="1" hangingPunct="1">
              <a:buFontTx/>
              <a:buNone/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algn="just" rtl="0" eaLnBrk="1" hangingPunct="1">
              <a:buFontTx/>
              <a:buNone/>
            </a:pPr>
            <a:r>
              <a:rPr lang="en-US" altLang="en-US" sz="2800" dirty="0"/>
              <a:t>1. Eruption has not occurred.</a:t>
            </a:r>
          </a:p>
          <a:p>
            <a:pPr algn="just" rtl="0" eaLnBrk="1" hangingPunct="1">
              <a:buFontTx/>
              <a:buNone/>
            </a:pPr>
            <a:r>
              <a:rPr lang="en-US" altLang="en-US" sz="2800" dirty="0"/>
              <a:t>2. Alveolar process has not developed in normal occlusion.</a:t>
            </a:r>
          </a:p>
          <a:p>
            <a:pPr algn="just" rtl="0" eaLnBrk="1" hangingPunct="1">
              <a:buFontTx/>
              <a:buNone/>
            </a:pPr>
            <a:r>
              <a:rPr lang="en-US" altLang="en-US" sz="2800" dirty="0"/>
              <a:t>3. The opposing tooth is out of occlusion.</a:t>
            </a:r>
          </a:p>
          <a:p>
            <a:pPr algn="just" rtl="0" eaLnBrk="1" hangingPunct="1">
              <a:buFontTx/>
              <a:buNone/>
            </a:pPr>
            <a:r>
              <a:rPr lang="en-US" altLang="en-US" sz="2800" dirty="0"/>
              <a:t>4. Even with extensive root resorption, the tooth is not mobile.</a:t>
            </a:r>
          </a:p>
          <a:p>
            <a:pPr algn="just" rtl="0" eaLnBrk="1" hangingPunct="1">
              <a:buFontTx/>
              <a:buNone/>
            </a:pPr>
            <a:r>
              <a:rPr lang="en-US" altLang="en-US" sz="2800" dirty="0"/>
              <a:t>5. Diagnosis by tapping with a blunt instrument.</a:t>
            </a:r>
          </a:p>
          <a:p>
            <a:pPr algn="just" rtl="0" eaLnBrk="1" hangingPunct="1">
              <a:buFontTx/>
              <a:buNone/>
            </a:pPr>
            <a:r>
              <a:rPr lang="en-US" altLang="en-US" sz="2800" dirty="0"/>
              <a:t>6. Radiographically: A break in the continuity of the periodontal membrane.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430" y="620713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  </a:t>
            </a:r>
            <a:br>
              <a:rPr lang="en-US" altLang="en-US" b="1">
                <a:solidFill>
                  <a:schemeClr val="accent2"/>
                </a:solidFill>
              </a:rPr>
            </a:br>
            <a:r>
              <a:rPr lang="en-US" altLang="en-US" b="1">
                <a:solidFill>
                  <a:schemeClr val="accent2"/>
                </a:solidFill>
              </a:rPr>
              <a:t>Treatment of ankylosed tooth: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algn="just" rtl="0" eaLnBrk="1" hangingPunct="1"/>
            <a:r>
              <a:rPr lang="en-US" altLang="en-US" sz="2800"/>
              <a:t>Early diagnosis is important. </a:t>
            </a:r>
          </a:p>
          <a:p>
            <a:pPr algn="just" rtl="0" eaLnBrk="1" hangingPunct="1"/>
            <a:r>
              <a:rPr lang="en-US" altLang="en-US" sz="2800"/>
              <a:t>Treatment may involve surgical removal,  </a:t>
            </a:r>
          </a:p>
          <a:p>
            <a:pPr algn="just" rtl="0" eaLnBrk="1" hangingPunct="1"/>
            <a:r>
              <a:rPr lang="en-US" altLang="en-US" sz="2800"/>
              <a:t>loss of arch length is evident, the dentist may choose to keep the tooth under observation.</a:t>
            </a:r>
          </a:p>
          <a:p>
            <a:pPr algn="just" rtl="0" eaLnBrk="1" hangingPunct="1"/>
            <a:r>
              <a:rPr lang="en-US" altLang="en-US" sz="2800"/>
              <a:t> The tooth that is definitely ankylosed may  undergoes root resorption and be normally exfoliated.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21281" r="39403" b="16704"/>
          <a:stretch>
            <a:fillRect/>
          </a:stretch>
        </p:blipFill>
        <p:spPr bwMode="auto">
          <a:xfrm>
            <a:off x="850583" y="1079500"/>
            <a:ext cx="74803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1465" cy="9937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430" y="1007110"/>
            <a:ext cx="91440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b="1"/>
              <a:t> </a:t>
            </a:r>
            <a:r>
              <a:rPr lang="en-US" altLang="en-US" b="1">
                <a:solidFill>
                  <a:schemeClr val="accent2"/>
                </a:solidFill>
              </a:rPr>
              <a:t>Ankylosis of permanent teeth:</a:t>
            </a:r>
          </a:p>
          <a:p>
            <a:pPr algn="l" rtl="0" eaLnBrk="1" hangingPunct="1">
              <a:buFontTx/>
              <a:buNone/>
            </a:pPr>
            <a:endParaRPr lang="en-US" altLang="en-US" b="1">
              <a:solidFill>
                <a:schemeClr val="accent2"/>
              </a:solidFill>
            </a:endParaRPr>
          </a:p>
          <a:p>
            <a:pPr algn="l" rtl="0" eaLnBrk="1" hangingPunct="1"/>
            <a:r>
              <a:rPr lang="en-US" altLang="en-US" sz="2800"/>
              <a:t>The incomplete eruption of permanent tooth may be related to a small area of root ankylosis. </a:t>
            </a:r>
          </a:p>
          <a:p>
            <a:pPr algn="l" rtl="0" eaLnBrk="1" hangingPunct="1"/>
            <a:r>
              <a:rPr lang="en-US" altLang="en-US" sz="2800"/>
              <a:t>The removal of soft tissue and bone covering the occlusal aspect of the crown should be attempted first. </a:t>
            </a:r>
          </a:p>
          <a:p>
            <a:pPr algn="l" rtl="0" eaLnBrk="1" hangingPunct="1"/>
            <a:r>
              <a:rPr lang="en-US" altLang="en-US" sz="2800"/>
              <a:t>Luxation technique effective in breaking the bony ankylosis.</a:t>
            </a:r>
          </a:p>
          <a:p>
            <a:pPr algn="l" rtl="0" eaLnBrk="1" hangingPunct="1"/>
            <a:r>
              <a:rPr lang="en-US" altLang="en-US" sz="2800"/>
              <a:t>If rocking technique is not immediately successful, it should be repeated in 6 months. </a:t>
            </a:r>
          </a:p>
        </p:txBody>
      </p:sp>
    </p:spTree>
  </p:cSld>
  <p:clrMapOvr>
    <a:masterClrMapping/>
  </p:clrMapOvr>
  <p:transition spd="slow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81300"/>
            <a:ext cx="8301037" cy="1439863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Systemic Causes of Late Teeth Eruption:</a:t>
            </a:r>
            <a:endParaRPr lang="en-US" altLang="en-US" sz="4800">
              <a:solidFill>
                <a:srgbClr val="C00000"/>
              </a:solidFill>
            </a:endParaRPr>
          </a:p>
          <a:p>
            <a:pPr algn="just" rtl="0" eaLnBrk="1" hangingPunct="1"/>
            <a:endParaRPr lang="en-US" altLang="en-US" sz="3600">
              <a:solidFill>
                <a:srgbClr val="99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" y="1007110"/>
            <a:ext cx="8686800" cy="685800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1. Mongolism (Down’s syndrome)</a:t>
            </a:r>
            <a:endParaRPr lang="en-US" altLang="en-US" sz="2800" b="1" i="1">
              <a:solidFill>
                <a:srgbClr val="A50021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2. Cleidocranial dysplasia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3. Hypothyrodism</a:t>
            </a:r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4. hypopitutarism</a:t>
            </a:r>
            <a:endParaRPr lang="en-US" altLang="en-US" sz="2800"/>
          </a:p>
          <a:p>
            <a:pPr algn="l" rtl="0"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</a:rPr>
              <a:t>5. Achordroplastic dwarfism</a:t>
            </a:r>
            <a:endParaRPr lang="en-US" altLang="en-US" sz="4000" b="1">
              <a:solidFill>
                <a:srgbClr val="A50021"/>
              </a:solidFill>
            </a:endParaRPr>
          </a:p>
          <a:p>
            <a:pPr algn="l" rtl="0"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35843" name="Picture 4" descr="C:\lectures\JIndianSocPedodPrevDent_2011_29_3_251_85836_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37068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tmp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35" y="1007110"/>
            <a:ext cx="2211705" cy="26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:\lectures\JIndianSocPedodPrevDent_2011_29_3_251_85836_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860483"/>
            <a:ext cx="15160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" y="24865"/>
            <a:ext cx="9092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91471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Chronology of Human Primary Dentition</a:t>
            </a:r>
            <a:endParaRPr lang="en-US" altLang="en-US" sz="2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963" y="2058035"/>
          <a:ext cx="6634162" cy="4337047"/>
        </p:xfrm>
        <a:graphic>
          <a:graphicData uri="http://schemas.openxmlformats.org/drawingml/2006/table">
            <a:tbl>
              <a:tblPr/>
              <a:tblGrid>
                <a:gridCol w="114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9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Tooth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Hard Tissue Formation Begins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Amount of Enamel Formed at Birth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Enamel Completed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Eruption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Root Completed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8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Maxillary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Central incisor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 mo in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utero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raditional Arabic" panose="02020603050405020304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Five sixths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 ½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 ½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 ½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Lateral incisor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 ½ 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Two thirds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Cuspid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One third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18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 ¼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First molar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Cusps united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14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Second molar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 tips still isolated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11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24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8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Mandibular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Central incisor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 ½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Three fifths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 ½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Lateral incisor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 ½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Three fifths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 ½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Cuspid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One third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16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 ¼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First molar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Cusps united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 ½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¼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Second molar</a:t>
                      </a:r>
                    </a:p>
                  </a:txBody>
                  <a:tcPr marL="68575" marR="6857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 mo in utero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 tips still isolated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20 mo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 yr</a:t>
                      </a: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012160" y="1886583"/>
            <a:ext cx="1152525" cy="4679950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0"/>
            <a:ext cx="9173845" cy="101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0260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Chronology of Human Permanent Dentition</a:t>
            </a:r>
            <a:endParaRPr lang="en-US" altLang="en-US" sz="2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113" y="1312863"/>
          <a:ext cx="7167562" cy="5297760"/>
        </p:xfrm>
        <a:graphic>
          <a:graphicData uri="http://schemas.openxmlformats.org/drawingml/2006/table">
            <a:tbl>
              <a:tblPr/>
              <a:tblGrid>
                <a:gridCol w="1315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9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Tooth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Hard Tissue Formation Begins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Amount of Enamel Formed at Birth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Enamel Completed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Eruption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Root Completed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88">
                <a:tc gridSpan="6">
                  <a:txBody>
                    <a:bodyPr/>
                    <a:lstStyle/>
                    <a:p>
                      <a:pPr marL="0" marR="0" algn="justLow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Maxillary</a:t>
                      </a:r>
                    </a:p>
                  </a:txBody>
                  <a:tcPr marL="67736" marR="6773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Central incisor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3-4 mo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Sometimes a trace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4-5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7-8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Lateral incisor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10-12 mo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4-5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8-9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11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Cuspid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4-5 mo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11-12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13-15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First bicuspid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 ½ - 1 ¾ 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5-6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10-11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Second bicuspid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– 2 ¼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10-12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12-14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First molar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At birth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- 3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9-10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Second molar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- 3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7-8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14-16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Third molar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7-9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12-16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17-21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18-25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888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Mandibular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Central incisor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3-4 mo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Sometimes a trace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4-5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Lateral incisor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3-4 mo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4-5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7-8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Cuspid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4-5 mo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9-10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12-14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First bicuspid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 ¾ - 2yr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5-6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10- 12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Second bicuspid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¼  – 2 ½ 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11-12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13-14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First molar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At birth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- 3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6-7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9-10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Second molar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2 ½ - 3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7-8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11-13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14-15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4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Third molar</a:t>
                      </a:r>
                    </a:p>
                  </a:txBody>
                  <a:tcPr marL="67736" marR="6773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8-10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12-16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17-21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anose="02020603050405020304"/>
                          <a:ea typeface="Times New Roman" panose="02020603050405020304"/>
                          <a:cs typeface="Traditional Arabic" panose="02020603050405020304"/>
                        </a:rPr>
                        <a:t>18-25 yr</a:t>
                      </a:r>
                    </a:p>
                  </a:txBody>
                  <a:tcPr marL="67736" marR="67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011863" y="1341438"/>
            <a:ext cx="1152525" cy="5516562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019925" y="1341438"/>
            <a:ext cx="1152525" cy="5516562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914336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5" y="1122680"/>
            <a:ext cx="8573770" cy="5735320"/>
          </a:xfrm>
        </p:spPr>
        <p:txBody>
          <a:bodyPr/>
          <a:lstStyle/>
          <a:p>
            <a:pPr algn="just" rtl="0" eaLnBrk="1" hangingPunct="1"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  Influence of Premature loss of Primary Teeth on Eruption time of their Successors: </a:t>
            </a:r>
          </a:p>
          <a:p>
            <a:pPr algn="just" rtl="0" eaLnBrk="1" hangingPunct="1"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  <a:p>
            <a:pPr algn="just" rtl="0" eaLnBrk="1" hangingPunct="1"/>
            <a:r>
              <a:rPr lang="en-US" altLang="en-US"/>
              <a:t> Primary molars loss at 4 or 5 years           leads to delay eruption of premolars.</a:t>
            </a:r>
          </a:p>
          <a:p>
            <a:pPr algn="just" rtl="0" eaLnBrk="1" hangingPunct="1">
              <a:buFontTx/>
              <a:buNone/>
            </a:pPr>
            <a:endParaRPr lang="en-US" altLang="en-US"/>
          </a:p>
          <a:p>
            <a:pPr algn="just" rtl="0" eaLnBrk="1" hangingPunct="1"/>
            <a:r>
              <a:rPr lang="en-US" altLang="en-US"/>
              <a:t>Extraction of the primary molars occurs after the age of 5 years, there will be a decrease in the delay of premolar eruption.</a:t>
            </a:r>
          </a:p>
          <a:p>
            <a:pPr algn="just" rtl="0" eaLnBrk="1" hangingPunct="1">
              <a:buFontTx/>
              <a:buNone/>
            </a:pP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932180"/>
            <a:ext cx="7816850" cy="5729605"/>
          </a:xfrm>
        </p:spPr>
        <p:txBody>
          <a:bodyPr/>
          <a:lstStyle/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Variations in the Sequence of Eruption: </a:t>
            </a:r>
            <a:endParaRPr lang="en-US" altLang="en-US" sz="280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sz="2800"/>
              <a:t>Sequence of eruption of primary dentition:</a:t>
            </a:r>
            <a:endParaRPr lang="en-US" altLang="en-US" sz="2800" b="1"/>
          </a:p>
          <a:p>
            <a:pPr algn="l" rtl="0" eaLnBrk="1" hangingPunct="1">
              <a:lnSpc>
                <a:spcPct val="120000"/>
              </a:lnSpc>
            </a:pPr>
            <a:endParaRPr lang="en-US" altLang="en-US" sz="2800" b="1"/>
          </a:p>
          <a:p>
            <a:pPr algn="l" rtl="0" eaLnBrk="1" hangingPunct="1">
              <a:lnSpc>
                <a:spcPct val="120000"/>
              </a:lnSpc>
            </a:pPr>
            <a:endParaRPr lang="en-US" altLang="en-US" sz="2800" b="1"/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endParaRPr lang="en-US" altLang="en-US" sz="2800" b="1"/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endParaRPr lang="en-US" altLang="en-US" sz="2800" b="1"/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sz="2800"/>
              <a:t>Sequence of eruption of permanent dentition:</a:t>
            </a:r>
          </a:p>
          <a:p>
            <a:pPr algn="l" rtl="0" eaLnBrk="1" hangingPunct="1">
              <a:lnSpc>
                <a:spcPct val="120000"/>
              </a:lnSpc>
            </a:pPr>
            <a:endParaRPr lang="en-US" altLang="en-US" sz="2800" b="1"/>
          </a:p>
        </p:txBody>
      </p:sp>
      <p:grpSp>
        <p:nvGrpSpPr>
          <p:cNvPr id="2" name="Group 16"/>
          <p:cNvGrpSpPr/>
          <p:nvPr/>
        </p:nvGrpSpPr>
        <p:grpSpPr bwMode="auto">
          <a:xfrm>
            <a:off x="2092325" y="2214880"/>
            <a:ext cx="3527425" cy="1871663"/>
            <a:chOff x="1565" y="1162"/>
            <a:chExt cx="1568" cy="817"/>
          </a:xfrm>
        </p:grpSpPr>
        <p:sp>
          <p:nvSpPr>
            <p:cNvPr id="10250" name="Text Box 5"/>
            <p:cNvSpPr txBox="1">
              <a:spLocks noChangeArrowheads="1"/>
            </p:cNvSpPr>
            <p:nvPr/>
          </p:nvSpPr>
          <p:spPr bwMode="auto">
            <a:xfrm>
              <a:off x="1822" y="1162"/>
              <a:ext cx="811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ABDCE</a:t>
              </a:r>
              <a:endParaRPr lang="en-US" altLang="en-US" sz="2400"/>
            </a:p>
          </p:txBody>
        </p:sp>
        <p:grpSp>
          <p:nvGrpSpPr>
            <p:cNvPr id="10251" name="Group 7"/>
            <p:cNvGrpSpPr/>
            <p:nvPr/>
          </p:nvGrpSpPr>
          <p:grpSpPr bwMode="auto">
            <a:xfrm>
              <a:off x="1565" y="1162"/>
              <a:ext cx="1244" cy="817"/>
              <a:chOff x="5597" y="7832"/>
              <a:chExt cx="2300" cy="1088"/>
            </a:xfrm>
          </p:grpSpPr>
          <p:sp>
            <p:nvSpPr>
              <p:cNvPr id="10253" name="Line 8"/>
              <p:cNvSpPr>
                <a:spLocks noChangeShapeType="1"/>
              </p:cNvSpPr>
              <p:nvPr/>
            </p:nvSpPr>
            <p:spPr bwMode="auto">
              <a:xfrm>
                <a:off x="5997" y="7832"/>
                <a:ext cx="0" cy="1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9"/>
              <p:cNvSpPr>
                <a:spLocks noChangeShapeType="1"/>
              </p:cNvSpPr>
              <p:nvPr/>
            </p:nvSpPr>
            <p:spPr bwMode="auto">
              <a:xfrm flipV="1">
                <a:off x="5597" y="8376"/>
                <a:ext cx="2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1781" y="1571"/>
              <a:ext cx="13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en-US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>
                  <a:latin typeface="Times New Roman" panose="02020603050405020304" pitchFamily="18" charset="0"/>
                </a:rPr>
                <a:t>ABDCE</a:t>
              </a:r>
              <a:endParaRPr lang="en-US" altLang="en-US" sz="2400"/>
            </a:p>
          </p:txBody>
        </p:sp>
      </p:grpSp>
      <p:grpSp>
        <p:nvGrpSpPr>
          <p:cNvPr id="4" name="Group 20"/>
          <p:cNvGrpSpPr/>
          <p:nvPr/>
        </p:nvGrpSpPr>
        <p:grpSpPr bwMode="auto">
          <a:xfrm>
            <a:off x="2019300" y="5145088"/>
            <a:ext cx="3600450" cy="1655762"/>
            <a:chOff x="1292" y="3067"/>
            <a:chExt cx="1758" cy="726"/>
          </a:xfrm>
        </p:grpSpPr>
        <p:sp>
          <p:nvSpPr>
            <p:cNvPr id="10245" name="Text Box 12"/>
            <p:cNvSpPr txBox="1">
              <a:spLocks noChangeArrowheads="1"/>
            </p:cNvSpPr>
            <p:nvPr/>
          </p:nvSpPr>
          <p:spPr bwMode="auto">
            <a:xfrm>
              <a:off x="1610" y="3113"/>
              <a:ext cx="144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61245378</a:t>
              </a:r>
              <a:endParaRPr lang="en-US" altLang="en-US" sz="2400"/>
            </a:p>
          </p:txBody>
        </p:sp>
        <p:grpSp>
          <p:nvGrpSpPr>
            <p:cNvPr id="10246" name="Group 19"/>
            <p:cNvGrpSpPr/>
            <p:nvPr/>
          </p:nvGrpSpPr>
          <p:grpSpPr bwMode="auto">
            <a:xfrm>
              <a:off x="1292" y="3067"/>
              <a:ext cx="1224" cy="726"/>
              <a:chOff x="1474" y="3067"/>
              <a:chExt cx="1042" cy="606"/>
            </a:xfrm>
          </p:grpSpPr>
          <p:sp>
            <p:nvSpPr>
              <p:cNvPr id="10248" name="Line 13"/>
              <p:cNvSpPr>
                <a:spLocks noChangeShapeType="1"/>
              </p:cNvSpPr>
              <p:nvPr/>
            </p:nvSpPr>
            <p:spPr bwMode="auto">
              <a:xfrm>
                <a:off x="1655" y="3067"/>
                <a:ext cx="0" cy="6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14"/>
              <p:cNvSpPr>
                <a:spLocks noChangeShapeType="1"/>
              </p:cNvSpPr>
              <p:nvPr/>
            </p:nvSpPr>
            <p:spPr bwMode="auto">
              <a:xfrm flipV="1">
                <a:off x="1474" y="3369"/>
                <a:ext cx="10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" name="Text Box 15"/>
            <p:cNvSpPr txBox="1">
              <a:spLocks noChangeArrowheads="1"/>
            </p:cNvSpPr>
            <p:nvPr/>
          </p:nvSpPr>
          <p:spPr bwMode="auto">
            <a:xfrm>
              <a:off x="1610" y="3430"/>
              <a:ext cx="136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altLang="en-US" sz="2400" b="1">
                  <a:latin typeface="Times New Roman" panose="02020603050405020304" pitchFamily="18" charset="0"/>
                </a:rPr>
                <a:t>61234578</a:t>
              </a:r>
              <a:endParaRPr lang="en-US" altLang="en-US" sz="240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-635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0175"/>
            <a:ext cx="8893175" cy="6524625"/>
          </a:xfrm>
        </p:spPr>
        <p:txBody>
          <a:bodyPr/>
          <a:lstStyle/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Teething and Difficult Eruption: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algn="just" rtl="0" eaLnBrk="1" hangingPunct="1">
              <a:lnSpc>
                <a:spcPct val="130000"/>
              </a:lnSpc>
              <a:buSzPct val="140000"/>
              <a:buFont typeface="Wingdings" panose="05000000000000000000" pitchFamily="2" charset="2"/>
              <a:buChar char="v"/>
            </a:pPr>
            <a:r>
              <a:rPr lang="en-US" altLang="en-US" sz="2400"/>
              <a:t>  Increase in salivation.</a:t>
            </a:r>
          </a:p>
          <a:p>
            <a:pPr algn="just" rtl="0" eaLnBrk="1" hangingPunct="1">
              <a:lnSpc>
                <a:spcPct val="130000"/>
              </a:lnSpc>
              <a:buSzPct val="140000"/>
              <a:buFont typeface="Wingdings" panose="05000000000000000000" pitchFamily="2" charset="2"/>
              <a:buChar char="v"/>
            </a:pPr>
            <a:r>
              <a:rPr lang="en-US" altLang="en-US" sz="2400"/>
              <a:t> Itching sensation and the child put his/her hands and fingers in the mouth.</a:t>
            </a:r>
          </a:p>
          <a:p>
            <a:pPr algn="just" rtl="0" eaLnBrk="1" hangingPunct="1">
              <a:lnSpc>
                <a:spcPct val="130000"/>
              </a:lnSpc>
              <a:buSzPct val="140000"/>
              <a:buFont typeface="Wingdings" panose="05000000000000000000" pitchFamily="2" charset="2"/>
              <a:buChar char="v"/>
            </a:pPr>
            <a:r>
              <a:rPr lang="en-US" altLang="en-US" sz="2400"/>
              <a:t> The child feels restlessness.</a:t>
            </a:r>
          </a:p>
          <a:p>
            <a:pPr algn="just" rtl="0" eaLnBrk="1" hangingPunct="1">
              <a:lnSpc>
                <a:spcPct val="130000"/>
              </a:lnSpc>
              <a:buSzPct val="140000"/>
              <a:buFont typeface="Wingdings" panose="05000000000000000000" pitchFamily="2" charset="2"/>
              <a:buChar char="v"/>
            </a:pPr>
            <a:r>
              <a:rPr lang="en-US" altLang="en-US" sz="2400"/>
              <a:t>  Inflammation of gingival tissue.</a:t>
            </a:r>
          </a:p>
          <a:p>
            <a:pPr algn="just" rtl="0" eaLnBrk="1" hangingPunct="1">
              <a:lnSpc>
                <a:spcPct val="130000"/>
              </a:lnSpc>
              <a:buSzPct val="140000"/>
              <a:buFont typeface="Wingdings" panose="05000000000000000000" pitchFamily="2" charset="2"/>
              <a:buChar char="v"/>
            </a:pPr>
            <a:r>
              <a:rPr lang="en-US" altLang="en-US" sz="2400"/>
              <a:t>  No evidence of high fever, diarrhea, facial rash, or sleep problems.</a:t>
            </a:r>
          </a:p>
          <a:p>
            <a:pPr algn="just" rtl="0" eaLnBrk="1" hangingPunct="1">
              <a:lnSpc>
                <a:spcPct val="130000"/>
              </a:lnSpc>
              <a:buClr>
                <a:srgbClr val="FF66FF"/>
              </a:buClr>
              <a:buSzPct val="140000"/>
              <a:buFontTx/>
              <a:buNone/>
            </a:pPr>
            <a:endParaRPr lang="en-US" altLang="en-US" sz="2400"/>
          </a:p>
          <a:p>
            <a:pPr algn="just" rtl="0" eaLnBrk="1" hangingPunct="1">
              <a:lnSpc>
                <a:spcPct val="130000"/>
              </a:lnSpc>
              <a:buClr>
                <a:srgbClr val="FF66FF"/>
              </a:buClr>
              <a:buSzPct val="140000"/>
              <a:buFontTx/>
              <a:buNone/>
            </a:pPr>
            <a:r>
              <a:rPr lang="en-US" altLang="en-US" sz="2400"/>
              <a:t> </a:t>
            </a:r>
          </a:p>
          <a:p>
            <a:pPr algn="just" rtl="0" eaLnBrk="1" hangingPunct="1">
              <a:lnSpc>
                <a:spcPct val="130000"/>
              </a:lnSpc>
              <a:buClr>
                <a:srgbClr val="FF66FF"/>
              </a:buClr>
              <a:buSzPct val="140000"/>
              <a:buFontTx/>
              <a:buNone/>
            </a:pPr>
            <a:endParaRPr lang="en-US" alt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7095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605" y="6873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/>
              <a:t>Eruption takes place over a period of two year.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/>
              <a:t>Reassurance of parents regarding teething signs and symptoms.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/>
              <a:t>Giving the child object to bite on, cold object may cause pain relief through pressure of biting and my accelerate tooth eruption.</a:t>
            </a:r>
            <a:br>
              <a:rPr lang="en-US" altLang="en-US" sz="2400"/>
            </a:br>
            <a:r>
              <a:rPr lang="en-US" altLang="en-US" sz="2400"/>
              <a:t>Cold vegetables like chilled carrots or chewy toys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/>
              <a:t>Topical medication (Not recommended)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/>
              <a:t>Systemic medication (Antipyrol 4-6 hours)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5" t="31125" r="40511" b="45250"/>
          <a:stretch>
            <a:fillRect/>
          </a:stretch>
        </p:blipFill>
        <p:spPr bwMode="auto">
          <a:xfrm>
            <a:off x="7524750" y="4365625"/>
            <a:ext cx="136683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7095" cy="100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1282</Words>
  <Application>Microsoft Office PowerPoint</Application>
  <PresentationFormat>عرض على الشاشة (4:3)</PresentationFormat>
  <Paragraphs>290</Paragraphs>
  <Slides>33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Arial Black</vt:lpstr>
      <vt:lpstr>Montserrat Classic</vt:lpstr>
      <vt:lpstr>Montserrat Classic Bold</vt:lpstr>
      <vt:lpstr>Times New Roman</vt:lpstr>
      <vt:lpstr>Wingdings</vt:lpstr>
      <vt:lpstr>1_Default Design</vt:lpstr>
      <vt:lpstr>عرض تقديمي في PowerPoint</vt:lpstr>
      <vt:lpstr>عرض تقديمي في PowerPoint</vt:lpstr>
      <vt:lpstr>عرض تقديمي في PowerPoint</vt:lpstr>
      <vt:lpstr>Chronology of Human Primary Dentition</vt:lpstr>
      <vt:lpstr>Chronology of Human Permanent Dentition</vt:lpstr>
      <vt:lpstr>عرض تقديمي في PowerPoint</vt:lpstr>
      <vt:lpstr>عرض تقديمي في PowerPoint</vt:lpstr>
      <vt:lpstr>عرض تقديمي في PowerPoint</vt:lpstr>
      <vt:lpstr>Management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Management</vt:lpstr>
      <vt:lpstr>عرض تقديمي في PowerPoint</vt:lpstr>
      <vt:lpstr>عرض تقديمي في PowerPoint</vt:lpstr>
      <vt:lpstr>عرض تقديمي في PowerPoint</vt:lpstr>
      <vt:lpstr>Epstein's pearl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Eruption of Teeth</dc:title>
  <dc:creator>MOH</dc:creator>
  <cp:lastModifiedBy>hp</cp:lastModifiedBy>
  <cp:revision>116</cp:revision>
  <dcterms:created xsi:type="dcterms:W3CDTF">2004-10-01T01:04:00Z</dcterms:created>
  <dcterms:modified xsi:type="dcterms:W3CDTF">2020-12-13T16:44:00Z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2057-11.2.0.9747</vt:lpwstr>
  </property>
</Properties>
</file>