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3" r:id="rId1"/>
  </p:sldMasterIdLst>
  <p:sldIdLst>
    <p:sldId id="256" r:id="rId2"/>
    <p:sldId id="257" r:id="rId3"/>
    <p:sldId id="294" r:id="rId4"/>
    <p:sldId id="258" r:id="rId5"/>
    <p:sldId id="336" r:id="rId6"/>
    <p:sldId id="276" r:id="rId7"/>
    <p:sldId id="269" r:id="rId8"/>
    <p:sldId id="280" r:id="rId9"/>
    <p:sldId id="259" r:id="rId10"/>
    <p:sldId id="289" r:id="rId11"/>
    <p:sldId id="337" r:id="rId12"/>
    <p:sldId id="260" r:id="rId13"/>
    <p:sldId id="292" r:id="rId14"/>
    <p:sldId id="282" r:id="rId15"/>
    <p:sldId id="270" r:id="rId16"/>
    <p:sldId id="261" r:id="rId17"/>
    <p:sldId id="262" r:id="rId18"/>
    <p:sldId id="271" r:id="rId19"/>
    <p:sldId id="347" r:id="rId20"/>
    <p:sldId id="310" r:id="rId21"/>
    <p:sldId id="263" r:id="rId22"/>
    <p:sldId id="311" r:id="rId23"/>
    <p:sldId id="265" r:id="rId24"/>
    <p:sldId id="293" r:id="rId25"/>
    <p:sldId id="266" r:id="rId26"/>
    <p:sldId id="324" r:id="rId27"/>
    <p:sldId id="325" r:id="rId28"/>
    <p:sldId id="267" r:id="rId29"/>
    <p:sldId id="329" r:id="rId30"/>
    <p:sldId id="275" r:id="rId31"/>
    <p:sldId id="345" r:id="rId32"/>
    <p:sldId id="326" r:id="rId33"/>
    <p:sldId id="327" r:id="rId34"/>
    <p:sldId id="340" r:id="rId35"/>
    <p:sldId id="341" r:id="rId36"/>
    <p:sldId id="342" r:id="rId37"/>
    <p:sldId id="328" r:id="rId38"/>
    <p:sldId id="321" r:id="rId39"/>
    <p:sldId id="322" r:id="rId40"/>
    <p:sldId id="346" r:id="rId41"/>
  </p:sldIdLst>
  <p:sldSz cx="9144000" cy="6858000" type="screen4x3"/>
  <p:notesSz cx="6858000" cy="9144000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9" d="100"/>
          <a:sy n="89" d="100"/>
        </p:scale>
        <p:origin x="1085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5B98B-0940-497E-BDD3-53ABF733192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54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2976E-2E2A-4B0C-9141-A5FBCB6F32E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67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AC8FF-D52F-43E6-B7BC-C85BA1451F6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048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عنوان وأربعة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C69C6-FCAD-4A20-83D6-112BE240377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71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4FE3E2-F5FF-4BEE-9B30-258D8CDD504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51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2170C-C381-40EB-ACAB-517A34F49A9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45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B8536-A538-442D-8FCC-D8BB0E851F3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80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CCED6-1F79-47C6-A415-1D4C6E22906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8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83E4B-9956-4758-A614-0F1D26A8C35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14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3F75F-A37D-4F16-A841-5AC6440B3B8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31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35B2B-C522-4AA9-ADEF-509F3AF512A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82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EE0C5-3763-4E90-8A53-E9835987B82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77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763ED-AA49-4759-913D-C2438438F47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DF593-75AB-4FC5-8E36-3ABCBC0C220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8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8FE598F0-D923-4887-A845-75BAFC8E779B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0000"/>
                </a:solidFill>
              </a:rPr>
              <a:t>Surgical   incisions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prof.</a:t>
            </a:r>
          </a:p>
          <a:p>
            <a:pPr eaLnBrk="1" hangingPunct="1">
              <a:defRPr/>
            </a:pPr>
            <a:r>
              <a:rPr lang="en-US" dirty="0" smtClean="0"/>
              <a:t> Dr. </a:t>
            </a:r>
            <a:r>
              <a:rPr lang="en-US" dirty="0" err="1" smtClean="0"/>
              <a:t>Alaa</a:t>
            </a:r>
            <a:r>
              <a:rPr lang="en-US" dirty="0" smtClean="0"/>
              <a:t> </a:t>
            </a:r>
            <a:r>
              <a:rPr lang="en-US" dirty="0" err="1" smtClean="0"/>
              <a:t>jamel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CABS   FACS.  MRCSI    MBCHB</a:t>
            </a:r>
          </a:p>
          <a:p>
            <a:pPr eaLnBrk="1" hangingPunct="1">
              <a:defRPr/>
            </a:pPr>
            <a:r>
              <a:rPr lang="en-US" smtClean="0"/>
              <a:t>2020-2021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1267" name="Picture 5" descr="untitled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846138"/>
            <a:ext cx="9191626" cy="57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72188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2291" name="Picture 3" descr="inci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6400"/>
            <a:ext cx="80645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Thoracic incisions</a:t>
            </a:r>
            <a:r>
              <a:rPr lang="en-US" sz="4000" b="1" dirty="0" smtClean="0"/>
              <a:t> 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1-Thoracostomy(chest  tube )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  In  </a:t>
            </a:r>
            <a:r>
              <a:rPr lang="en-US" sz="2800" dirty="0" err="1" smtClean="0"/>
              <a:t>pnemothorax</a:t>
            </a:r>
            <a:r>
              <a:rPr lang="en-US" sz="2800" dirty="0" smtClean="0"/>
              <a:t>   at 5nd  ICS  ant.  axillary  line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  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2-Mediastenial vertical</a:t>
            </a:r>
            <a:r>
              <a:rPr lang="en-US" sz="2800" dirty="0" smtClean="0">
                <a:solidFill>
                  <a:srgbClr val="FFFF00"/>
                </a:solidFill>
              </a:rPr>
              <a:t>   </a:t>
            </a:r>
            <a:r>
              <a:rPr lang="en-US" sz="2800" dirty="0" smtClean="0"/>
              <a:t>incision  used  for  cardiac  op  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3-Intercostals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at  5th ICS  &amp;  8th ICS 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4-Thoracoabdominal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 extended to  </a:t>
            </a:r>
            <a:r>
              <a:rPr lang="en-US" sz="2800" dirty="0" err="1" smtClean="0"/>
              <a:t>Rt</a:t>
            </a:r>
            <a:r>
              <a:rPr lang="en-US" sz="2800" dirty="0" smtClean="0"/>
              <a:t> or Lt </a:t>
            </a:r>
            <a:r>
              <a:rPr lang="en-US" sz="2800" dirty="0" err="1" smtClean="0"/>
              <a:t>paramedian</a:t>
            </a:r>
            <a:r>
              <a:rPr lang="en-US" sz="2800" dirty="0" smtClean="0"/>
              <a:t>    used  for  </a:t>
            </a:r>
            <a:r>
              <a:rPr lang="en-US" sz="2800" dirty="0" err="1" smtClean="0"/>
              <a:t>oesophagial</a:t>
            </a:r>
            <a:r>
              <a:rPr lang="en-US" sz="2800" dirty="0" smtClean="0"/>
              <a:t>   op </a:t>
            </a:r>
            <a:endParaRPr lang="en-US" sz="2800" b="1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ar-IQ" sz="2800" dirty="0" smtClean="0"/>
              <a:t>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856288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4339" name="Picture 5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255588"/>
            <a:ext cx="9324975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5363" name="Picture 5" descr="untitle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7650"/>
            <a:ext cx="10153650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Breast  incisions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640762" cy="4895850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1- </a:t>
            </a:r>
            <a:r>
              <a:rPr lang="en-US" b="1" dirty="0" err="1" smtClean="0">
                <a:solidFill>
                  <a:schemeClr val="folHlink"/>
                </a:solidFill>
              </a:rPr>
              <a:t>Circumareolar</a:t>
            </a:r>
            <a:r>
              <a:rPr lang="en-US" b="1" dirty="0" smtClean="0">
                <a:solidFill>
                  <a:schemeClr val="folHlink"/>
                </a:solidFill>
              </a:rPr>
              <a:t>  incision</a:t>
            </a:r>
            <a:r>
              <a:rPr lang="en-US" dirty="0" smtClean="0"/>
              <a:t>  : - around  areola ,  used  in lumpectomy  ,  </a:t>
            </a:r>
            <a:r>
              <a:rPr lang="en-US" dirty="0" err="1" smtClean="0"/>
              <a:t>gynecomastia</a:t>
            </a:r>
            <a:endParaRPr lang="en-US" dirty="0" smtClean="0"/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 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2- Mastectomy  incisions</a:t>
            </a:r>
            <a:r>
              <a:rPr lang="en-US" dirty="0" smtClean="0"/>
              <a:t> :-  there  is  many  types  of incisions (Steward  for simple Mastectomy ,  </a:t>
            </a:r>
            <a:r>
              <a:rPr lang="en-US" b="1" i="1" dirty="0" smtClean="0"/>
              <a:t>Orr , Grey for  radical (</a:t>
            </a:r>
            <a:r>
              <a:rPr lang="en-US" b="1" i="1" dirty="0" err="1" smtClean="0"/>
              <a:t>Halisid</a:t>
            </a:r>
            <a:r>
              <a:rPr lang="en-US" b="1" i="1" dirty="0" smtClean="0"/>
              <a:t> )</a:t>
            </a:r>
            <a:r>
              <a:rPr lang="en-US" dirty="0" smtClean="0"/>
              <a:t>  op </a:t>
            </a:r>
            <a:r>
              <a:rPr lang="en-US" dirty="0" smtClean="0">
                <a:latin typeface="Arial"/>
              </a:rPr>
              <a:t>…</a:t>
            </a:r>
            <a:r>
              <a:rPr lang="en-US" dirty="0" smtClean="0"/>
              <a:t>. ) </a:t>
            </a:r>
            <a:endParaRPr lang="ar-IQ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Neck  &amp;  face  incisions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5938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1-Coller  incision</a:t>
            </a:r>
            <a:r>
              <a:rPr lang="en-US" sz="2800" dirty="0" smtClean="0"/>
              <a:t>    transverse  incision  at   lower  neck 2.5 cm  above   </a:t>
            </a:r>
            <a:r>
              <a:rPr lang="en-US" sz="2800" dirty="0" err="1" smtClean="0"/>
              <a:t>suprastrnal</a:t>
            </a:r>
            <a:r>
              <a:rPr lang="en-US" sz="2800" dirty="0" smtClean="0"/>
              <a:t>  notch    for  thyroid   &amp;  parathyroid   surgery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2- Neck  dissection</a:t>
            </a:r>
            <a:r>
              <a:rPr lang="en-US" sz="2800" dirty="0" smtClean="0"/>
              <a:t>  for   radical neck  LN  dissections</a:t>
            </a:r>
          </a:p>
          <a:p>
            <a:pPr marL="514350" indent="-514350" algn="l" eaLnBrk="1" hangingPunct="1">
              <a:lnSpc>
                <a:spcPct val="80000"/>
              </a:lnSpc>
              <a:buFont typeface="Wingdings" panose="05000000000000000000" pitchFamily="2" charset="2"/>
              <a:buAutoNum type="alphaLcParenR"/>
              <a:defRPr/>
            </a:pPr>
            <a:r>
              <a:rPr lang="en-US" sz="2800" b="1" i="1" dirty="0" smtClean="0"/>
              <a:t>Mac Fee  incision </a:t>
            </a:r>
            <a:r>
              <a:rPr lang="en-US" sz="2800" dirty="0" smtClean="0"/>
              <a:t>(2 horizontal  incisions 1st  from mastoid  to hyoid , 2nd above clavicle 2cm </a:t>
            </a:r>
          </a:p>
          <a:p>
            <a:pPr marL="514350" indent="-514350" algn="l" eaLnBrk="1" hangingPunct="1">
              <a:lnSpc>
                <a:spcPct val="80000"/>
              </a:lnSpc>
              <a:buFont typeface="Wingdings" panose="05000000000000000000" pitchFamily="2" charset="2"/>
              <a:buAutoNum type="alphaLcParenR"/>
              <a:defRPr/>
            </a:pPr>
            <a:r>
              <a:rPr lang="en-US" sz="2800" dirty="0" smtClean="0"/>
              <a:t> 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3-Periauricular    for </a:t>
            </a:r>
            <a:r>
              <a:rPr lang="en-US" sz="2800" b="1" dirty="0" err="1" smtClean="0">
                <a:solidFill>
                  <a:schemeClr val="folHlink"/>
                </a:solidFill>
              </a:rPr>
              <a:t>parotidectomy</a:t>
            </a:r>
            <a:r>
              <a:rPr lang="en-US" sz="2800" dirty="0" smtClean="0"/>
              <a:t>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Other  face  incisions should  be  with skin  creases  for  good  </a:t>
            </a:r>
            <a:r>
              <a:rPr lang="en-US" sz="2800" dirty="0" err="1" smtClean="0"/>
              <a:t>cosmotics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Complications  of </a:t>
            </a:r>
            <a:r>
              <a:rPr lang="en-US" sz="3200" b="1" dirty="0" err="1" smtClean="0">
                <a:solidFill>
                  <a:schemeClr val="folHlink"/>
                </a:solidFill>
              </a:rPr>
              <a:t>incisional</a:t>
            </a:r>
            <a:r>
              <a:rPr lang="en-US" sz="3200" b="1" dirty="0" smtClean="0">
                <a:solidFill>
                  <a:schemeClr val="folHlink"/>
                </a:solidFill>
              </a:rPr>
              <a:t>  wound</a:t>
            </a:r>
            <a:r>
              <a:rPr lang="en-US" sz="4000" b="1" dirty="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507413" cy="58769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hlink"/>
                </a:solidFill>
              </a:rPr>
              <a:t>Early</a:t>
            </a:r>
            <a:r>
              <a:rPr lang="en-US" b="1" dirty="0" smtClean="0">
                <a:solidFill>
                  <a:schemeClr val="folHlink"/>
                </a:solidFill>
              </a:rPr>
              <a:t> </a:t>
            </a:r>
            <a:r>
              <a:rPr lang="en-US" b="1" dirty="0" smtClean="0"/>
              <a:t> </a:t>
            </a:r>
            <a:endParaRPr lang="en-US" dirty="0" smtClean="0"/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1-Wound  infection &amp; </a:t>
            </a:r>
            <a:r>
              <a:rPr lang="en-US" sz="2400" b="1" dirty="0" err="1" smtClean="0">
                <a:solidFill>
                  <a:schemeClr val="folHlink"/>
                </a:solidFill>
              </a:rPr>
              <a:t>seroma</a:t>
            </a:r>
            <a:r>
              <a:rPr lang="en-US" sz="2400" b="1" dirty="0" smtClean="0"/>
              <a:t>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 open  stitch  and  evacuation  of  pus or  serous   fluid ,  daily  dressing   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2-skin   allergy  </a:t>
            </a:r>
            <a:r>
              <a:rPr lang="en-US" sz="2400" dirty="0" smtClean="0"/>
              <a:t>from plaster, dressing or content  of  wound discharge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rgbClr val="FFC000"/>
                </a:solidFill>
              </a:rPr>
              <a:t>3- </a:t>
            </a:r>
            <a:r>
              <a:rPr lang="en-US" sz="2400" b="1" dirty="0">
                <a:solidFill>
                  <a:srgbClr val="FFC000"/>
                </a:solidFill>
              </a:rPr>
              <a:t>stitch  abscess  </a:t>
            </a:r>
            <a:r>
              <a:rPr lang="en-US" sz="2400" b="1" dirty="0"/>
              <a:t>( Rx  :-  removal  of  infected  stitch)</a:t>
            </a:r>
            <a:endParaRPr lang="en-US" sz="2400" b="1" dirty="0" smtClean="0">
              <a:solidFill>
                <a:schemeClr val="folHlink"/>
              </a:solidFill>
            </a:endParaRP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4-Wound   dehiscence</a:t>
            </a:r>
            <a:r>
              <a:rPr lang="en-US" sz="2400" b="1" dirty="0" smtClean="0"/>
              <a:t>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 if  partial  can  use  plastering  and  delay  removal  of  stitches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 if  major  should  reoperation  and  close  it  again with  use  tension   suture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5-non  or  bad healing  </a:t>
            </a:r>
            <a:r>
              <a:rPr lang="en-US" sz="2400" dirty="0" smtClean="0"/>
              <a:t>due  to bad  technique (over lap , </a:t>
            </a:r>
            <a:r>
              <a:rPr lang="en-US" sz="2400" dirty="0" err="1" smtClean="0"/>
              <a:t>everted</a:t>
            </a:r>
            <a:r>
              <a:rPr lang="en-US" sz="2400" dirty="0" smtClean="0"/>
              <a:t>  , </a:t>
            </a:r>
            <a:r>
              <a:rPr lang="en-US" sz="2400" dirty="0" err="1" smtClean="0"/>
              <a:t>enverted</a:t>
            </a:r>
            <a:r>
              <a:rPr lang="en-US" sz="2400" dirty="0" smtClean="0"/>
              <a:t> ) or poor  immunity(DM ,uremic …) or early  removal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 </a:t>
            </a:r>
            <a:endParaRPr lang="en-US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62950" cy="62166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hlink"/>
                </a:solidFill>
              </a:rPr>
              <a:t>Late :-</a:t>
            </a:r>
            <a:br>
              <a:rPr lang="en-US" sz="2800" b="1" dirty="0" smtClean="0">
                <a:solidFill>
                  <a:schemeClr val="hlink"/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1-Incisional  Hernia </a:t>
            </a:r>
            <a:br>
              <a:rPr lang="en-US" sz="2800" dirty="0" smtClean="0"/>
            </a:br>
            <a:r>
              <a:rPr lang="en-US" sz="2800" dirty="0" smtClean="0"/>
              <a:t> 2-Hypertrophic  scar  or  </a:t>
            </a:r>
            <a:r>
              <a:rPr lang="en-US" sz="2800" dirty="0" err="1" smtClean="0"/>
              <a:t>kiloid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3- Chronic Pain  ( specially  if  nerve  entrapment </a:t>
            </a:r>
            <a:br>
              <a:rPr lang="en-US" sz="2800" dirty="0" smtClean="0"/>
            </a:br>
            <a:r>
              <a:rPr lang="en-US" sz="2800" dirty="0" smtClean="0"/>
              <a:t> 4-Hyper- or </a:t>
            </a:r>
            <a:r>
              <a:rPr lang="en-US" sz="2800" dirty="0" err="1" smtClean="0"/>
              <a:t>hypopegmentation</a:t>
            </a:r>
            <a:r>
              <a:rPr lang="en-US" sz="2800" dirty="0" smtClean="0"/>
              <a:t>  </a:t>
            </a:r>
            <a:br>
              <a:rPr lang="en-US" sz="2800" dirty="0" smtClean="0"/>
            </a:b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folHlink"/>
                </a:solidFill>
              </a:rPr>
              <a:t>This  complication  due  to :-</a:t>
            </a:r>
            <a:endParaRPr lang="ar-IQ" dirty="0"/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642938" y="1571625"/>
            <a:ext cx="75723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/>
              <a:t/>
            </a:r>
            <a:br>
              <a:rPr lang="en-US" altLang="ar-SA" sz="1800"/>
            </a:br>
            <a:r>
              <a:rPr lang="en-US" altLang="ar-SA" sz="1800">
                <a:solidFill>
                  <a:srgbClr val="FF0000"/>
                </a:solidFill>
              </a:rPr>
              <a:t>--</a:t>
            </a:r>
            <a:r>
              <a:rPr lang="en-US" altLang="ar-SA" sz="2800" b="1">
                <a:solidFill>
                  <a:srgbClr val="FF0000"/>
                </a:solidFill>
              </a:rPr>
              <a:t>Pt  causes</a:t>
            </a:r>
            <a:r>
              <a:rPr lang="en-US" altLang="ar-SA" sz="2800" b="1"/>
              <a:t> </a:t>
            </a:r>
            <a:r>
              <a:rPr lang="en-US" altLang="ar-SA" sz="2800"/>
              <a:t>(  poor  immunity , post  op.  cough ,near by  source  of infection   like   colostomy  </a:t>
            </a:r>
            <a:br>
              <a:rPr lang="en-US" altLang="ar-SA" sz="2800"/>
            </a:br>
            <a:r>
              <a:rPr lang="en-US" altLang="ar-SA" sz="2800">
                <a:solidFill>
                  <a:srgbClr val="FF0000"/>
                </a:solidFill>
              </a:rPr>
              <a:t>--</a:t>
            </a:r>
            <a:r>
              <a:rPr lang="en-US" altLang="ar-SA" sz="2800" b="1">
                <a:solidFill>
                  <a:srgbClr val="FF0000"/>
                </a:solidFill>
              </a:rPr>
              <a:t>Surgeon  causes</a:t>
            </a:r>
            <a:r>
              <a:rPr lang="en-US" altLang="ar-SA" sz="2800" b="1"/>
              <a:t>  </a:t>
            </a:r>
            <a:r>
              <a:rPr lang="en-US" altLang="ar-SA" sz="2800"/>
              <a:t>(  use  inappropriate   stitches , poor  handling  </a:t>
            </a:r>
            <a:r>
              <a:rPr lang="en-US" altLang="ar-SA" sz="2800">
                <a:latin typeface="Arial" panose="020B0604020202020204" pitchFamily="34" charset="0"/>
              </a:rPr>
              <a:t>…</a:t>
            </a:r>
            <a:r>
              <a:rPr lang="en-US" altLang="ar-SA" sz="2800"/>
              <a:t>) </a:t>
            </a:r>
            <a:br>
              <a:rPr lang="en-US" altLang="ar-SA" sz="2800"/>
            </a:br>
            <a:r>
              <a:rPr lang="en-US" altLang="ar-SA" sz="2800">
                <a:solidFill>
                  <a:srgbClr val="FF0000"/>
                </a:solidFill>
              </a:rPr>
              <a:t>--</a:t>
            </a:r>
            <a:r>
              <a:rPr lang="en-US" altLang="ar-SA" sz="2800" b="1">
                <a:solidFill>
                  <a:srgbClr val="FF0000"/>
                </a:solidFill>
              </a:rPr>
              <a:t>Nurses  causes</a:t>
            </a:r>
            <a:r>
              <a:rPr lang="en-US" altLang="ar-SA" sz="2800" b="1"/>
              <a:t>  </a:t>
            </a:r>
            <a:r>
              <a:rPr lang="en-US" altLang="ar-SA" sz="2800"/>
              <a:t>(  poor  and  inappropriate  dressing  </a:t>
            </a:r>
            <a:br>
              <a:rPr lang="en-US" altLang="ar-SA" sz="2800"/>
            </a:br>
            <a:r>
              <a:rPr lang="en-US" altLang="ar-SA" sz="2800">
                <a:solidFill>
                  <a:srgbClr val="FF0000"/>
                </a:solidFill>
              </a:rPr>
              <a:t>--</a:t>
            </a:r>
            <a:r>
              <a:rPr lang="en-US" altLang="ar-SA" sz="2800" b="1">
                <a:solidFill>
                  <a:srgbClr val="FF0000"/>
                </a:solidFill>
              </a:rPr>
              <a:t>Operation  causes</a:t>
            </a:r>
            <a:r>
              <a:rPr lang="en-US" altLang="ar-SA" sz="2800" b="1"/>
              <a:t>  </a:t>
            </a:r>
            <a:r>
              <a:rPr lang="en-US" altLang="ar-SA" sz="2800"/>
              <a:t>( poor  sterilization </a:t>
            </a:r>
            <a:r>
              <a:rPr lang="en-US" altLang="ar-SA" sz="1800"/>
              <a:t>)</a:t>
            </a:r>
            <a:endParaRPr lang="ar-IQ" altLang="ar-SA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5613" cy="9080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hlink"/>
                </a:solidFill>
              </a:rPr>
              <a:t>General  principles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61168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To select   appropriate  incision  should   be  :- 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1- near by  the  suspected 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folHlink"/>
                </a:solidFill>
              </a:rPr>
              <a:t>target</a:t>
            </a:r>
            <a:r>
              <a:rPr lang="en-US" sz="2800" dirty="0" smtClean="0">
                <a:solidFill>
                  <a:schemeClr val="folHlink"/>
                </a:solidFill>
              </a:rPr>
              <a:t> </a:t>
            </a:r>
            <a:r>
              <a:rPr lang="en-US" sz="2800" dirty="0" smtClean="0"/>
              <a:t>( </a:t>
            </a:r>
            <a:r>
              <a:rPr lang="en-US" sz="2800" dirty="0" err="1" smtClean="0"/>
              <a:t>i.e</a:t>
            </a:r>
            <a:r>
              <a:rPr lang="en-US" sz="2800" dirty="0" smtClean="0"/>
              <a:t>  grid iron  in </a:t>
            </a:r>
            <a:r>
              <a:rPr lang="en-US" sz="2800" dirty="0" err="1" smtClean="0"/>
              <a:t>appendecectomy</a:t>
            </a:r>
            <a:r>
              <a:rPr lang="en-US" sz="2800" dirty="0" smtClean="0"/>
              <a:t> )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2-</a:t>
            </a:r>
            <a:r>
              <a:rPr lang="en-US" sz="2800" b="1" dirty="0" smtClean="0">
                <a:solidFill>
                  <a:schemeClr val="folHlink"/>
                </a:solidFill>
              </a:rPr>
              <a:t>extensiblty</a:t>
            </a:r>
            <a:r>
              <a:rPr lang="en-US" sz="2800" dirty="0" smtClean="0"/>
              <a:t>  for  exposure    so  in explorative  </a:t>
            </a:r>
            <a:r>
              <a:rPr lang="en-US" sz="2800" dirty="0" err="1" smtClean="0"/>
              <a:t>laparotomy</a:t>
            </a:r>
            <a:r>
              <a:rPr lang="en-US" sz="2800" dirty="0" smtClean="0"/>
              <a:t>  do  midline incision 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3-</a:t>
            </a:r>
            <a:r>
              <a:rPr lang="en-US" sz="2800" b="1" dirty="0" smtClean="0">
                <a:solidFill>
                  <a:schemeClr val="folHlink"/>
                </a:solidFill>
              </a:rPr>
              <a:t>rapidity</a:t>
            </a:r>
            <a:r>
              <a:rPr lang="en-US" sz="2800" dirty="0" smtClean="0"/>
              <a:t> such  as top emergency or  critical  cases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4- </a:t>
            </a:r>
            <a:r>
              <a:rPr lang="en-US" sz="2800" b="1" dirty="0" smtClean="0">
                <a:solidFill>
                  <a:schemeClr val="folHlink"/>
                </a:solidFill>
              </a:rPr>
              <a:t>less complication</a:t>
            </a:r>
            <a:r>
              <a:rPr lang="en-US" sz="2800" dirty="0" smtClean="0"/>
              <a:t> , (hernia  , infection 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 -Security  avoid  injury   to vessels or  nerve  or  5- avoid  </a:t>
            </a:r>
            <a:r>
              <a:rPr lang="en-US" sz="2800" b="1" dirty="0" smtClean="0">
                <a:solidFill>
                  <a:schemeClr val="folHlink"/>
                </a:solidFill>
              </a:rPr>
              <a:t>important  structure</a:t>
            </a:r>
            <a:r>
              <a:rPr lang="en-US" sz="2800" dirty="0" smtClean="0"/>
              <a:t> (nerve, </a:t>
            </a:r>
            <a:r>
              <a:rPr lang="ar-IQ" sz="2800" dirty="0" smtClean="0"/>
              <a:t> </a:t>
            </a:r>
            <a:endParaRPr lang="en-US" sz="2800" dirty="0" smtClean="0"/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6- </a:t>
            </a:r>
            <a:r>
              <a:rPr lang="en-US" sz="2800" b="1" dirty="0" smtClean="0">
                <a:solidFill>
                  <a:schemeClr val="folHlink"/>
                </a:solidFill>
              </a:rPr>
              <a:t>cosmetic</a:t>
            </a:r>
            <a:r>
              <a:rPr lang="en-US" sz="2800" b="1" dirty="0" smtClean="0"/>
              <a:t> 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skin 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2459038" cy="13922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keloid</a:t>
            </a:r>
          </a:p>
        </p:txBody>
      </p:sp>
      <p:pic>
        <p:nvPicPr>
          <p:cNvPr id="21507" name="Picture 5" descr="Keloid scar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0"/>
            <a:ext cx="4906963" cy="7505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Suture   materials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endParaRPr lang="en-US" sz="4000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990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Classification according   to :-</a:t>
            </a:r>
            <a:r>
              <a:rPr lang="en-US" sz="2400" b="1" dirty="0" smtClean="0"/>
              <a:t>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err="1" smtClean="0">
                <a:solidFill>
                  <a:schemeClr val="hlink"/>
                </a:solidFill>
              </a:rPr>
              <a:t>Absorbtion</a:t>
            </a:r>
            <a:r>
              <a:rPr lang="en-US" sz="2400" b="1" dirty="0" smtClean="0">
                <a:solidFill>
                  <a:schemeClr val="hlink"/>
                </a:solidFill>
              </a:rPr>
              <a:t>  :-</a:t>
            </a:r>
            <a:r>
              <a:rPr lang="en-US" sz="2400" b="1" dirty="0" smtClean="0"/>
              <a:t>   </a:t>
            </a:r>
            <a:endParaRPr lang="en-US" sz="2400" dirty="0" smtClean="0"/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1- Absorbable   like  plain  or  chromic  catgut  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2-delay  Absorbable (  PDS , </a:t>
            </a:r>
            <a:r>
              <a:rPr lang="en-US" sz="2400" dirty="0" err="1" smtClean="0"/>
              <a:t>vicryl</a:t>
            </a:r>
            <a:r>
              <a:rPr lang="en-US" sz="2400" dirty="0" smtClean="0"/>
              <a:t> ,  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3- Non absorbable  ( silk ,  nylon ,</a:t>
            </a:r>
            <a:r>
              <a:rPr lang="en-US" sz="2400" dirty="0" err="1" smtClean="0"/>
              <a:t>metalic</a:t>
            </a:r>
            <a:r>
              <a:rPr lang="en-US" sz="2400" dirty="0" smtClean="0"/>
              <a:t>  clips)</a:t>
            </a:r>
            <a:endParaRPr lang="en-US" sz="2400" b="1" dirty="0" smtClean="0"/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chemeClr val="hlink"/>
                </a:solidFill>
              </a:rPr>
              <a:t>Biological or synthetic</a:t>
            </a:r>
            <a:endParaRPr lang="en-US" sz="2400" dirty="0" smtClean="0">
              <a:solidFill>
                <a:schemeClr val="hlink"/>
              </a:solidFill>
            </a:endParaRP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--Biological    like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   . </a:t>
            </a:r>
            <a:r>
              <a:rPr lang="en-US" sz="2400" dirty="0" err="1" smtClean="0"/>
              <a:t>cutgut</a:t>
            </a:r>
            <a:r>
              <a:rPr lang="en-US" sz="2400" dirty="0" smtClean="0"/>
              <a:t>  from  sheep  intestine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   . silk  from </a:t>
            </a:r>
            <a:r>
              <a:rPr lang="en-US" sz="2400" dirty="0" err="1" smtClean="0"/>
              <a:t>silkwarm</a:t>
            </a:r>
            <a:r>
              <a:rPr lang="en-US" sz="2400" dirty="0" smtClean="0"/>
              <a:t> larva, cotton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--Synthetic  </a:t>
            </a:r>
            <a:r>
              <a:rPr lang="en-US" sz="2400" dirty="0" err="1" smtClean="0"/>
              <a:t>vicryl</a:t>
            </a:r>
            <a:r>
              <a:rPr lang="en-US" sz="2400" dirty="0" smtClean="0"/>
              <a:t> ,  nylon ,  PDS  , </a:t>
            </a:r>
            <a:r>
              <a:rPr lang="en-US" sz="2400" dirty="0" err="1" smtClean="0"/>
              <a:t>metalic</a:t>
            </a:r>
            <a:r>
              <a:rPr lang="en-US" sz="2400" dirty="0" smtClean="0"/>
              <a:t>  clip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chemeClr val="hlink"/>
                </a:solidFill>
              </a:rPr>
              <a:t>Monofelement</a:t>
            </a:r>
            <a:r>
              <a:rPr lang="en-US" sz="2400" b="1" dirty="0" smtClean="0">
                <a:solidFill>
                  <a:schemeClr val="hlink"/>
                </a:solidFill>
              </a:rPr>
              <a:t>  or  </a:t>
            </a:r>
            <a:r>
              <a:rPr lang="en-US" sz="2400" b="1" dirty="0" err="1" smtClean="0">
                <a:solidFill>
                  <a:schemeClr val="hlink"/>
                </a:solidFill>
              </a:rPr>
              <a:t>polyfelement</a:t>
            </a:r>
            <a:r>
              <a:rPr lang="en-US" sz="2400" b="1" dirty="0" smtClean="0">
                <a:solidFill>
                  <a:schemeClr val="hlink"/>
                </a:solidFill>
              </a:rPr>
              <a:t>  (braided  or  twisted 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Monofelement</a:t>
            </a:r>
            <a:r>
              <a:rPr lang="en-US" sz="2400" dirty="0" smtClean="0"/>
              <a:t>  like nylon  , catgut , </a:t>
            </a:r>
            <a:r>
              <a:rPr lang="en-US" sz="2400" dirty="0" err="1" smtClean="0"/>
              <a:t>metalic</a:t>
            </a:r>
            <a:r>
              <a:rPr lang="en-US" sz="2400" dirty="0" smtClean="0"/>
              <a:t>  clip</a:t>
            </a:r>
            <a:br>
              <a:rPr lang="en-US" sz="2400" dirty="0" smtClean="0"/>
            </a:br>
            <a:r>
              <a:rPr lang="en-US" sz="2400" dirty="0" err="1" smtClean="0"/>
              <a:t>polyfelement</a:t>
            </a:r>
            <a:r>
              <a:rPr lang="en-US" sz="2400" dirty="0" smtClean="0"/>
              <a:t>  ( braided  or  twisted  like  silk ,</a:t>
            </a:r>
            <a:r>
              <a:rPr lang="en-US" sz="2400" dirty="0" err="1" smtClean="0"/>
              <a:t>vicryl</a:t>
            </a:r>
            <a:r>
              <a:rPr lang="en-US" sz="2400" dirty="0" smtClean="0"/>
              <a:t> 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Suture Packaging</a:t>
            </a:r>
          </a:p>
        </p:txBody>
      </p:sp>
      <p:pic>
        <p:nvPicPr>
          <p:cNvPr id="23555" name="Picture 3" descr="P4150126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13" y="1557338"/>
            <a:ext cx="3965575" cy="530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4150129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412875"/>
            <a:ext cx="4073525" cy="544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folHlink"/>
                </a:solidFill>
              </a:rPr>
              <a:t>Methods  of </a:t>
            </a:r>
            <a:r>
              <a:rPr lang="en-US" sz="4000" b="1" dirty="0" err="1" smtClean="0">
                <a:solidFill>
                  <a:schemeClr val="folHlink"/>
                </a:solidFill>
              </a:rPr>
              <a:t>anastomosis</a:t>
            </a:r>
            <a:endParaRPr lang="en-US" sz="4000" b="1" dirty="0" smtClean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545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End  to  end 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End  to  side  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 Side  to  side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 </a:t>
            </a:r>
            <a:endParaRPr lang="en-US" b="1" dirty="0" smtClean="0"/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Removal  of  suture</a:t>
            </a:r>
            <a:r>
              <a:rPr lang="en-US" b="1" dirty="0" smtClean="0"/>
              <a:t> </a:t>
            </a:r>
            <a:endParaRPr lang="en-US" dirty="0" smtClean="0"/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 Early  as  possible , depend  on 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7030A0"/>
                </a:solidFill>
              </a:rPr>
              <a:t>Site</a:t>
            </a:r>
            <a:r>
              <a:rPr lang="en-US" dirty="0" smtClean="0"/>
              <a:t> :- face   &amp;neck  3-5  days , while  in abdomen   7-8d , In joint  more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5603" name="Picture 5" descr="20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-315913"/>
            <a:ext cx="5875337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18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folHlink"/>
                </a:solidFill>
              </a:rPr>
              <a:t>Facter</a:t>
            </a:r>
            <a:r>
              <a:rPr lang="en-US" b="1" dirty="0" smtClean="0">
                <a:solidFill>
                  <a:schemeClr val="folHlink"/>
                </a:solidFill>
              </a:rPr>
              <a:t>  influence    healing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A</a:t>
            </a:r>
            <a:r>
              <a:rPr lang="en-US" b="1" i="1" dirty="0" smtClean="0"/>
              <a:t>)  general</a:t>
            </a:r>
            <a:r>
              <a:rPr lang="en-US" dirty="0" smtClean="0"/>
              <a:t>  :- Ca , DM ,  Malnutrition , jaundice  , </a:t>
            </a:r>
            <a:r>
              <a:rPr lang="en-US" dirty="0" err="1" smtClean="0"/>
              <a:t>septecaemia</a:t>
            </a:r>
            <a:r>
              <a:rPr lang="en-US" dirty="0" smtClean="0"/>
              <a:t> .  steroid , </a:t>
            </a:r>
            <a:r>
              <a:rPr lang="en-US" dirty="0" err="1" smtClean="0"/>
              <a:t>Vit</a:t>
            </a:r>
            <a:r>
              <a:rPr lang="en-US" dirty="0" smtClean="0"/>
              <a:t>. C  deficiency  , uremia 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B)   </a:t>
            </a:r>
            <a:r>
              <a:rPr lang="en-US" b="1" i="1" dirty="0" smtClean="0"/>
              <a:t> local</a:t>
            </a:r>
            <a:r>
              <a:rPr lang="en-US" dirty="0" smtClean="0"/>
              <a:t>   :- poor  blood  supply (tension , atherosclerosis , ).infection  , poor 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 alignment,  foreign   body , local  X  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sz="quarter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surgical drain</a:t>
            </a:r>
            <a:endParaRPr lang="ar-IQ" dirty="0" smtClean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sz="quarter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surgical drain is a tube used to remove</a:t>
            </a:r>
          </a:p>
          <a:p>
            <a:pPr eaLnBrk="1" hangingPunct="1">
              <a:defRPr/>
            </a:pPr>
            <a:r>
              <a:rPr lang="en-US" dirty="0" smtClean="0"/>
              <a:t>pus, blood or other fluids from a wound.</a:t>
            </a: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Indications:</a:t>
            </a:r>
          </a:p>
          <a:p>
            <a:pPr algn="l" eaLnBrk="1" hangingPunct="1">
              <a:defRPr/>
            </a:pPr>
            <a:r>
              <a:rPr lang="en-US" sz="2400" dirty="0" smtClean="0"/>
              <a:t>1. To help eliminate dead space</a:t>
            </a:r>
          </a:p>
          <a:p>
            <a:pPr algn="l" eaLnBrk="1" hangingPunct="1">
              <a:defRPr/>
            </a:pPr>
            <a:r>
              <a:rPr lang="en-US" sz="2400" dirty="0" smtClean="0"/>
              <a:t>2. To evacuate existing accumulation of fluid or gas, To remove </a:t>
            </a:r>
            <a:r>
              <a:rPr lang="ar-IQ" sz="2400" dirty="0" smtClean="0"/>
              <a:t> </a:t>
            </a:r>
            <a:r>
              <a:rPr lang="en-US" sz="2400" dirty="0" smtClean="0"/>
              <a:t>pus, </a:t>
            </a:r>
            <a:r>
              <a:rPr lang="en-US" sz="2400" dirty="0" err="1" smtClean="0"/>
              <a:t>blood,serous</a:t>
            </a:r>
            <a:r>
              <a:rPr lang="en-US" sz="2400" dirty="0" smtClean="0"/>
              <a:t> exudates, </a:t>
            </a:r>
            <a:r>
              <a:rPr lang="en-US" sz="2400" dirty="0" err="1" smtClean="0"/>
              <a:t>chyle</a:t>
            </a:r>
            <a:r>
              <a:rPr lang="en-US" sz="2400" dirty="0" smtClean="0"/>
              <a:t> or bile , urine ….</a:t>
            </a:r>
          </a:p>
          <a:p>
            <a:pPr algn="l" eaLnBrk="1" hangingPunct="1">
              <a:defRPr/>
            </a:pPr>
            <a:r>
              <a:rPr lang="en-US" sz="2400" dirty="0" smtClean="0"/>
              <a:t>3. To prevent the potential accumulation of fluid or gas</a:t>
            </a:r>
          </a:p>
          <a:p>
            <a:pPr algn="l" eaLnBrk="1" hangingPunct="1">
              <a:defRPr/>
            </a:pPr>
            <a:r>
              <a:rPr lang="en-US" sz="2400" dirty="0" smtClean="0"/>
              <a:t>4. To form a controlled fistula e.g. after common bile duct exploration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Classification:</a:t>
            </a:r>
            <a:br>
              <a:rPr lang="en-US" dirty="0" smtClean="0"/>
            </a:br>
            <a:endParaRPr lang="ar-IQ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ar-IQ" smtClean="0"/>
          </a:p>
        </p:txBody>
      </p:sp>
      <p:sp>
        <p:nvSpPr>
          <p:cNvPr id="27652" name="مستطيل 3"/>
          <p:cNvSpPr>
            <a:spLocks noChangeArrowheads="1"/>
          </p:cNvSpPr>
          <p:nvPr/>
        </p:nvSpPr>
        <p:spPr bwMode="auto">
          <a:xfrm>
            <a:off x="323850" y="1916113"/>
            <a:ext cx="87122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3600">
                <a:solidFill>
                  <a:srgbClr val="FFC000"/>
                </a:solidFill>
              </a:rPr>
              <a:t>• either Open or Closed Systems</a:t>
            </a:r>
            <a:r>
              <a:rPr lang="en-US" altLang="ar-SA" sz="3600"/>
              <a:t>: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3600"/>
              <a:t>- Open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3600"/>
              <a:t>- Closed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3600">
                <a:solidFill>
                  <a:srgbClr val="FFC000"/>
                </a:solidFill>
              </a:rPr>
              <a:t>• according  mechanisim of  action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3600"/>
              <a:t>- Active.  or Passive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3600"/>
              <a:t>-one way  or two ways 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3600"/>
              <a:t>-internal    or external  drain</a:t>
            </a:r>
            <a:endParaRPr lang="ar-IQ" altLang="ar-SA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15913"/>
            <a:ext cx="8229600" cy="1512888"/>
          </a:xfrm>
        </p:spPr>
        <p:txBody>
          <a:bodyPr/>
          <a:lstStyle/>
          <a:p>
            <a:pPr eaLnBrk="1" hangingPunct="1">
              <a:defRPr/>
            </a:pPr>
            <a:endParaRPr lang="en-US" sz="4800" b="1" dirty="0" smtClean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467850" cy="453866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i="1" dirty="0" smtClean="0"/>
              <a:t> 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i="1" dirty="0" smtClean="0">
                <a:solidFill>
                  <a:srgbClr val="7030A0"/>
                </a:solidFill>
              </a:rPr>
              <a:t>open  drain </a:t>
            </a:r>
            <a:r>
              <a:rPr lang="en-US" dirty="0" smtClean="0"/>
              <a:t>( wick  in </a:t>
            </a:r>
            <a:r>
              <a:rPr lang="en-US" dirty="0" err="1" smtClean="0"/>
              <a:t>abscesse</a:t>
            </a:r>
            <a:r>
              <a:rPr lang="en-US" dirty="0" smtClean="0"/>
              <a:t> , </a:t>
            </a:r>
            <a:r>
              <a:rPr lang="en-US" dirty="0" err="1" smtClean="0"/>
              <a:t>currigate</a:t>
            </a:r>
            <a:r>
              <a:rPr lang="en-US" dirty="0" smtClean="0"/>
              <a:t> , </a:t>
            </a:r>
            <a:r>
              <a:rPr lang="en-US" dirty="0" err="1" smtClean="0"/>
              <a:t>pinross</a:t>
            </a:r>
            <a:r>
              <a:rPr lang="en-US" dirty="0" smtClean="0"/>
              <a:t> ) need  regular  changes  packs until become  less wetting  to be  removed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closed  drain  </a:t>
            </a:r>
            <a:r>
              <a:rPr lang="en-US" dirty="0" smtClean="0"/>
              <a:t>(the  drain  connect  to  closed  bag for  drainage ,  removed  after become very  little  amount   or  cease function  ),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err="1" smtClean="0"/>
              <a:t>e.g</a:t>
            </a:r>
            <a:r>
              <a:rPr lang="en-US" dirty="0" smtClean="0"/>
              <a:t>  </a:t>
            </a:r>
            <a:r>
              <a:rPr lang="en-US" dirty="0"/>
              <a:t>simple tube  drain(  for  post  operative  ) , </a:t>
            </a:r>
            <a:r>
              <a:rPr lang="en-US" dirty="0" err="1"/>
              <a:t>foleys</a:t>
            </a:r>
            <a:r>
              <a:rPr lang="en-US" dirty="0"/>
              <a:t>  catheter ( for  urine ) , T tube ( for bile ),  NG  tube  ( for  stomach  decompression )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sz="quarter"/>
          </p:nvPr>
        </p:nvSpPr>
        <p:spPr>
          <a:xfrm>
            <a:off x="593725" y="2276475"/>
            <a:ext cx="53467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curregate</a:t>
            </a:r>
            <a:endParaRPr lang="ar-IQ" dirty="0" smtClean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sz="quarter" idx="1"/>
          </p:nvPr>
        </p:nvSpPr>
        <p:spPr>
          <a:xfrm>
            <a:off x="5811838" y="2997200"/>
            <a:ext cx="3332162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pinrose</a:t>
            </a:r>
            <a:endParaRPr lang="ar-IQ" dirty="0" smtClean="0"/>
          </a:p>
        </p:txBody>
      </p:sp>
      <p:pic>
        <p:nvPicPr>
          <p:cNvPr id="30724" name="Picture 2" descr="D:\curreg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38"/>
            <a:ext cx="50038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 descr="D:\curregate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5811838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 descr="D:\pinro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15888"/>
            <a:ext cx="423386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40-02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7975" y="260350"/>
            <a:ext cx="2968625" cy="6408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chemeClr val="folHlink"/>
                </a:solidFill>
              </a:rPr>
              <a:t>Mechanism  of action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507412" cy="482758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FFC000"/>
                </a:solidFill>
              </a:rPr>
              <a:t>-- Passive  drain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Most  of  drains  depend  on gravity  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b="1" dirty="0" smtClean="0">
                <a:solidFill>
                  <a:schemeClr val="hlink"/>
                </a:solidFill>
              </a:rPr>
              <a:t>siphon</a:t>
            </a:r>
            <a:r>
              <a:rPr lang="en-US" dirty="0" smtClean="0"/>
              <a:t>  phenomenon ,  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--  some  use  </a:t>
            </a:r>
            <a:r>
              <a:rPr lang="en-US" b="1" dirty="0" smtClean="0">
                <a:solidFill>
                  <a:schemeClr val="hlink"/>
                </a:solidFill>
              </a:rPr>
              <a:t>valve</a:t>
            </a:r>
            <a:r>
              <a:rPr lang="en-US" dirty="0" smtClean="0"/>
              <a:t>  for  one  way  direction  as  in chest  tube  use  underwater seal   because  plural cavity pressure  less  than  </a:t>
            </a:r>
            <a:r>
              <a:rPr lang="en-US" dirty="0" err="1" smtClean="0"/>
              <a:t>atmospherec</a:t>
            </a:r>
            <a:r>
              <a:rPr lang="en-US" dirty="0" smtClean="0"/>
              <a:t> pressure ,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FFC000"/>
                </a:solidFill>
              </a:rPr>
              <a:t>--Active   drain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some  operation  use </a:t>
            </a:r>
            <a:r>
              <a:rPr lang="en-US" dirty="0" err="1" smtClean="0"/>
              <a:t>redivac</a:t>
            </a:r>
            <a:r>
              <a:rPr lang="en-US" dirty="0" smtClean="0"/>
              <a:t>   drain  (</a:t>
            </a:r>
            <a:r>
              <a:rPr lang="en-US" b="1" dirty="0" smtClean="0">
                <a:solidFill>
                  <a:schemeClr val="hlink"/>
                </a:solidFill>
              </a:rPr>
              <a:t>continuous  </a:t>
            </a:r>
            <a:r>
              <a:rPr lang="en-US" b="1" dirty="0" smtClean="0">
                <a:solidFill>
                  <a:schemeClr val="hlink"/>
                </a:solidFill>
                <a:latin typeface="Arial"/>
              </a:rPr>
              <a:t>–</a:t>
            </a:r>
            <a:r>
              <a:rPr lang="en-US" b="1" dirty="0" err="1" smtClean="0">
                <a:solidFill>
                  <a:schemeClr val="hlink"/>
                </a:solidFill>
              </a:rPr>
              <a:t>ve</a:t>
            </a:r>
            <a:r>
              <a:rPr lang="en-US" b="1" dirty="0" smtClean="0">
                <a:solidFill>
                  <a:schemeClr val="hlink"/>
                </a:solidFill>
              </a:rPr>
              <a:t> 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6463" y="3086100"/>
            <a:ext cx="4319587" cy="5921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Simple  drain</a:t>
            </a:r>
            <a:endParaRPr lang="ar-IQ" sz="3600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850" y="3678238"/>
            <a:ext cx="4176713" cy="542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Radivac</a:t>
            </a:r>
            <a:r>
              <a:rPr lang="en-US" dirty="0" smtClean="0"/>
              <a:t> drain     </a:t>
            </a:r>
            <a:endParaRPr lang="ar-IQ" dirty="0" smtClean="0"/>
          </a:p>
        </p:txBody>
      </p:sp>
      <p:pic>
        <p:nvPicPr>
          <p:cNvPr id="32772" name="Picture 2" descr="D:\dra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3678238"/>
            <a:ext cx="3814763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 descr="D:\drai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400"/>
            <a:ext cx="461803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 descr="D:\drai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3"/>
            <a:ext cx="4716463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5" descr="D:\radiva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187825"/>
            <a:ext cx="40005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62950" cy="7445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Complications and Failure of Drains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1-Infection</a:t>
            </a:r>
            <a:r>
              <a:rPr lang="en-US" sz="2400" b="1" dirty="0" smtClean="0"/>
              <a:t>  </a:t>
            </a:r>
            <a:r>
              <a:rPr lang="en-US" sz="1800" b="1" dirty="0" smtClean="0"/>
              <a:t>due  to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• </a:t>
            </a:r>
            <a:r>
              <a:rPr lang="en-US" sz="2000" dirty="0" smtClean="0"/>
              <a:t>Ascending bacterial invasion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 smtClean="0"/>
              <a:t>• Foreign body reaction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 smtClean="0"/>
              <a:t>• Poor postoperative management</a:t>
            </a:r>
            <a:endParaRPr lang="en-US" sz="2000" b="1" dirty="0" smtClean="0"/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2-Discomfort / Pain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 smtClean="0"/>
              <a:t>• Thoracic Tubes – diameter too large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 smtClean="0"/>
              <a:t>• Stiff tubing</a:t>
            </a:r>
            <a:endParaRPr lang="en-US" sz="2000" b="1" dirty="0" smtClean="0"/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3- Inefficient Drainage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 smtClean="0"/>
              <a:t>• Exiting in non-dependent locale (passive drains)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 smtClean="0"/>
              <a:t>• Kinked tube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 smtClean="0"/>
              <a:t>• Obstructed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 smtClean="0"/>
              <a:t>• Poor drain selection – diameter too small to remove viscous fluid</a:t>
            </a:r>
            <a:endParaRPr lang="ar-IQ" sz="2000" dirty="0" smtClean="0"/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4-Incision dehiscence / hernia    </a:t>
            </a:r>
            <a:r>
              <a:rPr lang="en-US" sz="2000" dirty="0" smtClean="0"/>
              <a:t>Poor placement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5- Premature Removal   </a:t>
            </a:r>
            <a:r>
              <a:rPr lang="en-US" sz="2000" b="1" dirty="0" smtClean="0">
                <a:sym typeface="Wingdings" pitchFamily="2" charset="2"/>
              </a:rPr>
              <a:t></a:t>
            </a:r>
            <a:r>
              <a:rPr lang="en-US" sz="2000" dirty="0" smtClean="0"/>
              <a:t>Accumulation of fluid</a:t>
            </a:r>
            <a:endParaRPr lang="ar-IQ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381000"/>
            <a:ext cx="9036050" cy="3111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ar-IQ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•</a:t>
            </a:r>
            <a:endParaRPr lang="en-US" sz="2400" b="1" dirty="0" smtClean="0"/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rgbClr val="FFC000"/>
                </a:solidFill>
              </a:rPr>
              <a:t>Removal of drain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• Generally, drains should be removed once the drainage has stopped or becomes less than 25 ml/day.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91513" cy="1052513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Nasogastric Tubes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8313" y="1341438"/>
            <a:ext cx="9144000" cy="4754562"/>
          </a:xfrm>
        </p:spPr>
        <p:txBody>
          <a:bodyPr/>
          <a:lstStyle/>
          <a:p>
            <a:pPr marL="0" indent="0" algn="l">
              <a:buFont typeface="Wingdings" panose="05000000000000000000" pitchFamily="2" charset="2"/>
              <a:buNone/>
              <a:defRPr/>
            </a:pPr>
            <a:r>
              <a:rPr lang="en-US" sz="2400" dirty="0" err="1"/>
              <a:t>Naso</a:t>
            </a:r>
            <a:r>
              <a:rPr lang="en-US" sz="2400" dirty="0"/>
              <a:t>-gastric tube; </a:t>
            </a:r>
            <a:r>
              <a:rPr lang="en-US" sz="2400" dirty="0" smtClean="0"/>
              <a:t> </a:t>
            </a:r>
            <a:r>
              <a:rPr lang="en-US" sz="2400" dirty="0" err="1" smtClean="0"/>
              <a:t>pases</a:t>
            </a:r>
            <a:r>
              <a:rPr lang="en-US" sz="2400" dirty="0" smtClean="0"/>
              <a:t> </a:t>
            </a:r>
            <a:r>
              <a:rPr lang="en-US" sz="2400" dirty="0"/>
              <a:t>through the nostrils (sometimes </a:t>
            </a:r>
            <a:r>
              <a:rPr lang="en-US" sz="2400" dirty="0" smtClean="0"/>
              <a:t>through  oral </a:t>
            </a:r>
            <a:r>
              <a:rPr lang="en-US" sz="2400" dirty="0"/>
              <a:t>cavity</a:t>
            </a:r>
            <a:r>
              <a:rPr lang="en-US" sz="2400" dirty="0" smtClean="0"/>
              <a:t>!)  </a:t>
            </a:r>
            <a:r>
              <a:rPr lang="en-US" sz="2400" dirty="0"/>
              <a:t>to the stomach, to the </a:t>
            </a:r>
            <a:r>
              <a:rPr lang="en-US" sz="2400" dirty="0" err="1" smtClean="0"/>
              <a:t>doudenum</a:t>
            </a:r>
            <a:endParaRPr lang="en-US" sz="2400" dirty="0" smtClean="0"/>
          </a:p>
          <a:p>
            <a:pPr marL="0" indent="0" algn="l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marL="0" indent="0" algn="l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C000"/>
                </a:solidFill>
              </a:rPr>
              <a:t>Indications</a:t>
            </a:r>
            <a:r>
              <a:rPr lang="en-US" sz="2400" dirty="0">
                <a:solidFill>
                  <a:srgbClr val="FFC000"/>
                </a:solidFill>
              </a:rPr>
              <a:t>:</a:t>
            </a:r>
          </a:p>
          <a:p>
            <a:pPr marL="0" indent="0" algn="l"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-- </a:t>
            </a:r>
            <a:r>
              <a:rPr lang="en-US" sz="2400" dirty="0"/>
              <a:t>Aspiration: to provide samples of </a:t>
            </a:r>
            <a:r>
              <a:rPr lang="en-US" sz="2400" dirty="0" smtClean="0"/>
              <a:t>gastric  contents </a:t>
            </a:r>
            <a:r>
              <a:rPr lang="en-US" sz="2400" dirty="0"/>
              <a:t>for lab analysis; </a:t>
            </a:r>
            <a:endParaRPr lang="en-US" sz="2400" dirty="0" smtClean="0"/>
          </a:p>
          <a:p>
            <a:pPr marL="0" indent="0" algn="l"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--to </a:t>
            </a:r>
            <a:r>
              <a:rPr lang="en-US" sz="2400" dirty="0"/>
              <a:t>keep stomach free of </a:t>
            </a:r>
            <a:r>
              <a:rPr lang="en-US" sz="2400" dirty="0" smtClean="0"/>
              <a:t>gastric contents </a:t>
            </a:r>
            <a:r>
              <a:rPr lang="en-US" sz="2400" dirty="0"/>
              <a:t>and air</a:t>
            </a:r>
            <a:r>
              <a:rPr lang="en-US" sz="2400" dirty="0" smtClean="0"/>
              <a:t>; during &amp; </a:t>
            </a:r>
            <a:r>
              <a:rPr lang="en-US" sz="2400" dirty="0"/>
              <a:t>post </a:t>
            </a:r>
            <a:r>
              <a:rPr lang="en-US" sz="2400" dirty="0" smtClean="0"/>
              <a:t>operation </a:t>
            </a:r>
          </a:p>
          <a:p>
            <a:pPr marL="0" indent="0" algn="l"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--Feeding</a:t>
            </a:r>
            <a:endParaRPr lang="en-US" sz="2400" dirty="0"/>
          </a:p>
          <a:p>
            <a:pPr marL="0" indent="0" algn="l"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-- </a:t>
            </a:r>
            <a:r>
              <a:rPr lang="en-US" sz="2400" dirty="0"/>
              <a:t>Lavage: in cases of poisoning or overdose</a:t>
            </a:r>
          </a:p>
          <a:p>
            <a:pPr marL="0" indent="0" algn="l">
              <a:buFont typeface="Wingdings" panose="05000000000000000000" pitchFamily="2" charset="2"/>
              <a:buNone/>
              <a:defRPr/>
            </a:pPr>
            <a:r>
              <a:rPr lang="en-US" sz="2400" dirty="0"/>
              <a:t>-</a:t>
            </a:r>
            <a:r>
              <a:rPr lang="en-US" sz="2400" dirty="0" smtClean="0"/>
              <a:t> </a:t>
            </a:r>
            <a:r>
              <a:rPr lang="en-US" sz="2400" dirty="0"/>
              <a:t>Medication</a:t>
            </a:r>
          </a:p>
          <a:p>
            <a:pPr marL="0" indent="0" algn="l"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-- </a:t>
            </a:r>
            <a:r>
              <a:rPr lang="en-US" sz="2400" dirty="0"/>
              <a:t>Contrast study introduced into tube for </a:t>
            </a:r>
            <a:r>
              <a:rPr lang="en-US" sz="2400" dirty="0" smtClean="0"/>
              <a:t>Upper GIT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950" y="381000"/>
            <a:ext cx="8578850" cy="1392238"/>
          </a:xfrm>
        </p:spPr>
        <p:txBody>
          <a:bodyPr/>
          <a:lstStyle/>
          <a:p>
            <a:pPr algn="l">
              <a:defRPr/>
            </a:pPr>
            <a:r>
              <a:rPr lang="en-US" sz="3600" b="1" dirty="0" smtClean="0">
                <a:solidFill>
                  <a:srgbClr val="FFC000"/>
                </a:solidFill>
              </a:rPr>
              <a:t>Complications of NG tube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44675"/>
            <a:ext cx="9324975" cy="4752975"/>
          </a:xfrm>
        </p:spPr>
        <p:txBody>
          <a:bodyPr/>
          <a:lstStyle/>
          <a:p>
            <a:pPr marL="0" indent="0" algn="l">
              <a:buFont typeface="Wingdings" panose="05000000000000000000" pitchFamily="2" charset="2"/>
              <a:buNone/>
              <a:defRPr/>
            </a:pPr>
            <a:r>
              <a:rPr lang="en-US" dirty="0" smtClean="0"/>
              <a:t>• </a:t>
            </a:r>
            <a:r>
              <a:rPr lang="en-US" dirty="0"/>
              <a:t>Epistaxis</a:t>
            </a:r>
          </a:p>
          <a:p>
            <a:pPr marL="0" indent="0" algn="l">
              <a:buFont typeface="Wingdings" panose="05000000000000000000" pitchFamily="2" charset="2"/>
              <a:buNone/>
              <a:defRPr/>
            </a:pPr>
            <a:r>
              <a:rPr lang="en-US" dirty="0"/>
              <a:t>• Erosions in the nasal cavity, </a:t>
            </a:r>
            <a:r>
              <a:rPr lang="en-US" dirty="0" smtClean="0"/>
              <a:t>and </a:t>
            </a:r>
            <a:r>
              <a:rPr lang="en-US" dirty="0" err="1" smtClean="0"/>
              <a:t>nasopharynx</a:t>
            </a:r>
            <a:endParaRPr lang="en-US" dirty="0" smtClean="0"/>
          </a:p>
          <a:p>
            <a:pPr marL="0" indent="0" algn="l">
              <a:buFont typeface="Wingdings" panose="05000000000000000000" pitchFamily="2" charset="2"/>
              <a:buNone/>
              <a:defRPr/>
            </a:pPr>
            <a:r>
              <a:rPr lang="en-US" dirty="0" smtClean="0"/>
              <a:t>• </a:t>
            </a:r>
            <a:r>
              <a:rPr lang="en-US" dirty="0"/>
              <a:t>More dangerous complications include:</a:t>
            </a:r>
          </a:p>
          <a:p>
            <a:pPr marL="0" indent="0" algn="l">
              <a:buFont typeface="Wingdings" panose="05000000000000000000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-Esophageal </a:t>
            </a:r>
            <a:r>
              <a:rPr lang="en-US" dirty="0"/>
              <a:t>penetration.</a:t>
            </a:r>
          </a:p>
          <a:p>
            <a:pPr marL="0" indent="0" algn="l">
              <a:buFont typeface="Wingdings" panose="05000000000000000000" pitchFamily="2" charset="2"/>
              <a:buNone/>
              <a:defRPr/>
            </a:pPr>
            <a:r>
              <a:rPr lang="en-US" dirty="0" smtClean="0"/>
              <a:t>-Aspiration</a:t>
            </a:r>
            <a:r>
              <a:rPr lang="en-US" dirty="0"/>
              <a:t>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364538" cy="105251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Foley Urethral Catheterization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algn="l" eaLnBrk="1" hangingPunct="1">
              <a:defRPr/>
            </a:pPr>
            <a:endParaRPr lang="en-US" dirty="0" smtClean="0"/>
          </a:p>
          <a:p>
            <a:pPr algn="l" eaLnBrk="1" hangingPunct="1">
              <a:defRPr/>
            </a:pPr>
            <a:endParaRPr lang="en-US" dirty="0" smtClean="0"/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b="1" dirty="0" err="1" smtClean="0">
                <a:solidFill>
                  <a:srgbClr val="7030A0"/>
                </a:solidFill>
              </a:rPr>
              <a:t>Folye’s</a:t>
            </a:r>
            <a:r>
              <a:rPr lang="en-US" b="1" dirty="0" smtClean="0">
                <a:solidFill>
                  <a:srgbClr val="7030A0"/>
                </a:solidFill>
              </a:rPr>
              <a:t> is classified according to: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B050"/>
                </a:solidFill>
              </a:rPr>
              <a:t>-The number of lumens: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1 way  for aspiration and drain.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2 way  one for the balloon inflation and the other for drain or aspiration.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3 way  one for irrigation (infusion),one for the balloon inflation, and the third for drain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IQ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ar-IQ" smtClean="0"/>
          </a:p>
        </p:txBody>
      </p:sp>
      <p:pic>
        <p:nvPicPr>
          <p:cNvPr id="39940" name="Picture 2" descr="D:\Foley Catheter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-458788"/>
            <a:ext cx="8064500" cy="806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Indications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84313"/>
            <a:ext cx="9020175" cy="445928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	</a:t>
            </a:r>
            <a:r>
              <a:rPr lang="en-US" sz="2800" b="1" i="1" dirty="0" smtClean="0">
                <a:solidFill>
                  <a:schemeClr val="folHlink"/>
                </a:solidFill>
              </a:rPr>
              <a:t>Diagnostic</a:t>
            </a:r>
            <a:r>
              <a:rPr lang="en-US" sz="2800" b="1" i="1" dirty="0" smtClean="0"/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dirty="0" smtClean="0"/>
              <a:t>To collect uncontaminated urine specimen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	Study anatomy of the urinary tract (cystography ) 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	Urine output monitoring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	</a:t>
            </a:r>
            <a:r>
              <a:rPr lang="en-US" sz="2800" b="1" i="1" dirty="0" smtClean="0">
                <a:solidFill>
                  <a:schemeClr val="folHlink"/>
                </a:solidFill>
              </a:rPr>
              <a:t>Therapeutic 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	Acute urinary retention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	Chronic obstruction causing </a:t>
            </a:r>
            <a:r>
              <a:rPr lang="en-US" sz="2800" dirty="0" err="1" smtClean="0"/>
              <a:t>hydronephrosis</a:t>
            </a:r>
            <a:endParaRPr lang="en-US" sz="2800" dirty="0" smtClean="0"/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	Intermittent bladder decompression for neurogenic bladder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	Chronically bed-ridden patients for hygiene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18488" cy="7207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rgbClr val="FFC000"/>
                </a:solidFill>
              </a:rPr>
              <a:t>Contraindications</a:t>
            </a:r>
            <a:endParaRPr lang="en-US" sz="4000" dirty="0" smtClean="0">
              <a:solidFill>
                <a:srgbClr val="FFC000"/>
              </a:solidFill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765175"/>
            <a:ext cx="8578850" cy="5330825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-Urethral injury </a:t>
            </a:r>
            <a:r>
              <a:rPr lang="en-US" dirty="0" smtClean="0">
                <a:latin typeface="Arial"/>
              </a:rPr>
              <a:t>                                           </a:t>
            </a:r>
            <a:r>
              <a:rPr lang="en-US" dirty="0" smtClean="0"/>
              <a:t> 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-Trauma patients with blood at meatus or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Complications</a:t>
            </a:r>
            <a:r>
              <a:rPr lang="en-US" sz="2800" dirty="0" smtClean="0"/>
              <a:t>: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 Inability to locate the urethra.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 Vaginal catheterization.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Urethral stricture.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UTI</a:t>
            </a:r>
          </a:p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 Inability to deflate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</a:rPr>
              <a:t>Abdominal incisions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990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I -Vertical</a:t>
            </a:r>
            <a:r>
              <a:rPr lang="en-US" b="1" dirty="0" smtClean="0"/>
              <a:t>  </a:t>
            </a:r>
            <a:endParaRPr lang="en-US" dirty="0" smtClean="0"/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chemeClr val="hlink"/>
                </a:solidFill>
              </a:rPr>
              <a:t>1- Medline  incision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Through  </a:t>
            </a:r>
            <a:r>
              <a:rPr lang="en-US" sz="2400" dirty="0" err="1" smtClean="0"/>
              <a:t>linea</a:t>
            </a:r>
            <a:r>
              <a:rPr lang="en-US" sz="2400" dirty="0" smtClean="0"/>
              <a:t> alba </a:t>
            </a:r>
            <a:endParaRPr lang="ar-SA" sz="2400" dirty="0" smtClean="0"/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ar-SA" sz="2400" dirty="0" smtClean="0"/>
              <a:t>         </a:t>
            </a:r>
            <a:r>
              <a:rPr lang="en-US" sz="2400" dirty="0" smtClean="0"/>
              <a:t>,  </a:t>
            </a:r>
            <a:r>
              <a:rPr lang="en-US" sz="2400" b="1" dirty="0" smtClean="0"/>
              <a:t>Advantages  :</a:t>
            </a:r>
            <a:r>
              <a:rPr lang="en-US" sz="2400" dirty="0" smtClean="0"/>
              <a:t>  </a:t>
            </a:r>
            <a:r>
              <a:rPr lang="en-US" sz="2400" dirty="0" err="1" smtClean="0"/>
              <a:t>avascular</a:t>
            </a:r>
            <a:r>
              <a:rPr lang="en-US" sz="2400" dirty="0" smtClean="0"/>
              <a:t>   field  , opened readily  &amp; closed easily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   Enlarged  quickly ,  dose not damage muscles Usually  used  in explorative  </a:t>
            </a:r>
            <a:r>
              <a:rPr lang="en-US" sz="2400" dirty="0" err="1" smtClean="0"/>
              <a:t>laparotomy</a:t>
            </a:r>
            <a:r>
              <a:rPr lang="en-US" sz="2400" dirty="0" smtClean="0"/>
              <a:t>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 </a:t>
            </a:r>
            <a:r>
              <a:rPr lang="en-US" sz="2400" b="1" dirty="0" smtClean="0"/>
              <a:t>Disadvantage  :-</a:t>
            </a:r>
            <a:r>
              <a:rPr lang="en-US" sz="2400" dirty="0" smtClean="0"/>
              <a:t>  high post op   hernia  specially  in lower abdomen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chemeClr val="hlink"/>
                </a:solidFill>
              </a:rPr>
              <a:t>2-paramedian  Incision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 Through   rectus  sheath 2.5  cm  from  midline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can extended to thorax ( </a:t>
            </a:r>
            <a:r>
              <a:rPr lang="en-US" sz="2400" dirty="0" err="1" smtClean="0"/>
              <a:t>thoracoabdominal</a:t>
            </a:r>
            <a:r>
              <a:rPr lang="en-US" sz="2400" dirty="0" smtClean="0"/>
              <a:t>  incision ) &amp;  to flank</a:t>
            </a:r>
            <a:endParaRPr lang="en-US" sz="2400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r>
              <a:rPr lang="en-US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Thank you</a:t>
            </a:r>
          </a:p>
          <a:p>
            <a:pPr algn="ctr">
              <a:defRPr/>
            </a:pPr>
            <a:endParaRPr lang="ar-IQ" dirty="0">
              <a:latin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48" name="Picture 4" descr="thea0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85725"/>
            <a:ext cx="878522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133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171" name="Picture 5" descr="untitle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0763"/>
            <a:ext cx="8796338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II - transverse incision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91512" cy="53308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1-Upper  abdomen</a:t>
            </a:r>
            <a:r>
              <a:rPr lang="en-US" dirty="0" smtClean="0"/>
              <a:t> used   in  children  ,  </a:t>
            </a:r>
            <a:r>
              <a:rPr lang="en-US" dirty="0" err="1" smtClean="0"/>
              <a:t>cholicystectomy</a:t>
            </a:r>
            <a:r>
              <a:rPr lang="en-US" dirty="0" smtClean="0"/>
              <a:t> ,  or  any  upper  abdominal  pathology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2-Supraumbelical &amp;  </a:t>
            </a:r>
            <a:r>
              <a:rPr lang="en-US" dirty="0" err="1" smtClean="0">
                <a:solidFill>
                  <a:srgbClr val="FF0000"/>
                </a:solidFill>
              </a:rPr>
              <a:t>infraublical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:-  used   in </a:t>
            </a:r>
            <a:r>
              <a:rPr lang="en-US" dirty="0" err="1" smtClean="0"/>
              <a:t>paraumblical</a:t>
            </a:r>
            <a:r>
              <a:rPr lang="en-US" dirty="0" smtClean="0"/>
              <a:t>  hernia ,  first  incision  of  laparoscopy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3-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Pfannenstiel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´s incision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:-   in  gynecological   &amp; pelvis  operation s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4- Lance </a:t>
            </a:r>
            <a:r>
              <a:rPr lang="en-US" dirty="0" smtClean="0"/>
              <a:t>:- is  more  or  less </a:t>
            </a:r>
            <a:r>
              <a:rPr lang="en-US" dirty="0" err="1" smtClean="0"/>
              <a:t>transvers</a:t>
            </a:r>
            <a:r>
              <a:rPr lang="en-US" dirty="0" smtClean="0"/>
              <a:t>  or oblique ,  its   </a:t>
            </a:r>
            <a:r>
              <a:rPr lang="en-US" dirty="0" err="1" smtClean="0"/>
              <a:t>cosmotic</a:t>
            </a:r>
            <a:r>
              <a:rPr lang="en-US" dirty="0" smtClean="0"/>
              <a:t>   incision  for  </a:t>
            </a:r>
            <a:r>
              <a:rPr lang="en-US" dirty="0" err="1" smtClean="0"/>
              <a:t>appendicectomy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9219" name="Picture 5" descr="untitle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890588"/>
            <a:ext cx="9120188" cy="57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6518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III- oblique incisions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308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chemeClr val="hlink"/>
                </a:solidFill>
              </a:rPr>
              <a:t>1-Kocher(sub costal)</a:t>
            </a:r>
            <a:r>
              <a:rPr lang="en-US" sz="2400" dirty="0" smtClean="0"/>
              <a:t>  at   </a:t>
            </a:r>
            <a:r>
              <a:rPr lang="en-US" sz="2400" dirty="0" err="1" smtClean="0"/>
              <a:t>Rt</a:t>
            </a:r>
            <a:r>
              <a:rPr lang="en-US" sz="2400" dirty="0" smtClean="0"/>
              <a:t>  for  gallbladder &amp; liver   operation 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While  Lt   for  spleen   op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hlink"/>
                </a:solidFill>
              </a:rPr>
              <a:t>2-Grid iron</a:t>
            </a:r>
            <a:r>
              <a:rPr lang="en-US" sz="2400" dirty="0" smtClean="0"/>
              <a:t>  is incision  which  cruses  on line between umbilical  &amp;  sup. Iliac spine  at  Mc </a:t>
            </a:r>
            <a:r>
              <a:rPr lang="en-US" sz="2400" dirty="0" err="1" smtClean="0"/>
              <a:t>Berny</a:t>
            </a:r>
            <a:r>
              <a:rPr lang="en-US" sz="2400" dirty="0" smtClean="0"/>
              <a:t>  point   lat.  to  rectus  sheath  on ext. &amp; int. &amp; </a:t>
            </a:r>
            <a:r>
              <a:rPr lang="en-US" sz="2400" dirty="0" err="1" smtClean="0"/>
              <a:t>transv</a:t>
            </a:r>
            <a:r>
              <a:rPr lang="en-US" sz="2400" dirty="0" smtClean="0"/>
              <a:t> . abdominal  muscles  usually splitting  of  muscle ,   used  in </a:t>
            </a:r>
            <a:r>
              <a:rPr lang="en-US" sz="2400" dirty="0" err="1" smtClean="0"/>
              <a:t>apendecectomy</a:t>
            </a:r>
            <a:r>
              <a:rPr lang="en-US" sz="2400" dirty="0" smtClean="0"/>
              <a:t> , its  good  incision less  post op  hernia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hlink"/>
                </a:solidFill>
              </a:rPr>
              <a:t>3- </a:t>
            </a:r>
            <a:r>
              <a:rPr lang="en-US" sz="2400" b="1" dirty="0" err="1" smtClean="0">
                <a:solidFill>
                  <a:schemeClr val="hlink"/>
                </a:solidFill>
              </a:rPr>
              <a:t>Retherford</a:t>
            </a:r>
            <a:r>
              <a:rPr lang="en-US" sz="2400" b="1" dirty="0" smtClean="0">
                <a:solidFill>
                  <a:schemeClr val="hlink"/>
                </a:solidFill>
              </a:rPr>
              <a:t>  </a:t>
            </a:r>
            <a:r>
              <a:rPr lang="en-US" sz="2400" b="1" dirty="0" err="1" smtClean="0">
                <a:solidFill>
                  <a:schemeClr val="hlink"/>
                </a:solidFill>
              </a:rPr>
              <a:t>Morriss</a:t>
            </a:r>
            <a:r>
              <a:rPr lang="en-US" sz="2400" b="1" dirty="0" smtClean="0"/>
              <a:t>  </a:t>
            </a:r>
            <a:r>
              <a:rPr lang="en-US" sz="2400" dirty="0" smtClean="0"/>
              <a:t>is  extended   grid  iron   up  or down   with  muscle  cutting  , used in complicated  </a:t>
            </a:r>
            <a:r>
              <a:rPr lang="en-US" sz="2400" dirty="0" err="1" smtClean="0"/>
              <a:t>apendecectomy</a:t>
            </a:r>
            <a:endParaRPr lang="en-US" sz="2400" dirty="0" smtClean="0"/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chemeClr val="hlink"/>
                </a:solidFill>
              </a:rPr>
              <a:t>4- Lumber</a:t>
            </a:r>
            <a:r>
              <a:rPr lang="en-US" sz="2400" dirty="0" smtClean="0"/>
              <a:t> </a:t>
            </a:r>
            <a:r>
              <a:rPr lang="en-US" sz="2400" dirty="0" err="1" smtClean="0"/>
              <a:t>Moressian</a:t>
            </a:r>
            <a:r>
              <a:rPr lang="en-US" sz="2400" dirty="0" smtClean="0"/>
              <a:t>   sub costal  at  lumber  area  used  in  renal  &amp; </a:t>
            </a:r>
            <a:r>
              <a:rPr lang="en-US" sz="2400" dirty="0" err="1" smtClean="0"/>
              <a:t>uretric</a:t>
            </a:r>
            <a:r>
              <a:rPr lang="en-US" sz="2400" dirty="0" smtClean="0"/>
              <a:t> surgery  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chemeClr val="hlink"/>
                </a:solidFill>
              </a:rPr>
              <a:t>5-Inguainal </a:t>
            </a:r>
            <a:r>
              <a:rPr lang="en-US" sz="2400" dirty="0" smtClean="0"/>
              <a:t> incision  used  for  inguinal  hernia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1003</TotalTime>
  <Words>1257</Words>
  <Application>Microsoft Office PowerPoint</Application>
  <PresentationFormat>عرض على الشاشة (3:4)‏</PresentationFormat>
  <Paragraphs>196</Paragraphs>
  <Slides>40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6" baseType="lpstr">
      <vt:lpstr>Tahoma</vt:lpstr>
      <vt:lpstr>Arial</vt:lpstr>
      <vt:lpstr>Wingdings</vt:lpstr>
      <vt:lpstr>Calibri</vt:lpstr>
      <vt:lpstr>Aharoni</vt:lpstr>
      <vt:lpstr>Textured</vt:lpstr>
      <vt:lpstr>Surgical   incisions</vt:lpstr>
      <vt:lpstr>General  principles</vt:lpstr>
      <vt:lpstr>عرض تقديمي في PowerPoint</vt:lpstr>
      <vt:lpstr>Abdominal incisions</vt:lpstr>
      <vt:lpstr>عرض تقديمي في PowerPoint</vt:lpstr>
      <vt:lpstr>عرض تقديمي في PowerPoint</vt:lpstr>
      <vt:lpstr>II - transverse incision</vt:lpstr>
      <vt:lpstr>عرض تقديمي في PowerPoint</vt:lpstr>
      <vt:lpstr>III- oblique incisions</vt:lpstr>
      <vt:lpstr>عرض تقديمي في PowerPoint</vt:lpstr>
      <vt:lpstr>عرض تقديمي في PowerPoint</vt:lpstr>
      <vt:lpstr>Thoracic incisions   </vt:lpstr>
      <vt:lpstr>عرض تقديمي في PowerPoint</vt:lpstr>
      <vt:lpstr>عرض تقديمي في PowerPoint</vt:lpstr>
      <vt:lpstr>Breast  incisions</vt:lpstr>
      <vt:lpstr>Neck  &amp;  face  incisions</vt:lpstr>
      <vt:lpstr>Complications  of incisional  wound </vt:lpstr>
      <vt:lpstr>Late :-  1-Incisional  Hernia   2-Hypertrophic  scar  or  kiloid  3- Chronic Pain  ( specially  if  nerve  entrapment   4-Hyper- or hypopegmentation   </vt:lpstr>
      <vt:lpstr>This  complication  due  to :-</vt:lpstr>
      <vt:lpstr>keloid</vt:lpstr>
      <vt:lpstr>Suture   materials  </vt:lpstr>
      <vt:lpstr>Suture Packaging</vt:lpstr>
      <vt:lpstr>Methods  of anastomosis</vt:lpstr>
      <vt:lpstr>عرض تقديمي في PowerPoint</vt:lpstr>
      <vt:lpstr>Facter  influence    healing</vt:lpstr>
      <vt:lpstr>surgical drain</vt:lpstr>
      <vt:lpstr>Classification: </vt:lpstr>
      <vt:lpstr>عرض تقديمي في PowerPoint</vt:lpstr>
      <vt:lpstr>curregate</vt:lpstr>
      <vt:lpstr>Mechanism  of action</vt:lpstr>
      <vt:lpstr>Simple  drain</vt:lpstr>
      <vt:lpstr>Complications and Failure of Drains </vt:lpstr>
      <vt:lpstr>  </vt:lpstr>
      <vt:lpstr>Nasogastric Tubes</vt:lpstr>
      <vt:lpstr>Complications of NG tube</vt:lpstr>
      <vt:lpstr>Foley Urethral Catheterization</vt:lpstr>
      <vt:lpstr>عرض تقديمي في PowerPoint</vt:lpstr>
      <vt:lpstr>Indications</vt:lpstr>
      <vt:lpstr>Contraindications</vt:lpstr>
      <vt:lpstr>عرض تقديمي في PowerPoint</vt:lpstr>
    </vt:vector>
  </TitlesOfParts>
  <Company>2008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  incisions</dc:title>
  <dc:creator>The_H@KeR</dc:creator>
  <cp:lastModifiedBy>Mubark Laptop</cp:lastModifiedBy>
  <cp:revision>157</cp:revision>
  <dcterms:created xsi:type="dcterms:W3CDTF">2009-05-04T22:04:57Z</dcterms:created>
  <dcterms:modified xsi:type="dcterms:W3CDTF">2020-12-15T23:33:59Z</dcterms:modified>
</cp:coreProperties>
</file>