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png" ContentType="image/png"/>
  <Default Extension="jpeg" ContentType="image/jpeg"/>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p="http://schemas.openxmlformats.org/presentationml/2006/main" xmlns:r="http://schemas.openxmlformats.org/officeDocument/2006/relationships" xmlns:a="http://schemas.openxmlformats.org/drawingml/2006/main" embedTrueTypeFonts="1" saveSubsetFonts="1">
  <p:sldMasterIdLst>
    <p:sldMasterId id="2147483648" r:id="rId1"/>
  </p:sldMasterIdLst>
  <p:notesMasterIdLst>
    <p:notesMasterId r:id="rId2"/>
  </p:notesMasterIdLst>
  <p:handoutMasterIdLst>
    <p:handoutMasterId r:id="rId3"/>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y="10287000" cx="18288000"/>
  <p:notesSz cx="6858000" cy="9144000"/>
  <p:embeddedFontLst>
    <p:embeddedFont>
      <p:font typeface="Montserrat Classic" charset="0"/>
      <p:regular r:id="rId35"/>
    </p:embeddedFont>
    <p:embeddedFont>
      <p:font typeface="Microsoft Sans Serif" pitchFamily="34" charset="0"/>
      <p:regular r:id="rId36"/>
    </p:embeddedFont>
    <p:embeddedFont>
      <p:font typeface="Calibri" pitchFamily="34" charset="0"/>
      <p:regular r:id="rId37"/>
      <p:bold r:id="rId38"/>
      <p:italic r:id="rId39"/>
      <p:boldItalic r:id="rId40"/>
    </p:embeddedFont>
  </p:embeddedFontLst>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87AADD"/>
    <a:srgbClr val="A0BCE4"/>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SorterView">
  <p:normalViewPr>
    <p:restoredLeft sz="15620" autoAdjust="0"/>
    <p:restoredTop sz="94622" autoAdjust="0"/>
  </p:normalViewPr>
  <p:slideViewPr>
    <p:cSldViewPr>
      <p:cViewPr>
        <p:scale>
          <a:sx n="51" d="100"/>
          <a:sy n="51" d="100"/>
        </p:scale>
        <p:origin x="-4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handoutMaster" Target="handoutMasters/handout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font" Target="fonts/font1.fntdata"/><Relationship Id="rId36" Type="http://schemas.openxmlformats.org/officeDocument/2006/relationships/font" Target="fonts/font2.fntdata"/><Relationship Id="rId37" Type="http://schemas.openxmlformats.org/officeDocument/2006/relationships/font" Target="fonts/font3.fntdata"/><Relationship Id="rId38" Type="http://schemas.openxmlformats.org/officeDocument/2006/relationships/font" Target="fonts/font4.fntdata"/><Relationship Id="rId39" Type="http://schemas.openxmlformats.org/officeDocument/2006/relationships/font" Target="fonts/font5.fntdata"/><Relationship Id="rId40" Type="http://schemas.openxmlformats.org/officeDocument/2006/relationships/font" Target="fonts/font6.fntdata"/><Relationship Id="rId41" Type="http://schemas.openxmlformats.org/officeDocument/2006/relationships/tableStyles" Target="tableStyle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89" name=""/>
        <p:cNvGrpSpPr/>
        <p:nvPr/>
      </p:nvGrpSpPr>
      <p:grpSpPr>
        <a:xfrm>
          <a:off x="0" y="0"/>
          <a:ext cx="0" cy="0"/>
          <a:chOff x="0" y="0"/>
          <a:chExt cx="0" cy="0"/>
        </a:xfrm>
      </p:grpSpPr>
      <p:sp>
        <p:nvSpPr>
          <p:cNvPr id="1048772" name="Header Placeholder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lang="en-US"/>
          </a:p>
        </p:txBody>
      </p:sp>
      <p:sp>
        <p:nvSpPr>
          <p:cNvPr id="1048773" name="Date Placeholder 2"/>
          <p:cNvSpPr>
            <a:spLocks noGrp="1"/>
          </p:cNvSpPr>
          <p:nvPr>
            <p:ph type="dt" sz="quarter" idx="1"/>
          </p:nvPr>
        </p:nvSpPr>
        <p:spPr>
          <a:xfrm>
            <a:off x="3884613" y="0"/>
            <a:ext cx="2971800" cy="457200"/>
          </a:xfrm>
          <a:prstGeom prst="rect"/>
        </p:spPr>
        <p:txBody>
          <a:bodyPr bIns="45720" lIns="91440" rIns="91440" rtlCol="0" tIns="45720" vert="horz"/>
          <a:lstStyle>
            <a:lvl1pPr algn="r">
              <a:defRPr sz="1200"/>
            </a:lvl1pPr>
          </a:lstStyle>
          <a:p>
            <a:fld id="{F4566029-3667-40B7-B4C6-7BD16838EA4B}" type="datetimeFigureOut">
              <a:rPr lang="en-US" smtClean="0"/>
              <a:t>12/26/2020</a:t>
            </a:fld>
            <a:endParaRPr lang="en-US"/>
          </a:p>
        </p:txBody>
      </p:sp>
      <p:sp>
        <p:nvSpPr>
          <p:cNvPr id="1048774" name="Footer Placeholder 3"/>
          <p:cNvSpPr>
            <a:spLocks noGrp="1"/>
          </p:cNvSpPr>
          <p:nvPr>
            <p:ph type="ftr" sz="quarter" idx="2"/>
          </p:nvPr>
        </p:nvSpPr>
        <p:spPr>
          <a:xfrm>
            <a:off x="0" y="8685213"/>
            <a:ext cx="2971800" cy="457200"/>
          </a:xfrm>
          <a:prstGeom prst="rect"/>
        </p:spPr>
        <p:txBody>
          <a:bodyPr anchor="b" bIns="45720" lIns="91440" rIns="91440" rtlCol="0" tIns="45720" vert="horz"/>
          <a:lstStyle>
            <a:lvl1pPr algn="l">
              <a:defRPr sz="1200"/>
            </a:lvl1pPr>
          </a:lstStyle>
          <a:p>
            <a:endParaRPr lang="en-US"/>
          </a:p>
        </p:txBody>
      </p:sp>
      <p:sp>
        <p:nvSpPr>
          <p:cNvPr id="1048775" name="Slide Number Placeholder 4"/>
          <p:cNvSpPr>
            <a:spLocks noGrp="1"/>
          </p:cNvSpPr>
          <p:nvPr>
            <p:ph type="sldNum" sz="quarter" idx="3"/>
          </p:nvPr>
        </p:nvSpPr>
        <p:spPr>
          <a:xfrm>
            <a:off x="3884613" y="8685213"/>
            <a:ext cx="2971800" cy="457200"/>
          </a:xfrm>
          <a:prstGeom prst="rect"/>
        </p:spPr>
        <p:txBody>
          <a:bodyPr anchor="b" bIns="45720" lIns="91440" rIns="91440" rtlCol="0" tIns="45720" vert="horz"/>
          <a:lstStyle>
            <a:lvl1pPr algn="r">
              <a:defRPr sz="1200"/>
            </a:lvl1pPr>
          </a:lstStyle>
          <a:p>
            <a:fld id="{5126E480-8719-4E20-8659-A6A062731C7F}" type="slidenum">
              <a:rPr lang="en-US" smtClean="0"/>
              <a:t>‹#›</a:t>
            </a:fld>
            <a:endParaRPr lang="en-US"/>
          </a:p>
        </p:txBody>
      </p:sp>
    </p:spTree>
  </p:cSld>
  <p:clrMap accent1="accent1" accent2="accent2" accent3="accent3" accent4="accent4" accent5="accent5" accent6="accent6" bg1="lt1" bg2="lt2" tx1="dk1" tx2="dk2"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p:bgPr>
    </p:bg>
    <p:spTree>
      <p:nvGrpSpPr>
        <p:cNvPr id="88" name=""/>
        <p:cNvGrpSpPr/>
        <p:nvPr/>
      </p:nvGrpSpPr>
      <p:grpSpPr>
        <a:xfrm>
          <a:off x="0" y="0"/>
          <a:ext cx="0" cy="0"/>
          <a:chOff x="0" y="0"/>
          <a:chExt cx="0" cy="0"/>
        </a:xfrm>
      </p:grpSpPr>
      <p:sp>
        <p:nvSpPr>
          <p:cNvPr id="1048766"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767"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768"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69"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70"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71"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8" name=""/>
        <p:cNvGrpSpPr/>
        <p:nvPr/>
      </p:nvGrpSpPr>
      <p:grpSpPr>
        <a:xfrm>
          <a:off x="0" y="0"/>
          <a:ext cx="0" cy="0"/>
          <a:chOff x="0" y="0"/>
          <a:chExt cx="0" cy="0"/>
        </a:xfrm>
      </p:grpSpPr>
      <p:sp>
        <p:nvSpPr>
          <p:cNvPr id="1048716" name="Title 1"/>
          <p:cNvSpPr>
            <a:spLocks noGrp="1"/>
          </p:cNvSpPr>
          <p:nvPr>
            <p:ph type="ctrTitle"/>
          </p:nvPr>
        </p:nvSpPr>
        <p:spPr>
          <a:xfrm>
            <a:off x="685800" y="2130425"/>
            <a:ext cx="7772400" cy="1470025"/>
          </a:xfrm>
        </p:spPr>
        <p:txBody>
          <a:bodyPr/>
          <a:p>
            <a:r>
              <a:rPr lang="en-US" smtClean="0"/>
              <a:t>Click to edit Master title style</a:t>
            </a:r>
            <a:endParaRPr lang="en-US"/>
          </a:p>
        </p:txBody>
      </p:sp>
      <p:sp>
        <p:nvSpPr>
          <p:cNvPr id="1048717" name="Subtitle 2"/>
          <p:cNvSpPr>
            <a:spLocks noGrp="1"/>
          </p:cNvSpPr>
          <p:nvPr>
            <p:ph type="subTitle" idx="1"/>
          </p:nvPr>
        </p:nvSpPr>
        <p:spPr>
          <a:xfrm>
            <a:off x="1371600" y="3886200"/>
            <a:ext cx="6400800" cy="1752600"/>
          </a:xfrm>
        </p:spPr>
        <p:txBody>
          <a:bodyPr/>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smtClean="0"/>
              <a:t>Click to edit Master subtitle style</a:t>
            </a:r>
            <a:endParaRPr lang="en-US"/>
          </a:p>
        </p:txBody>
      </p:sp>
      <p:sp>
        <p:nvSpPr>
          <p:cNvPr id="1048718" name="Date Placeholder 3"/>
          <p:cNvSpPr>
            <a:spLocks noGrp="1"/>
          </p:cNvSpPr>
          <p:nvPr>
            <p:ph type="dt" sz="half" idx="10"/>
          </p:nvPr>
        </p:nvSpPr>
        <p:spPr/>
        <p:txBody>
          <a:bodyPr/>
          <a:p>
            <a:fld id="{1D8BD707-D9CF-40AE-B4C6-C98DA3205C09}" type="datetimeFigureOut">
              <a:rPr lang="en-US" smtClean="0"/>
              <a:t>12/26/2020</a:t>
            </a:fld>
            <a:endParaRPr lang="en-US"/>
          </a:p>
        </p:txBody>
      </p:sp>
      <p:sp>
        <p:nvSpPr>
          <p:cNvPr id="1048719" name="Footer Placeholder 4"/>
          <p:cNvSpPr>
            <a:spLocks noGrp="1"/>
          </p:cNvSpPr>
          <p:nvPr>
            <p:ph type="ftr" sz="quarter" idx="11"/>
          </p:nvPr>
        </p:nvSpPr>
        <p:spPr/>
        <p:txBody>
          <a:bodyPr/>
          <a:p>
            <a:endParaRPr lang="en-US"/>
          </a:p>
        </p:txBody>
      </p:sp>
      <p:sp>
        <p:nvSpPr>
          <p:cNvPr id="1048720" name="Slide Number Placeholder 5"/>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82" name=""/>
        <p:cNvGrpSpPr/>
        <p:nvPr/>
      </p:nvGrpSpPr>
      <p:grpSpPr>
        <a:xfrm>
          <a:off x="0" y="0"/>
          <a:ext cx="0" cy="0"/>
          <a:chOff x="0" y="0"/>
          <a:chExt cx="0" cy="0"/>
        </a:xfrm>
      </p:grpSpPr>
      <p:sp>
        <p:nvSpPr>
          <p:cNvPr id="1048736" name="Title 1"/>
          <p:cNvSpPr>
            <a:spLocks noGrp="1"/>
          </p:cNvSpPr>
          <p:nvPr>
            <p:ph type="title"/>
          </p:nvPr>
        </p:nvSpPr>
        <p:spPr/>
        <p:txBody>
          <a:bodyPr/>
          <a:p>
            <a:r>
              <a:rPr lang="en-US" smtClean="0"/>
              <a:t>Click to edit Master title style</a:t>
            </a:r>
            <a:endParaRPr lang="en-US"/>
          </a:p>
        </p:txBody>
      </p:sp>
      <p:sp>
        <p:nvSpPr>
          <p:cNvPr id="1048737" name="Vertical Text Placeholder 2"/>
          <p:cNvSpPr>
            <a:spLocks noGrp="1"/>
          </p:cNvSpPr>
          <p:nvPr>
            <p:ph type="body" orient="vert" idx="1"/>
          </p:nvPr>
        </p:nvSpPr>
        <p:spPr/>
        <p:txBody>
          <a:bodyPr vert="eaVert"/>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38" name="Date Placeholder 3"/>
          <p:cNvSpPr>
            <a:spLocks noGrp="1"/>
          </p:cNvSpPr>
          <p:nvPr>
            <p:ph type="dt" sz="half" idx="10"/>
          </p:nvPr>
        </p:nvSpPr>
        <p:spPr/>
        <p:txBody>
          <a:bodyPr/>
          <a:p>
            <a:fld id="{1D8BD707-D9CF-40AE-B4C6-C98DA3205C09}" type="datetimeFigureOut">
              <a:rPr lang="en-US" smtClean="0"/>
              <a:t>12/26/2020</a:t>
            </a:fld>
            <a:endParaRPr lang="en-US"/>
          </a:p>
        </p:txBody>
      </p:sp>
      <p:sp>
        <p:nvSpPr>
          <p:cNvPr id="1048739" name="Footer Placeholder 4"/>
          <p:cNvSpPr>
            <a:spLocks noGrp="1"/>
          </p:cNvSpPr>
          <p:nvPr>
            <p:ph type="ftr" sz="quarter" idx="11"/>
          </p:nvPr>
        </p:nvSpPr>
        <p:spPr/>
        <p:txBody>
          <a:bodyPr/>
          <a:p>
            <a:endParaRPr lang="en-US"/>
          </a:p>
        </p:txBody>
      </p:sp>
      <p:sp>
        <p:nvSpPr>
          <p:cNvPr id="1048740" name="Slide Number Placeholder 5"/>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80" name=""/>
        <p:cNvGrpSpPr/>
        <p:nvPr/>
      </p:nvGrpSpPr>
      <p:grpSpPr>
        <a:xfrm>
          <a:off x="0" y="0"/>
          <a:ext cx="0" cy="0"/>
          <a:chOff x="0" y="0"/>
          <a:chExt cx="0" cy="0"/>
        </a:xfrm>
      </p:grpSpPr>
      <p:sp>
        <p:nvSpPr>
          <p:cNvPr id="1048725" name="Vertical Title 1"/>
          <p:cNvSpPr>
            <a:spLocks noGrp="1"/>
          </p:cNvSpPr>
          <p:nvPr>
            <p:ph type="title" orient="vert"/>
          </p:nvPr>
        </p:nvSpPr>
        <p:spPr>
          <a:xfrm>
            <a:off x="6629400" y="274638"/>
            <a:ext cx="2057400" cy="5851525"/>
          </a:xfrm>
        </p:spPr>
        <p:txBody>
          <a:bodyPr vert="eaVert"/>
          <a:p>
            <a:r>
              <a:rPr lang="en-US" smtClean="0"/>
              <a:t>Click to edit Master title style</a:t>
            </a:r>
            <a:endParaRPr lang="en-US"/>
          </a:p>
        </p:txBody>
      </p:sp>
      <p:sp>
        <p:nvSpPr>
          <p:cNvPr id="1048726" name="Vertical Text Placeholder 2"/>
          <p:cNvSpPr>
            <a:spLocks noGrp="1"/>
          </p:cNvSpPr>
          <p:nvPr>
            <p:ph type="body" orient="vert" idx="1"/>
          </p:nvPr>
        </p:nvSpPr>
        <p:spPr>
          <a:xfrm>
            <a:off x="457200" y="274638"/>
            <a:ext cx="6019800" cy="5851525"/>
          </a:xfrm>
        </p:spPr>
        <p:txBody>
          <a:bodyPr vert="eaVert"/>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27" name="Date Placeholder 3"/>
          <p:cNvSpPr>
            <a:spLocks noGrp="1"/>
          </p:cNvSpPr>
          <p:nvPr>
            <p:ph type="dt" sz="half" idx="10"/>
          </p:nvPr>
        </p:nvSpPr>
        <p:spPr/>
        <p:txBody>
          <a:bodyPr/>
          <a:p>
            <a:fld id="{1D8BD707-D9CF-40AE-B4C6-C98DA3205C09}" type="datetimeFigureOut">
              <a:rPr lang="en-US" smtClean="0"/>
              <a:t>12/26/2020</a:t>
            </a:fld>
            <a:endParaRPr lang="en-US"/>
          </a:p>
        </p:txBody>
      </p:sp>
      <p:sp>
        <p:nvSpPr>
          <p:cNvPr id="1048728" name="Footer Placeholder 4"/>
          <p:cNvSpPr>
            <a:spLocks noGrp="1"/>
          </p:cNvSpPr>
          <p:nvPr>
            <p:ph type="ftr" sz="quarter" idx="11"/>
          </p:nvPr>
        </p:nvSpPr>
        <p:spPr/>
        <p:txBody>
          <a:bodyPr/>
          <a:p>
            <a:endParaRPr lang="en-US"/>
          </a:p>
        </p:txBody>
      </p:sp>
      <p:sp>
        <p:nvSpPr>
          <p:cNvPr id="1048729" name="Slide Number Placeholder 5"/>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5" name=""/>
        <p:cNvGrpSpPr/>
        <p:nvPr/>
      </p:nvGrpSpPr>
      <p:grpSpPr>
        <a:xfrm>
          <a:off x="0" y="0"/>
          <a:ext cx="0" cy="0"/>
          <a:chOff x="0" y="0"/>
          <a:chExt cx="0" cy="0"/>
        </a:xfrm>
      </p:grpSpPr>
      <p:sp>
        <p:nvSpPr>
          <p:cNvPr id="1048626" name="Title 1"/>
          <p:cNvSpPr>
            <a:spLocks noGrp="1"/>
          </p:cNvSpPr>
          <p:nvPr>
            <p:ph type="title"/>
          </p:nvPr>
        </p:nvSpPr>
        <p:spPr/>
        <p:txBody>
          <a:bodyPr/>
          <a:p>
            <a:r>
              <a:rPr lang="en-US" smtClean="0"/>
              <a:t>Click to edit Master title style</a:t>
            </a:r>
            <a:endParaRPr lang="en-US"/>
          </a:p>
        </p:txBody>
      </p:sp>
      <p:sp>
        <p:nvSpPr>
          <p:cNvPr id="1048627" name="Content Placeholder 2"/>
          <p:cNvSpPr>
            <a:spLocks noGrp="1"/>
          </p:cNvSpPr>
          <p:nvPr>
            <p:ph idx="1"/>
          </p:nvPr>
        </p:nvSpPr>
        <p:spPr/>
        <p:txBody>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28" name="Date Placeholder 3"/>
          <p:cNvSpPr>
            <a:spLocks noGrp="1"/>
          </p:cNvSpPr>
          <p:nvPr>
            <p:ph type="dt" sz="half" idx="10"/>
          </p:nvPr>
        </p:nvSpPr>
        <p:spPr/>
        <p:txBody>
          <a:bodyPr/>
          <a:p>
            <a:fld id="{1D8BD707-D9CF-40AE-B4C6-C98DA3205C09}" type="datetimeFigureOut">
              <a:rPr lang="en-US" smtClean="0"/>
              <a:t>12/26/2020</a:t>
            </a:fld>
            <a:endParaRPr lang="en-US"/>
          </a:p>
        </p:txBody>
      </p:sp>
      <p:sp>
        <p:nvSpPr>
          <p:cNvPr id="1048629" name="Footer Placeholder 4"/>
          <p:cNvSpPr>
            <a:spLocks noGrp="1"/>
          </p:cNvSpPr>
          <p:nvPr>
            <p:ph type="ftr" sz="quarter" idx="11"/>
          </p:nvPr>
        </p:nvSpPr>
        <p:spPr/>
        <p:txBody>
          <a:bodyPr/>
          <a:p>
            <a:endParaRPr lang="en-US"/>
          </a:p>
        </p:txBody>
      </p:sp>
      <p:sp>
        <p:nvSpPr>
          <p:cNvPr id="1048630" name="Slide Number Placeholder 5"/>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83" name=""/>
        <p:cNvGrpSpPr/>
        <p:nvPr/>
      </p:nvGrpSpPr>
      <p:grpSpPr>
        <a:xfrm>
          <a:off x="0" y="0"/>
          <a:ext cx="0" cy="0"/>
          <a:chOff x="0" y="0"/>
          <a:chExt cx="0" cy="0"/>
        </a:xfrm>
      </p:grpSpPr>
      <p:sp>
        <p:nvSpPr>
          <p:cNvPr id="1048741" name="Title 1"/>
          <p:cNvSpPr>
            <a:spLocks noGrp="1"/>
          </p:cNvSpPr>
          <p:nvPr>
            <p:ph type="title"/>
          </p:nvPr>
        </p:nvSpPr>
        <p:spPr>
          <a:xfrm>
            <a:off x="722313" y="4406900"/>
            <a:ext cx="7772400" cy="1362075"/>
          </a:xfrm>
        </p:spPr>
        <p:txBody>
          <a:bodyPr anchor="t"/>
          <a:lstStyle>
            <a:lvl1pPr algn="l">
              <a:defRPr b="1" cap="all" sz="4000"/>
            </a:lvl1pPr>
          </a:lstStyle>
          <a:p>
            <a:r>
              <a:rPr lang="en-US" smtClean="0"/>
              <a:t>Click to edit Master title style</a:t>
            </a:r>
            <a:endParaRPr lang="en-US"/>
          </a:p>
        </p:txBody>
      </p:sp>
      <p:sp>
        <p:nvSpPr>
          <p:cNvPr id="1048742" name="Text Placeholder 2"/>
          <p:cNvSpPr>
            <a:spLocks noGrp="1"/>
          </p:cNvSpPr>
          <p:nvPr>
            <p:ph type="body" idx="1"/>
          </p:nvPr>
        </p:nvSpPr>
        <p:spPr>
          <a:xfrm>
            <a:off x="722313" y="2906713"/>
            <a:ext cx="7772400" cy="1500187"/>
          </a:xfrm>
        </p:spPr>
        <p:txBody>
          <a:bodyPr anchor="b"/>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Click to edit Master text styles</a:t>
            </a:r>
          </a:p>
        </p:txBody>
      </p:sp>
      <p:sp>
        <p:nvSpPr>
          <p:cNvPr id="1048743" name="Date Placeholder 3"/>
          <p:cNvSpPr>
            <a:spLocks noGrp="1"/>
          </p:cNvSpPr>
          <p:nvPr>
            <p:ph type="dt" sz="half" idx="10"/>
          </p:nvPr>
        </p:nvSpPr>
        <p:spPr/>
        <p:txBody>
          <a:bodyPr/>
          <a:p>
            <a:fld id="{1D8BD707-D9CF-40AE-B4C6-C98DA3205C09}" type="datetimeFigureOut">
              <a:rPr lang="en-US" smtClean="0"/>
              <a:t>12/26/2020</a:t>
            </a:fld>
            <a:endParaRPr lang="en-US"/>
          </a:p>
        </p:txBody>
      </p:sp>
      <p:sp>
        <p:nvSpPr>
          <p:cNvPr id="1048744" name="Footer Placeholder 4"/>
          <p:cNvSpPr>
            <a:spLocks noGrp="1"/>
          </p:cNvSpPr>
          <p:nvPr>
            <p:ph type="ftr" sz="quarter" idx="11"/>
          </p:nvPr>
        </p:nvSpPr>
        <p:spPr/>
        <p:txBody>
          <a:bodyPr/>
          <a:p>
            <a:endParaRPr lang="en-US"/>
          </a:p>
        </p:txBody>
      </p:sp>
      <p:sp>
        <p:nvSpPr>
          <p:cNvPr id="1048745" name="Slide Number Placeholder 5"/>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4" name=""/>
        <p:cNvGrpSpPr/>
        <p:nvPr/>
      </p:nvGrpSpPr>
      <p:grpSpPr>
        <a:xfrm>
          <a:off x="0" y="0"/>
          <a:ext cx="0" cy="0"/>
          <a:chOff x="0" y="0"/>
          <a:chExt cx="0" cy="0"/>
        </a:xfrm>
      </p:grpSpPr>
      <p:sp>
        <p:nvSpPr>
          <p:cNvPr id="1048746" name="Title 1"/>
          <p:cNvSpPr>
            <a:spLocks noGrp="1"/>
          </p:cNvSpPr>
          <p:nvPr>
            <p:ph type="title"/>
          </p:nvPr>
        </p:nvSpPr>
        <p:spPr/>
        <p:txBody>
          <a:bodyPr/>
          <a:p>
            <a:r>
              <a:rPr lang="en-US" smtClean="0"/>
              <a:t>Click to edit Master title style</a:t>
            </a:r>
            <a:endParaRPr lang="en-US"/>
          </a:p>
        </p:txBody>
      </p:sp>
      <p:sp>
        <p:nvSpPr>
          <p:cNvPr id="1048747"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48"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49" name="Date Placeholder 4"/>
          <p:cNvSpPr>
            <a:spLocks noGrp="1"/>
          </p:cNvSpPr>
          <p:nvPr>
            <p:ph type="dt" sz="half" idx="10"/>
          </p:nvPr>
        </p:nvSpPr>
        <p:spPr/>
        <p:txBody>
          <a:bodyPr/>
          <a:p>
            <a:fld id="{1D8BD707-D9CF-40AE-B4C6-C98DA3205C09}" type="datetimeFigureOut">
              <a:rPr lang="en-US" smtClean="0"/>
              <a:t>12/26/2020</a:t>
            </a:fld>
            <a:endParaRPr lang="en-US"/>
          </a:p>
        </p:txBody>
      </p:sp>
      <p:sp>
        <p:nvSpPr>
          <p:cNvPr id="1048750" name="Footer Placeholder 5"/>
          <p:cNvSpPr>
            <a:spLocks noGrp="1"/>
          </p:cNvSpPr>
          <p:nvPr>
            <p:ph type="ftr" sz="quarter" idx="11"/>
          </p:nvPr>
        </p:nvSpPr>
        <p:spPr/>
        <p:txBody>
          <a:bodyPr/>
          <a:p>
            <a:endParaRPr lang="en-US"/>
          </a:p>
        </p:txBody>
      </p:sp>
      <p:sp>
        <p:nvSpPr>
          <p:cNvPr id="1048751" name="Slide Number Placeholder 6"/>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85" name=""/>
        <p:cNvGrpSpPr/>
        <p:nvPr/>
      </p:nvGrpSpPr>
      <p:grpSpPr>
        <a:xfrm>
          <a:off x="0" y="0"/>
          <a:ext cx="0" cy="0"/>
          <a:chOff x="0" y="0"/>
          <a:chExt cx="0" cy="0"/>
        </a:xfrm>
      </p:grpSpPr>
      <p:sp>
        <p:nvSpPr>
          <p:cNvPr id="1048752" name="Title 1"/>
          <p:cNvSpPr>
            <a:spLocks noGrp="1"/>
          </p:cNvSpPr>
          <p:nvPr>
            <p:ph type="title"/>
          </p:nvPr>
        </p:nvSpPr>
        <p:spPr/>
        <p:txBody>
          <a:bodyPr/>
          <a:p>
            <a:r>
              <a:rPr lang="en-US" smtClean="0"/>
              <a:t>Click to edit Master title style</a:t>
            </a:r>
            <a:endParaRPr lang="en-US"/>
          </a:p>
        </p:txBody>
      </p:sp>
      <p:sp>
        <p:nvSpPr>
          <p:cNvPr id="1048753" name="Text Placeholder 2"/>
          <p:cNvSpPr>
            <a:spLocks noGrp="1"/>
          </p:cNvSpPr>
          <p:nvPr>
            <p:ph type="body" idx="1"/>
          </p:nvPr>
        </p:nvSpPr>
        <p:spPr>
          <a:xfrm>
            <a:off x="457200" y="1535113"/>
            <a:ext cx="4040188" cy="63976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104875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55" name="Text Placeholder 4"/>
          <p:cNvSpPr>
            <a:spLocks noGrp="1"/>
          </p:cNvSpPr>
          <p:nvPr>
            <p:ph type="body" sz="quarter" idx="3"/>
          </p:nvPr>
        </p:nvSpPr>
        <p:spPr>
          <a:xfrm>
            <a:off x="4645025" y="1535113"/>
            <a:ext cx="4041775" cy="63976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104875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57" name="Date Placeholder 6"/>
          <p:cNvSpPr>
            <a:spLocks noGrp="1"/>
          </p:cNvSpPr>
          <p:nvPr>
            <p:ph type="dt" sz="half" idx="10"/>
          </p:nvPr>
        </p:nvSpPr>
        <p:spPr/>
        <p:txBody>
          <a:bodyPr/>
          <a:p>
            <a:fld id="{1D8BD707-D9CF-40AE-B4C6-C98DA3205C09}" type="datetimeFigureOut">
              <a:rPr lang="en-US" smtClean="0"/>
              <a:t>12/26/2020</a:t>
            </a:fld>
            <a:endParaRPr lang="en-US"/>
          </a:p>
        </p:txBody>
      </p:sp>
      <p:sp>
        <p:nvSpPr>
          <p:cNvPr id="1048758" name="Footer Placeholder 7"/>
          <p:cNvSpPr>
            <a:spLocks noGrp="1"/>
          </p:cNvSpPr>
          <p:nvPr>
            <p:ph type="ftr" sz="quarter" idx="11"/>
          </p:nvPr>
        </p:nvSpPr>
        <p:spPr/>
        <p:txBody>
          <a:bodyPr/>
          <a:p>
            <a:endParaRPr lang="en-US"/>
          </a:p>
        </p:txBody>
      </p:sp>
      <p:sp>
        <p:nvSpPr>
          <p:cNvPr id="1048759" name="Slide Number Placeholder 8"/>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9" name=""/>
        <p:cNvGrpSpPr/>
        <p:nvPr/>
      </p:nvGrpSpPr>
      <p:grpSpPr>
        <a:xfrm>
          <a:off x="0" y="0"/>
          <a:ext cx="0" cy="0"/>
          <a:chOff x="0" y="0"/>
          <a:chExt cx="0" cy="0"/>
        </a:xfrm>
      </p:grpSpPr>
      <p:sp>
        <p:nvSpPr>
          <p:cNvPr id="1048721" name="Title 1"/>
          <p:cNvSpPr>
            <a:spLocks noGrp="1"/>
          </p:cNvSpPr>
          <p:nvPr>
            <p:ph type="title"/>
          </p:nvPr>
        </p:nvSpPr>
        <p:spPr/>
        <p:txBody>
          <a:bodyPr/>
          <a:p>
            <a:r>
              <a:rPr lang="en-US" smtClean="0"/>
              <a:t>Click to edit Master title style</a:t>
            </a:r>
            <a:endParaRPr lang="en-US"/>
          </a:p>
        </p:txBody>
      </p:sp>
      <p:sp>
        <p:nvSpPr>
          <p:cNvPr id="1048722" name="Date Placeholder 2"/>
          <p:cNvSpPr>
            <a:spLocks noGrp="1"/>
          </p:cNvSpPr>
          <p:nvPr>
            <p:ph type="dt" sz="half" idx="10"/>
          </p:nvPr>
        </p:nvSpPr>
        <p:spPr/>
        <p:txBody>
          <a:bodyPr/>
          <a:p>
            <a:fld id="{1D8BD707-D9CF-40AE-B4C6-C98DA3205C09}" type="datetimeFigureOut">
              <a:rPr lang="en-US" smtClean="0"/>
              <a:t>12/26/2020</a:t>
            </a:fld>
            <a:endParaRPr lang="en-US"/>
          </a:p>
        </p:txBody>
      </p:sp>
      <p:sp>
        <p:nvSpPr>
          <p:cNvPr id="1048723" name="Footer Placeholder 3"/>
          <p:cNvSpPr>
            <a:spLocks noGrp="1"/>
          </p:cNvSpPr>
          <p:nvPr>
            <p:ph type="ftr" sz="quarter" idx="11"/>
          </p:nvPr>
        </p:nvSpPr>
        <p:spPr/>
        <p:txBody>
          <a:bodyPr/>
          <a:p>
            <a:endParaRPr lang="en-US"/>
          </a:p>
        </p:txBody>
      </p:sp>
      <p:sp>
        <p:nvSpPr>
          <p:cNvPr id="1048724" name="Slide Number Placeholder 4"/>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4" name=""/>
        <p:cNvGrpSpPr/>
        <p:nvPr/>
      </p:nvGrpSpPr>
      <p:grpSpPr>
        <a:xfrm>
          <a:off x="0" y="0"/>
          <a:ext cx="0" cy="0"/>
          <a:chOff x="0" y="0"/>
          <a:chExt cx="0" cy="0"/>
        </a:xfrm>
      </p:grpSpPr>
      <p:sp>
        <p:nvSpPr>
          <p:cNvPr id="1048581" name="Date Placeholder 1"/>
          <p:cNvSpPr>
            <a:spLocks noGrp="1"/>
          </p:cNvSpPr>
          <p:nvPr>
            <p:ph type="dt" sz="half" idx="10"/>
          </p:nvPr>
        </p:nvSpPr>
        <p:spPr/>
        <p:txBody>
          <a:bodyPr/>
          <a:p>
            <a:fld id="{1D8BD707-D9CF-40AE-B4C6-C98DA3205C09}" type="datetimeFigureOut">
              <a:rPr lang="en-US" smtClean="0"/>
              <a:t>12/26/2020</a:t>
            </a:fld>
            <a:endParaRPr lang="en-US"/>
          </a:p>
        </p:txBody>
      </p:sp>
      <p:sp>
        <p:nvSpPr>
          <p:cNvPr id="1048582" name="Footer Placeholder 2"/>
          <p:cNvSpPr>
            <a:spLocks noGrp="1"/>
          </p:cNvSpPr>
          <p:nvPr>
            <p:ph type="ftr" sz="quarter" idx="11"/>
          </p:nvPr>
        </p:nvSpPr>
        <p:spPr/>
        <p:txBody>
          <a:bodyPr/>
          <a:p>
            <a:endParaRPr lang="en-US"/>
          </a:p>
        </p:txBody>
      </p:sp>
      <p:sp>
        <p:nvSpPr>
          <p:cNvPr id="1048583" name="Slide Number Placeholder 3"/>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86" name=""/>
        <p:cNvGrpSpPr/>
        <p:nvPr/>
      </p:nvGrpSpPr>
      <p:grpSpPr>
        <a:xfrm>
          <a:off x="0" y="0"/>
          <a:ext cx="0" cy="0"/>
          <a:chOff x="0" y="0"/>
          <a:chExt cx="0" cy="0"/>
        </a:xfrm>
      </p:grpSpPr>
      <p:sp>
        <p:nvSpPr>
          <p:cNvPr id="1048760" name="Title 1"/>
          <p:cNvSpPr>
            <a:spLocks noGrp="1"/>
          </p:cNvSpPr>
          <p:nvPr>
            <p:ph type="title"/>
          </p:nvPr>
        </p:nvSpPr>
        <p:spPr>
          <a:xfrm>
            <a:off x="457200" y="273050"/>
            <a:ext cx="3008313" cy="1162050"/>
          </a:xfrm>
        </p:spPr>
        <p:txBody>
          <a:bodyPr anchor="b"/>
          <a:lstStyle>
            <a:lvl1pPr algn="l">
              <a:defRPr b="1" sz="2000"/>
            </a:lvl1pPr>
          </a:lstStyle>
          <a:p>
            <a:r>
              <a:rPr lang="en-US" smtClean="0"/>
              <a:t>Click to edit Master title style</a:t>
            </a:r>
            <a:endParaRPr lang="en-US"/>
          </a:p>
        </p:txBody>
      </p:sp>
      <p:sp>
        <p:nvSpPr>
          <p:cNvPr id="1048761"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762" name="Text Placeholder 3"/>
          <p:cNvSpPr>
            <a:spLocks noGrp="1"/>
          </p:cNvSpPr>
          <p:nvPr>
            <p:ph type="body" sz="half" idx="2"/>
          </p:nvPr>
        </p:nvSpPr>
        <p:spPr>
          <a:xfrm>
            <a:off x="457200" y="1435100"/>
            <a:ext cx="3008313" cy="4691063"/>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1048763" name="Date Placeholder 4"/>
          <p:cNvSpPr>
            <a:spLocks noGrp="1"/>
          </p:cNvSpPr>
          <p:nvPr>
            <p:ph type="dt" sz="half" idx="10"/>
          </p:nvPr>
        </p:nvSpPr>
        <p:spPr/>
        <p:txBody>
          <a:bodyPr/>
          <a:p>
            <a:fld id="{1D8BD707-D9CF-40AE-B4C6-C98DA3205C09}" type="datetimeFigureOut">
              <a:rPr lang="en-US" smtClean="0"/>
              <a:t>12/26/2020</a:t>
            </a:fld>
            <a:endParaRPr lang="en-US"/>
          </a:p>
        </p:txBody>
      </p:sp>
      <p:sp>
        <p:nvSpPr>
          <p:cNvPr id="1048764" name="Footer Placeholder 5"/>
          <p:cNvSpPr>
            <a:spLocks noGrp="1"/>
          </p:cNvSpPr>
          <p:nvPr>
            <p:ph type="ftr" sz="quarter" idx="11"/>
          </p:nvPr>
        </p:nvSpPr>
        <p:spPr/>
        <p:txBody>
          <a:bodyPr/>
          <a:p>
            <a:endParaRPr lang="en-US"/>
          </a:p>
        </p:txBody>
      </p:sp>
      <p:sp>
        <p:nvSpPr>
          <p:cNvPr id="1048765" name="Slide Number Placeholder 6"/>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81" name=""/>
        <p:cNvGrpSpPr/>
        <p:nvPr/>
      </p:nvGrpSpPr>
      <p:grpSpPr>
        <a:xfrm>
          <a:off x="0" y="0"/>
          <a:ext cx="0" cy="0"/>
          <a:chOff x="0" y="0"/>
          <a:chExt cx="0" cy="0"/>
        </a:xfrm>
      </p:grpSpPr>
      <p:sp>
        <p:nvSpPr>
          <p:cNvPr id="1048730" name="Title 1"/>
          <p:cNvSpPr>
            <a:spLocks noGrp="1"/>
          </p:cNvSpPr>
          <p:nvPr>
            <p:ph type="title"/>
          </p:nvPr>
        </p:nvSpPr>
        <p:spPr>
          <a:xfrm>
            <a:off x="1792288" y="4800600"/>
            <a:ext cx="5486400" cy="566738"/>
          </a:xfrm>
        </p:spPr>
        <p:txBody>
          <a:bodyPr anchor="b"/>
          <a:lstStyle>
            <a:lvl1pPr algn="l">
              <a:defRPr b="1" sz="2000"/>
            </a:lvl1pPr>
          </a:lstStyle>
          <a:p>
            <a:r>
              <a:rPr lang="en-US" smtClean="0"/>
              <a:t>Click to edit Master title style</a:t>
            </a:r>
            <a:endParaRPr lang="en-US"/>
          </a:p>
        </p:txBody>
      </p:sp>
      <p:sp>
        <p:nvSpPr>
          <p:cNvPr id="1048731" name="Picture Placeholder 2"/>
          <p:cNvSpPr>
            <a:spLocks noGrp="1"/>
          </p:cNvSpPr>
          <p:nvPr>
            <p:ph type="pic" idx="1"/>
          </p:nvPr>
        </p:nvSpPr>
        <p:spPr>
          <a:xfrm>
            <a:off x="1792288" y="612775"/>
            <a:ext cx="5486400" cy="4114800"/>
          </a:xfrm>
        </p:spPr>
        <p:txBody>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1048732" name="Text Placeholder 3"/>
          <p:cNvSpPr>
            <a:spLocks noGrp="1"/>
          </p:cNvSpPr>
          <p:nvPr>
            <p:ph type="body" sz="half" idx="2"/>
          </p:nvPr>
        </p:nvSpPr>
        <p:spPr>
          <a:xfrm>
            <a:off x="1792288" y="5367338"/>
            <a:ext cx="5486400" cy="804862"/>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1048733" name="Date Placeholder 4"/>
          <p:cNvSpPr>
            <a:spLocks noGrp="1"/>
          </p:cNvSpPr>
          <p:nvPr>
            <p:ph type="dt" sz="half" idx="10"/>
          </p:nvPr>
        </p:nvSpPr>
        <p:spPr/>
        <p:txBody>
          <a:bodyPr/>
          <a:p>
            <a:fld id="{1D8BD707-D9CF-40AE-B4C6-C98DA3205C09}" type="datetimeFigureOut">
              <a:rPr lang="en-US" smtClean="0"/>
              <a:t>12/26/2020</a:t>
            </a:fld>
            <a:endParaRPr lang="en-US"/>
          </a:p>
        </p:txBody>
      </p:sp>
      <p:sp>
        <p:nvSpPr>
          <p:cNvPr id="1048734" name="Footer Placeholder 5"/>
          <p:cNvSpPr>
            <a:spLocks noGrp="1"/>
          </p:cNvSpPr>
          <p:nvPr>
            <p:ph type="ftr" sz="quarter" idx="11"/>
          </p:nvPr>
        </p:nvSpPr>
        <p:spPr/>
        <p:txBody>
          <a:bodyPr/>
          <a:p>
            <a:endParaRPr lang="en-US"/>
          </a:p>
        </p:txBody>
      </p:sp>
      <p:sp>
        <p:nvSpPr>
          <p:cNvPr id="1048735" name="Slide Number Placeholder 6"/>
          <p:cNvSpPr>
            <a:spLocks noGrp="1"/>
          </p:cNvSpPr>
          <p:nvPr>
            <p:ph type="sldNum" sz="quarter" idx="12"/>
          </p:nvPr>
        </p:nvSpPr>
        <p:spPr/>
        <p:txBody>
          <a:bodyPr/>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457200" y="274638"/>
            <a:ext cx="8229600" cy="1143000"/>
          </a:xfrm>
          <a:prstGeom prst="rect"/>
        </p:spPr>
        <p:txBody>
          <a:bodyPr anchor="ctr" bIns="45720" lIns="91440" rIns="91440" rtlCol="0" tIns="45720" vert="horz">
            <a:normAutofit/>
          </a:bodyPr>
          <a:p>
            <a:r>
              <a:rPr lang="en-US" smtClean="0"/>
              <a:t>Click to edit Master title style</a:t>
            </a:r>
            <a:endParaRPr lang="en-US"/>
          </a:p>
        </p:txBody>
      </p:sp>
      <p:sp>
        <p:nvSpPr>
          <p:cNvPr id="1048577" name="Text Placeholder 2"/>
          <p:cNvSpPr>
            <a:spLocks noGrp="1"/>
          </p:cNvSpPr>
          <p:nvPr>
            <p:ph type="body" idx="1"/>
          </p:nvPr>
        </p:nvSpPr>
        <p:spPr>
          <a:xfrm>
            <a:off x="457200" y="1600200"/>
            <a:ext cx="8229600" cy="4525963"/>
          </a:xfrm>
          <a:prstGeom prst="rect"/>
        </p:spPr>
        <p:txBody>
          <a:bodyPr bIns="45720" lIns="91440" rIns="91440" rtlCol="0" tIns="45720" vert="horz">
            <a:normAutofit/>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578" name="Date Placeholder 3"/>
          <p:cNvSpPr>
            <a:spLocks noGrp="1"/>
          </p:cNvSpPr>
          <p:nvPr>
            <p:ph type="dt" sz="half" idx="2"/>
          </p:nvPr>
        </p:nvSpPr>
        <p:spPr>
          <a:xfrm>
            <a:off x="457200" y="6356350"/>
            <a:ext cx="2133600" cy="365125"/>
          </a:xfrm>
          <a:prstGeom prst="rect"/>
        </p:spPr>
        <p:txBody>
          <a:bodyPr anchor="ctr" bIns="45720" lIns="91440" rIns="91440" rtlCol="0" tIns="45720" vert="horz"/>
          <a:lstStyle>
            <a:lvl1pPr algn="l">
              <a:defRPr sz="1200">
                <a:solidFill>
                  <a:schemeClr val="tx1">
                    <a:tint val="75000"/>
                  </a:schemeClr>
                </a:solidFill>
              </a:defRPr>
            </a:lvl1pPr>
          </a:lstStyle>
          <a:p>
            <a:fld id="{1D8BD707-D9CF-40AE-B4C6-C98DA3205C09}" type="datetimeFigureOut">
              <a:rPr lang="en-US" smtClean="0"/>
              <a:t>12/26/2020</a:t>
            </a:fld>
            <a:endParaRPr lang="en-US"/>
          </a:p>
        </p:txBody>
      </p:sp>
      <p:sp>
        <p:nvSpPr>
          <p:cNvPr id="1048579" name="Footer Placeholder 4"/>
          <p:cNvSpPr>
            <a:spLocks noGrp="1"/>
          </p:cNvSpPr>
          <p:nvPr>
            <p:ph type="ftr" sz="quarter" idx="3"/>
          </p:nvPr>
        </p:nvSpPr>
        <p:spPr>
          <a:xfrm>
            <a:off x="3124200" y="6356350"/>
            <a:ext cx="2895600" cy="365125"/>
          </a:xfrm>
          <a:prstGeom prst="rect"/>
        </p:spPr>
        <p:txBody>
          <a:bodyPr anchor="ctr" bIns="45720" lIns="91440" rIns="91440" rtlCol="0" tIns="45720" vert="horz"/>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553200" y="6356350"/>
            <a:ext cx="2133600" cy="365125"/>
          </a:xfrm>
          <a:prstGeom prst="rect"/>
        </p:spPr>
        <p:txBody>
          <a:bodyPr anchor="ctr" bIns="45720" lIns="91440" rIns="91440" rtlCol="0" tIns="45720" vert="horz"/>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accent1="accent1" accent2="accent2" accent3="accent3" accent4="accent4" accent5="accent5" accent6="accent6" bg1="lt1" bg2="lt2" tx1="dk1" tx2="dk2"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eaLnBrk="1" hangingPunct="1" latinLnBrk="0" rtl="0">
        <a:spcBef>
          <a:spcPct val="0"/>
        </a:spcBef>
        <a:buNone/>
        <a:defRPr sz="4400" kern="1200">
          <a:solidFill>
            <a:schemeClr val="tx1"/>
          </a:solidFill>
          <a:latin typeface="+mj-lt"/>
          <a:ea typeface="+mj-ea"/>
          <a:cs typeface="+mj-cs"/>
        </a:defRPr>
      </a:lvl1pPr>
    </p:titleStyle>
    <p:bodyStyle>
      <a:lvl1pPr algn="l" defTabSz="914400" eaLnBrk="1" hangingPunct="1" indent="-342900" latinLnBrk="0" marL="342900" rtl="0">
        <a:spcBef>
          <a:spcPct val="20000"/>
        </a:spcBef>
        <a:buFont typeface="Arial" pitchFamily="34" charset="0"/>
        <a:buChar char="•"/>
        <a:defRPr sz="3200" kern="1200">
          <a:solidFill>
            <a:schemeClr val="tx1"/>
          </a:solidFill>
          <a:latin typeface="+mn-lt"/>
          <a:ea typeface="+mn-ea"/>
          <a:cs typeface="+mn-cs"/>
        </a:defRPr>
      </a:lvl1pPr>
      <a:lvl2pPr algn="l" defTabSz="914400" eaLnBrk="1" hangingPunct="1" indent="-285750" latinLnBrk="0" marL="742950" rtl="0">
        <a:spcBef>
          <a:spcPct val="20000"/>
        </a:spcBef>
        <a:buFont typeface="Arial" pitchFamily="34" charset="0"/>
        <a:buChar char="–"/>
        <a:defRPr sz="2800" kern="1200">
          <a:solidFill>
            <a:schemeClr val="tx1"/>
          </a:solidFill>
          <a:latin typeface="+mn-lt"/>
          <a:ea typeface="+mn-ea"/>
          <a:cs typeface="+mn-cs"/>
        </a:defRPr>
      </a:lvl2pPr>
      <a:lvl3pPr algn="l" defTabSz="914400" eaLnBrk="1" hangingPunct="1" indent="-228600" latinLnBrk="0" marL="1143000" rtl="0">
        <a:spcBef>
          <a:spcPct val="20000"/>
        </a:spcBef>
        <a:buFont typeface="Arial" pitchFamily="34" charset="0"/>
        <a:buChar char="•"/>
        <a:defRPr sz="2400" kern="1200">
          <a:solidFill>
            <a:schemeClr val="tx1"/>
          </a:solidFill>
          <a:latin typeface="+mn-lt"/>
          <a:ea typeface="+mn-ea"/>
          <a:cs typeface="+mn-cs"/>
        </a:defRPr>
      </a:lvl3pPr>
      <a:lvl4pPr algn="l" defTabSz="914400" eaLnBrk="1" hangingPunct="1" indent="-228600" latinLnBrk="0" marL="1600200" rtl="0">
        <a:spcBef>
          <a:spcPct val="20000"/>
        </a:spcBef>
        <a:buFont typeface="Arial" pitchFamily="34" charset="0"/>
        <a:buChar char="–"/>
        <a:defRPr sz="2000" kern="1200">
          <a:solidFill>
            <a:schemeClr val="tx1"/>
          </a:solidFill>
          <a:latin typeface="+mn-lt"/>
          <a:ea typeface="+mn-ea"/>
          <a:cs typeface="+mn-cs"/>
        </a:defRPr>
      </a:lvl4pPr>
      <a:lvl5pPr algn="l" defTabSz="914400" eaLnBrk="1" hangingPunct="1" indent="-228600" latinLnBrk="0" marL="2057400" rtl="0">
        <a:spcBef>
          <a:spcPct val="20000"/>
        </a:spcBef>
        <a:buFont typeface="Arial" pitchFamily="34" charset="0"/>
        <a:buChar char="»"/>
        <a:defRPr sz="2000" kern="1200">
          <a:solidFill>
            <a:schemeClr val="tx1"/>
          </a:solidFill>
          <a:latin typeface="+mn-lt"/>
          <a:ea typeface="+mn-ea"/>
          <a:cs typeface="+mn-cs"/>
        </a:defRPr>
      </a:lvl5pPr>
      <a:lvl6pPr algn="l" defTabSz="914400" eaLnBrk="1" hangingPunct="1" indent="-228600" latinLnBrk="0" marL="2514600" rtl="0">
        <a:spcBef>
          <a:spcPct val="20000"/>
        </a:spcBef>
        <a:buFont typeface="Arial" pitchFamily="34" charset="0"/>
        <a:buChar char="•"/>
        <a:defRPr sz="2000" kern="1200">
          <a:solidFill>
            <a:schemeClr val="tx1"/>
          </a:solidFill>
          <a:latin typeface="+mn-lt"/>
          <a:ea typeface="+mn-ea"/>
          <a:cs typeface="+mn-cs"/>
        </a:defRPr>
      </a:lvl6pPr>
      <a:lvl7pPr algn="l" defTabSz="914400" eaLnBrk="1" hangingPunct="1" indent="-228600" latinLnBrk="0" marL="2971800" rtl="0">
        <a:spcBef>
          <a:spcPct val="20000"/>
        </a:spcBef>
        <a:buFont typeface="Arial" pitchFamily="34" charset="0"/>
        <a:buChar char="•"/>
        <a:defRPr sz="2000" kern="1200">
          <a:solidFill>
            <a:schemeClr val="tx1"/>
          </a:solidFill>
          <a:latin typeface="+mn-lt"/>
          <a:ea typeface="+mn-ea"/>
          <a:cs typeface="+mn-cs"/>
        </a:defRPr>
      </a:lvl7pPr>
      <a:lvl8pPr algn="l" defTabSz="914400" eaLnBrk="1" hangingPunct="1" indent="-228600" latinLnBrk="0" marL="3429000" rtl="0">
        <a:spcBef>
          <a:spcPct val="20000"/>
        </a:spcBef>
        <a:buFont typeface="Arial" pitchFamily="34" charset="0"/>
        <a:buChar char="•"/>
        <a:defRPr sz="2000" kern="1200">
          <a:solidFill>
            <a:schemeClr val="tx1"/>
          </a:solidFill>
          <a:latin typeface="+mn-lt"/>
          <a:ea typeface="+mn-ea"/>
          <a:cs typeface="+mn-cs"/>
        </a:defRPr>
      </a:lvl8pPr>
      <a:lvl9pPr algn="l" defTabSz="914400" eaLnBrk="1" hangingPunct="1" indent="-228600" latinLnBrk="0" marL="3886200" rtl="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audio" Target="../media/media1.wav"/><Relationship Id="rId5" Type="http://schemas.microsoft.com/office/2007/relationships/media" Target="../media/media1.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audio" Target="../media/media10.wav"/><Relationship Id="rId6" Type="http://schemas.microsoft.com/office/2007/relationships/media" Target="../media/media10.wav"/><Relationship Id="rId7" Type="http://schemas.openxmlformats.org/officeDocument/2006/relationships/image" Target="../media/image4.png"/><Relationship Id="rId8"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audio" Target="../media/media11.wav"/><Relationship Id="rId5" Type="http://schemas.microsoft.com/office/2007/relationships/media" Target="../media/media11.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audio" Target="../media/media12.wav"/><Relationship Id="rId6" Type="http://schemas.microsoft.com/office/2007/relationships/media" Target="../media/media12.wav"/><Relationship Id="rId7" Type="http://schemas.openxmlformats.org/officeDocument/2006/relationships/image" Target="../media/image4.png"/><Relationship Id="rId8"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audio" Target="../media/media13.wav"/><Relationship Id="rId5" Type="http://schemas.microsoft.com/office/2007/relationships/media" Target="../media/media13.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audio" Target="../media/media14.wav"/><Relationship Id="rId6" Type="http://schemas.microsoft.com/office/2007/relationships/media" Target="../media/media14.wav"/><Relationship Id="rId7" Type="http://schemas.openxmlformats.org/officeDocument/2006/relationships/image" Target="../media/image19.png"/><Relationship Id="rId8"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audio" Target="../media/media15.wav"/><Relationship Id="rId6" Type="http://schemas.microsoft.com/office/2007/relationships/media" Target="../media/media15.wav"/><Relationship Id="rId7" Type="http://schemas.openxmlformats.org/officeDocument/2006/relationships/image" Target="../media/image4.png"/><Relationship Id="rId8"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audio" Target="../media/media16.wav"/><Relationship Id="rId5" Type="http://schemas.microsoft.com/office/2007/relationships/media" Target="../media/media16.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3.png"/><Relationship Id="rId4" Type="http://schemas.openxmlformats.org/officeDocument/2006/relationships/audio" Target="../media/media17.wav"/><Relationship Id="rId5" Type="http://schemas.microsoft.com/office/2007/relationships/media" Target="../media/media17.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18.wav"/><Relationship Id="rId4" Type="http://schemas.microsoft.com/office/2007/relationships/media" Target="../media/media18.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4.png"/><Relationship Id="rId4" Type="http://schemas.openxmlformats.org/officeDocument/2006/relationships/audio" Target="../media/media19.wav"/><Relationship Id="rId5" Type="http://schemas.microsoft.com/office/2007/relationships/media" Target="../media/media19.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5.jpeg"/><Relationship Id="rId4" Type="http://schemas.openxmlformats.org/officeDocument/2006/relationships/audio" Target="../media/media2.wav"/><Relationship Id="rId5" Type="http://schemas.microsoft.com/office/2007/relationships/media" Target="../media/media2.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20.wav"/><Relationship Id="rId4" Type="http://schemas.microsoft.com/office/2007/relationships/media" Target="../media/media20.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5.png"/><Relationship Id="rId4" Type="http://schemas.openxmlformats.org/officeDocument/2006/relationships/audio" Target="../media/media21.wav"/><Relationship Id="rId5" Type="http://schemas.microsoft.com/office/2007/relationships/media" Target="../media/media21.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6.png"/><Relationship Id="rId4" Type="http://schemas.openxmlformats.org/officeDocument/2006/relationships/audio" Target="../media/media22.wav"/><Relationship Id="rId5" Type="http://schemas.microsoft.com/office/2007/relationships/media" Target="../media/media22.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audio" Target="../media/media23.wav"/><Relationship Id="rId7" Type="http://schemas.microsoft.com/office/2007/relationships/media" Target="../media/media23.wav"/><Relationship Id="rId8" Type="http://schemas.openxmlformats.org/officeDocument/2006/relationships/image" Target="../media/image4.png"/><Relationship Id="rId9"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24.wav"/><Relationship Id="rId4" Type="http://schemas.microsoft.com/office/2007/relationships/media" Target="../media/media24.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audio" Target="../media/media25.wav"/><Relationship Id="rId5" Type="http://schemas.microsoft.com/office/2007/relationships/media" Target="../media/media25.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26.wav"/><Relationship Id="rId4" Type="http://schemas.microsoft.com/office/2007/relationships/media" Target="../media/media26.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27.wav"/><Relationship Id="rId4" Type="http://schemas.microsoft.com/office/2007/relationships/media" Target="../media/media27.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28.wav"/><Relationship Id="rId4" Type="http://schemas.microsoft.com/office/2007/relationships/media" Target="../media/media28.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audio" Target="../media/media29.wav"/><Relationship Id="rId5" Type="http://schemas.microsoft.com/office/2007/relationships/media" Target="../media/media29.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3.wav"/><Relationship Id="rId4" Type="http://schemas.microsoft.com/office/2007/relationships/media" Target="../media/media3.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audio" Target="../media/media30.wav"/><Relationship Id="rId6" Type="http://schemas.microsoft.com/office/2007/relationships/media" Target="../media/media30.wav"/><Relationship Id="rId7" Type="http://schemas.openxmlformats.org/officeDocument/2006/relationships/image" Target="../media/image4.png"/><Relationship Id="rId8"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4.png"/><Relationship Id="rId4" Type="http://schemas.openxmlformats.org/officeDocument/2006/relationships/audio" Target="../media/media31.wav"/><Relationship Id="rId5" Type="http://schemas.microsoft.com/office/2007/relationships/media" Target="../media/media31.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4.wav"/><Relationship Id="rId4" Type="http://schemas.microsoft.com/office/2007/relationships/media" Target="../media/media4.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audio" Target="../media/media5.wav"/><Relationship Id="rId5" Type="http://schemas.microsoft.com/office/2007/relationships/media" Target="../media/media5.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audio" Target="../media/media6.wav"/><Relationship Id="rId5" Type="http://schemas.microsoft.com/office/2007/relationships/media" Target="../media/media6.wav"/><Relationship Id="rId6" Type="http://schemas.openxmlformats.org/officeDocument/2006/relationships/image" Target="../media/image4.png"/><Relationship Id="rId7"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7.wav"/><Relationship Id="rId4" Type="http://schemas.microsoft.com/office/2007/relationships/media" Target="../media/media7.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audio" Target="../media/media8.wav"/><Relationship Id="rId4" Type="http://schemas.microsoft.com/office/2007/relationships/media" Target="../media/media8.wav"/><Relationship Id="rId5" Type="http://schemas.openxmlformats.org/officeDocument/2006/relationships/image" Target="../media/image4.png"/><Relationship Id="rId6"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audio" Target="../media/media9.wav"/><Relationship Id="rId5" Type="http://schemas.microsoft.com/office/2007/relationships/media" Target="../media/media9.wav"/><Relationship Id="rId6" Type="http://schemas.openxmlformats.org/officeDocument/2006/relationships/image" Target="../media/image4.png"/><Relationship Id="rId7"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sp>
        <p:nvSpPr>
          <p:cNvPr id="1048584" name="AutoShape 3"/>
          <p:cNvSpPr/>
          <p:nvPr/>
        </p:nvSpPr>
        <p:spPr>
          <a:xfrm>
            <a:off x="13184777"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52" name="Picture 4"/>
          <p:cNvPicPr>
            <a:picLocks noChangeAspect="1"/>
          </p:cNvPicPr>
          <p:nvPr/>
        </p:nvPicPr>
        <p:blipFill>
          <a:blip xmlns:r="http://schemas.openxmlformats.org/officeDocument/2006/relationships" r:embed="rId1"/>
          <a:srcRect/>
          <a:stretch>
            <a:fillRect/>
          </a:stretch>
        </p:blipFill>
        <p:spPr>
          <a:xfrm>
            <a:off x="17003034" y="145588"/>
            <a:ext cx="1284965" cy="1284965"/>
          </a:xfrm>
          <a:prstGeom prst="rect"/>
        </p:spPr>
      </p:pic>
      <p:sp>
        <p:nvSpPr>
          <p:cNvPr id="1048585" name="AutoShape 5"/>
          <p:cNvSpPr/>
          <p:nvPr/>
        </p:nvSpPr>
        <p:spPr>
          <a:xfrm>
            <a:off x="14775094" y="2400300"/>
            <a:ext cx="1799783" cy="28955"/>
          </a:xfrm>
          <a:prstGeom prst="rect"/>
          <a:solidFill>
            <a:srgbClr val="FFFFFF"/>
          </a:solidFill>
        </p:spPr>
      </p:sp>
      <p:pic>
        <p:nvPicPr>
          <p:cNvPr id="2097153" name="Picture 6"/>
          <p:cNvPicPr>
            <a:picLocks noChangeAspect="1"/>
          </p:cNvPicPr>
          <p:nvPr/>
        </p:nvPicPr>
        <p:blipFill>
          <a:blip xmlns:r="http://schemas.openxmlformats.org/officeDocument/2006/relationships" r:embed="rId2"/>
          <a:srcRect/>
          <a:stretch>
            <a:fillRect/>
          </a:stretch>
        </p:blipFill>
        <p:spPr>
          <a:xfrm>
            <a:off x="13258448" y="145588"/>
            <a:ext cx="1344028" cy="1344028"/>
          </a:xfrm>
          <a:prstGeom prst="rect"/>
        </p:spPr>
      </p:pic>
      <p:pic>
        <p:nvPicPr>
          <p:cNvPr id="2097154" name="Picture 7"/>
          <p:cNvPicPr>
            <a:picLocks noChangeAspect="1"/>
          </p:cNvPicPr>
          <p:nvPr/>
        </p:nvPicPr>
        <p:blipFill>
          <a:blip xmlns:r="http://schemas.openxmlformats.org/officeDocument/2006/relationships" r:embed="rId3"/>
          <a:srcRect l="2441" b="3117"/>
          <a:stretch>
            <a:fillRect/>
          </a:stretch>
        </p:blipFill>
        <p:spPr>
          <a:xfrm>
            <a:off x="0" y="6004383"/>
            <a:ext cx="5154374" cy="4282617"/>
          </a:xfrm>
          <a:prstGeom prst="rect"/>
        </p:spPr>
      </p:pic>
      <p:sp>
        <p:nvSpPr>
          <p:cNvPr id="1048586" name="TextBox 8"/>
          <p:cNvSpPr txBox="1"/>
          <p:nvPr/>
        </p:nvSpPr>
        <p:spPr>
          <a:xfrm>
            <a:off x="1251740" y="2112400"/>
            <a:ext cx="10646650" cy="1333698"/>
          </a:xfrm>
          <a:prstGeom prst="rect"/>
        </p:spPr>
        <p:txBody>
          <a:bodyPr anchor="t" bIns="0" lIns="0" rIns="0" rtlCol="0" tIns="0">
            <a:spAutoFit/>
          </a:bodyPr>
          <a:p>
            <a:pPr algn="ctr">
              <a:lnSpc>
                <a:spcPts val="10413"/>
              </a:lnSpc>
            </a:pPr>
            <a:r>
              <a:rPr dirty="0" sz="9600" lang="en-US">
                <a:latin typeface="Times New Roman" pitchFamily="18" charset="0"/>
                <a:cs typeface="Times New Roman" pitchFamily="18" charset="0"/>
              </a:rPr>
              <a:t>Root Planning</a:t>
            </a:r>
            <a:endParaRPr dirty="0" sz="9642" lang="en-US" spc="674" smtClean="0">
              <a:solidFill>
                <a:srgbClr val="000000"/>
              </a:solidFill>
              <a:latin typeface="Times New Roman" pitchFamily="18" charset="0"/>
              <a:cs typeface="Times New Roman" pitchFamily="18" charset="0"/>
            </a:endParaRPr>
          </a:p>
        </p:txBody>
      </p:sp>
      <p:sp>
        <p:nvSpPr>
          <p:cNvPr id="1048587" name="TextBox 9"/>
          <p:cNvSpPr txBox="1"/>
          <p:nvPr/>
        </p:nvSpPr>
        <p:spPr>
          <a:xfrm>
            <a:off x="13930462" y="1491370"/>
            <a:ext cx="3489047" cy="621030"/>
          </a:xfrm>
          <a:prstGeom prst="rect"/>
        </p:spPr>
        <p:txBody>
          <a:bodyPr anchor="t" bIns="0" lIns="0" rIns="0" rtlCol="0" tIns="0">
            <a:spAutoFit/>
          </a:bodyPr>
          <a:p>
            <a:pPr algn="r">
              <a:lnSpc>
                <a:spcPts val="2520"/>
              </a:lnSpc>
            </a:pPr>
            <a:r>
              <a:rPr b="1" dirty="0" sz="1800" lang="en-US" spc="197">
                <a:solidFill>
                  <a:srgbClr val="FFFFFF"/>
                </a:solidFill>
                <a:latin typeface="Montserrat Classic"/>
              </a:rPr>
              <a:t>UNIVERSITY OF MOSUL</a:t>
            </a:r>
          </a:p>
          <a:p>
            <a:pPr algn="r">
              <a:lnSpc>
                <a:spcPts val="2520"/>
              </a:lnSpc>
            </a:pPr>
            <a:r>
              <a:rPr b="1" dirty="0" sz="1800" lang="en-US" spc="197">
                <a:solidFill>
                  <a:srgbClr val="FFFFFF"/>
                </a:solidFill>
                <a:latin typeface="Montserrat Classic"/>
              </a:rPr>
              <a:t>COLLEGE </a:t>
            </a:r>
            <a:r>
              <a:rPr b="1" dirty="0" sz="1800" lang="en-US" spc="197" smtClean="0">
                <a:solidFill>
                  <a:srgbClr val="FFFFFF"/>
                </a:solidFill>
                <a:latin typeface="Montserrat Classic"/>
              </a:rPr>
              <a:t>OF </a:t>
            </a:r>
            <a:r>
              <a:rPr b="1" dirty="0" sz="1800" lang="en-US" spc="197">
                <a:solidFill>
                  <a:srgbClr val="FFFFFF"/>
                </a:solidFill>
                <a:latin typeface="Montserrat Classic"/>
              </a:rPr>
              <a:t>DENTISTRY</a:t>
            </a:r>
          </a:p>
        </p:txBody>
      </p:sp>
      <p:sp>
        <p:nvSpPr>
          <p:cNvPr id="1048588" name="TextBox 10"/>
          <p:cNvSpPr txBox="1"/>
          <p:nvPr/>
        </p:nvSpPr>
        <p:spPr>
          <a:xfrm>
            <a:off x="5943601" y="6362700"/>
            <a:ext cx="6553200" cy="3378200"/>
          </a:xfrm>
          <a:prstGeom prst="rect"/>
        </p:spPr>
        <p:txBody>
          <a:bodyPr anchor="t" bIns="0" lIns="0" rIns="0" rtlCol="0" tIns="0" wrap="square">
            <a:spAutoFit/>
          </a:bodyPr>
          <a:p>
            <a:r>
              <a:rPr dirty="0" sz="2700" lang="en-US" spc="189">
                <a:solidFill>
                  <a:srgbClr val="000000"/>
                </a:solidFill>
                <a:latin typeface="Montserrat Classic"/>
              </a:rPr>
              <a:t>By</a:t>
            </a:r>
            <a:r>
              <a:rPr dirty="0" sz="2700" lang="en-US" spc="189" smtClean="0">
                <a:solidFill>
                  <a:srgbClr val="000000"/>
                </a:solidFill>
                <a:latin typeface="Montserrat Classic"/>
              </a:rPr>
              <a:t>:</a:t>
            </a:r>
            <a:r>
              <a:rPr dirty="0" sz="2700" lang="en-US" spc="189">
                <a:solidFill>
                  <a:srgbClr val="000000"/>
                </a:solidFill>
                <a:latin typeface="Montserrat Classic"/>
              </a:rPr>
              <a:t> </a:t>
            </a:r>
            <a:r>
              <a:rPr dirty="0" sz="3200" lang="en-US">
                <a:latin typeface="Times New Roman" pitchFamily="18" charset="0"/>
                <a:cs typeface="Times New Roman" pitchFamily="18" charset="0"/>
              </a:rPr>
              <a:t>Dr. Huda A. Salim</a:t>
            </a:r>
          </a:p>
          <a:p>
            <a:r>
              <a:rPr dirty="0" sz="3200" lang="en-US">
                <a:latin typeface="Times New Roman" pitchFamily="18" charset="0"/>
                <a:cs typeface="Times New Roman" pitchFamily="18" charset="0"/>
              </a:rPr>
              <a:t>B.D.S, M.Sc. In Oral and Maxillofacial Surgery</a:t>
            </a:r>
          </a:p>
          <a:p>
            <a:r>
              <a:rPr dirty="0" sz="3200" lang="en-US">
                <a:latin typeface="Times New Roman" pitchFamily="18" charset="0"/>
                <a:cs typeface="Times New Roman" pitchFamily="18" charset="0"/>
              </a:rPr>
              <a:t>Mosul University/College of Dentistry/Oral and Maxillofacial Department.</a:t>
            </a:r>
          </a:p>
          <a:p>
            <a:pPr>
              <a:lnSpc>
                <a:spcPts val="3779"/>
              </a:lnSpc>
            </a:pPr>
            <a:endParaRPr dirty="0" sz="2700" lang="en-US" spc="189">
              <a:solidFill>
                <a:srgbClr val="000000"/>
              </a:solidFill>
              <a:latin typeface="Montserrat Classic"/>
            </a:endParaRPr>
          </a:p>
        </p:txBody>
      </p:sp>
      <p:sp>
        <p:nvSpPr>
          <p:cNvPr id="1048589" name="TextBox 9"/>
          <p:cNvSpPr txBox="1"/>
          <p:nvPr/>
        </p:nvSpPr>
        <p:spPr>
          <a:xfrm>
            <a:off x="14337980" y="2601937"/>
            <a:ext cx="2796815" cy="320601"/>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2020-2021</a:t>
            </a:r>
            <a:endParaRPr b="1" dirty="0" sz="3200" lang="en-US" spc="197">
              <a:solidFill>
                <a:srgbClr val="FFFFFF"/>
              </a:solidFill>
              <a:latin typeface="Montserrat Classic"/>
            </a:endParaRPr>
          </a:p>
        </p:txBody>
      </p:sp>
      <p:sp>
        <p:nvSpPr>
          <p:cNvPr id="1048590" name="TextBox 9"/>
          <p:cNvSpPr txBox="1"/>
          <p:nvPr/>
        </p:nvSpPr>
        <p:spPr>
          <a:xfrm>
            <a:off x="13831094" y="7739169"/>
            <a:ext cx="3687782" cy="2730500"/>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Department of:</a:t>
            </a:r>
          </a:p>
          <a:p>
            <a:pPr algn="ctr"/>
            <a:r>
              <a:rPr b="1" dirty="0" sz="3200" lang="en-US" spc="197" smtClean="0">
                <a:solidFill>
                  <a:srgbClr val="FFFFFF"/>
                </a:solidFill>
                <a:latin typeface="Montserrat Classic"/>
              </a:rPr>
              <a:t>Oral and Maxillofacial Surgery.</a:t>
            </a:r>
          </a:p>
          <a:p>
            <a:pPr algn="ctr"/>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sp>
        <p:nvSpPr>
          <p:cNvPr id="1048591" name="TextBox 9"/>
          <p:cNvSpPr txBox="1"/>
          <p:nvPr/>
        </p:nvSpPr>
        <p:spPr>
          <a:xfrm>
            <a:off x="914400" y="471922"/>
            <a:ext cx="3687782" cy="813043"/>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Department of:</a:t>
            </a:r>
          </a:p>
          <a:p>
            <a:pPr algn="ctr"/>
            <a:r>
              <a:rPr b="1" dirty="0" sz="3200" lang="en-US" spc="197" smtClean="0">
                <a:solidFill>
                  <a:srgbClr val="FFFFFF"/>
                </a:solidFill>
                <a:latin typeface="Montserrat Classic"/>
              </a:rPr>
              <a:t>HERE</a:t>
            </a:r>
            <a:endParaRPr b="1" dirty="0" sz="3200" lang="en-US" spc="197">
              <a:solidFill>
                <a:srgbClr val="FFFFFF"/>
              </a:solidFill>
              <a:latin typeface="Montserrat Classic"/>
            </a:endParaRPr>
          </a:p>
        </p:txBody>
      </p:sp>
      <p:pic>
        <p:nvPicPr>
          <p:cNvPr id="2097155"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55843">
    <p:push dir="u"/>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5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631" name="Title 1"/>
          <p:cNvSpPr>
            <a:spLocks noGrp="1"/>
          </p:cNvSpPr>
          <p:nvPr>
            <p:ph type="title"/>
          </p:nvPr>
        </p:nvSpPr>
        <p:spPr/>
        <p:txBody>
          <a:bodyPr/>
          <a:p>
            <a:endParaRPr dirty="0" lang="en-US"/>
          </a:p>
        </p:txBody>
      </p:sp>
      <p:pic>
        <p:nvPicPr>
          <p:cNvPr id="2097184" name="Picture 2"/>
          <p:cNvPicPr>
            <a:picLocks noChangeAspect="1" noGrp="1" noChangeArrowheads="1"/>
          </p:cNvPicPr>
          <p:nvPr>
            <p:ph idx="1"/>
          </p:nvPr>
        </p:nvPicPr>
        <p:blipFill>
          <a:blip xmlns:r="http://schemas.openxmlformats.org/officeDocument/2006/relationships" r:embed="rId1"/>
          <a:srcRect/>
          <a:stretch>
            <a:fillRect/>
          </a:stretch>
        </p:blipFill>
        <p:spPr bwMode="auto">
          <a:xfrm>
            <a:off x="0" y="1"/>
            <a:ext cx="9197712" cy="5397104"/>
          </a:xfrm>
          <a:prstGeom prst="rect"/>
          <a:noFill/>
          <a:ln>
            <a:noFill/>
          </a:ln>
          <a:effectLst/>
        </p:spPr>
      </p:pic>
      <p:pic>
        <p:nvPicPr>
          <p:cNvPr id="2097185" name="Picture 3"/>
          <p:cNvPicPr>
            <a:picLocks noChangeAspect="1" noChangeArrowheads="1"/>
          </p:cNvPicPr>
          <p:nvPr/>
        </p:nvPicPr>
        <p:blipFill>
          <a:blip xmlns:r="http://schemas.openxmlformats.org/officeDocument/2006/relationships" r:embed="rId2"/>
          <a:srcRect/>
          <a:stretch>
            <a:fillRect/>
          </a:stretch>
        </p:blipFill>
        <p:spPr bwMode="auto">
          <a:xfrm>
            <a:off x="9144000" y="1"/>
            <a:ext cx="9144000" cy="5299901"/>
          </a:xfrm>
          <a:prstGeom prst="rect"/>
          <a:noFill/>
          <a:ln>
            <a:noFill/>
          </a:ln>
          <a:effectLst/>
        </p:spPr>
      </p:pic>
      <p:pic>
        <p:nvPicPr>
          <p:cNvPr id="2097186" name="Picture 4"/>
          <p:cNvPicPr>
            <a:picLocks noChangeAspect="1" noChangeArrowheads="1"/>
          </p:cNvPicPr>
          <p:nvPr/>
        </p:nvPicPr>
        <p:blipFill>
          <a:blip xmlns:r="http://schemas.openxmlformats.org/officeDocument/2006/relationships" r:embed="rId3"/>
          <a:srcRect/>
          <a:stretch>
            <a:fillRect/>
          </a:stretch>
        </p:blipFill>
        <p:spPr bwMode="auto">
          <a:xfrm>
            <a:off x="0" y="5372101"/>
            <a:ext cx="9144000" cy="4872800"/>
          </a:xfrm>
          <a:prstGeom prst="rect"/>
          <a:noFill/>
          <a:ln>
            <a:noFill/>
          </a:ln>
          <a:effectLst/>
        </p:spPr>
      </p:pic>
      <p:pic>
        <p:nvPicPr>
          <p:cNvPr id="2097187" name="Picture 5"/>
          <p:cNvPicPr>
            <a:picLocks noChangeAspect="1" noChangeArrowheads="1"/>
          </p:cNvPicPr>
          <p:nvPr/>
        </p:nvPicPr>
        <p:blipFill>
          <a:blip xmlns:r="http://schemas.openxmlformats.org/officeDocument/2006/relationships" r:embed="rId4"/>
          <a:srcRect/>
          <a:stretch>
            <a:fillRect/>
          </a:stretch>
        </p:blipFill>
        <p:spPr bwMode="auto">
          <a:xfrm>
            <a:off x="9144000" y="5299901"/>
            <a:ext cx="9144000" cy="4872800"/>
          </a:xfrm>
          <a:prstGeom prst="rect"/>
          <a:noFill/>
          <a:ln>
            <a:noFill/>
          </a:ln>
          <a:effectLst/>
        </p:spPr>
      </p:pic>
      <p:pic>
        <p:nvPicPr>
          <p:cNvPr id="2097188" name="Audio 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xmlns:r="http://schemas.openxmlformats.org/officeDocument/2006/relationships" r:embed="rId7"/>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29010" p14:dur="1600">
        <p14:gallery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8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32" name="AutoShape 3"/>
          <p:cNvSpPr/>
          <p:nvPr/>
        </p:nvSpPr>
        <p:spPr>
          <a:xfrm>
            <a:off x="0" y="-1"/>
            <a:ext cx="9525000"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89"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pic>
        <p:nvPicPr>
          <p:cNvPr id="2097190" name="Picture 6"/>
          <p:cNvPicPr>
            <a:picLocks noChangeAspect="1"/>
          </p:cNvPicPr>
          <p:nvPr/>
        </p:nvPicPr>
        <p:blipFill>
          <a:blip xmlns:r="http://schemas.openxmlformats.org/officeDocument/2006/relationships" r:embed="rId2"/>
          <a:srcRect/>
          <a:stretch>
            <a:fillRect/>
          </a:stretch>
        </p:blipFill>
        <p:spPr>
          <a:xfrm>
            <a:off x="12993952" y="71167"/>
            <a:ext cx="1344028" cy="1344028"/>
          </a:xfrm>
          <a:prstGeom prst="rect"/>
        </p:spPr>
      </p:pic>
      <p:sp>
        <p:nvSpPr>
          <p:cNvPr id="1048633" name="TextBox 9"/>
          <p:cNvSpPr txBox="1"/>
          <p:nvPr/>
        </p:nvSpPr>
        <p:spPr>
          <a:xfrm>
            <a:off x="14173864" y="385140"/>
            <a:ext cx="2661042" cy="641201"/>
          </a:xfrm>
          <a:prstGeom prst="rect"/>
        </p:spPr>
        <p:txBody>
          <a:bodyPr anchor="t" bIns="0" lIns="0" rIns="0" rtlCol="0" tIns="0" wrap="square">
            <a:spAutoFit/>
          </a:bodyPr>
          <a:p>
            <a:pPr algn="r">
              <a:lnSpc>
                <a:spcPts val="2520"/>
              </a:lnSpc>
            </a:pPr>
            <a:r>
              <a:rPr b="1" dirty="0" sz="1200" lang="en-US" spc="197">
                <a:latin typeface="Montserrat Classic"/>
              </a:rPr>
              <a:t>UNIVERSITY OF MOSUL</a:t>
            </a:r>
          </a:p>
          <a:p>
            <a:pPr algn="r">
              <a:lnSpc>
                <a:spcPts val="2520"/>
              </a:lnSpc>
            </a:pPr>
            <a:r>
              <a:rPr b="1" dirty="0" sz="1200" lang="en-US" spc="197">
                <a:latin typeface="Montserrat Classic"/>
              </a:rPr>
              <a:t>COLLEGE </a:t>
            </a:r>
            <a:r>
              <a:rPr b="1" dirty="0" sz="1200" lang="en-US" spc="197" smtClean="0">
                <a:latin typeface="Montserrat Classic"/>
              </a:rPr>
              <a:t>OF </a:t>
            </a:r>
            <a:r>
              <a:rPr b="1" dirty="0" sz="1200" lang="en-US" spc="197">
                <a:latin typeface="Montserrat Classic"/>
              </a:rPr>
              <a:t>DENTISTRY</a:t>
            </a:r>
          </a:p>
        </p:txBody>
      </p:sp>
      <p:sp>
        <p:nvSpPr>
          <p:cNvPr id="1048634" name="TextBox 9"/>
          <p:cNvSpPr txBox="1"/>
          <p:nvPr/>
        </p:nvSpPr>
        <p:spPr>
          <a:xfrm>
            <a:off x="14337980" y="2720410"/>
            <a:ext cx="2796815" cy="320601"/>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020-2021</a:t>
            </a:r>
            <a:endParaRPr b="1" dirty="0" sz="3200" lang="en-US" spc="197">
              <a:solidFill>
                <a:srgbClr val="FFFFFF"/>
              </a:solidFill>
              <a:latin typeface="Montserrat Classic"/>
            </a:endParaRPr>
          </a:p>
        </p:txBody>
      </p:sp>
      <p:sp>
        <p:nvSpPr>
          <p:cNvPr id="1048635" name="TextBox 9"/>
          <p:cNvSpPr txBox="1"/>
          <p:nvPr/>
        </p:nvSpPr>
        <p:spPr>
          <a:xfrm>
            <a:off x="9982864" y="2200132"/>
            <a:ext cx="8382000" cy="1305486"/>
          </a:xfrm>
          <a:prstGeom prst="rect"/>
        </p:spPr>
        <p:txBody>
          <a:bodyPr anchor="t" bIns="0" lIns="0" rIns="0" rtlCol="0" tIns="0" wrap="square">
            <a:spAutoFit/>
          </a:bodyPr>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sp>
        <p:nvSpPr>
          <p:cNvPr id="1048636" name="AutoShape 5"/>
          <p:cNvSpPr/>
          <p:nvPr/>
        </p:nvSpPr>
        <p:spPr>
          <a:xfrm>
            <a:off x="14836495" y="1313253"/>
            <a:ext cx="1799783" cy="28955"/>
          </a:xfrm>
          <a:prstGeom prst="rect"/>
          <a:solidFill>
            <a:schemeClr val="tx1"/>
          </a:solidFill>
        </p:spPr>
      </p:sp>
      <p:pic>
        <p:nvPicPr>
          <p:cNvPr id="2097191" name="Picture 2"/>
          <p:cNvPicPr>
            <a:picLocks noChangeAspect="1" noChangeArrowheads="1"/>
          </p:cNvPicPr>
          <p:nvPr/>
        </p:nvPicPr>
        <p:blipFill>
          <a:blip xmlns:r="http://schemas.openxmlformats.org/officeDocument/2006/relationships" r:embed="rId3"/>
          <a:stretch>
            <a:fillRect/>
          </a:stretch>
        </p:blipFill>
        <p:spPr bwMode="auto">
          <a:xfrm>
            <a:off x="685800" y="1327730"/>
            <a:ext cx="15898001" cy="8921170"/>
          </a:xfrm>
          <a:prstGeom prst="rect"/>
          <a:noFill/>
          <a:ln>
            <a:noFill/>
          </a:ln>
          <a:effectLst/>
        </p:spPr>
      </p:pic>
      <p:pic>
        <p:nvPicPr>
          <p:cNvPr id="2097192"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90959">
    <p:check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sp>
        <p:nvSpPr>
          <p:cNvPr id="1048637" name="AutoShape 3"/>
          <p:cNvSpPr/>
          <p:nvPr/>
        </p:nvSpPr>
        <p:spPr>
          <a:xfrm>
            <a:off x="0" y="-1"/>
            <a:ext cx="9525000"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93"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pic>
        <p:nvPicPr>
          <p:cNvPr id="2097194" name="Picture 6"/>
          <p:cNvPicPr>
            <a:picLocks noChangeAspect="1"/>
          </p:cNvPicPr>
          <p:nvPr/>
        </p:nvPicPr>
        <p:blipFill>
          <a:blip xmlns:r="http://schemas.openxmlformats.org/officeDocument/2006/relationships" r:embed="rId2"/>
          <a:srcRect/>
          <a:stretch>
            <a:fillRect/>
          </a:stretch>
        </p:blipFill>
        <p:spPr>
          <a:xfrm>
            <a:off x="12993952" y="71167"/>
            <a:ext cx="1344028" cy="1344028"/>
          </a:xfrm>
          <a:prstGeom prst="rect"/>
        </p:spPr>
      </p:pic>
      <p:sp>
        <p:nvSpPr>
          <p:cNvPr id="1048638" name="TextBox 9"/>
          <p:cNvSpPr txBox="1"/>
          <p:nvPr/>
        </p:nvSpPr>
        <p:spPr>
          <a:xfrm>
            <a:off x="14173864" y="385140"/>
            <a:ext cx="2661042" cy="641201"/>
          </a:xfrm>
          <a:prstGeom prst="rect"/>
        </p:spPr>
        <p:txBody>
          <a:bodyPr anchor="t" bIns="0" lIns="0" rIns="0" rtlCol="0" tIns="0" wrap="square">
            <a:spAutoFit/>
          </a:bodyPr>
          <a:p>
            <a:pPr algn="r">
              <a:lnSpc>
                <a:spcPts val="2520"/>
              </a:lnSpc>
            </a:pPr>
            <a:r>
              <a:rPr b="1" dirty="0" sz="1200" lang="en-US" spc="197">
                <a:latin typeface="Montserrat Classic"/>
              </a:rPr>
              <a:t>UNIVERSITY OF MOSUL</a:t>
            </a:r>
          </a:p>
          <a:p>
            <a:pPr algn="r">
              <a:lnSpc>
                <a:spcPts val="2520"/>
              </a:lnSpc>
            </a:pPr>
            <a:r>
              <a:rPr b="1" dirty="0" sz="1200" lang="en-US" spc="197">
                <a:latin typeface="Montserrat Classic"/>
              </a:rPr>
              <a:t>COLLEGE </a:t>
            </a:r>
            <a:r>
              <a:rPr b="1" dirty="0" sz="1200" lang="en-US" spc="197" smtClean="0">
                <a:latin typeface="Montserrat Classic"/>
              </a:rPr>
              <a:t>OF </a:t>
            </a:r>
            <a:r>
              <a:rPr b="1" dirty="0" sz="1200" lang="en-US" spc="197">
                <a:latin typeface="Montserrat Classic"/>
              </a:rPr>
              <a:t>DENTISTRY</a:t>
            </a:r>
          </a:p>
        </p:txBody>
      </p:sp>
      <p:sp>
        <p:nvSpPr>
          <p:cNvPr id="1048639" name="TextBox 9"/>
          <p:cNvSpPr txBox="1"/>
          <p:nvPr/>
        </p:nvSpPr>
        <p:spPr>
          <a:xfrm>
            <a:off x="14337980" y="2720410"/>
            <a:ext cx="2796815" cy="320601"/>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020-2021</a:t>
            </a:r>
            <a:endParaRPr b="1" dirty="0" sz="3200" lang="en-US" spc="197">
              <a:solidFill>
                <a:srgbClr val="FFFFFF"/>
              </a:solidFill>
              <a:latin typeface="Montserrat Classic"/>
            </a:endParaRPr>
          </a:p>
        </p:txBody>
      </p:sp>
      <p:sp>
        <p:nvSpPr>
          <p:cNvPr id="1048640" name="TextBox 9"/>
          <p:cNvSpPr txBox="1"/>
          <p:nvPr/>
        </p:nvSpPr>
        <p:spPr>
          <a:xfrm>
            <a:off x="9982864" y="2200132"/>
            <a:ext cx="8382000" cy="1305486"/>
          </a:xfrm>
          <a:prstGeom prst="rect"/>
        </p:spPr>
        <p:txBody>
          <a:bodyPr anchor="t" bIns="0" lIns="0" rIns="0" rtlCol="0" tIns="0" wrap="square">
            <a:spAutoFit/>
          </a:bodyPr>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sp>
        <p:nvSpPr>
          <p:cNvPr id="1048641" name="AutoShape 5"/>
          <p:cNvSpPr/>
          <p:nvPr/>
        </p:nvSpPr>
        <p:spPr>
          <a:xfrm>
            <a:off x="14836495" y="1313253"/>
            <a:ext cx="1799783" cy="28955"/>
          </a:xfrm>
          <a:prstGeom prst="rect"/>
          <a:solidFill>
            <a:schemeClr val="tx1"/>
          </a:solidFill>
        </p:spPr>
      </p:sp>
      <p:pic>
        <p:nvPicPr>
          <p:cNvPr id="2097195" name="Picture 2"/>
          <p:cNvPicPr>
            <a:picLocks noChangeAspect="1" noChangeArrowheads="1"/>
          </p:cNvPicPr>
          <p:nvPr/>
        </p:nvPicPr>
        <p:blipFill>
          <a:blip xmlns:r="http://schemas.openxmlformats.org/officeDocument/2006/relationships" r:embed="rId3"/>
          <a:srcRect/>
          <a:stretch>
            <a:fillRect/>
          </a:stretch>
        </p:blipFill>
        <p:spPr bwMode="auto">
          <a:xfrm>
            <a:off x="304800" y="1524000"/>
            <a:ext cx="9144000" cy="8420100"/>
          </a:xfrm>
          <a:prstGeom prst="rect"/>
          <a:noFill/>
          <a:ln>
            <a:noFill/>
          </a:ln>
          <a:effectLst/>
        </p:spPr>
      </p:pic>
      <p:pic>
        <p:nvPicPr>
          <p:cNvPr id="2097196" name="Picture 3"/>
          <p:cNvPicPr>
            <a:picLocks noChangeAspect="1" noChangeArrowheads="1"/>
          </p:cNvPicPr>
          <p:nvPr/>
        </p:nvPicPr>
        <p:blipFill>
          <a:blip xmlns:r="http://schemas.openxmlformats.org/officeDocument/2006/relationships" r:embed="rId4"/>
          <a:srcRect/>
          <a:stretch>
            <a:fillRect/>
          </a:stretch>
        </p:blipFill>
        <p:spPr bwMode="auto">
          <a:xfrm>
            <a:off x="9775219" y="1579953"/>
            <a:ext cx="7870295" cy="8364147"/>
          </a:xfrm>
          <a:prstGeom prst="rect"/>
          <a:noFill/>
          <a:ln>
            <a:noFill/>
          </a:ln>
          <a:effectLst/>
        </p:spPr>
      </p:pic>
      <p:pic>
        <p:nvPicPr>
          <p:cNvPr id="2097197" name="Audio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xmlns:r="http://schemas.openxmlformats.org/officeDocument/2006/relationships" r:embed="rId7"/>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33750" p14:dur="1400">
        <p14:doors dir="vert"/>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9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42" name="AutoShape 3"/>
          <p:cNvSpPr/>
          <p:nvPr/>
        </p:nvSpPr>
        <p:spPr>
          <a:xfrm>
            <a:off x="0" y="-1"/>
            <a:ext cx="9525000"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98"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pic>
        <p:nvPicPr>
          <p:cNvPr id="2097199" name="Picture 6"/>
          <p:cNvPicPr>
            <a:picLocks noChangeAspect="1"/>
          </p:cNvPicPr>
          <p:nvPr/>
        </p:nvPicPr>
        <p:blipFill>
          <a:blip xmlns:r="http://schemas.openxmlformats.org/officeDocument/2006/relationships" r:embed="rId2"/>
          <a:srcRect/>
          <a:stretch>
            <a:fillRect/>
          </a:stretch>
        </p:blipFill>
        <p:spPr>
          <a:xfrm>
            <a:off x="12993952" y="71167"/>
            <a:ext cx="1344028" cy="1344028"/>
          </a:xfrm>
          <a:prstGeom prst="rect"/>
        </p:spPr>
      </p:pic>
      <p:sp>
        <p:nvSpPr>
          <p:cNvPr id="1048643" name="TextBox 9"/>
          <p:cNvSpPr txBox="1"/>
          <p:nvPr/>
        </p:nvSpPr>
        <p:spPr>
          <a:xfrm>
            <a:off x="14173864" y="385140"/>
            <a:ext cx="2661042" cy="641201"/>
          </a:xfrm>
          <a:prstGeom prst="rect"/>
        </p:spPr>
        <p:txBody>
          <a:bodyPr anchor="t" bIns="0" lIns="0" rIns="0" rtlCol="0" tIns="0" wrap="square">
            <a:spAutoFit/>
          </a:bodyPr>
          <a:p>
            <a:pPr algn="r">
              <a:lnSpc>
                <a:spcPts val="2520"/>
              </a:lnSpc>
            </a:pPr>
            <a:r>
              <a:rPr b="1" dirty="0" sz="1200" lang="en-US" spc="197">
                <a:latin typeface="Montserrat Classic"/>
              </a:rPr>
              <a:t>UNIVERSITY OF MOSUL</a:t>
            </a:r>
          </a:p>
          <a:p>
            <a:pPr algn="r">
              <a:lnSpc>
                <a:spcPts val="2520"/>
              </a:lnSpc>
            </a:pPr>
            <a:r>
              <a:rPr b="1" dirty="0" sz="1200" lang="en-US" spc="197">
                <a:latin typeface="Montserrat Classic"/>
              </a:rPr>
              <a:t>COLLEGE </a:t>
            </a:r>
            <a:r>
              <a:rPr b="1" dirty="0" sz="1200" lang="en-US" spc="197" smtClean="0">
                <a:latin typeface="Montserrat Classic"/>
              </a:rPr>
              <a:t>OF </a:t>
            </a:r>
            <a:r>
              <a:rPr b="1" dirty="0" sz="1200" lang="en-US" spc="197">
                <a:latin typeface="Montserrat Classic"/>
              </a:rPr>
              <a:t>DENTISTRY</a:t>
            </a:r>
          </a:p>
        </p:txBody>
      </p:sp>
      <p:sp>
        <p:nvSpPr>
          <p:cNvPr id="1048644" name="TextBox 9"/>
          <p:cNvSpPr txBox="1"/>
          <p:nvPr/>
        </p:nvSpPr>
        <p:spPr>
          <a:xfrm>
            <a:off x="14337980" y="2720410"/>
            <a:ext cx="2796815" cy="320601"/>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020-2021</a:t>
            </a:r>
            <a:endParaRPr b="1" dirty="0" sz="3200" lang="en-US" spc="197">
              <a:solidFill>
                <a:srgbClr val="FFFFFF"/>
              </a:solidFill>
              <a:latin typeface="Montserrat Classic"/>
            </a:endParaRPr>
          </a:p>
        </p:txBody>
      </p:sp>
      <p:sp>
        <p:nvSpPr>
          <p:cNvPr id="1048645" name="TextBox 9"/>
          <p:cNvSpPr txBox="1"/>
          <p:nvPr/>
        </p:nvSpPr>
        <p:spPr>
          <a:xfrm>
            <a:off x="457200" y="944627"/>
            <a:ext cx="10210800" cy="10441320"/>
          </a:xfrm>
          <a:prstGeom prst="rect"/>
        </p:spPr>
        <p:txBody>
          <a:bodyPr anchor="t" bIns="0" lIns="0" rIns="0" rtlCol="0" tIns="0" wrap="square">
            <a:spAutoFit/>
          </a:bodyPr>
          <a:p>
            <a:pPr>
              <a:lnSpc>
                <a:spcPts val="2520"/>
              </a:lnSpc>
            </a:pPr>
            <a:r>
              <a:rPr dirty="0" sz="4000" lang="en-US">
                <a:latin typeface="Times New Roman" pitchFamily="18" charset="0"/>
                <a:cs typeface="Times New Roman" pitchFamily="18" charset="0"/>
              </a:rPr>
              <a:t>R.P. Procedure</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Lower </a:t>
            </a:r>
            <a:r>
              <a:rPr dirty="0" sz="4000" lang="en-US">
                <a:latin typeface="Times New Roman" pitchFamily="18" charset="0"/>
                <a:cs typeface="Times New Roman" pitchFamily="18" charset="0"/>
              </a:rPr>
              <a:t>shank should be parallel with long axis of tooth </a:t>
            </a:r>
            <a:r>
              <a:rPr dirty="0" sz="4000" lang="en-US" smtClean="0">
                <a:latin typeface="Times New Roman" pitchFamily="18" charset="0"/>
                <a:cs typeface="Times New Roman" pitchFamily="18" charset="0"/>
              </a:rPr>
              <a:t>, so cutting edge </a:t>
            </a:r>
            <a:r>
              <a:rPr dirty="0" sz="4000" lang="en-US">
                <a:latin typeface="Times New Roman" pitchFamily="18" charset="0"/>
                <a:cs typeface="Times New Roman" pitchFamily="18" charset="0"/>
              </a:rPr>
              <a:t>will be at 45 with tooth </a:t>
            </a:r>
            <a:r>
              <a:rPr dirty="0" sz="4000" lang="en-US" smtClean="0">
                <a:latin typeface="Times New Roman" pitchFamily="18" charset="0"/>
                <a:cs typeface="Times New Roman" pitchFamily="18" charset="0"/>
              </a:rPr>
              <a:t>surface.</a:t>
            </a:r>
            <a:endParaRPr dirty="0" sz="4000" lang="en-US">
              <a:latin typeface="Times New Roman" pitchFamily="18" charset="0"/>
              <a:cs typeface="Times New Roman" pitchFamily="18" charset="0"/>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R.P</a:t>
            </a:r>
            <a:r>
              <a:rPr dirty="0" sz="4000" lang="en-US">
                <a:latin typeface="Times New Roman" pitchFamily="18" charset="0"/>
                <a:cs typeface="Times New Roman" pitchFamily="18" charset="0"/>
              </a:rPr>
              <a:t>. continue with controlled overlapping ,short, powerful strokes without withdrawing inst. from pocket (</a:t>
            </a:r>
            <a:r>
              <a:rPr dirty="0" sz="4000" i="1" lang="en-US">
                <a:solidFill>
                  <a:srgbClr val="C00000"/>
                </a:solidFill>
                <a:latin typeface="Times New Roman" pitchFamily="18" charset="0"/>
                <a:cs typeface="Times New Roman" pitchFamily="18" charset="0"/>
              </a:rPr>
              <a:t>working stroke</a:t>
            </a:r>
            <a:r>
              <a:rPr dirty="0" sz="4000" lang="en-US" smtClean="0">
                <a:latin typeface="Times New Roman" pitchFamily="18" charset="0"/>
                <a:cs typeface="Times New Roman" pitchFamily="18" charset="0"/>
              </a:rPr>
              <a:t>).</a:t>
            </a:r>
          </a:p>
          <a:p>
            <a:r>
              <a:rPr dirty="0" sz="4000" lang="en-US" smtClean="0">
                <a:latin typeface="Times New Roman" pitchFamily="18" charset="0"/>
                <a:ea typeface="Meiryo UI" pitchFamily="34" charset="-128"/>
                <a:cs typeface="Times New Roman" pitchFamily="18" charset="0"/>
                <a:sym typeface="Wingdings"/>
              </a:rPr>
              <a:t> </a:t>
            </a:r>
            <a:r>
              <a:rPr dirty="0" sz="4000" lang="en-US" smtClean="0">
                <a:latin typeface="Times New Roman" pitchFamily="18" charset="0"/>
                <a:ea typeface="Meiryo UI" pitchFamily="34" charset="-128"/>
                <a:cs typeface="Times New Roman" pitchFamily="18" charset="0"/>
              </a:rPr>
              <a:t>In </a:t>
            </a:r>
            <a:r>
              <a:rPr dirty="0" sz="4000" lang="en-US">
                <a:latin typeface="Times New Roman" pitchFamily="18" charset="0"/>
                <a:ea typeface="Meiryo UI" pitchFamily="34" charset="-128"/>
                <a:cs typeface="Times New Roman" pitchFamily="18" charset="0"/>
              </a:rPr>
              <a:t>proximal </a:t>
            </a:r>
            <a:r>
              <a:rPr dirty="0" sz="4000" lang="en-US" smtClean="0">
                <a:latin typeface="Times New Roman" pitchFamily="18" charset="0"/>
                <a:ea typeface="Meiryo UI" pitchFamily="34" charset="-128"/>
                <a:cs typeface="Times New Roman" pitchFamily="18" charset="0"/>
              </a:rPr>
              <a:t>surface </a:t>
            </a:r>
            <a:r>
              <a:rPr dirty="0" sz="4000" lang="en-US">
                <a:latin typeface="Times New Roman" pitchFamily="18" charset="0"/>
                <a:ea typeface="Meiryo UI" pitchFamily="34" charset="-128"/>
                <a:cs typeface="Times New Roman" pitchFamily="18" charset="0"/>
              </a:rPr>
              <a:t>place with long axis</a:t>
            </a:r>
          </a:p>
          <a:p>
            <a:r>
              <a:rPr dirty="0" sz="4000" lang="en-US">
                <a:latin typeface="Times New Roman" pitchFamily="18" charset="0"/>
                <a:ea typeface="Meiryo UI" pitchFamily="34" charset="-128"/>
                <a:cs typeface="Times New Roman" pitchFamily="18" charset="0"/>
              </a:rPr>
              <a:t> neither tilted away from tooth</a:t>
            </a:r>
          </a:p>
          <a:p>
            <a:r>
              <a:rPr dirty="0" sz="4000" lang="en-US">
                <a:latin typeface="Times New Roman" pitchFamily="18" charset="0"/>
                <a:ea typeface="Meiryo UI" pitchFamily="34" charset="-128"/>
                <a:cs typeface="Times New Roman" pitchFamily="18" charset="0"/>
              </a:rPr>
              <a:t> nor tilted too far toward </a:t>
            </a:r>
            <a:r>
              <a:rPr dirty="0" sz="4000" lang="en-US" smtClean="0">
                <a:latin typeface="Times New Roman" pitchFamily="18" charset="0"/>
                <a:ea typeface="Meiryo UI" pitchFamily="34" charset="-128"/>
                <a:cs typeface="Times New Roman" pitchFamily="18" charset="0"/>
              </a:rPr>
              <a:t>tooth.</a:t>
            </a:r>
            <a:endParaRPr dirty="0" sz="4000" lang="en-US">
              <a:latin typeface="Times New Roman" pitchFamily="18" charset="0"/>
              <a:ea typeface="Meiryo UI" pitchFamily="34" charset="-128"/>
              <a:cs typeface="Times New Roman" pitchFamily="18" charset="0"/>
            </a:endParaRPr>
          </a:p>
          <a:p>
            <a:r>
              <a:rPr dirty="0" sz="4000" i="1" lang="en-US">
                <a:solidFill>
                  <a:srgbClr val="C00000"/>
                </a:solidFill>
                <a:latin typeface="Times New Roman" pitchFamily="18" charset="0"/>
                <a:ea typeface="Meiryo UI" pitchFamily="34" charset="-128"/>
                <a:cs typeface="Times New Roman" pitchFamily="18" charset="0"/>
              </a:rPr>
              <a:t>Finishing </a:t>
            </a:r>
            <a:r>
              <a:rPr dirty="0" sz="4000" i="1" lang="en-US" smtClean="0">
                <a:solidFill>
                  <a:srgbClr val="C00000"/>
                </a:solidFill>
                <a:latin typeface="Times New Roman" pitchFamily="18" charset="0"/>
                <a:ea typeface="Meiryo UI" pitchFamily="34" charset="-128"/>
                <a:cs typeface="Times New Roman" pitchFamily="18" charset="0"/>
              </a:rPr>
              <a:t>stroke:</a:t>
            </a:r>
            <a:endParaRPr dirty="0" sz="4000" i="1" lang="en-US">
              <a:solidFill>
                <a:srgbClr val="C00000"/>
              </a:solidFill>
              <a:latin typeface="Times New Roman" pitchFamily="18" charset="0"/>
              <a:ea typeface="Meiryo UI" pitchFamily="34" charset="-128"/>
              <a:cs typeface="Times New Roman" pitchFamily="18" charset="0"/>
            </a:endParaRPr>
          </a:p>
          <a:p>
            <a:r>
              <a:rPr dirty="0" sz="4000" lang="en-US">
                <a:latin typeface="Times New Roman" pitchFamily="18" charset="0"/>
                <a:ea typeface="Meiryo UI" pitchFamily="34" charset="-128"/>
                <a:cs typeface="Times New Roman" pitchFamily="18" charset="0"/>
              </a:rPr>
              <a:t> longer </a:t>
            </a:r>
          </a:p>
          <a:p>
            <a:r>
              <a:rPr dirty="0" sz="4000" lang="en-US" smtClean="0">
                <a:latin typeface="Times New Roman" pitchFamily="18" charset="0"/>
                <a:ea typeface="Meiryo UI" pitchFamily="34" charset="-128"/>
                <a:cs typeface="Times New Roman" pitchFamily="18" charset="0"/>
              </a:rPr>
              <a:t> lighter</a:t>
            </a:r>
            <a:endParaRPr dirty="0" sz="4000" lang="en-US">
              <a:latin typeface="Times New Roman" pitchFamily="18" charset="0"/>
              <a:ea typeface="Meiryo UI" pitchFamily="34" charset="-128"/>
              <a:cs typeface="Times New Roman" pitchFamily="18" charset="0"/>
            </a:endParaRPr>
          </a:p>
          <a:p>
            <a:r>
              <a:rPr dirty="0" sz="4000" lang="en-US">
                <a:latin typeface="Times New Roman" pitchFamily="18" charset="0"/>
                <a:ea typeface="Meiryo UI" pitchFamily="34" charset="-128"/>
                <a:cs typeface="Times New Roman" pitchFamily="18" charset="0"/>
              </a:rPr>
              <a:t> with less lateral pressure</a:t>
            </a:r>
          </a:p>
          <a:p>
            <a:endParaRPr dirty="0" sz="3200" lang="en-US"/>
          </a:p>
          <a:p>
            <a:pPr>
              <a:lnSpc>
                <a:spcPts val="2520"/>
              </a:lnSpc>
            </a:pPr>
            <a:endParaRPr b="1" dirty="0" sz="3200" lang="en-US" spc="197" smtClean="0">
              <a:latin typeface="Montserrat Classic"/>
            </a:endParaRPr>
          </a:p>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sp>
        <p:nvSpPr>
          <p:cNvPr id="1048646" name="TextBox 9"/>
          <p:cNvSpPr txBox="1"/>
          <p:nvPr/>
        </p:nvSpPr>
        <p:spPr>
          <a:xfrm>
            <a:off x="9982864" y="2200132"/>
            <a:ext cx="8382000" cy="1305486"/>
          </a:xfrm>
          <a:prstGeom prst="rect"/>
        </p:spPr>
        <p:txBody>
          <a:bodyPr anchor="t" bIns="0" lIns="0" rIns="0" rtlCol="0" tIns="0" wrap="square">
            <a:spAutoFit/>
          </a:bodyPr>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sp>
        <p:nvSpPr>
          <p:cNvPr id="1048647" name="AutoShape 5"/>
          <p:cNvSpPr/>
          <p:nvPr/>
        </p:nvSpPr>
        <p:spPr>
          <a:xfrm>
            <a:off x="14836495" y="1313253"/>
            <a:ext cx="1799783" cy="28955"/>
          </a:xfrm>
          <a:prstGeom prst="rect"/>
          <a:solidFill>
            <a:schemeClr val="tx1"/>
          </a:solidFill>
        </p:spPr>
      </p:sp>
      <p:pic>
        <p:nvPicPr>
          <p:cNvPr id="2097200" name="Picture 4"/>
          <p:cNvPicPr>
            <a:picLocks noChangeAspect="1" noChangeArrowheads="1"/>
          </p:cNvPicPr>
          <p:nvPr/>
        </p:nvPicPr>
        <p:blipFill rotWithShape="1">
          <a:blip xmlns:r="http://schemas.openxmlformats.org/officeDocument/2006/relationships" r:embed="rId3"/>
          <a:srcRect l="24561"/>
          <a:stretch>
            <a:fillRect/>
          </a:stretch>
        </p:blipFill>
        <p:spPr bwMode="auto">
          <a:xfrm>
            <a:off x="10896600" y="1638300"/>
            <a:ext cx="7239000" cy="8305800"/>
          </a:xfrm>
          <a:prstGeom prst="rect"/>
          <a:noFill/>
          <a:ln>
            <a:noFill/>
          </a:ln>
          <a:effectLst/>
        </p:spPr>
      </p:pic>
      <p:pic>
        <p:nvPicPr>
          <p:cNvPr id="2097201"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160679" p14:dur="1200">
        <p14:prism/>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48"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02"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03"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49"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pic>
        <p:nvPicPr>
          <p:cNvPr id="2097204" name="Picture 13"/>
          <p:cNvPicPr>
            <a:picLocks noChangeAspect="1" noChangeArrowheads="1"/>
          </p:cNvPicPr>
          <p:nvPr/>
        </p:nvPicPr>
        <p:blipFill>
          <a:blip xmlns:r="http://schemas.openxmlformats.org/officeDocument/2006/relationships" r:embed="rId3"/>
          <a:srcRect/>
          <a:stretch>
            <a:fillRect/>
          </a:stretch>
        </p:blipFill>
        <p:spPr>
          <a:xfrm>
            <a:off x="609600" y="119063"/>
            <a:ext cx="7620000" cy="9139237"/>
          </a:xfrm>
          <a:prstGeom prst="rect"/>
        </p:spPr>
      </p:pic>
      <p:pic>
        <p:nvPicPr>
          <p:cNvPr id="2097205" name="Picture 4"/>
          <p:cNvPicPr>
            <a:picLocks noChangeAspect="1" noChangeArrowheads="1"/>
          </p:cNvPicPr>
          <p:nvPr/>
        </p:nvPicPr>
        <p:blipFill>
          <a:blip xmlns:r="http://schemas.openxmlformats.org/officeDocument/2006/relationships" r:embed="rId4"/>
          <a:srcRect/>
          <a:stretch>
            <a:fillRect/>
          </a:stretch>
        </p:blipFill>
        <p:spPr>
          <a:xfrm>
            <a:off x="9906000" y="1474621"/>
            <a:ext cx="8381999" cy="8088480"/>
          </a:xfrm>
          <a:prstGeom prst="rect"/>
        </p:spPr>
      </p:pic>
      <p:pic>
        <p:nvPicPr>
          <p:cNvPr id="2097206" name="Audio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xmlns:r="http://schemas.openxmlformats.org/officeDocument/2006/relationships" r:embed="rId7"/>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20735" p14:dur="1600">
        <p14:prism isContent="1"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0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0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50"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07"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08"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51"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52" name="TextBox 9"/>
          <p:cNvSpPr txBox="1"/>
          <p:nvPr/>
        </p:nvSpPr>
        <p:spPr>
          <a:xfrm>
            <a:off x="571500" y="3848100"/>
            <a:ext cx="9067800" cy="813043"/>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Department of:</a:t>
            </a:r>
          </a:p>
          <a:p>
            <a:pPr algn="ctr"/>
            <a:r>
              <a:rPr b="1" dirty="0" sz="3200" lang="en-US" spc="197" smtClean="0">
                <a:solidFill>
                  <a:srgbClr val="FFFFFF"/>
                </a:solidFill>
                <a:latin typeface="Montserrat Classic"/>
              </a:rPr>
              <a:t>HERE</a:t>
            </a:r>
            <a:endParaRPr b="1" dirty="0" sz="3200" lang="en-US" spc="197">
              <a:solidFill>
                <a:srgbClr val="FFFFFF"/>
              </a:solidFill>
              <a:latin typeface="Montserrat Classic"/>
            </a:endParaRPr>
          </a:p>
        </p:txBody>
      </p:sp>
      <p:pic>
        <p:nvPicPr>
          <p:cNvPr id="2097209" name="Picture 4"/>
          <p:cNvPicPr>
            <a:picLocks noChangeAspect="1" noChangeArrowheads="1"/>
          </p:cNvPicPr>
          <p:nvPr/>
        </p:nvPicPr>
        <p:blipFill>
          <a:blip xmlns:r="http://schemas.openxmlformats.org/officeDocument/2006/relationships" r:embed="rId3"/>
          <a:srcRect/>
          <a:stretch>
            <a:fillRect/>
          </a:stretch>
        </p:blipFill>
        <p:spPr>
          <a:xfrm>
            <a:off x="228600" y="571500"/>
            <a:ext cx="8001000" cy="9067800"/>
          </a:xfrm>
          <a:prstGeom prst="rect"/>
        </p:spPr>
      </p:pic>
      <p:pic>
        <p:nvPicPr>
          <p:cNvPr id="2097210" name="Picture 4"/>
          <p:cNvPicPr>
            <a:picLocks noChangeAspect="1" noChangeArrowheads="1"/>
          </p:cNvPicPr>
          <p:nvPr/>
        </p:nvPicPr>
        <p:blipFill>
          <a:blip xmlns:r="http://schemas.openxmlformats.org/officeDocument/2006/relationships" r:embed="rId4"/>
          <a:srcRect/>
          <a:stretch>
            <a:fillRect/>
          </a:stretch>
        </p:blipFill>
        <p:spPr>
          <a:xfrm>
            <a:off x="10210800" y="1724025"/>
            <a:ext cx="7696200" cy="7686675"/>
          </a:xfrm>
          <a:prstGeom prst="rect"/>
        </p:spPr>
      </p:pic>
      <p:pic>
        <p:nvPicPr>
          <p:cNvPr id="2097211" name="Audio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xmlns:r="http://schemas.openxmlformats.org/officeDocument/2006/relationships" r:embed="rId7"/>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24364" p14:dur="2000">
        <p14:prism isContent="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53"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12"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13"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54"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pic>
        <p:nvPicPr>
          <p:cNvPr id="2097214" name="Picture 4"/>
          <p:cNvPicPr>
            <a:picLocks noChangeAspect="1" noChangeArrowheads="1"/>
          </p:cNvPicPr>
          <p:nvPr/>
        </p:nvPicPr>
        <p:blipFill>
          <a:blip xmlns:r="http://schemas.openxmlformats.org/officeDocument/2006/relationships" r:embed="rId3"/>
          <a:srcRect l="32126" r="5959"/>
          <a:stretch>
            <a:fillRect/>
          </a:stretch>
        </p:blipFill>
        <p:spPr bwMode="auto">
          <a:xfrm>
            <a:off x="7620000" y="1552575"/>
            <a:ext cx="6400800" cy="8543925"/>
          </a:xfrm>
          <a:prstGeom prst="rect"/>
          <a:noFill/>
          <a:ln>
            <a:noFill/>
          </a:ln>
          <a:effectLst/>
        </p:spPr>
      </p:pic>
      <p:sp>
        <p:nvSpPr>
          <p:cNvPr id="1048655" name="TextBox 1"/>
          <p:cNvSpPr txBox="1"/>
          <p:nvPr/>
        </p:nvSpPr>
        <p:spPr>
          <a:xfrm>
            <a:off x="228600" y="2552700"/>
            <a:ext cx="7315200" cy="1600438"/>
          </a:xfrm>
          <a:prstGeom prst="rect"/>
          <a:noFill/>
        </p:spPr>
        <p:txBody>
          <a:bodyPr rtlCol="0" wrap="square">
            <a:spAutoFit/>
          </a:bodyPr>
          <a:p>
            <a:r>
              <a:rPr dirty="0" sz="4000" kern="10" lang="en-US" smtClean="0">
                <a:ln w="9525">
                  <a:round/>
                  <a:headEnd/>
                  <a:tailEnd/>
                </a:ln>
                <a:latin typeface="Times New Roman"/>
                <a:cs typeface="Times New Roman"/>
              </a:rPr>
              <a:t>Note:</a:t>
            </a:r>
          </a:p>
          <a:p>
            <a:r>
              <a:rPr dirty="0" sz="4000" kern="10" lang="en-US" smtClean="0">
                <a:ln w="9525">
                  <a:round/>
                  <a:headEnd/>
                  <a:tailEnd/>
                </a:ln>
                <a:latin typeface="Times New Roman"/>
                <a:cs typeface="Times New Roman"/>
              </a:rPr>
              <a:t>suturing </a:t>
            </a:r>
            <a:r>
              <a:rPr dirty="0" sz="4000" kern="10" lang="en-US">
                <a:ln w="9525">
                  <a:round/>
                  <a:headEnd/>
                  <a:tailEnd/>
                </a:ln>
                <a:latin typeface="Times New Roman"/>
                <a:cs typeface="Times New Roman"/>
              </a:rPr>
              <a:t>of the separated papillae</a:t>
            </a:r>
          </a:p>
          <a:p>
            <a:endParaRPr dirty="0" lang="en-US"/>
          </a:p>
        </p:txBody>
      </p:sp>
      <p:pic>
        <p:nvPicPr>
          <p:cNvPr id="2097215" name="Audio 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34323" p14:dur="2000">
        <p14:prism isContent="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56"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16"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17"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57"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58" name="TextBox 1"/>
          <p:cNvSpPr txBox="1"/>
          <p:nvPr/>
        </p:nvSpPr>
        <p:spPr>
          <a:xfrm>
            <a:off x="457200" y="952500"/>
            <a:ext cx="10706100" cy="8371523"/>
          </a:xfrm>
          <a:prstGeom prst="rect"/>
          <a:noFill/>
        </p:spPr>
        <p:txBody>
          <a:bodyPr rtlCol="0" wrap="square">
            <a:spAutoFit/>
          </a:bodyPr>
          <a:p>
            <a:r>
              <a:rPr b="1" dirty="0" sz="4000" lang="en-US">
                <a:latin typeface="Times New Roman" pitchFamily="18" charset="0"/>
                <a:cs typeface="Times New Roman" pitchFamily="18" charset="0"/>
              </a:rPr>
              <a:t>Plastic and Titanium Instruments for </a:t>
            </a:r>
            <a:r>
              <a:rPr b="1" dirty="0" sz="4000" lang="en-US" smtClean="0">
                <a:latin typeface="Times New Roman" pitchFamily="18" charset="0"/>
                <a:cs typeface="Times New Roman" pitchFamily="18" charset="0"/>
              </a:rPr>
              <a:t>Implants:</a:t>
            </a:r>
          </a:p>
          <a:p>
            <a:pPr indent="-571500" marL="571500">
              <a:buFont typeface="Wingdings" pitchFamily="2" charset="2"/>
              <a:buChar char="Ø"/>
            </a:pPr>
            <a:r>
              <a:rPr dirty="0" sz="4000" lang="en-US" smtClean="0">
                <a:latin typeface="Times New Roman" pitchFamily="18" charset="0"/>
                <a:cs typeface="Times New Roman" pitchFamily="18" charset="0"/>
              </a:rPr>
              <a:t>Several </a:t>
            </a:r>
            <a:r>
              <a:rPr dirty="0" sz="4000" lang="en-US">
                <a:latin typeface="Times New Roman" pitchFamily="18" charset="0"/>
                <a:cs typeface="Times New Roman" pitchFamily="18" charset="0"/>
              </a:rPr>
              <a:t>companies are manufacturing plastic and titanium instruments for use on titanium and other implant abutment materials. </a:t>
            </a:r>
            <a:endParaRPr dirty="0" sz="4000" lang="en-US" smtClean="0">
              <a:latin typeface="Times New Roman" pitchFamily="18" charset="0"/>
              <a:cs typeface="Times New Roman" pitchFamily="18" charset="0"/>
            </a:endParaRPr>
          </a:p>
          <a:p>
            <a:pPr indent="-571500" marL="571500">
              <a:buFont typeface="Wingdings" pitchFamily="2" charset="2"/>
              <a:buChar char="Ø"/>
            </a:pPr>
            <a:r>
              <a:rPr dirty="0" sz="4000" lang="en-US" smtClean="0">
                <a:latin typeface="Times New Roman" pitchFamily="18" charset="0"/>
                <a:cs typeface="Times New Roman" pitchFamily="18" charset="0"/>
              </a:rPr>
              <a:t>It </a:t>
            </a:r>
            <a:r>
              <a:rPr dirty="0" sz="4000" lang="en-US">
                <a:latin typeface="Times New Roman" pitchFamily="18" charset="0"/>
                <a:cs typeface="Times New Roman" pitchFamily="18" charset="0"/>
              </a:rPr>
              <a:t>is important that plastic or titanium instruments be used to avoid scarring and permanent damage to implants</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They </a:t>
            </a:r>
            <a:r>
              <a:rPr dirty="0" sz="4000" lang="en-US">
                <a:latin typeface="Times New Roman" pitchFamily="18" charset="0"/>
                <a:cs typeface="Times New Roman" pitchFamily="18" charset="0"/>
              </a:rPr>
              <a:t>may be used for implant maintenance with</a:t>
            </a:r>
          </a:p>
          <a:p>
            <a:r>
              <a:rPr dirty="0" sz="4000" lang="en-US">
                <a:latin typeface="Times New Roman" pitchFamily="18" charset="0"/>
                <a:cs typeface="Times New Roman" pitchFamily="18" charset="0"/>
              </a:rPr>
              <a:t>careful, light-pressured strokes for biofilm and light </a:t>
            </a:r>
            <a:r>
              <a:rPr dirty="0" sz="4000" lang="en-US" smtClean="0">
                <a:latin typeface="Times New Roman" pitchFamily="18" charset="0"/>
                <a:cs typeface="Times New Roman" pitchFamily="18" charset="0"/>
              </a:rPr>
              <a:t>calculus removal</a:t>
            </a:r>
            <a:r>
              <a:rPr dirty="0" sz="4000" lang="en-US">
                <a:latin typeface="Times New Roman" pitchFamily="18" charset="0"/>
                <a:cs typeface="Times New Roman" pitchFamily="18" charset="0"/>
              </a:rPr>
              <a:t>. </a:t>
            </a:r>
            <a:endParaRPr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Moderate - </a:t>
            </a:r>
            <a:r>
              <a:rPr dirty="0" sz="4000" lang="en-US">
                <a:latin typeface="Times New Roman" pitchFamily="18" charset="0"/>
                <a:cs typeface="Times New Roman" pitchFamily="18" charset="0"/>
              </a:rPr>
              <a:t>or heavy-pressured strokes should be </a:t>
            </a:r>
            <a:r>
              <a:rPr dirty="0" sz="4000" lang="en-US" smtClean="0">
                <a:latin typeface="Times New Roman" pitchFamily="18" charset="0"/>
                <a:cs typeface="Times New Roman" pitchFamily="18" charset="0"/>
              </a:rPr>
              <a:t>avoided to </a:t>
            </a:r>
            <a:r>
              <a:rPr dirty="0" sz="4000" lang="en-US">
                <a:latin typeface="Times New Roman" pitchFamily="18" charset="0"/>
                <a:cs typeface="Times New Roman" pitchFamily="18" charset="0"/>
              </a:rPr>
              <a:t>prevent scratching or roughening of implant </a:t>
            </a:r>
            <a:r>
              <a:rPr dirty="0" sz="4000" lang="en-US" smtClean="0">
                <a:latin typeface="Times New Roman" pitchFamily="18" charset="0"/>
                <a:cs typeface="Times New Roman" pitchFamily="18" charset="0"/>
              </a:rPr>
              <a:t>surfaces.</a:t>
            </a:r>
            <a:endParaRPr dirty="0" sz="4000" lang="en-US">
              <a:latin typeface="Times New Roman" pitchFamily="18" charset="0"/>
              <a:cs typeface="Times New Roman" pitchFamily="18" charset="0"/>
            </a:endParaRPr>
          </a:p>
          <a:p>
            <a:endParaRPr dirty="0" lang="en-US"/>
          </a:p>
        </p:txBody>
      </p:sp>
      <p:pic>
        <p:nvPicPr>
          <p:cNvPr id="2097218" name="Picture 2"/>
          <p:cNvPicPr>
            <a:picLocks noChangeAspect="1" noChangeArrowheads="1"/>
          </p:cNvPicPr>
          <p:nvPr/>
        </p:nvPicPr>
        <p:blipFill>
          <a:blip xmlns:r="http://schemas.openxmlformats.org/officeDocument/2006/relationships" r:embed="rId3"/>
          <a:srcRect/>
          <a:stretch>
            <a:fillRect/>
          </a:stretch>
        </p:blipFill>
        <p:spPr bwMode="auto">
          <a:xfrm>
            <a:off x="11277600" y="2400300"/>
            <a:ext cx="6781800" cy="7239000"/>
          </a:xfrm>
          <a:prstGeom prst="rect"/>
          <a:noFill/>
          <a:ln>
            <a:noFill/>
          </a:ln>
          <a:effectLst/>
        </p:spPr>
      </p:pic>
      <p:pic>
        <p:nvPicPr>
          <p:cNvPr id="2097219" name="Audio 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83633" p14:dur="1600">
        <p14:conveyor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59" name="AutoShape 3"/>
          <p:cNvSpPr/>
          <p:nvPr/>
        </p:nvSpPr>
        <p:spPr>
          <a:xfrm>
            <a:off x="13218709" y="-50376"/>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20"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60" name="AutoShape 5"/>
          <p:cNvSpPr/>
          <p:nvPr/>
        </p:nvSpPr>
        <p:spPr>
          <a:xfrm>
            <a:off x="14870428" y="1249994"/>
            <a:ext cx="1799783" cy="28955"/>
          </a:xfrm>
          <a:prstGeom prst="rect"/>
          <a:solidFill>
            <a:srgbClr val="FFFFFF"/>
          </a:solidFill>
        </p:spPr>
      </p:sp>
      <p:pic>
        <p:nvPicPr>
          <p:cNvPr id="2097221"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61" name="TextBox 9"/>
          <p:cNvSpPr txBox="1"/>
          <p:nvPr/>
        </p:nvSpPr>
        <p:spPr>
          <a:xfrm>
            <a:off x="14414180" y="439807"/>
            <a:ext cx="2644415" cy="59093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62" name="AutoShape 3"/>
          <p:cNvSpPr/>
          <p:nvPr/>
        </p:nvSpPr>
        <p:spPr>
          <a:xfrm>
            <a:off x="0" y="-2"/>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sp>
        <p:nvSpPr>
          <p:cNvPr id="1048663" name="TextBox 1"/>
          <p:cNvSpPr txBox="1"/>
          <p:nvPr/>
        </p:nvSpPr>
        <p:spPr>
          <a:xfrm>
            <a:off x="304800" y="2781300"/>
            <a:ext cx="12713791" cy="4062651"/>
          </a:xfrm>
          <a:prstGeom prst="rect"/>
          <a:noFill/>
        </p:spPr>
        <p:txBody>
          <a:bodyPr rtlCol="0" wrap="square">
            <a:spAutoFit/>
          </a:bodyPr>
          <a:p>
            <a:r>
              <a:rPr dirty="0" sz="4000" lang="en-US" smtClean="0">
                <a:latin typeface="Times New Roman" pitchFamily="18" charset="0"/>
                <a:cs typeface="Times New Roman" pitchFamily="18" charset="0"/>
              </a:rPr>
              <a:t>Note:</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Proper </a:t>
            </a:r>
            <a:r>
              <a:rPr dirty="0" sz="4000" lang="en-US">
                <a:latin typeface="Times New Roman" pitchFamily="18" charset="0"/>
                <a:cs typeface="Times New Roman" pitchFamily="18" charset="0"/>
              </a:rPr>
              <a:t>positioning of the patient and the operator, </a:t>
            </a:r>
            <a:r>
              <a:rPr dirty="0" sz="4000" lang="en-US" smtClean="0">
                <a:latin typeface="Times New Roman" pitchFamily="18" charset="0"/>
                <a:cs typeface="Times New Roman" pitchFamily="18" charset="0"/>
              </a:rPr>
              <a:t>illumination and </a:t>
            </a:r>
            <a:r>
              <a:rPr dirty="0" sz="4000" lang="en-US">
                <a:latin typeface="Times New Roman" pitchFamily="18" charset="0"/>
                <a:cs typeface="Times New Roman" pitchFamily="18" charset="0"/>
              </a:rPr>
              <a:t>retraction for optimal visibility, and sharp instruments </a:t>
            </a:r>
            <a:r>
              <a:rPr dirty="0" sz="4000" lang="en-US" smtClean="0">
                <a:latin typeface="Times New Roman" pitchFamily="18" charset="0"/>
                <a:cs typeface="Times New Roman" pitchFamily="18" charset="0"/>
              </a:rPr>
              <a:t>are fundamental </a:t>
            </a:r>
            <a:r>
              <a:rPr dirty="0" sz="4000" lang="en-US">
                <a:latin typeface="Times New Roman" pitchFamily="18" charset="0"/>
                <a:cs typeface="Times New Roman" pitchFamily="18" charset="0"/>
              </a:rPr>
              <a:t>prerequisites for effective instrumentation.</a:t>
            </a:r>
            <a:endParaRPr dirty="0" sz="4000" lang="en-US" smtClean="0">
              <a:latin typeface="Times New Roman" pitchFamily="18" charset="0"/>
              <a:cs typeface="Times New Roman" pitchFamily="18" charset="0"/>
            </a:endParaRPr>
          </a:p>
          <a:p>
            <a:endParaRPr dirty="0" sz="4000" lang="en-US" smtClean="0">
              <a:latin typeface="Times New Roman" pitchFamily="18" charset="0"/>
              <a:cs typeface="Times New Roman" pitchFamily="18" charset="0"/>
            </a:endParaRPr>
          </a:p>
          <a:p>
            <a:endParaRPr dirty="0" lang="en-US"/>
          </a:p>
        </p:txBody>
      </p:sp>
      <p:pic>
        <p:nvPicPr>
          <p:cNvPr id="2097222" name="Audio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p:transition spd="slow" advTm="54843">
    <p:cov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sp>
        <p:nvSpPr>
          <p:cNvPr id="1048664"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23"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24"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65"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66" name="TextBox 1"/>
          <p:cNvSpPr txBox="1"/>
          <p:nvPr/>
        </p:nvSpPr>
        <p:spPr>
          <a:xfrm>
            <a:off x="228600" y="876300"/>
            <a:ext cx="13296900" cy="7140416"/>
          </a:xfrm>
          <a:prstGeom prst="rect"/>
          <a:noFill/>
        </p:spPr>
        <p:txBody>
          <a:bodyPr rtlCol="0" wrap="square">
            <a:spAutoFit/>
          </a:bodyPr>
          <a:p>
            <a:r>
              <a:rPr b="1" dirty="0" sz="4000" lang="en-US">
                <a:latin typeface="Times New Roman" pitchFamily="18" charset="0"/>
                <a:cs typeface="Times New Roman" pitchFamily="18" charset="0"/>
              </a:rPr>
              <a:t>Condition and Sharpness of </a:t>
            </a:r>
            <a:r>
              <a:rPr b="1" dirty="0" sz="4000" lang="en-US" smtClean="0">
                <a:latin typeface="Times New Roman" pitchFamily="18" charset="0"/>
                <a:cs typeface="Times New Roman" pitchFamily="18" charset="0"/>
              </a:rPr>
              <a:t>Instruments:</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All instruments should </a:t>
            </a:r>
            <a:r>
              <a:rPr dirty="0" sz="4000" lang="en-US">
                <a:latin typeface="Times New Roman" pitchFamily="18" charset="0"/>
                <a:cs typeface="Times New Roman" pitchFamily="18" charset="0"/>
              </a:rPr>
              <a:t>be inspected </a:t>
            </a:r>
            <a:r>
              <a:rPr dirty="0" sz="4000" lang="en-US" smtClean="0">
                <a:latin typeface="Times New Roman" pitchFamily="18" charset="0"/>
                <a:cs typeface="Times New Roman" pitchFamily="18" charset="0"/>
              </a:rPr>
              <a:t>to make </a:t>
            </a:r>
            <a:r>
              <a:rPr dirty="0" sz="4000" lang="en-US">
                <a:latin typeface="Times New Roman" pitchFamily="18" charset="0"/>
                <a:cs typeface="Times New Roman" pitchFamily="18" charset="0"/>
              </a:rPr>
              <a:t>sure that they</a:t>
            </a:r>
            <a:r>
              <a:rPr dirty="0" sz="4000" lang="en-US" smtClean="0">
                <a:latin typeface="Times New Roman" pitchFamily="18" charset="0"/>
                <a:cs typeface="Times New Roman" pitchFamily="18" charset="0"/>
              </a:rPr>
              <a:t> </a:t>
            </a:r>
            <a:r>
              <a:rPr dirty="0" sz="4000" lang="en-US">
                <a:latin typeface="Times New Roman" pitchFamily="18" charset="0"/>
                <a:cs typeface="Times New Roman" pitchFamily="18" charset="0"/>
              </a:rPr>
              <a:t>clean, sterile, and in good condition</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working ends of pointed or bladed instruments must be sharp to be effective.</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Sharp </a:t>
            </a:r>
            <a:r>
              <a:rPr dirty="0" sz="4000" lang="en-US">
                <a:latin typeface="Times New Roman" pitchFamily="18" charset="0"/>
                <a:cs typeface="Times New Roman" pitchFamily="18" charset="0"/>
              </a:rPr>
              <a:t>instruments enhance tactile sensitivity and allow the clinician to work more precisely and efficiently.</a:t>
            </a:r>
          </a:p>
          <a:p>
            <a:pPr indent="-571500" marL="571500">
              <a:buFont typeface="Wingdings" pitchFamily="2" charset="2"/>
              <a:buChar char="Ø"/>
            </a:pPr>
            <a:r>
              <a:rPr dirty="0" sz="4000" lang="en-US" smtClean="0">
                <a:latin typeface="Times New Roman" pitchFamily="18" charset="0"/>
                <a:cs typeface="Times New Roman" pitchFamily="18" charset="0"/>
              </a:rPr>
              <a:t>Dull </a:t>
            </a:r>
            <a:r>
              <a:rPr dirty="0" sz="4000" lang="en-US">
                <a:latin typeface="Times New Roman" pitchFamily="18" charset="0"/>
                <a:cs typeface="Times New Roman" pitchFamily="18" charset="0"/>
              </a:rPr>
              <a:t>instruments may lead to incomplete </a:t>
            </a:r>
            <a:endParaRPr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rPr>
              <a:t>calculus </a:t>
            </a:r>
            <a:r>
              <a:rPr dirty="0" sz="4000" lang="en-US">
                <a:latin typeface="Times New Roman" pitchFamily="18" charset="0"/>
                <a:cs typeface="Times New Roman" pitchFamily="18" charset="0"/>
              </a:rPr>
              <a:t>removal and unnecessary trauma because </a:t>
            </a:r>
            <a:endParaRPr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rPr>
              <a:t>of </a:t>
            </a:r>
            <a:r>
              <a:rPr dirty="0" sz="4000" lang="en-US">
                <a:latin typeface="Times New Roman" pitchFamily="18" charset="0"/>
                <a:cs typeface="Times New Roman" pitchFamily="18" charset="0"/>
              </a:rPr>
              <a:t>the excess force usually applied to compensate </a:t>
            </a:r>
            <a:endParaRPr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rPr>
              <a:t>for </a:t>
            </a:r>
            <a:r>
              <a:rPr dirty="0" sz="4000" lang="en-US">
                <a:latin typeface="Times New Roman" pitchFamily="18" charset="0"/>
                <a:cs typeface="Times New Roman" pitchFamily="18" charset="0"/>
              </a:rPr>
              <a:t>their ineffectiveness</a:t>
            </a:r>
            <a:r>
              <a:rPr dirty="0" lang="en-US"/>
              <a:t>.</a:t>
            </a:r>
          </a:p>
          <a:p>
            <a:endParaRPr dirty="0" lang="en-US"/>
          </a:p>
        </p:txBody>
      </p:sp>
      <p:pic>
        <p:nvPicPr>
          <p:cNvPr id="2097225" name="Picture 2"/>
          <p:cNvPicPr>
            <a:picLocks noChangeAspect="1" noChangeArrowheads="1"/>
          </p:cNvPicPr>
          <p:nvPr/>
        </p:nvPicPr>
        <p:blipFill>
          <a:blip xmlns:r="http://schemas.openxmlformats.org/officeDocument/2006/relationships" r:embed="rId3"/>
          <a:srcRect/>
          <a:stretch>
            <a:fillRect/>
          </a:stretch>
        </p:blipFill>
        <p:spPr bwMode="auto">
          <a:xfrm>
            <a:off x="10668000" y="5219700"/>
            <a:ext cx="7515225" cy="4953000"/>
          </a:xfrm>
          <a:prstGeom prst="rect"/>
          <a:noFill/>
          <a:ln>
            <a:noFill/>
          </a:ln>
          <a:effectLst/>
        </p:spPr>
      </p:pic>
      <p:pic>
        <p:nvPicPr>
          <p:cNvPr id="2097226" name="Audio 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101357" p14:dur="1600">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sp>
        <p:nvSpPr>
          <p:cNvPr id="1048592" name="AutoShape 3"/>
          <p:cNvSpPr/>
          <p:nvPr/>
        </p:nvSpPr>
        <p:spPr>
          <a:xfrm>
            <a:off x="13184774"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56"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593" name="AutoShape 5"/>
          <p:cNvSpPr/>
          <p:nvPr/>
        </p:nvSpPr>
        <p:spPr>
          <a:xfrm>
            <a:off x="14836493" y="1256010"/>
            <a:ext cx="1799783" cy="28955"/>
          </a:xfrm>
          <a:prstGeom prst="rect"/>
          <a:solidFill>
            <a:srgbClr val="FFFFFF"/>
          </a:solidFill>
        </p:spPr>
      </p:sp>
      <p:pic>
        <p:nvPicPr>
          <p:cNvPr id="2097157"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594"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595" name="TextBox 9"/>
          <p:cNvSpPr txBox="1"/>
          <p:nvPr/>
        </p:nvSpPr>
        <p:spPr>
          <a:xfrm>
            <a:off x="946484" y="1747557"/>
            <a:ext cx="11778916" cy="3670300"/>
          </a:xfrm>
          <a:prstGeom prst="rect"/>
        </p:spPr>
        <p:txBody>
          <a:bodyPr anchor="t" bIns="0" lIns="0" rIns="0" rtlCol="0" tIns="0" wrap="square">
            <a:spAutoFit/>
          </a:bodyPr>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Root </a:t>
            </a:r>
            <a:r>
              <a:rPr dirty="0" sz="4000" lang="en-US">
                <a:latin typeface="Times New Roman" pitchFamily="18" charset="0"/>
                <a:cs typeface="Times New Roman" pitchFamily="18" charset="0"/>
              </a:rPr>
              <a:t>planing is the process by which residual embedded calculus and portions of </a:t>
            </a:r>
            <a:r>
              <a:rPr dirty="0" sz="4000" lang="en-US" smtClean="0">
                <a:latin typeface="Times New Roman" pitchFamily="18" charset="0"/>
                <a:cs typeface="Times New Roman" pitchFamily="18" charset="0"/>
              </a:rPr>
              <a:t>Cementum </a:t>
            </a:r>
            <a:r>
              <a:rPr dirty="0" sz="4000" lang="en-US">
                <a:latin typeface="Times New Roman" pitchFamily="18" charset="0"/>
                <a:cs typeface="Times New Roman" pitchFamily="18" charset="0"/>
              </a:rPr>
              <a:t>are removed from the roots to produce a smooth, hard, clean surface</a:t>
            </a:r>
            <a:r>
              <a:rPr dirty="0" sz="3200" lang="en-US">
                <a:latin typeface="Times New Roman" pitchFamily="18" charset="0"/>
                <a:cs typeface="Times New Roman" pitchFamily="18" charset="0"/>
              </a:rPr>
              <a:t>.</a:t>
            </a:r>
          </a:p>
          <a:p>
            <a:pPr algn="ctr"/>
            <a:endParaRPr b="1" dirty="0" sz="3200" lang="en-US" spc="197">
              <a:solidFill>
                <a:srgbClr val="FFFFFF"/>
              </a:solidFill>
              <a:latin typeface="Montserrat Classic"/>
            </a:endParaRPr>
          </a:p>
        </p:txBody>
      </p:sp>
      <p:pic>
        <p:nvPicPr>
          <p:cNvPr id="2097158" name="Picture 2" descr="C:\Users\Lenovo\Desktop\viber_image_2020-12-24_21-38-23.jpg"/>
          <p:cNvPicPr>
            <a:picLocks noChangeAspect="1" noChangeArrowheads="1"/>
          </p:cNvPicPr>
          <p:nvPr/>
        </p:nvPicPr>
        <p:blipFill>
          <a:blip xmlns:r="http://schemas.openxmlformats.org/officeDocument/2006/relationships" r:embed="rId3"/>
          <a:srcRect/>
          <a:stretch>
            <a:fillRect/>
          </a:stretch>
        </p:blipFill>
        <p:spPr bwMode="auto">
          <a:xfrm>
            <a:off x="10858500" y="4648200"/>
            <a:ext cx="7200900" cy="5372100"/>
          </a:xfrm>
          <a:prstGeom prst="rect"/>
          <a:noFill/>
        </p:spPr>
      </p:pic>
      <p:pic>
        <p:nvPicPr>
          <p:cNvPr id="2097159"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37545">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5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67"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27"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28"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68"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69" name="TextBox 1"/>
          <p:cNvSpPr txBox="1"/>
          <p:nvPr/>
        </p:nvSpPr>
        <p:spPr>
          <a:xfrm>
            <a:off x="381000" y="1790700"/>
            <a:ext cx="14935200" cy="5016758"/>
          </a:xfrm>
          <a:prstGeom prst="rect"/>
          <a:noFill/>
        </p:spPr>
        <p:txBody>
          <a:bodyPr rtlCol="0" wrap="square">
            <a:spAutoFit/>
          </a:bodyPr>
          <a:p>
            <a:r>
              <a:rPr b="1" dirty="0" sz="4000" lang="en-US">
                <a:latin typeface="Times New Roman" pitchFamily="18" charset="0"/>
                <a:cs typeface="Times New Roman" pitchFamily="18" charset="0"/>
              </a:rPr>
              <a:t>Sharpening </a:t>
            </a:r>
            <a:r>
              <a:rPr b="1" dirty="0" sz="4000" lang="en-US" smtClean="0">
                <a:latin typeface="Times New Roman" pitchFamily="18" charset="0"/>
                <a:cs typeface="Times New Roman" pitchFamily="18" charset="0"/>
              </a:rPr>
              <a:t>Stones:</a:t>
            </a:r>
          </a:p>
          <a:p>
            <a:pPr indent="-571500" marL="571500">
              <a:buFont typeface="Wingdings" pitchFamily="2" charset="2"/>
              <a:buChar char="Ø"/>
            </a:pPr>
            <a:r>
              <a:rPr dirty="0" sz="4000" lang="en-US" smtClean="0">
                <a:latin typeface="Times New Roman" pitchFamily="18" charset="0"/>
                <a:cs typeface="Times New Roman" pitchFamily="18" charset="0"/>
              </a:rPr>
              <a:t>It </a:t>
            </a:r>
            <a:r>
              <a:rPr dirty="0" sz="4000" lang="en-US">
                <a:latin typeface="Times New Roman" pitchFamily="18" charset="0"/>
                <a:cs typeface="Times New Roman" pitchFamily="18" charset="0"/>
              </a:rPr>
              <a:t>is impossible to carry out periodontal procedures efficiently </a:t>
            </a:r>
            <a:r>
              <a:rPr dirty="0" sz="4000" lang="en-US" smtClean="0">
                <a:latin typeface="Times New Roman" pitchFamily="18" charset="0"/>
                <a:cs typeface="Times New Roman" pitchFamily="18" charset="0"/>
              </a:rPr>
              <a:t>with dull </a:t>
            </a:r>
            <a:r>
              <a:rPr dirty="0" sz="4000" lang="en-US">
                <a:latin typeface="Times New Roman" pitchFamily="18" charset="0"/>
                <a:cs typeface="Times New Roman" pitchFamily="18" charset="0"/>
              </a:rPr>
              <a:t>instruments</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A </a:t>
            </a:r>
            <a:r>
              <a:rPr dirty="0" sz="4000" lang="en-US">
                <a:latin typeface="Times New Roman" pitchFamily="18" charset="0"/>
                <a:cs typeface="Times New Roman" pitchFamily="18" charset="0"/>
              </a:rPr>
              <a:t>sharp instrument cuts more precisely </a:t>
            </a:r>
            <a:r>
              <a:rPr dirty="0" sz="4000" lang="en-US" smtClean="0">
                <a:latin typeface="Times New Roman" pitchFamily="18" charset="0"/>
                <a:cs typeface="Times New Roman" pitchFamily="18" charset="0"/>
              </a:rPr>
              <a:t>and quickly </a:t>
            </a:r>
            <a:r>
              <a:rPr dirty="0" sz="4000" lang="en-US">
                <a:latin typeface="Times New Roman" pitchFamily="18" charset="0"/>
                <a:cs typeface="Times New Roman" pitchFamily="18" charset="0"/>
              </a:rPr>
              <a:t>than a dull </a:t>
            </a:r>
            <a:r>
              <a:rPr dirty="0" sz="4000" lang="en-US" smtClean="0">
                <a:latin typeface="Times New Roman" pitchFamily="18" charset="0"/>
                <a:cs typeface="Times New Roman" pitchFamily="18" charset="0"/>
              </a:rPr>
              <a:t>instrument.</a:t>
            </a:r>
            <a:endParaRPr b="1"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sym typeface="Wingdings"/>
              </a:rPr>
              <a:t> </a:t>
            </a:r>
            <a:r>
              <a:rPr dirty="0" sz="4000" lang="en-US">
                <a:latin typeface="Times New Roman" pitchFamily="18" charset="0"/>
                <a:cs typeface="Times New Roman" pitchFamily="18" charset="0"/>
                <a:sym typeface="Wingdings"/>
              </a:rPr>
              <a:t>T</a:t>
            </a:r>
            <a:r>
              <a:rPr dirty="0" sz="4000" lang="en-US" smtClean="0">
                <a:latin typeface="Times New Roman" pitchFamily="18" charset="0"/>
                <a:cs typeface="Times New Roman" pitchFamily="18" charset="0"/>
              </a:rPr>
              <a:t>he </a:t>
            </a:r>
            <a:r>
              <a:rPr dirty="0" sz="4000" lang="en-US">
                <a:latin typeface="Times New Roman" pitchFamily="18" charset="0"/>
                <a:cs typeface="Times New Roman" pitchFamily="18" charset="0"/>
              </a:rPr>
              <a:t>surface of the stone </a:t>
            </a:r>
            <a:r>
              <a:rPr dirty="0" sz="4000" lang="en-US" smtClean="0">
                <a:latin typeface="Times New Roman" pitchFamily="18" charset="0"/>
                <a:cs typeface="Times New Roman" pitchFamily="18" charset="0"/>
              </a:rPr>
              <a:t>is made </a:t>
            </a:r>
            <a:r>
              <a:rPr dirty="0" sz="4000" lang="en-US">
                <a:latin typeface="Times New Roman" pitchFamily="18" charset="0"/>
                <a:cs typeface="Times New Roman" pitchFamily="18" charset="0"/>
              </a:rPr>
              <a:t>up of abrasive crystals that are harder than the metal of </a:t>
            </a:r>
            <a:r>
              <a:rPr dirty="0" sz="4000" lang="en-US" smtClean="0">
                <a:latin typeface="Times New Roman" pitchFamily="18" charset="0"/>
                <a:cs typeface="Times New Roman" pitchFamily="18" charset="0"/>
              </a:rPr>
              <a:t>the instrument </a:t>
            </a:r>
            <a:r>
              <a:rPr dirty="0" sz="4000" lang="en-US">
                <a:latin typeface="Times New Roman" pitchFamily="18" charset="0"/>
                <a:cs typeface="Times New Roman" pitchFamily="18" charset="0"/>
              </a:rPr>
              <a:t>to be sharpened.</a:t>
            </a:r>
            <a:r>
              <a:rPr dirty="0" sz="4000" lang="en-US" smtClean="0">
                <a:latin typeface="Times New Roman" pitchFamily="18" charset="0"/>
                <a:cs typeface="Times New Roman" pitchFamily="18" charset="0"/>
              </a:rPr>
              <a:t> </a:t>
            </a:r>
            <a:endParaRPr dirty="0" sz="4000" lang="en-US">
              <a:latin typeface="Times New Roman" pitchFamily="18" charset="0"/>
              <a:cs typeface="Times New Roman" pitchFamily="18" charset="0"/>
            </a:endParaRPr>
          </a:p>
          <a:p>
            <a:endParaRPr dirty="0" sz="4000" lang="en-US">
              <a:latin typeface="Times New Roman" pitchFamily="18" charset="0"/>
              <a:cs typeface="Times New Roman" pitchFamily="18" charset="0"/>
            </a:endParaRPr>
          </a:p>
        </p:txBody>
      </p:sp>
      <p:pic>
        <p:nvPicPr>
          <p:cNvPr id="2097229" name="Audio 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p:transition spd="slow" advTm="55928">
    <p:check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2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70"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30"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31"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71"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72" name="TextBox 1"/>
          <p:cNvSpPr txBox="1"/>
          <p:nvPr/>
        </p:nvSpPr>
        <p:spPr>
          <a:xfrm>
            <a:off x="381000" y="876300"/>
            <a:ext cx="11125200" cy="9941183"/>
          </a:xfrm>
          <a:prstGeom prst="rect"/>
          <a:noFill/>
        </p:spPr>
        <p:txBody>
          <a:bodyPr rtlCol="0" wrap="square">
            <a:spAutoFit/>
          </a:bodyPr>
          <a:p>
            <a:r>
              <a:rPr b="1" dirty="0" sz="4000" lang="en-US">
                <a:latin typeface="Times New Roman" pitchFamily="18" charset="0"/>
                <a:cs typeface="Times New Roman" pitchFamily="18" charset="0"/>
              </a:rPr>
              <a:t>Sharpening </a:t>
            </a:r>
            <a:r>
              <a:rPr b="1" dirty="0" sz="4000" lang="en-US" smtClean="0">
                <a:latin typeface="Times New Roman" pitchFamily="18" charset="0"/>
                <a:cs typeface="Times New Roman" pitchFamily="18" charset="0"/>
              </a:rPr>
              <a:t>Stones:</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Sharpening </a:t>
            </a:r>
            <a:r>
              <a:rPr dirty="0" sz="4000" lang="en-US">
                <a:latin typeface="Times New Roman" pitchFamily="18" charset="0"/>
                <a:cs typeface="Times New Roman" pitchFamily="18" charset="0"/>
              </a:rPr>
              <a:t>stones</a:t>
            </a:r>
            <a:r>
              <a:rPr dirty="0" sz="4000" lang="en-US">
                <a:latin typeface="Times New Roman" pitchFamily="18" charset="0"/>
                <a:cs typeface="Times New Roman" pitchFamily="18" charset="0"/>
                <a:sym typeface="Wingdings"/>
              </a:rPr>
              <a:t> </a:t>
            </a:r>
            <a:r>
              <a:rPr dirty="0" sz="4000" lang="en-US">
                <a:latin typeface="Times New Roman" pitchFamily="18" charset="0"/>
                <a:cs typeface="Times New Roman" pitchFamily="18" charset="0"/>
              </a:rPr>
              <a:t>may be quarried from natural mineral deposits or produced artificially</a:t>
            </a:r>
            <a:r>
              <a:rPr dirty="0" sz="4000" lang="en-US" smtClean="0">
                <a:latin typeface="Times New Roman" pitchFamily="18" charset="0"/>
                <a:cs typeface="Times New Roman" pitchFamily="18" charset="0"/>
              </a:rPr>
              <a:t>.</a:t>
            </a:r>
            <a:endParaRPr b="1"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India </a:t>
            </a:r>
            <a:r>
              <a:rPr dirty="0" sz="4000" lang="en-US">
                <a:latin typeface="Times New Roman" pitchFamily="18" charset="0"/>
                <a:cs typeface="Times New Roman" pitchFamily="18" charset="0"/>
              </a:rPr>
              <a:t>and Arkansas oilstones are examples of natural abrasive stones.</a:t>
            </a:r>
          </a:p>
          <a:p>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err="1" smtClean="0">
                <a:latin typeface="Times New Roman" pitchFamily="18" charset="0"/>
                <a:cs typeface="Times New Roman" pitchFamily="18" charset="0"/>
              </a:rPr>
              <a:t>Carborundum</a:t>
            </a:r>
            <a:r>
              <a:rPr dirty="0" sz="4000" lang="en-US">
                <a:latin typeface="Times New Roman" pitchFamily="18" charset="0"/>
                <a:cs typeface="Times New Roman" pitchFamily="18" charset="0"/>
              </a:rPr>
              <a:t>, ruby, and ceramic stones are synthetically produced</a:t>
            </a:r>
            <a:r>
              <a:rPr dirty="0" sz="4000" lang="en-US" smtClean="0">
                <a:latin typeface="Times New Roman" pitchFamily="18" charset="0"/>
                <a:cs typeface="Times New Roman" pitchFamily="18" charset="0"/>
              </a:rPr>
              <a:t>.</a:t>
            </a:r>
          </a:p>
          <a:p>
            <a:r>
              <a:rPr dirty="0" sz="4000" lang="en-US" smtClean="0">
                <a:sym typeface="Wingdings"/>
              </a:rPr>
              <a:t> </a:t>
            </a:r>
            <a:r>
              <a:rPr dirty="0" sz="4000" lang="en-US" smtClean="0">
                <a:latin typeface="Times New Roman" pitchFamily="18" charset="0"/>
                <a:cs typeface="Times New Roman" pitchFamily="18" charset="0"/>
              </a:rPr>
              <a:t>Sharpening </a:t>
            </a:r>
            <a:r>
              <a:rPr dirty="0" sz="4000" lang="en-US">
                <a:latin typeface="Times New Roman" pitchFamily="18" charset="0"/>
                <a:cs typeface="Times New Roman" pitchFamily="18" charset="0"/>
              </a:rPr>
              <a:t>stones can also be categorized by their method of use</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Mounted </a:t>
            </a:r>
            <a:r>
              <a:rPr dirty="0" sz="4000" lang="en-US">
                <a:latin typeface="Times New Roman" pitchFamily="18" charset="0"/>
                <a:cs typeface="Times New Roman" pitchFamily="18" charset="0"/>
              </a:rPr>
              <a:t>Rotary </a:t>
            </a:r>
            <a:r>
              <a:rPr dirty="0" sz="4000" lang="en-US" smtClean="0">
                <a:latin typeface="Times New Roman" pitchFamily="18" charset="0"/>
                <a:cs typeface="Times New Roman" pitchFamily="18" charset="0"/>
              </a:rPr>
              <a:t>Stones</a:t>
            </a:r>
          </a:p>
          <a:p>
            <a:r>
              <a:rPr dirty="0" sz="4000" lang="en-US" smtClean="0">
                <a:latin typeface="Times New Roman" pitchFamily="18" charset="0"/>
                <a:cs typeface="Times New Roman" pitchFamily="18" charset="0"/>
                <a:sym typeface="Wingdings"/>
              </a:rPr>
              <a:t> </a:t>
            </a:r>
            <a:r>
              <a:rPr dirty="0" sz="4000" lang="en-US" err="1" smtClean="0">
                <a:latin typeface="Times New Roman" pitchFamily="18" charset="0"/>
                <a:cs typeface="Times New Roman" pitchFamily="18" charset="0"/>
              </a:rPr>
              <a:t>Unmounted</a:t>
            </a:r>
            <a:r>
              <a:rPr dirty="0" sz="4000" lang="en-US" smtClean="0">
                <a:latin typeface="Times New Roman" pitchFamily="18" charset="0"/>
                <a:cs typeface="Times New Roman" pitchFamily="18" charset="0"/>
              </a:rPr>
              <a:t> </a:t>
            </a:r>
            <a:r>
              <a:rPr dirty="0" sz="4000" lang="en-US">
                <a:latin typeface="Times New Roman" pitchFamily="18" charset="0"/>
                <a:cs typeface="Times New Roman" pitchFamily="18" charset="0"/>
              </a:rPr>
              <a:t>Stones or Sharpening </a:t>
            </a:r>
            <a:r>
              <a:rPr dirty="0" sz="4000" lang="en-US" smtClean="0">
                <a:latin typeface="Times New Roman" pitchFamily="18" charset="0"/>
                <a:cs typeface="Times New Roman" pitchFamily="18" charset="0"/>
              </a:rPr>
              <a:t>Cards</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Diamond </a:t>
            </a:r>
            <a:r>
              <a:rPr dirty="0" sz="4000" lang="en-US">
                <a:latin typeface="Times New Roman" pitchFamily="18" charset="0"/>
                <a:cs typeface="Times New Roman" pitchFamily="18" charset="0"/>
              </a:rPr>
              <a:t>Sharpening Cards</a:t>
            </a:r>
          </a:p>
          <a:p>
            <a:endParaRPr dirty="0" sz="4000" lang="en-US">
              <a:latin typeface="Times New Roman" pitchFamily="18" charset="0"/>
              <a:cs typeface="Times New Roman" pitchFamily="18" charset="0"/>
            </a:endParaRPr>
          </a:p>
          <a:p>
            <a:endParaRPr b="1" dirty="0" sz="4000" lang="en-US" smtClean="0">
              <a:latin typeface="Times New Roman" pitchFamily="18" charset="0"/>
              <a:cs typeface="Times New Roman" pitchFamily="18" charset="0"/>
            </a:endParaRPr>
          </a:p>
          <a:p>
            <a:endParaRPr dirty="0" sz="4000" lang="en-US">
              <a:latin typeface="Times New Roman" pitchFamily="18" charset="0"/>
              <a:cs typeface="Times New Roman" pitchFamily="18" charset="0"/>
            </a:endParaRPr>
          </a:p>
          <a:p>
            <a:endParaRPr dirty="0" sz="4000" lang="en-US">
              <a:latin typeface="Times New Roman" pitchFamily="18" charset="0"/>
              <a:cs typeface="Times New Roman" pitchFamily="18" charset="0"/>
            </a:endParaRPr>
          </a:p>
        </p:txBody>
      </p:sp>
      <p:pic>
        <p:nvPicPr>
          <p:cNvPr id="2097232" name="Picture 2"/>
          <p:cNvPicPr>
            <a:picLocks noChangeAspect="1" noChangeArrowheads="1"/>
          </p:cNvPicPr>
          <p:nvPr/>
        </p:nvPicPr>
        <p:blipFill>
          <a:blip xmlns:r="http://schemas.openxmlformats.org/officeDocument/2006/relationships" r:embed="rId3"/>
          <a:stretch>
            <a:fillRect/>
          </a:stretch>
        </p:blipFill>
        <p:spPr bwMode="auto">
          <a:xfrm>
            <a:off x="11506200" y="1638300"/>
            <a:ext cx="6629400" cy="8458200"/>
          </a:xfrm>
          <a:prstGeom prst="rect"/>
          <a:noFill/>
          <a:ln>
            <a:noFill/>
          </a:ln>
          <a:effectLst/>
        </p:spPr>
      </p:pic>
      <p:pic>
        <p:nvPicPr>
          <p:cNvPr id="2097233" name="Audio 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202017">
    <p:check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3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73" name="AutoShape 3"/>
          <p:cNvSpPr/>
          <p:nvPr/>
        </p:nvSpPr>
        <p:spPr>
          <a:xfrm>
            <a:off x="12783826" y="14767"/>
            <a:ext cx="5504174" cy="1714500"/>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34" name="Picture 4"/>
          <p:cNvPicPr>
            <a:picLocks noChangeAspect="1"/>
          </p:cNvPicPr>
          <p:nvPr/>
        </p:nvPicPr>
        <p:blipFill>
          <a:blip xmlns:r="http://schemas.openxmlformats.org/officeDocument/2006/relationships" r:embed="rId1"/>
          <a:srcRect/>
          <a:stretch>
            <a:fillRect/>
          </a:stretch>
        </p:blipFill>
        <p:spPr>
          <a:xfrm>
            <a:off x="16870301" y="111564"/>
            <a:ext cx="1417699" cy="1417699"/>
          </a:xfrm>
          <a:prstGeom prst="rect"/>
        </p:spPr>
      </p:pic>
      <p:pic>
        <p:nvPicPr>
          <p:cNvPr id="2097235" name="Picture 6"/>
          <p:cNvPicPr>
            <a:picLocks noChangeAspect="1"/>
          </p:cNvPicPr>
          <p:nvPr/>
        </p:nvPicPr>
        <p:blipFill>
          <a:blip xmlns:r="http://schemas.openxmlformats.org/officeDocument/2006/relationships" r:embed="rId2"/>
          <a:srcRect/>
          <a:stretch>
            <a:fillRect/>
          </a:stretch>
        </p:blipFill>
        <p:spPr>
          <a:xfrm>
            <a:off x="12783826" y="126332"/>
            <a:ext cx="1491370" cy="1491370"/>
          </a:xfrm>
          <a:prstGeom prst="rect"/>
        </p:spPr>
      </p:pic>
      <p:sp>
        <p:nvSpPr>
          <p:cNvPr id="1048674" name="TextBox 9"/>
          <p:cNvSpPr txBox="1"/>
          <p:nvPr/>
        </p:nvSpPr>
        <p:spPr>
          <a:xfrm>
            <a:off x="13266875" y="564081"/>
            <a:ext cx="3489047" cy="595869"/>
          </a:xfrm>
          <a:prstGeom prst="rect"/>
        </p:spPr>
        <p:txBody>
          <a:bodyPr anchor="t" bIns="0" lIns="0" rIns="0" rtlCol="0" tIns="0">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75" name="TextBox 9"/>
          <p:cNvSpPr txBox="1"/>
          <p:nvPr/>
        </p:nvSpPr>
        <p:spPr>
          <a:xfrm>
            <a:off x="571500" y="2095500"/>
            <a:ext cx="9067800" cy="5886227"/>
          </a:xfrm>
          <a:prstGeom prst="rect"/>
        </p:spPr>
        <p:txBody>
          <a:bodyPr anchor="t" bIns="0" lIns="0" rIns="0" rtlCol="0" tIns="0" wrap="square">
            <a:spAutoFit/>
          </a:bodyPr>
          <a:p>
            <a:pPr algn="ctr">
              <a:lnSpc>
                <a:spcPts val="2520"/>
              </a:lnSpc>
            </a:pPr>
            <a:r>
              <a:rPr b="1" dirty="0" sz="4000" lang="en-US" spc="197" smtClean="0">
                <a:solidFill>
                  <a:srgbClr val="FFFFFF"/>
                </a:solidFill>
                <a:latin typeface="Times New Roman" pitchFamily="18" charset="0"/>
                <a:cs typeface="Times New Roman" pitchFamily="18" charset="0"/>
              </a:rPr>
              <a:t>Department of:</a:t>
            </a:r>
          </a:p>
          <a:p>
            <a:pPr algn="justLow">
              <a:lnSpc>
                <a:spcPts val="2520"/>
              </a:lnSpc>
            </a:pPr>
            <a:r>
              <a:rPr b="1" dirty="0" sz="4000" lang="en-US" spc="197"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Sharpness </a:t>
            </a:r>
            <a:r>
              <a:rPr dirty="0" sz="4000" lang="en-US">
                <a:latin typeface="Times New Roman" pitchFamily="18" charset="0"/>
                <a:cs typeface="Times New Roman" pitchFamily="18" charset="0"/>
              </a:rPr>
              <a:t>can be evaluated by sight and touch in one of the following </a:t>
            </a:r>
            <a:r>
              <a:rPr dirty="0" sz="4000" lang="en-US" smtClean="0">
                <a:latin typeface="Times New Roman" pitchFamily="18" charset="0"/>
                <a:cs typeface="Times New Roman" pitchFamily="18" charset="0"/>
              </a:rPr>
              <a:t>ways:</a:t>
            </a:r>
          </a:p>
          <a:p>
            <a:r>
              <a:rPr dirty="0" sz="4000" lang="en-US">
                <a:latin typeface="Times New Roman" pitchFamily="18" charset="0"/>
                <a:cs typeface="Times New Roman" pitchFamily="18" charset="0"/>
              </a:rPr>
              <a:t>1- Reflection of light .</a:t>
            </a:r>
          </a:p>
          <a:p>
            <a:r>
              <a:rPr dirty="0" sz="4000" lang="en-US">
                <a:latin typeface="Times New Roman" pitchFamily="18" charset="0"/>
                <a:cs typeface="Times New Roman" pitchFamily="18" charset="0"/>
              </a:rPr>
              <a:t>2. Tactile evaluation of sharpness by “sharpening test stick.”</a:t>
            </a:r>
          </a:p>
          <a:p>
            <a:pPr algn="ctr"/>
            <a:r>
              <a:rPr dirty="0" sz="4000" lang="en-US">
                <a:latin typeface="Times New Roman" pitchFamily="18" charset="0"/>
                <a:cs typeface="Times New Roman" pitchFamily="18" charset="0"/>
              </a:rPr>
              <a:t>Note: Holding curette in modified pen grasp </a:t>
            </a:r>
          </a:p>
          <a:p>
            <a:r>
              <a:rPr dirty="0" sz="4000" lang="en-US">
                <a:latin typeface="Times New Roman" pitchFamily="18" charset="0"/>
                <a:cs typeface="Times New Roman" pitchFamily="18" charset="0"/>
              </a:rPr>
              <a:t>with a finger rest to provide stable fulcrum</a:t>
            </a:r>
          </a:p>
          <a:p>
            <a:r>
              <a:rPr dirty="0" sz="4000" lang="en-US">
                <a:latin typeface="Times New Roman" pitchFamily="18" charset="0"/>
                <a:cs typeface="Times New Roman" pitchFamily="18" charset="0"/>
              </a:rPr>
              <a:t>Detect base of pocket </a:t>
            </a:r>
          </a:p>
          <a:p>
            <a:r>
              <a:rPr dirty="0" sz="4000" lang="en-US">
                <a:latin typeface="Times New Roman" pitchFamily="18" charset="0"/>
                <a:cs typeface="Times New Roman" pitchFamily="18" charset="0"/>
              </a:rPr>
              <a:t>Firm working stroke.</a:t>
            </a:r>
          </a:p>
          <a:p>
            <a:pPr algn="ctr"/>
            <a:r>
              <a:rPr dirty="0" sz="4000" lang="en-US" spc="197" smtClean="0">
                <a:solidFill>
                  <a:srgbClr val="FFFFFF"/>
                </a:solidFill>
                <a:latin typeface="Times New Roman" pitchFamily="18" charset="0"/>
                <a:cs typeface="Times New Roman" pitchFamily="18" charset="0"/>
              </a:rPr>
              <a:t>H</a:t>
            </a:r>
            <a:r>
              <a:rPr b="1" dirty="0" sz="3200" lang="en-US" spc="197" smtClean="0">
                <a:solidFill>
                  <a:srgbClr val="FFFFFF"/>
                </a:solidFill>
                <a:latin typeface="Montserrat Classic"/>
              </a:rPr>
              <a:t>ERE</a:t>
            </a:r>
            <a:endParaRPr b="1" dirty="0" sz="3200" lang="en-US" spc="197">
              <a:solidFill>
                <a:srgbClr val="FFFFFF"/>
              </a:solidFill>
              <a:latin typeface="Montserrat Classic"/>
            </a:endParaRPr>
          </a:p>
        </p:txBody>
      </p:sp>
      <p:pic>
        <p:nvPicPr>
          <p:cNvPr id="2097236" name="Picture 6"/>
          <p:cNvPicPr>
            <a:picLocks noChangeAspect="1" noChangeArrowheads="1"/>
          </p:cNvPicPr>
          <p:nvPr/>
        </p:nvPicPr>
        <p:blipFill rotWithShape="1">
          <a:blip xmlns:r="http://schemas.openxmlformats.org/officeDocument/2006/relationships" r:embed="rId3"/>
          <a:srcRect l="26184" t="65281"/>
          <a:stretch>
            <a:fillRect/>
          </a:stretch>
        </p:blipFill>
        <p:spPr bwMode="auto">
          <a:xfrm>
            <a:off x="10287000" y="2095500"/>
            <a:ext cx="7696200" cy="7086600"/>
          </a:xfrm>
          <a:prstGeom prst="rect"/>
          <a:noFill/>
          <a:ln>
            <a:noFill/>
          </a:ln>
          <a:effectLst/>
        </p:spPr>
      </p:pic>
      <p:pic>
        <p:nvPicPr>
          <p:cNvPr id="2097237"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154113" p14:dur="1100">
        <p14:switch dir="r"/>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3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76"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38"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39"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77"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78" name="TextBox 9"/>
          <p:cNvSpPr txBox="1"/>
          <p:nvPr/>
        </p:nvSpPr>
        <p:spPr>
          <a:xfrm>
            <a:off x="571500" y="3848100"/>
            <a:ext cx="9067800" cy="813043"/>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Department of:</a:t>
            </a:r>
          </a:p>
          <a:p>
            <a:pPr algn="ctr"/>
            <a:r>
              <a:rPr b="1" dirty="0" sz="3200" lang="en-US" spc="197" smtClean="0">
                <a:solidFill>
                  <a:srgbClr val="FFFFFF"/>
                </a:solidFill>
                <a:latin typeface="Montserrat Classic"/>
              </a:rPr>
              <a:t>HERE</a:t>
            </a:r>
            <a:endParaRPr b="1" dirty="0" sz="3200" lang="en-US" spc="197">
              <a:solidFill>
                <a:srgbClr val="FFFFFF"/>
              </a:solidFill>
              <a:latin typeface="Montserrat Classic"/>
            </a:endParaRPr>
          </a:p>
        </p:txBody>
      </p:sp>
      <p:pic>
        <p:nvPicPr>
          <p:cNvPr id="2097240" name="Picture 2"/>
          <p:cNvPicPr>
            <a:picLocks noChangeAspect="1" noChangeArrowheads="1"/>
          </p:cNvPicPr>
          <p:nvPr/>
        </p:nvPicPr>
        <p:blipFill>
          <a:blip xmlns:r="http://schemas.openxmlformats.org/officeDocument/2006/relationships" r:embed="rId3"/>
          <a:srcRect/>
          <a:stretch>
            <a:fillRect/>
          </a:stretch>
        </p:blipFill>
        <p:spPr bwMode="auto">
          <a:xfrm>
            <a:off x="152400" y="1638300"/>
            <a:ext cx="5638800" cy="8229600"/>
          </a:xfrm>
          <a:prstGeom prst="rect"/>
          <a:noFill/>
          <a:ln>
            <a:noFill/>
          </a:ln>
          <a:effectLst/>
        </p:spPr>
      </p:pic>
      <p:pic>
        <p:nvPicPr>
          <p:cNvPr id="2097241" name="Picture 3"/>
          <p:cNvPicPr>
            <a:picLocks noChangeAspect="1" noChangeArrowheads="1"/>
          </p:cNvPicPr>
          <p:nvPr/>
        </p:nvPicPr>
        <p:blipFill>
          <a:blip xmlns:r="http://schemas.openxmlformats.org/officeDocument/2006/relationships" r:embed="rId4"/>
          <a:srcRect/>
          <a:stretch>
            <a:fillRect/>
          </a:stretch>
        </p:blipFill>
        <p:spPr bwMode="auto">
          <a:xfrm>
            <a:off x="6019801" y="1638300"/>
            <a:ext cx="5334000" cy="8229600"/>
          </a:xfrm>
          <a:prstGeom prst="rect"/>
          <a:noFill/>
          <a:ln>
            <a:noFill/>
          </a:ln>
          <a:effectLst/>
        </p:spPr>
      </p:pic>
      <p:pic>
        <p:nvPicPr>
          <p:cNvPr id="2097242" name="Picture 2"/>
          <p:cNvPicPr>
            <a:picLocks noChangeAspect="1" noChangeArrowheads="1"/>
          </p:cNvPicPr>
          <p:nvPr/>
        </p:nvPicPr>
        <p:blipFill>
          <a:blip xmlns:r="http://schemas.openxmlformats.org/officeDocument/2006/relationships" r:embed="rId5"/>
          <a:srcRect/>
          <a:stretch>
            <a:fillRect/>
          </a:stretch>
        </p:blipFill>
        <p:spPr bwMode="auto">
          <a:xfrm>
            <a:off x="11568760" y="1638300"/>
            <a:ext cx="6566840" cy="8229600"/>
          </a:xfrm>
          <a:prstGeom prst="rect"/>
          <a:noFill/>
          <a:ln>
            <a:noFill/>
          </a:ln>
          <a:effectLst/>
        </p:spPr>
      </p:pic>
      <p:pic>
        <p:nvPicPr>
          <p:cNvPr id="2097243" name="Audio 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xmlns:r="http://schemas.openxmlformats.org/officeDocument/2006/relationships" r:embed="rId8"/>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67614" p14:dur="1600">
        <p14:prism isContent="1"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4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79"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44"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45"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80"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81" name="TextBox 9"/>
          <p:cNvSpPr txBox="1"/>
          <p:nvPr/>
        </p:nvSpPr>
        <p:spPr>
          <a:xfrm>
            <a:off x="571500" y="777156"/>
            <a:ext cx="15659100" cy="8938344"/>
          </a:xfrm>
          <a:prstGeom prst="rect"/>
        </p:spPr>
        <p:txBody>
          <a:bodyPr anchor="t" bIns="0" lIns="0" rIns="0" rtlCol="0" tIns="0" wrap="square">
            <a:spAutoFit/>
          </a:bodyPr>
          <a:p>
            <a:pPr>
              <a:lnSpc>
                <a:spcPts val="2520"/>
              </a:lnSpc>
            </a:pPr>
            <a:r>
              <a:rPr b="1" dirty="0" sz="4000" lang="en-US" smtClean="0">
                <a:latin typeface="Times New Roman" pitchFamily="18" charset="0"/>
                <a:cs typeface="Times New Roman" pitchFamily="18" charset="0"/>
              </a:rPr>
              <a:t>strokes:</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Three </a:t>
            </a:r>
            <a:r>
              <a:rPr dirty="0" sz="4000" lang="en-US">
                <a:latin typeface="Times New Roman" pitchFamily="18" charset="0"/>
                <a:cs typeface="Times New Roman" pitchFamily="18" charset="0"/>
              </a:rPr>
              <a:t>basic types of strokes are used during instrumentation: the exploratory stroke, the scaling stroke, and the root-</a:t>
            </a:r>
            <a:r>
              <a:rPr dirty="0" sz="4000" lang="en-US" err="1">
                <a:latin typeface="Times New Roman" pitchFamily="18" charset="0"/>
                <a:cs typeface="Times New Roman" pitchFamily="18" charset="0"/>
              </a:rPr>
              <a:t>planing</a:t>
            </a:r>
            <a:r>
              <a:rPr dirty="0" sz="4000" lang="en-US">
                <a:latin typeface="Times New Roman" pitchFamily="18" charset="0"/>
                <a:cs typeface="Times New Roman" pitchFamily="18" charset="0"/>
              </a:rPr>
              <a:t> stroke.</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Any </a:t>
            </a:r>
            <a:r>
              <a:rPr dirty="0" sz="4000" lang="en-US">
                <a:latin typeface="Times New Roman" pitchFamily="18" charset="0"/>
                <a:cs typeface="Times New Roman" pitchFamily="18" charset="0"/>
              </a:rPr>
              <a:t>of these basic strokes may be activated by a pull or push motion in a vertical, oblique, or horizontal direction.</a:t>
            </a:r>
          </a:p>
          <a:p>
            <a:pPr indent="-571500" marL="571500">
              <a:buFont typeface="Wingdings" pitchFamily="2" charset="2"/>
              <a:buChar char="Ø"/>
            </a:pPr>
            <a:r>
              <a:rPr dirty="0" sz="4000" i="1" lang="en-US" smtClean="0">
                <a:latin typeface="Times New Roman" pitchFamily="18" charset="0"/>
                <a:cs typeface="Times New Roman" pitchFamily="18" charset="0"/>
              </a:rPr>
              <a:t>Vertical </a:t>
            </a:r>
            <a:r>
              <a:rPr dirty="0" sz="4000" lang="en-US">
                <a:latin typeface="Times New Roman" pitchFamily="18" charset="0"/>
                <a:cs typeface="Times New Roman" pitchFamily="18" charset="0"/>
              </a:rPr>
              <a:t>and </a:t>
            </a:r>
            <a:r>
              <a:rPr dirty="0" sz="4000" i="1" lang="en-US">
                <a:latin typeface="Times New Roman" pitchFamily="18" charset="0"/>
                <a:cs typeface="Times New Roman" pitchFamily="18" charset="0"/>
              </a:rPr>
              <a:t>oblique </a:t>
            </a:r>
            <a:r>
              <a:rPr dirty="0" sz="4000" lang="en-US">
                <a:latin typeface="Times New Roman" pitchFamily="18" charset="0"/>
                <a:cs typeface="Times New Roman" pitchFamily="18" charset="0"/>
              </a:rPr>
              <a:t>strokes are used most frequently. </a:t>
            </a:r>
            <a:r>
              <a:rPr dirty="0" sz="4000" i="1" lang="en-US" smtClean="0">
                <a:latin typeface="Times New Roman" pitchFamily="18" charset="0"/>
                <a:cs typeface="Times New Roman" pitchFamily="18" charset="0"/>
              </a:rPr>
              <a:t>Horizontal </a:t>
            </a:r>
            <a:r>
              <a:rPr dirty="0" sz="4000" lang="en-US">
                <a:latin typeface="Times New Roman" pitchFamily="18" charset="0"/>
                <a:cs typeface="Times New Roman" pitchFamily="18" charset="0"/>
              </a:rPr>
              <a:t>strokes are used selectively on line angles or deep pockets that cannot be negotiated with vertical or oblique </a:t>
            </a:r>
            <a:r>
              <a:rPr dirty="0" sz="4000" lang="en-US" smtClean="0">
                <a:latin typeface="Times New Roman" pitchFamily="18" charset="0"/>
                <a:cs typeface="Times New Roman" pitchFamily="18" charset="0"/>
              </a:rPr>
              <a:t>strokes.</a:t>
            </a:r>
          </a:p>
          <a:p>
            <a:pPr indent="-571500" marL="571500">
              <a:buFont typeface="Wingdings" pitchFamily="2" charset="2"/>
              <a:buChar char="Ø"/>
            </a:pPr>
            <a:r>
              <a:rPr dirty="0" sz="4000" lang="en-US" smtClean="0">
                <a:latin typeface="Times New Roman" pitchFamily="18" charset="0"/>
                <a:cs typeface="Times New Roman" pitchFamily="18" charset="0"/>
              </a:rPr>
              <a:t>The direction, length</a:t>
            </a:r>
            <a:r>
              <a:rPr dirty="0" sz="4000" lang="en-US">
                <a:latin typeface="Times New Roman" pitchFamily="18" charset="0"/>
                <a:cs typeface="Times New Roman" pitchFamily="18" charset="0"/>
              </a:rPr>
              <a:t>, pressure, and number of strokes necessary for either </a:t>
            </a:r>
            <a:r>
              <a:rPr dirty="0" sz="4000" lang="en-US" smtClean="0">
                <a:latin typeface="Times New Roman" pitchFamily="18" charset="0"/>
                <a:cs typeface="Times New Roman" pitchFamily="18" charset="0"/>
              </a:rPr>
              <a:t>scaling or </a:t>
            </a:r>
            <a:r>
              <a:rPr dirty="0" sz="4000" lang="en-US">
                <a:latin typeface="Times New Roman" pitchFamily="18" charset="0"/>
                <a:cs typeface="Times New Roman" pitchFamily="18" charset="0"/>
              </a:rPr>
              <a:t>root planing are determined by four major factors</a:t>
            </a:r>
            <a:r>
              <a:rPr dirty="0" sz="4000" lang="en-US" smtClean="0">
                <a:latin typeface="Times New Roman" pitchFamily="18" charset="0"/>
                <a:cs typeface="Times New Roman" pitchFamily="18" charset="0"/>
              </a:rPr>
              <a:t>:</a:t>
            </a:r>
          </a:p>
          <a:p>
            <a:pPr indent="-571500" marL="571500">
              <a:buFont typeface="Wingdings" pitchFamily="2" charset="2"/>
              <a:buChar char="Ø"/>
            </a:pPr>
            <a:r>
              <a:rPr dirty="0" sz="4000" lang="en-US" smtClean="0">
                <a:latin typeface="Times New Roman" pitchFamily="18" charset="0"/>
                <a:cs typeface="Times New Roman" pitchFamily="18" charset="0"/>
              </a:rPr>
              <a:t> </a:t>
            </a:r>
            <a:r>
              <a:rPr dirty="0" sz="4000" lang="en-US">
                <a:latin typeface="Times New Roman" pitchFamily="18" charset="0"/>
                <a:cs typeface="Times New Roman" pitchFamily="18" charset="0"/>
              </a:rPr>
              <a:t>(1) </a:t>
            </a:r>
            <a:r>
              <a:rPr dirty="0" sz="4000" lang="en-US" smtClean="0">
                <a:latin typeface="Times New Roman" pitchFamily="18" charset="0"/>
                <a:cs typeface="Times New Roman" pitchFamily="18" charset="0"/>
              </a:rPr>
              <a:t>gingival position </a:t>
            </a:r>
            <a:r>
              <a:rPr dirty="0" sz="4000" lang="en-US">
                <a:latin typeface="Times New Roman" pitchFamily="18" charset="0"/>
                <a:cs typeface="Times New Roman" pitchFamily="18" charset="0"/>
              </a:rPr>
              <a:t>and </a:t>
            </a:r>
            <a:r>
              <a:rPr dirty="0" sz="4000" lang="en-US" smtClean="0">
                <a:latin typeface="Times New Roman" pitchFamily="18" charset="0"/>
                <a:cs typeface="Times New Roman" pitchFamily="18" charset="0"/>
              </a:rPr>
              <a:t>tone.</a:t>
            </a:r>
          </a:p>
          <a:p>
            <a:pPr indent="-571500" marL="571500">
              <a:buFont typeface="Wingdings" pitchFamily="2" charset="2"/>
              <a:buChar char="Ø"/>
            </a:pPr>
            <a:r>
              <a:rPr dirty="0" sz="4000" lang="en-US" smtClean="0">
                <a:latin typeface="Times New Roman" pitchFamily="18" charset="0"/>
                <a:cs typeface="Times New Roman" pitchFamily="18" charset="0"/>
              </a:rPr>
              <a:t>(2</a:t>
            </a:r>
            <a:r>
              <a:rPr dirty="0" sz="4000" lang="en-US">
                <a:latin typeface="Times New Roman" pitchFamily="18" charset="0"/>
                <a:cs typeface="Times New Roman" pitchFamily="18" charset="0"/>
              </a:rPr>
              <a:t>) pocket depth and </a:t>
            </a:r>
            <a:r>
              <a:rPr dirty="0" sz="4000" lang="en-US" smtClean="0">
                <a:latin typeface="Times New Roman" pitchFamily="18" charset="0"/>
                <a:cs typeface="Times New Roman" pitchFamily="18" charset="0"/>
              </a:rPr>
              <a:t>shape.</a:t>
            </a:r>
          </a:p>
          <a:p>
            <a:pPr indent="-571500" marL="571500">
              <a:buFont typeface="Wingdings" pitchFamily="2" charset="2"/>
              <a:buChar char="Ø"/>
            </a:pPr>
            <a:r>
              <a:rPr dirty="0" sz="4000" lang="en-US" smtClean="0">
                <a:latin typeface="Times New Roman" pitchFamily="18" charset="0"/>
                <a:cs typeface="Times New Roman" pitchFamily="18" charset="0"/>
              </a:rPr>
              <a:t> </a:t>
            </a:r>
            <a:r>
              <a:rPr dirty="0" sz="4000" lang="en-US">
                <a:latin typeface="Times New Roman" pitchFamily="18" charset="0"/>
                <a:cs typeface="Times New Roman" pitchFamily="18" charset="0"/>
              </a:rPr>
              <a:t>(3) tooth </a:t>
            </a:r>
            <a:r>
              <a:rPr dirty="0" sz="4000" lang="en-US" smtClean="0">
                <a:latin typeface="Times New Roman" pitchFamily="18" charset="0"/>
                <a:cs typeface="Times New Roman" pitchFamily="18" charset="0"/>
              </a:rPr>
              <a:t>contour.</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(4</a:t>
            </a:r>
            <a:r>
              <a:rPr dirty="0" sz="4000" lang="en-US">
                <a:latin typeface="Times New Roman" pitchFamily="18" charset="0"/>
                <a:cs typeface="Times New Roman" pitchFamily="18" charset="0"/>
              </a:rPr>
              <a:t>) the amount and nature of the calculus or roughness.</a:t>
            </a:r>
            <a:endParaRPr b="1" dirty="0" sz="4000" lang="en-US" spc="197" smtClean="0">
              <a:solidFill>
                <a:srgbClr val="FFFFFF"/>
              </a:solidFill>
              <a:latin typeface="Times New Roman" pitchFamily="18" charset="0"/>
              <a:cs typeface="Times New Roman" pitchFamily="18" charset="0"/>
            </a:endParaRPr>
          </a:p>
          <a:p>
            <a:pPr algn="ctr"/>
            <a:r>
              <a:rPr b="1" dirty="0" sz="4000" lang="en-US" spc="197" smtClean="0">
                <a:solidFill>
                  <a:srgbClr val="FFFFFF"/>
                </a:solidFill>
                <a:latin typeface="Times New Roman" pitchFamily="18" charset="0"/>
                <a:cs typeface="Times New Roman" pitchFamily="18" charset="0"/>
              </a:rPr>
              <a:t>HERE</a:t>
            </a:r>
            <a:endParaRPr b="1" dirty="0" sz="4000" lang="en-US" spc="197">
              <a:solidFill>
                <a:srgbClr val="FFFFFF"/>
              </a:solidFill>
              <a:latin typeface="Times New Roman" pitchFamily="18" charset="0"/>
              <a:cs typeface="Times New Roman" pitchFamily="18" charset="0"/>
            </a:endParaRPr>
          </a:p>
        </p:txBody>
      </p:sp>
      <p:pic>
        <p:nvPicPr>
          <p:cNvPr id="2097246" name="Audio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p:transition spd="slow" advTm="97488">
    <p:blinds dir="vert"/>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4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82"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47"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48"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83"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84" name="TextBox 9"/>
          <p:cNvSpPr txBox="1"/>
          <p:nvPr/>
        </p:nvSpPr>
        <p:spPr>
          <a:xfrm>
            <a:off x="571500" y="3848100"/>
            <a:ext cx="9067800" cy="813043"/>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Department of:</a:t>
            </a:r>
          </a:p>
          <a:p>
            <a:pPr algn="ctr"/>
            <a:r>
              <a:rPr b="1" dirty="0" sz="3200" lang="en-US" spc="197" smtClean="0">
                <a:solidFill>
                  <a:srgbClr val="FFFFFF"/>
                </a:solidFill>
                <a:latin typeface="Montserrat Classic"/>
              </a:rPr>
              <a:t>HERE</a:t>
            </a:r>
            <a:endParaRPr b="1" dirty="0" sz="3200" lang="en-US" spc="197">
              <a:solidFill>
                <a:srgbClr val="FFFFFF"/>
              </a:solidFill>
              <a:latin typeface="Montserrat Classic"/>
            </a:endParaRPr>
          </a:p>
        </p:txBody>
      </p:sp>
      <p:pic>
        <p:nvPicPr>
          <p:cNvPr id="2097249" name="Picture 2"/>
          <p:cNvPicPr>
            <a:picLocks noChangeAspect="1" noChangeArrowheads="1"/>
          </p:cNvPicPr>
          <p:nvPr/>
        </p:nvPicPr>
        <p:blipFill>
          <a:blip xmlns:r="http://schemas.openxmlformats.org/officeDocument/2006/relationships" r:embed="rId3"/>
          <a:stretch>
            <a:fillRect/>
          </a:stretch>
        </p:blipFill>
        <p:spPr bwMode="auto">
          <a:xfrm>
            <a:off x="381000" y="1790700"/>
            <a:ext cx="14706600" cy="8229600"/>
          </a:xfrm>
          <a:prstGeom prst="rect"/>
          <a:noFill/>
          <a:ln>
            <a:noFill/>
          </a:ln>
          <a:effectLst/>
        </p:spPr>
      </p:pic>
      <p:pic>
        <p:nvPicPr>
          <p:cNvPr id="2097250"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8248">
    <p:check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5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sp>
        <p:nvSpPr>
          <p:cNvPr id="1048685" name="AutoShape 3"/>
          <p:cNvSpPr/>
          <p:nvPr/>
        </p:nvSpPr>
        <p:spPr>
          <a:xfrm>
            <a:off x="12783826" y="14767"/>
            <a:ext cx="5504174" cy="1714500"/>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51" name="Picture 4"/>
          <p:cNvPicPr>
            <a:picLocks noChangeAspect="1"/>
          </p:cNvPicPr>
          <p:nvPr/>
        </p:nvPicPr>
        <p:blipFill>
          <a:blip xmlns:r="http://schemas.openxmlformats.org/officeDocument/2006/relationships" r:embed="rId1"/>
          <a:srcRect/>
          <a:stretch>
            <a:fillRect/>
          </a:stretch>
        </p:blipFill>
        <p:spPr>
          <a:xfrm>
            <a:off x="16870301" y="111564"/>
            <a:ext cx="1417699" cy="1417699"/>
          </a:xfrm>
          <a:prstGeom prst="rect"/>
        </p:spPr>
      </p:pic>
      <p:pic>
        <p:nvPicPr>
          <p:cNvPr id="2097252" name="Picture 6"/>
          <p:cNvPicPr>
            <a:picLocks noChangeAspect="1"/>
          </p:cNvPicPr>
          <p:nvPr/>
        </p:nvPicPr>
        <p:blipFill>
          <a:blip xmlns:r="http://schemas.openxmlformats.org/officeDocument/2006/relationships" r:embed="rId2"/>
          <a:srcRect/>
          <a:stretch>
            <a:fillRect/>
          </a:stretch>
        </p:blipFill>
        <p:spPr>
          <a:xfrm>
            <a:off x="12783826" y="126332"/>
            <a:ext cx="1491370" cy="1491370"/>
          </a:xfrm>
          <a:prstGeom prst="rect"/>
        </p:spPr>
      </p:pic>
      <p:sp>
        <p:nvSpPr>
          <p:cNvPr id="1048686" name="TextBox 9"/>
          <p:cNvSpPr txBox="1"/>
          <p:nvPr/>
        </p:nvSpPr>
        <p:spPr>
          <a:xfrm>
            <a:off x="13266875" y="564081"/>
            <a:ext cx="3489047" cy="595869"/>
          </a:xfrm>
          <a:prstGeom prst="rect"/>
        </p:spPr>
        <p:txBody>
          <a:bodyPr anchor="t" bIns="0" lIns="0" rIns="0" rtlCol="0" tIns="0">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87" name="Oval 1"/>
          <p:cNvSpPr/>
          <p:nvPr/>
        </p:nvSpPr>
        <p:spPr>
          <a:xfrm>
            <a:off x="381001" y="3086100"/>
            <a:ext cx="5943600" cy="5918139"/>
          </a:xfrm>
          <a:prstGeom prst="ellipse"/>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688" name="TextBox 9"/>
          <p:cNvSpPr txBox="1"/>
          <p:nvPr/>
        </p:nvSpPr>
        <p:spPr>
          <a:xfrm>
            <a:off x="1143000" y="5057214"/>
            <a:ext cx="4800600" cy="1428596"/>
          </a:xfrm>
          <a:prstGeom prst="rect"/>
        </p:spPr>
        <p:txBody>
          <a:bodyPr anchor="t" bIns="0" lIns="0" rIns="0" rtlCol="0" tIns="0" wrap="square">
            <a:spAutoFit/>
          </a:bodyPr>
          <a:p>
            <a:pPr>
              <a:lnSpc>
                <a:spcPts val="2520"/>
              </a:lnSpc>
            </a:pPr>
            <a:endParaRPr b="1" dirty="0" sz="3200" lang="en-US" spc="197" smtClean="0">
              <a:latin typeface="Montserrat Classic"/>
            </a:endParaRPr>
          </a:p>
          <a:p>
            <a:r>
              <a:rPr b="1" dirty="0" sz="4000" lang="en-US">
                <a:latin typeface="Times New Roman" pitchFamily="18" charset="0"/>
                <a:cs typeface="Times New Roman" pitchFamily="18" charset="0"/>
              </a:rPr>
              <a:t>E</a:t>
            </a:r>
            <a:r>
              <a:rPr b="1" dirty="0" sz="4000" lang="en-US" smtClean="0">
                <a:latin typeface="Times New Roman" pitchFamily="18" charset="0"/>
                <a:cs typeface="Times New Roman" pitchFamily="18" charset="0"/>
              </a:rPr>
              <a:t>xploratory </a:t>
            </a:r>
            <a:r>
              <a:rPr b="1" dirty="0" sz="4000" lang="en-US">
                <a:latin typeface="Times New Roman" pitchFamily="18" charset="0"/>
                <a:cs typeface="Times New Roman" pitchFamily="18" charset="0"/>
              </a:rPr>
              <a:t>stroke</a:t>
            </a:r>
            <a:endParaRPr b="1" dirty="0" sz="4000" lang="en-US" spc="197">
              <a:solidFill>
                <a:srgbClr val="FFFFFF"/>
              </a:solidFill>
              <a:latin typeface="Times New Roman" pitchFamily="18" charset="0"/>
              <a:cs typeface="Times New Roman" pitchFamily="18" charset="0"/>
            </a:endParaRPr>
          </a:p>
          <a:p>
            <a:pPr algn="ctr"/>
            <a:endParaRPr b="1" dirty="0" sz="3200" lang="en-US" spc="197">
              <a:solidFill>
                <a:srgbClr val="FFFFFF"/>
              </a:solidFill>
              <a:latin typeface="Montserrat Classic"/>
            </a:endParaRPr>
          </a:p>
        </p:txBody>
      </p:sp>
      <p:sp>
        <p:nvSpPr>
          <p:cNvPr id="1048689" name="Oval 9"/>
          <p:cNvSpPr/>
          <p:nvPr/>
        </p:nvSpPr>
        <p:spPr>
          <a:xfrm>
            <a:off x="6309437" y="2949135"/>
            <a:ext cx="5981698" cy="5916134"/>
          </a:xfrm>
          <a:prstGeom prst="ellipse"/>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690" name="Oval 10"/>
          <p:cNvSpPr/>
          <p:nvPr/>
        </p:nvSpPr>
        <p:spPr>
          <a:xfrm>
            <a:off x="12306298" y="2949135"/>
            <a:ext cx="5600702" cy="5916134"/>
          </a:xfrm>
          <a:prstGeom prst="ellipse"/>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sp>
        <p:nvSpPr>
          <p:cNvPr id="1048691" name="TextBox 9"/>
          <p:cNvSpPr txBox="1"/>
          <p:nvPr/>
        </p:nvSpPr>
        <p:spPr>
          <a:xfrm>
            <a:off x="13529512" y="4791551"/>
            <a:ext cx="3340790" cy="1723549"/>
          </a:xfrm>
          <a:prstGeom prst="rect"/>
        </p:spPr>
        <p:txBody>
          <a:bodyPr anchor="t" bIns="0" lIns="0" rIns="0" rtlCol="0" tIns="0" wrap="square">
            <a:spAutoFit/>
          </a:bodyPr>
          <a:p>
            <a:endParaRPr b="1" dirty="0" sz="3200" lang="en-US" spc="197">
              <a:solidFill>
                <a:srgbClr val="FFFFFF"/>
              </a:solidFill>
              <a:latin typeface="Montserrat Classic"/>
            </a:endParaRPr>
          </a:p>
          <a:p>
            <a:pPr algn="ctr"/>
            <a:r>
              <a:rPr b="1" dirty="0" sz="4000" lang="en-US">
                <a:latin typeface="Times New Roman" pitchFamily="18" charset="0"/>
                <a:cs typeface="Times New Roman" pitchFamily="18" charset="0"/>
              </a:rPr>
              <a:t>R</a:t>
            </a:r>
            <a:r>
              <a:rPr b="1" dirty="0" sz="4000" lang="en-US" smtClean="0">
                <a:latin typeface="Times New Roman" pitchFamily="18" charset="0"/>
                <a:cs typeface="Times New Roman" pitchFamily="18" charset="0"/>
              </a:rPr>
              <a:t>oot-</a:t>
            </a:r>
            <a:r>
              <a:rPr b="1" dirty="0" sz="4000" lang="en-US" err="1" smtClean="0">
                <a:latin typeface="Times New Roman" pitchFamily="18" charset="0"/>
                <a:cs typeface="Times New Roman" pitchFamily="18" charset="0"/>
              </a:rPr>
              <a:t>planing</a:t>
            </a:r>
            <a:r>
              <a:rPr b="1" dirty="0" sz="4000" lang="en-US" smtClean="0">
                <a:latin typeface="Times New Roman" pitchFamily="18" charset="0"/>
                <a:cs typeface="Times New Roman" pitchFamily="18" charset="0"/>
              </a:rPr>
              <a:t> </a:t>
            </a:r>
            <a:r>
              <a:rPr b="1" dirty="0" sz="4000" lang="en-US">
                <a:latin typeface="Times New Roman" pitchFamily="18" charset="0"/>
                <a:cs typeface="Times New Roman" pitchFamily="18" charset="0"/>
              </a:rPr>
              <a:t>stroke</a:t>
            </a:r>
            <a:endParaRPr b="1" dirty="0" sz="4000" lang="en-US" spc="197">
              <a:solidFill>
                <a:srgbClr val="FFFFFF"/>
              </a:solidFill>
              <a:latin typeface="Times New Roman" pitchFamily="18" charset="0"/>
              <a:cs typeface="Times New Roman" pitchFamily="18" charset="0"/>
            </a:endParaRPr>
          </a:p>
        </p:txBody>
      </p:sp>
      <p:sp>
        <p:nvSpPr>
          <p:cNvPr id="1048692" name="TextBox 4"/>
          <p:cNvSpPr txBox="1"/>
          <p:nvPr/>
        </p:nvSpPr>
        <p:spPr>
          <a:xfrm>
            <a:off x="7391400" y="5273814"/>
            <a:ext cx="4267200" cy="707886"/>
          </a:xfrm>
          <a:prstGeom prst="rect"/>
          <a:noFill/>
        </p:spPr>
        <p:txBody>
          <a:bodyPr rtlCol="0" wrap="square">
            <a:spAutoFit/>
          </a:bodyPr>
          <a:p>
            <a:r>
              <a:rPr b="1" dirty="0" sz="4000" lang="en-US">
                <a:latin typeface="Times New Roman" pitchFamily="18" charset="0"/>
                <a:cs typeface="Times New Roman" pitchFamily="18" charset="0"/>
              </a:rPr>
              <a:t>scaling stroke</a:t>
            </a:r>
            <a:endParaRPr dirty="0" sz="4000" lang="en-US">
              <a:latin typeface="Times New Roman" pitchFamily="18" charset="0"/>
              <a:cs typeface="Times New Roman" pitchFamily="18" charset="0"/>
            </a:endParaRPr>
          </a:p>
        </p:txBody>
      </p:sp>
      <p:pic>
        <p:nvPicPr>
          <p:cNvPr id="2097253" name="Audio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p:transition spd="slow" advTm="7012">
    <p:randomBar dir="vert"/>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5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693" name="AutoShape 3"/>
          <p:cNvSpPr/>
          <p:nvPr/>
        </p:nvSpPr>
        <p:spPr>
          <a:xfrm>
            <a:off x="0" y="0"/>
            <a:ext cx="18288001" cy="2429256"/>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54" name="Picture 4"/>
          <p:cNvPicPr>
            <a:picLocks noChangeAspect="1"/>
          </p:cNvPicPr>
          <p:nvPr/>
        </p:nvPicPr>
        <p:blipFill>
          <a:blip xmlns:r="http://schemas.openxmlformats.org/officeDocument/2006/relationships" r:embed="rId1"/>
          <a:srcRect/>
          <a:stretch>
            <a:fillRect/>
          </a:stretch>
        </p:blipFill>
        <p:spPr>
          <a:xfrm>
            <a:off x="16980066" y="140307"/>
            <a:ext cx="1307933" cy="1307933"/>
          </a:xfrm>
          <a:prstGeom prst="rect"/>
        </p:spPr>
      </p:pic>
      <p:pic>
        <p:nvPicPr>
          <p:cNvPr id="2097255" name="Picture 6"/>
          <p:cNvPicPr>
            <a:picLocks noChangeAspect="1"/>
          </p:cNvPicPr>
          <p:nvPr/>
        </p:nvPicPr>
        <p:blipFill>
          <a:blip xmlns:r="http://schemas.openxmlformats.org/officeDocument/2006/relationships" r:embed="rId2"/>
          <a:srcRect/>
          <a:stretch>
            <a:fillRect/>
          </a:stretch>
        </p:blipFill>
        <p:spPr>
          <a:xfrm>
            <a:off x="12817252" y="104774"/>
            <a:ext cx="1369846" cy="1369846"/>
          </a:xfrm>
          <a:prstGeom prst="rect"/>
        </p:spPr>
      </p:pic>
      <p:sp>
        <p:nvSpPr>
          <p:cNvPr id="1048694" name="TextBox 9"/>
          <p:cNvSpPr txBox="1"/>
          <p:nvPr/>
        </p:nvSpPr>
        <p:spPr>
          <a:xfrm>
            <a:off x="14097000" y="392646"/>
            <a:ext cx="3074696" cy="64120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95" name="TextBox 1"/>
          <p:cNvSpPr txBox="1"/>
          <p:nvPr/>
        </p:nvSpPr>
        <p:spPr>
          <a:xfrm>
            <a:off x="457200" y="1733590"/>
            <a:ext cx="17297400" cy="9582110"/>
          </a:xfrm>
          <a:prstGeom prst="rect"/>
          <a:noFill/>
        </p:spPr>
        <p:txBody>
          <a:bodyPr rtlCol="0" wrap="square">
            <a:spAutoFit/>
          </a:bodyPr>
          <a:p>
            <a:r>
              <a:rPr b="1" dirty="0" sz="4000" lang="en-US">
                <a:latin typeface="Times New Roman" pitchFamily="18" charset="0"/>
                <a:cs typeface="Times New Roman" pitchFamily="18" charset="0"/>
              </a:rPr>
              <a:t>Exploratory stroke: </a:t>
            </a:r>
            <a:r>
              <a:rPr dirty="0" sz="4000" lang="en-US">
                <a:latin typeface="Times New Roman" pitchFamily="18" charset="0"/>
                <a:cs typeface="Times New Roman" pitchFamily="18" charset="0"/>
              </a:rPr>
              <a:t>is a </a:t>
            </a:r>
            <a:r>
              <a:rPr dirty="0" sz="4000" lang="en-US" smtClean="0">
                <a:latin typeface="Times New Roman" pitchFamily="18" charset="0"/>
                <a:cs typeface="Times New Roman" pitchFamily="18" charset="0"/>
              </a:rPr>
              <a:t>light </a:t>
            </a:r>
            <a:r>
              <a:rPr dirty="0" sz="4000" lang="en-US">
                <a:latin typeface="Times New Roman" pitchFamily="18" charset="0"/>
                <a:cs typeface="Times New Roman" pitchFamily="18" charset="0"/>
              </a:rPr>
              <a:t>“feeling” stroke that is used with probes and explorers to evaluate the dimensions of the pocket and to detect calculus and irregularities of the tooth surface.</a:t>
            </a:r>
          </a:p>
          <a:p>
            <a:r>
              <a:rPr dirty="0" sz="4000" lang="en-US">
                <a:latin typeface="Times New Roman" pitchFamily="18" charset="0"/>
                <a:cs typeface="Times New Roman" pitchFamily="18" charset="0"/>
                <a:sym typeface="Wingdings"/>
              </a:rPr>
              <a:t> </a:t>
            </a:r>
            <a:r>
              <a:rPr dirty="0" sz="4000" lang="en-US">
                <a:latin typeface="Times New Roman" pitchFamily="18" charset="0"/>
                <a:cs typeface="Times New Roman" pitchFamily="18" charset="0"/>
              </a:rPr>
              <a:t>The instrument is </a:t>
            </a:r>
            <a:r>
              <a:rPr dirty="0" sz="4000" lang="en-US" smtClean="0">
                <a:latin typeface="Times New Roman" pitchFamily="18" charset="0"/>
                <a:cs typeface="Times New Roman" pitchFamily="18" charset="0"/>
              </a:rPr>
              <a:t>grasped lightly </a:t>
            </a:r>
            <a:r>
              <a:rPr dirty="0" sz="4000" lang="en-US">
                <a:latin typeface="Times New Roman" pitchFamily="18" charset="0"/>
                <a:cs typeface="Times New Roman" pitchFamily="18" charset="0"/>
              </a:rPr>
              <a:t>and adapted with light pressure against the tooth to achieve maximal tactile sensitivity</a:t>
            </a:r>
            <a:r>
              <a:rPr dirty="0" sz="4000" lang="en-US" smtClean="0">
                <a:latin typeface="Times New Roman" pitchFamily="18" charset="0"/>
                <a:cs typeface="Times New Roman" pitchFamily="18" charset="0"/>
              </a:rPr>
              <a:t>.</a:t>
            </a:r>
          </a:p>
          <a:p>
            <a:endParaRPr dirty="0" sz="4000" lang="en-US" smtClean="0">
              <a:latin typeface="Times New Roman" pitchFamily="18" charset="0"/>
              <a:cs typeface="Times New Roman" pitchFamily="18" charset="0"/>
            </a:endParaRPr>
          </a:p>
          <a:p>
            <a:pPr>
              <a:lnSpc>
                <a:spcPts val="2520"/>
              </a:lnSpc>
            </a:pPr>
            <a:r>
              <a:rPr b="1" dirty="0" sz="4000" lang="en-US">
                <a:latin typeface="Times New Roman" pitchFamily="18" charset="0"/>
                <a:cs typeface="Times New Roman" pitchFamily="18" charset="0"/>
              </a:rPr>
              <a:t>scaling stroke</a:t>
            </a:r>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rPr>
              <a:t>is a short, powerful pull stroke that is used with blade instrument</a:t>
            </a:r>
          </a:p>
          <a:p>
            <a:pPr>
              <a:lnSpc>
                <a:spcPts val="2520"/>
              </a:lnSpc>
            </a:pPr>
            <a:endParaRPr dirty="0" sz="4000" lang="en-US" smtClean="0">
              <a:latin typeface="Times New Roman" pitchFamily="18" charset="0"/>
              <a:cs typeface="Times New Roman" pitchFamily="18" charset="0"/>
            </a:endParaRPr>
          </a:p>
          <a:p>
            <a:pPr>
              <a:lnSpc>
                <a:spcPts val="2520"/>
              </a:lnSpc>
            </a:pPr>
            <a:r>
              <a:rPr dirty="0" sz="4000" lang="en-US" smtClean="0">
                <a:latin typeface="Times New Roman" pitchFamily="18" charset="0"/>
                <a:cs typeface="Times New Roman" pitchFamily="18" charset="0"/>
              </a:rPr>
              <a:t>for </a:t>
            </a:r>
            <a:r>
              <a:rPr dirty="0" sz="4000" lang="en-US">
                <a:latin typeface="Times New Roman" pitchFamily="18" charset="0"/>
                <a:cs typeface="Times New Roman" pitchFamily="18" charset="0"/>
              </a:rPr>
              <a:t>the removal of both </a:t>
            </a:r>
            <a:r>
              <a:rPr dirty="0" sz="4000" lang="en-US" err="1">
                <a:latin typeface="Times New Roman" pitchFamily="18" charset="0"/>
                <a:cs typeface="Times New Roman" pitchFamily="18" charset="0"/>
              </a:rPr>
              <a:t>supragingival</a:t>
            </a:r>
            <a:r>
              <a:rPr dirty="0" sz="4000" lang="en-US">
                <a:latin typeface="Times New Roman" pitchFamily="18" charset="0"/>
                <a:cs typeface="Times New Roman" pitchFamily="18" charset="0"/>
              </a:rPr>
              <a:t> and subgingival calculus.</a:t>
            </a:r>
          </a:p>
          <a:p>
            <a:pPr>
              <a:lnSpc>
                <a:spcPts val="2520"/>
              </a:lnSpc>
            </a:pPr>
            <a:endParaRPr dirty="0" sz="4000" lang="en-US">
              <a:latin typeface="Times New Roman" pitchFamily="18" charset="0"/>
              <a:cs typeface="Times New Roman" pitchFamily="18" charset="0"/>
            </a:endParaRPr>
          </a:p>
          <a:p>
            <a:pPr>
              <a:lnSpc>
                <a:spcPts val="2520"/>
              </a:lnSpc>
            </a:pPr>
            <a:r>
              <a:rPr dirty="0" sz="4000" lang="en-US">
                <a:latin typeface="Times New Roman" pitchFamily="18" charset="0"/>
                <a:cs typeface="Times New Roman" pitchFamily="18" charset="0"/>
              </a:rPr>
              <a:t>The scaling motion should be initiated in the forearm and transmitted from the </a:t>
            </a:r>
            <a:r>
              <a:rPr dirty="0" sz="4000" lang="en-US" smtClean="0">
                <a:latin typeface="Times New Roman" pitchFamily="18" charset="0"/>
                <a:cs typeface="Times New Roman" pitchFamily="18" charset="0"/>
              </a:rPr>
              <a:t>wrist</a:t>
            </a:r>
          </a:p>
          <a:p>
            <a:pPr>
              <a:lnSpc>
                <a:spcPts val="2520"/>
              </a:lnSpc>
            </a:pPr>
            <a:endParaRPr dirty="0" sz="4000" lang="en-US">
              <a:latin typeface="Times New Roman" pitchFamily="18" charset="0"/>
              <a:cs typeface="Times New Roman" pitchFamily="18" charset="0"/>
            </a:endParaRPr>
          </a:p>
          <a:p>
            <a:pPr>
              <a:lnSpc>
                <a:spcPts val="2520"/>
              </a:lnSpc>
            </a:pPr>
            <a:r>
              <a:rPr dirty="0" sz="4000" lang="en-US" smtClean="0">
                <a:latin typeface="Times New Roman" pitchFamily="18" charset="0"/>
                <a:cs typeface="Times New Roman" pitchFamily="18" charset="0"/>
              </a:rPr>
              <a:t> </a:t>
            </a:r>
            <a:r>
              <a:rPr dirty="0" sz="4000" lang="en-US">
                <a:latin typeface="Times New Roman" pitchFamily="18" charset="0"/>
                <a:cs typeface="Times New Roman" pitchFamily="18" charset="0"/>
              </a:rPr>
              <a:t>to the hand with a slight flexing of the fingers</a:t>
            </a:r>
            <a:r>
              <a:rPr dirty="0" sz="4000" lang="en-US" smtClean="0">
                <a:latin typeface="Times New Roman" pitchFamily="18" charset="0"/>
                <a:cs typeface="Times New Roman" pitchFamily="18" charset="0"/>
              </a:rPr>
              <a:t>.</a:t>
            </a:r>
            <a:endParaRPr dirty="0" sz="4000" lang="en-US">
              <a:latin typeface="Times New Roman" pitchFamily="18" charset="0"/>
              <a:cs typeface="Times New Roman" pitchFamily="18" charset="0"/>
            </a:endParaRPr>
          </a:p>
          <a:p>
            <a:pPr indent="-285750" marL="285750">
              <a:buFont typeface="Wingdings" pitchFamily="2" charset="2"/>
              <a:buChar char="Ø"/>
            </a:pP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scaling stroke is not initiated in the wrist or fingers, nor is it carried out independently without the use of the forearm</a:t>
            </a:r>
            <a:r>
              <a:rPr dirty="0" sz="4000" lang="en-US" smtClean="0">
                <a:latin typeface="Times New Roman" pitchFamily="18" charset="0"/>
                <a:cs typeface="Times New Roman" pitchFamily="18" charset="0"/>
              </a:rPr>
              <a:t>.</a:t>
            </a:r>
          </a:p>
          <a:p>
            <a:pPr indent="-285750" marL="285750">
              <a:buFont typeface="Wingdings" pitchFamily="2" charset="2"/>
              <a:buChar char="Ø"/>
            </a:pPr>
            <a:endParaRPr dirty="0" sz="4000" lang="en-US" smtClean="0">
              <a:latin typeface="Times New Roman" pitchFamily="18" charset="0"/>
              <a:cs typeface="Times New Roman" pitchFamily="18" charset="0"/>
            </a:endParaRPr>
          </a:p>
          <a:p>
            <a:pPr>
              <a:lnSpc>
                <a:spcPts val="2520"/>
              </a:lnSpc>
            </a:pPr>
            <a:endParaRPr b="1" dirty="0" sz="4000" lang="en-US" spc="197">
              <a:latin typeface="Times New Roman" pitchFamily="18" charset="0"/>
              <a:cs typeface="Times New Roman" pitchFamily="18" charset="0"/>
            </a:endParaRPr>
          </a:p>
          <a:p>
            <a:endParaRPr dirty="0" lang="en-US"/>
          </a:p>
          <a:p>
            <a:pPr indent="-285750" marL="285750">
              <a:buFont typeface="Wingdings" pitchFamily="2" charset="2"/>
              <a:buChar char="Ø"/>
            </a:pPr>
            <a:endParaRPr dirty="0" lang="en-US">
              <a:latin typeface="Times New Roman" pitchFamily="18" charset="0"/>
              <a:cs typeface="Times New Roman" pitchFamily="18" charset="0"/>
            </a:endParaRPr>
          </a:p>
          <a:p>
            <a:endParaRPr dirty="0" lang="en-US" smtClean="0"/>
          </a:p>
          <a:p>
            <a:endParaRPr dirty="0" lang="en-US"/>
          </a:p>
          <a:p>
            <a:endParaRPr dirty="0" lang="en-US"/>
          </a:p>
        </p:txBody>
      </p:sp>
      <p:pic>
        <p:nvPicPr>
          <p:cNvPr id="2097256" name="Audio 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p:transition spd="slow" advTm="96435">
    <p:check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5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96" name="AutoShape 3"/>
          <p:cNvSpPr/>
          <p:nvPr/>
        </p:nvSpPr>
        <p:spPr>
          <a:xfrm>
            <a:off x="13218709" y="-50376"/>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57"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97" name="AutoShape 5"/>
          <p:cNvSpPr/>
          <p:nvPr/>
        </p:nvSpPr>
        <p:spPr>
          <a:xfrm>
            <a:off x="14870428" y="1249994"/>
            <a:ext cx="1799783" cy="28955"/>
          </a:xfrm>
          <a:prstGeom prst="rect"/>
          <a:solidFill>
            <a:srgbClr val="FFFFFF"/>
          </a:solidFill>
        </p:spPr>
      </p:sp>
      <p:pic>
        <p:nvPicPr>
          <p:cNvPr id="2097258"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98" name="TextBox 9"/>
          <p:cNvSpPr txBox="1"/>
          <p:nvPr/>
        </p:nvSpPr>
        <p:spPr>
          <a:xfrm>
            <a:off x="14414180" y="439807"/>
            <a:ext cx="2644415" cy="59093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99" name="AutoShape 3"/>
          <p:cNvSpPr/>
          <p:nvPr/>
        </p:nvSpPr>
        <p:spPr>
          <a:xfrm>
            <a:off x="0" y="-2"/>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sp>
        <p:nvSpPr>
          <p:cNvPr id="1048700" name="TextBox 1"/>
          <p:cNvSpPr txBox="1"/>
          <p:nvPr/>
        </p:nvSpPr>
        <p:spPr>
          <a:xfrm>
            <a:off x="914399" y="2247900"/>
            <a:ext cx="12942391" cy="3447098"/>
          </a:xfrm>
          <a:prstGeom prst="rect"/>
          <a:noFill/>
        </p:spPr>
        <p:txBody>
          <a:bodyPr rtlCol="0" wrap="square">
            <a:spAutoFit/>
          </a:bodyPr>
          <a:p>
            <a:r>
              <a:rPr b="1" dirty="0" sz="4000" lang="en-US">
                <a:latin typeface="Times New Roman" pitchFamily="18" charset="0"/>
                <a:cs typeface="Times New Roman" pitchFamily="18" charset="0"/>
              </a:rPr>
              <a:t>Root-planing stroke: </a:t>
            </a:r>
            <a:r>
              <a:rPr dirty="0" sz="4000" lang="en-US">
                <a:latin typeface="Times New Roman" pitchFamily="18" charset="0"/>
                <a:cs typeface="Times New Roman" pitchFamily="18" charset="0"/>
              </a:rPr>
              <a:t>is a moderate to light pull stroke that is used for final smoothing and planing of the root surface. The design of the curette, which allows it to be more easily adapted to subgingival tooth contours, makes it particularly suitable for root planing in periodontal patients.</a:t>
            </a:r>
          </a:p>
          <a:p>
            <a:endParaRPr dirty="0" lang="en-US"/>
          </a:p>
        </p:txBody>
      </p:sp>
      <p:pic>
        <p:nvPicPr>
          <p:cNvPr id="2097259" name="Audio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33299" p14:dur="1400">
        <p14:doors dir="vert"/>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5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701" name="AutoShape 3"/>
          <p:cNvSpPr/>
          <p:nvPr/>
        </p:nvSpPr>
        <p:spPr>
          <a:xfrm>
            <a:off x="13218709" y="-50376"/>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60"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702" name="AutoShape 5"/>
          <p:cNvSpPr/>
          <p:nvPr/>
        </p:nvSpPr>
        <p:spPr>
          <a:xfrm>
            <a:off x="14870428" y="1249994"/>
            <a:ext cx="1799783" cy="28955"/>
          </a:xfrm>
          <a:prstGeom prst="rect"/>
          <a:solidFill>
            <a:srgbClr val="FFFFFF"/>
          </a:solidFill>
        </p:spPr>
      </p:sp>
      <p:pic>
        <p:nvPicPr>
          <p:cNvPr id="2097261"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703" name="TextBox 9"/>
          <p:cNvSpPr txBox="1"/>
          <p:nvPr/>
        </p:nvSpPr>
        <p:spPr>
          <a:xfrm>
            <a:off x="14414180" y="439807"/>
            <a:ext cx="2644415" cy="59093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704" name="TextBox 9"/>
          <p:cNvSpPr txBox="1"/>
          <p:nvPr/>
        </p:nvSpPr>
        <p:spPr>
          <a:xfrm>
            <a:off x="5791200" y="878443"/>
            <a:ext cx="6553200" cy="1305486"/>
          </a:xfrm>
          <a:prstGeom prst="rect"/>
        </p:spPr>
        <p:txBody>
          <a:bodyPr anchor="t" bIns="0" lIns="0" rIns="0" rtlCol="0" tIns="0" wrap="square">
            <a:spAutoFit/>
          </a:bodyPr>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sp>
        <p:nvSpPr>
          <p:cNvPr id="1048705" name="AutoShape 3"/>
          <p:cNvSpPr/>
          <p:nvPr/>
        </p:nvSpPr>
        <p:spPr>
          <a:xfrm>
            <a:off x="0" y="-2"/>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sp>
        <p:nvSpPr>
          <p:cNvPr id="1048706" name="TextBox 1"/>
          <p:cNvSpPr txBox="1"/>
          <p:nvPr/>
        </p:nvSpPr>
        <p:spPr>
          <a:xfrm>
            <a:off x="381000" y="1407287"/>
            <a:ext cx="8305800" cy="5909310"/>
          </a:xfrm>
          <a:prstGeom prst="rect"/>
          <a:noFill/>
        </p:spPr>
        <p:txBody>
          <a:bodyPr rtlCol="0" wrap="square">
            <a:spAutoFit/>
          </a:bodyPr>
          <a:p>
            <a:r>
              <a:rPr dirty="0" sz="4000" lang="en-US">
                <a:latin typeface="Times New Roman" pitchFamily="18" charset="0"/>
                <a:ea typeface="Microsoft Sans Serif" pitchFamily="34" charset="0"/>
                <a:cs typeface="Times New Roman" pitchFamily="18" charset="0"/>
              </a:rPr>
              <a:t>Removal of plaque retentive </a:t>
            </a:r>
            <a:r>
              <a:rPr dirty="0" sz="4000" lang="en-US" smtClean="0">
                <a:latin typeface="Times New Roman" pitchFamily="18" charset="0"/>
                <a:ea typeface="Microsoft Sans Serif" pitchFamily="34" charset="0"/>
                <a:cs typeface="Times New Roman" pitchFamily="18" charset="0"/>
              </a:rPr>
              <a:t>factors:</a:t>
            </a:r>
          </a:p>
          <a:p>
            <a:pPr indent="-609600" marL="609600">
              <a:buFont typeface="Wingdings" pitchFamily="2" charset="2"/>
              <a:buAutoNum type="arabicPeriod"/>
            </a:pPr>
            <a:r>
              <a:rPr dirty="0" sz="4000" lang="en-US">
                <a:latin typeface="Times New Roman" pitchFamily="18" charset="0"/>
                <a:cs typeface="Times New Roman" pitchFamily="18" charset="0"/>
              </a:rPr>
              <a:t>replacement.</a:t>
            </a:r>
          </a:p>
          <a:p>
            <a:pPr indent="-609600" marL="609600">
              <a:buFont typeface="Wingdings" pitchFamily="2" charset="2"/>
              <a:buAutoNum type="arabicPeriod"/>
            </a:pPr>
            <a:r>
              <a:rPr dirty="0" sz="4000" lang="en-US">
                <a:latin typeface="Times New Roman" pitchFamily="18" charset="0"/>
                <a:cs typeface="Times New Roman" pitchFamily="18" charset="0"/>
              </a:rPr>
              <a:t>Using scaler or file.</a:t>
            </a:r>
          </a:p>
          <a:p>
            <a:pPr indent="-609600" marL="609600">
              <a:buFont typeface="Wingdings" pitchFamily="2" charset="2"/>
              <a:buAutoNum type="arabicPeriod"/>
            </a:pPr>
            <a:r>
              <a:rPr dirty="0" sz="4000" lang="en-US">
                <a:latin typeface="Times New Roman" pitchFamily="18" charset="0"/>
                <a:cs typeface="Times New Roman" pitchFamily="18" charset="0"/>
              </a:rPr>
              <a:t>Flame shaped diamond bur mounted on H.P. for rotating movement.</a:t>
            </a:r>
          </a:p>
          <a:p>
            <a:pPr indent="-609600" marL="609600">
              <a:buFont typeface="Wingdings" pitchFamily="2" charset="2"/>
              <a:buAutoNum type="arabicPeriod"/>
            </a:pPr>
            <a:r>
              <a:rPr dirty="0" sz="4000" lang="en-US">
                <a:latin typeface="Times New Roman" pitchFamily="18" charset="0"/>
                <a:cs typeface="Times New Roman" pitchFamily="18" charset="0"/>
              </a:rPr>
              <a:t>Flat diamond stone bur mounted on H.P. for horizontal reciprocal movement (EVA system).</a:t>
            </a:r>
          </a:p>
          <a:p>
            <a:pPr indent="-609600" marL="609600">
              <a:buFont typeface="Wingdings" pitchFamily="2" charset="2"/>
              <a:buAutoNum type="arabicPeriod"/>
            </a:pPr>
            <a:r>
              <a:rPr dirty="0" sz="4000" lang="en-US">
                <a:latin typeface="Times New Roman" pitchFamily="18" charset="0"/>
                <a:cs typeface="Times New Roman" pitchFamily="18" charset="0"/>
              </a:rPr>
              <a:t>Metal strip with special handle.</a:t>
            </a:r>
          </a:p>
          <a:p>
            <a:endParaRPr dirty="0" lang="en-US"/>
          </a:p>
        </p:txBody>
      </p:sp>
      <p:pic>
        <p:nvPicPr>
          <p:cNvPr id="2097262" name="Picture 4"/>
          <p:cNvPicPr>
            <a:picLocks noChangeAspect="1" noChangeArrowheads="1"/>
          </p:cNvPicPr>
          <p:nvPr/>
        </p:nvPicPr>
        <p:blipFill>
          <a:blip xmlns:r="http://schemas.openxmlformats.org/officeDocument/2006/relationships" r:embed="rId3"/>
          <a:srcRect/>
          <a:stretch>
            <a:fillRect/>
          </a:stretch>
        </p:blipFill>
        <p:spPr>
          <a:xfrm>
            <a:off x="9601200" y="1531186"/>
            <a:ext cx="8458200" cy="8260514"/>
          </a:xfrm>
          <a:prstGeom prst="rect"/>
        </p:spPr>
      </p:pic>
      <p:pic>
        <p:nvPicPr>
          <p:cNvPr id="2097263" name="Audio 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140347" p14:dur="1500">
        <p14:window dir="vert"/>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6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596" name="AutoShape 3"/>
          <p:cNvSpPr/>
          <p:nvPr/>
        </p:nvSpPr>
        <p:spPr>
          <a:xfrm>
            <a:off x="13184774"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60"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597" name="AutoShape 5"/>
          <p:cNvSpPr/>
          <p:nvPr/>
        </p:nvSpPr>
        <p:spPr>
          <a:xfrm>
            <a:off x="14836493" y="1256010"/>
            <a:ext cx="1799783" cy="28955"/>
          </a:xfrm>
          <a:prstGeom prst="rect"/>
          <a:solidFill>
            <a:srgbClr val="FFFFFF"/>
          </a:solidFill>
        </p:spPr>
      </p:sp>
      <p:pic>
        <p:nvPicPr>
          <p:cNvPr id="2097161"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598"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599" name="TextBox 9"/>
          <p:cNvSpPr txBox="1"/>
          <p:nvPr/>
        </p:nvSpPr>
        <p:spPr>
          <a:xfrm>
            <a:off x="946484" y="1747557"/>
            <a:ext cx="11321716" cy="6654800"/>
          </a:xfrm>
          <a:prstGeom prst="rect"/>
        </p:spPr>
        <p:txBody>
          <a:bodyPr anchor="t" bIns="0" lIns="0" rIns="0" rtlCol="0" tIns="0" wrap="square">
            <a:spAutoFit/>
          </a:bodyPr>
          <a:p>
            <a:pPr>
              <a:lnSpc>
                <a:spcPts val="2520"/>
              </a:lnSpc>
            </a:pPr>
            <a:endParaRPr b="1" dirty="0" sz="3200" lang="en-US" spc="197" smtClean="0">
              <a:latin typeface="Montserrat Classic"/>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R.P</a:t>
            </a:r>
            <a:r>
              <a:rPr dirty="0" sz="4000" lang="en-US">
                <a:latin typeface="Times New Roman" pitchFamily="18" charset="0"/>
                <a:cs typeface="Times New Roman" pitchFamily="18" charset="0"/>
              </a:rPr>
              <a:t>. done either by closed or opened </a:t>
            </a:r>
            <a:r>
              <a:rPr dirty="0" sz="4000" lang="en-US" smtClean="0">
                <a:latin typeface="Times New Roman" pitchFamily="18" charset="0"/>
                <a:cs typeface="Times New Roman" pitchFamily="18" charset="0"/>
              </a:rPr>
              <a:t>technique:</a:t>
            </a:r>
          </a:p>
          <a:p>
            <a:r>
              <a:rPr b="1" dirty="0" sz="4000" i="1" lang="en-US" u="sng" smtClean="0">
                <a:solidFill>
                  <a:srgbClr val="C00000"/>
                </a:solidFill>
                <a:latin typeface="Times New Roman" pitchFamily="18" charset="0"/>
                <a:cs typeface="Times New Roman" pitchFamily="18" charset="0"/>
              </a:rPr>
              <a:t>Closed:</a:t>
            </a:r>
            <a:r>
              <a:rPr dirty="0" sz="4000" lang="en-US" smtClean="0">
                <a:solidFill>
                  <a:srgbClr val="C00000"/>
                </a:solidFill>
                <a:latin typeface="Times New Roman" pitchFamily="18" charset="0"/>
                <a:cs typeface="Times New Roman" pitchFamily="18" charset="0"/>
              </a:rPr>
              <a:t> </a:t>
            </a:r>
            <a:r>
              <a:rPr dirty="0" sz="4000" lang="en-US">
                <a:latin typeface="Times New Roman" pitchFamily="18" charset="0"/>
                <a:cs typeface="Times New Roman" pitchFamily="18" charset="0"/>
              </a:rPr>
              <a:t>mean without displacement of Gingiva.</a:t>
            </a:r>
          </a:p>
          <a:p>
            <a:r>
              <a:rPr b="1" dirty="0" sz="4000" i="1" lang="en-US" u="sng" smtClean="0">
                <a:solidFill>
                  <a:srgbClr val="C00000"/>
                </a:solidFill>
                <a:latin typeface="Times New Roman" pitchFamily="18" charset="0"/>
                <a:cs typeface="Times New Roman" pitchFamily="18" charset="0"/>
              </a:rPr>
              <a:t>Opened:</a:t>
            </a:r>
            <a:r>
              <a:rPr dirty="0" sz="4000" lang="en-US" smtClean="0">
                <a:latin typeface="Times New Roman" pitchFamily="18" charset="0"/>
                <a:cs typeface="Times New Roman" pitchFamily="18" charset="0"/>
              </a:rPr>
              <a:t> </a:t>
            </a:r>
            <a:r>
              <a:rPr dirty="0" sz="4000" lang="en-US">
                <a:latin typeface="Times New Roman" pitchFamily="18" charset="0"/>
                <a:cs typeface="Times New Roman" pitchFamily="18" charset="0"/>
              </a:rPr>
              <a:t>with displacement of </a:t>
            </a:r>
            <a:r>
              <a:rPr dirty="0" sz="4000" lang="en-US" smtClean="0">
                <a:latin typeface="Times New Roman" pitchFamily="18" charset="0"/>
                <a:cs typeface="Times New Roman" pitchFamily="18" charset="0"/>
              </a:rPr>
              <a:t>Gingiva </a:t>
            </a:r>
            <a:r>
              <a:rPr dirty="0" sz="4000" lang="en-US">
                <a:latin typeface="Times New Roman" pitchFamily="18" charset="0"/>
                <a:cs typeface="Times New Roman" pitchFamily="18" charset="0"/>
              </a:rPr>
              <a:t>&amp; exposure of Root </a:t>
            </a:r>
            <a:r>
              <a:rPr dirty="0" sz="4000" lang="en-US" smtClean="0">
                <a:latin typeface="Times New Roman" pitchFamily="18" charset="0"/>
                <a:cs typeface="Times New Roman" pitchFamily="18" charset="0"/>
              </a:rPr>
              <a:t>surface </a:t>
            </a:r>
            <a:r>
              <a:rPr dirty="0" sz="4000" lang="en-US">
                <a:latin typeface="Times New Roman" pitchFamily="18" charset="0"/>
                <a:cs typeface="Times New Roman" pitchFamily="18" charset="0"/>
              </a:rPr>
              <a:t>&amp; alveolar bone for </a:t>
            </a:r>
            <a:r>
              <a:rPr dirty="0" sz="4000" lang="en-US">
                <a:solidFill>
                  <a:srgbClr val="002060"/>
                </a:solidFill>
                <a:latin typeface="Times New Roman" pitchFamily="18" charset="0"/>
                <a:cs typeface="Times New Roman" pitchFamily="18" charset="0"/>
              </a:rPr>
              <a:t>access &amp; visibility</a:t>
            </a:r>
          </a:p>
          <a:p>
            <a:r>
              <a:rPr b="1" dirty="0" sz="4000" i="1" lang="en-US" u="sng">
                <a:latin typeface="Times New Roman" pitchFamily="18" charset="0"/>
                <a:cs typeface="Times New Roman" pitchFamily="18" charset="0"/>
              </a:rPr>
              <a:t>Instrument used</a:t>
            </a:r>
            <a:r>
              <a:rPr dirty="0" sz="4000" lang="en-US">
                <a:latin typeface="Times New Roman" pitchFamily="18" charset="0"/>
                <a:cs typeface="Times New Roman" pitchFamily="18" charset="0"/>
              </a:rPr>
              <a:t> ;</a:t>
            </a:r>
          </a:p>
          <a:p>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Hand Inst.</a:t>
            </a:r>
            <a:endParaRPr dirty="0" sz="4000" lang="en-US">
              <a:latin typeface="Times New Roman" pitchFamily="18" charset="0"/>
              <a:cs typeface="Times New Roman" pitchFamily="18" charset="0"/>
            </a:endParaRPr>
          </a:p>
          <a:p>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ultrasonic </a:t>
            </a:r>
            <a:r>
              <a:rPr dirty="0" sz="4000" lang="en-US">
                <a:latin typeface="Times New Roman" pitchFamily="18" charset="0"/>
                <a:cs typeface="Times New Roman" pitchFamily="18" charset="0"/>
              </a:rPr>
              <a:t>&amp; sonic </a:t>
            </a:r>
            <a:r>
              <a:rPr dirty="0" sz="4000" lang="en-US" smtClean="0">
                <a:latin typeface="Times New Roman" pitchFamily="18" charset="0"/>
                <a:cs typeface="Times New Roman" pitchFamily="18" charset="0"/>
              </a:rPr>
              <a:t>scaler</a:t>
            </a:r>
            <a:r>
              <a:rPr dirty="0" sz="4000" lang="en-US">
                <a:latin typeface="Times New Roman" pitchFamily="18" charset="0"/>
                <a:cs typeface="Times New Roman" pitchFamily="18" charset="0"/>
              </a:rPr>
              <a:t>.</a:t>
            </a:r>
          </a:p>
          <a:p>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rotating Inst. </a:t>
            </a:r>
            <a:endParaRPr dirty="0" sz="4000" lang="en-US">
              <a:latin typeface="Times New Roman" pitchFamily="18" charset="0"/>
              <a:cs typeface="Times New Roman" pitchFamily="18" charset="0"/>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pic>
        <p:nvPicPr>
          <p:cNvPr id="2097162" name="Audio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76176" p14:dur="1300">
        <p14:pan dir="u"/>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707" name="AutoShape 3"/>
          <p:cNvSpPr/>
          <p:nvPr/>
        </p:nvSpPr>
        <p:spPr>
          <a:xfrm>
            <a:off x="13218709" y="-50376"/>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64"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708" name="AutoShape 5"/>
          <p:cNvSpPr/>
          <p:nvPr/>
        </p:nvSpPr>
        <p:spPr>
          <a:xfrm>
            <a:off x="14870428" y="1249994"/>
            <a:ext cx="1799783" cy="28955"/>
          </a:xfrm>
          <a:prstGeom prst="rect"/>
          <a:solidFill>
            <a:srgbClr val="FFFFFF"/>
          </a:solidFill>
        </p:spPr>
      </p:sp>
      <p:pic>
        <p:nvPicPr>
          <p:cNvPr id="2097265"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709" name="TextBox 9"/>
          <p:cNvSpPr txBox="1"/>
          <p:nvPr/>
        </p:nvSpPr>
        <p:spPr>
          <a:xfrm>
            <a:off x="14414180" y="439807"/>
            <a:ext cx="2644415" cy="59093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710" name="AutoShape 3"/>
          <p:cNvSpPr/>
          <p:nvPr/>
        </p:nvSpPr>
        <p:spPr>
          <a:xfrm>
            <a:off x="0" y="-2"/>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66" name="Picture 4"/>
          <p:cNvPicPr>
            <a:picLocks noChangeAspect="1" noChangeArrowheads="1"/>
          </p:cNvPicPr>
          <p:nvPr/>
        </p:nvPicPr>
        <p:blipFill>
          <a:blip xmlns:r="http://schemas.openxmlformats.org/officeDocument/2006/relationships" r:embed="rId3"/>
          <a:srcRect/>
          <a:stretch>
            <a:fillRect/>
          </a:stretch>
        </p:blipFill>
        <p:spPr>
          <a:xfrm>
            <a:off x="533400" y="1676400"/>
            <a:ext cx="8381999" cy="7810500"/>
          </a:xfrm>
          <a:prstGeom prst="rect"/>
        </p:spPr>
      </p:pic>
      <p:pic>
        <p:nvPicPr>
          <p:cNvPr id="2097267" name="Picture 5"/>
          <p:cNvPicPr>
            <a:picLocks noChangeAspect="1" noChangeArrowheads="1"/>
          </p:cNvPicPr>
          <p:nvPr/>
        </p:nvPicPr>
        <p:blipFill>
          <a:blip xmlns:r="http://schemas.openxmlformats.org/officeDocument/2006/relationships" r:embed="rId4"/>
          <a:srcRect/>
          <a:stretch>
            <a:fillRect/>
          </a:stretch>
        </p:blipFill>
        <p:spPr>
          <a:xfrm>
            <a:off x="9220200" y="1866900"/>
            <a:ext cx="8458200" cy="7620000"/>
          </a:xfrm>
          <a:prstGeom prst="rect"/>
        </p:spPr>
      </p:pic>
      <p:pic>
        <p:nvPicPr>
          <p:cNvPr id="2097268" name="Audio 1">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xmlns:r="http://schemas.openxmlformats.org/officeDocument/2006/relationships" r:embed="rId7"/>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44167" p14:dur="1400">
        <p14:doors dir="vert"/>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6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sp>
        <p:nvSpPr>
          <p:cNvPr id="1048711" name="AutoShape 3"/>
          <p:cNvSpPr/>
          <p:nvPr/>
        </p:nvSpPr>
        <p:spPr>
          <a:xfrm>
            <a:off x="13218709" y="-50376"/>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269"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712" name="AutoShape 5"/>
          <p:cNvSpPr/>
          <p:nvPr/>
        </p:nvSpPr>
        <p:spPr>
          <a:xfrm>
            <a:off x="14870428" y="1249994"/>
            <a:ext cx="1799783" cy="28955"/>
          </a:xfrm>
          <a:prstGeom prst="rect"/>
          <a:solidFill>
            <a:srgbClr val="FFFFFF"/>
          </a:solidFill>
        </p:spPr>
      </p:sp>
      <p:pic>
        <p:nvPicPr>
          <p:cNvPr id="2097270"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713" name="TextBox 9"/>
          <p:cNvSpPr txBox="1"/>
          <p:nvPr/>
        </p:nvSpPr>
        <p:spPr>
          <a:xfrm>
            <a:off x="14414180" y="439807"/>
            <a:ext cx="2644415" cy="590931"/>
          </a:xfrm>
          <a:prstGeom prst="rect"/>
        </p:spPr>
        <p:txBody>
          <a:bodyPr anchor="t" bIns="0" lIns="0" rIns="0" rtlCol="0" tIns="0" wrap="square">
            <a:spAutoFit/>
          </a:bodyPr>
          <a:p>
            <a:pPr algn="ctr">
              <a:lnSpc>
                <a:spcPts val="2520"/>
              </a:lnSpc>
            </a:pPr>
            <a:r>
              <a:rPr b="1" dirty="0" sz="1200" lang="en-US" spc="197">
                <a:solidFill>
                  <a:srgbClr val="FFFFFF"/>
                </a:solidFill>
                <a:latin typeface="Montserrat Classic"/>
              </a:rPr>
              <a:t>UNIVERSITY OF MOSUL</a:t>
            </a:r>
          </a:p>
          <a:p>
            <a:pPr algn="ct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pic>
        <p:nvPicPr>
          <p:cNvPr id="2097271" name="Picture 1"/>
          <p:cNvPicPr>
            <a:picLocks noChangeAspect="1"/>
          </p:cNvPicPr>
          <p:nvPr/>
        </p:nvPicPr>
        <p:blipFill>
          <a:blip xmlns:r="http://schemas.openxmlformats.org/officeDocument/2006/relationships" r:embed="rId3"/>
          <a:stretch>
            <a:fillRect/>
          </a:stretch>
        </p:blipFill>
        <p:spPr>
          <a:xfrm>
            <a:off x="609600" y="4305300"/>
            <a:ext cx="12144377" cy="5715000"/>
          </a:xfrm>
          <a:prstGeom prst="rect"/>
        </p:spPr>
      </p:pic>
      <p:sp>
        <p:nvSpPr>
          <p:cNvPr id="1048714" name="TextBox 9"/>
          <p:cNvSpPr txBox="1"/>
          <p:nvPr/>
        </p:nvSpPr>
        <p:spPr>
          <a:xfrm>
            <a:off x="1447800" y="2781300"/>
            <a:ext cx="9067800" cy="389722"/>
          </a:xfrm>
          <a:prstGeom prst="rect"/>
        </p:spPr>
        <p:txBody>
          <a:bodyPr anchor="t" bIns="0" lIns="0" rIns="0" rtlCol="0" tIns="0" wrap="square">
            <a:spAutoFit/>
          </a:bodyPr>
          <a:p>
            <a:pPr algn="ctr">
              <a:lnSpc>
                <a:spcPts val="2520"/>
              </a:lnSpc>
            </a:pPr>
            <a:r>
              <a:rPr b="1" dirty="0" sz="6000" lang="en-US" spc="197" smtClean="0">
                <a:latin typeface="Montserrat Classic"/>
              </a:rPr>
              <a:t>THE END</a:t>
            </a:r>
            <a:endParaRPr b="1" dirty="0" sz="6000" lang="en-US" spc="197">
              <a:latin typeface="Montserrat Classic"/>
            </a:endParaRPr>
          </a:p>
        </p:txBody>
      </p:sp>
      <p:sp>
        <p:nvSpPr>
          <p:cNvPr id="1048715" name="TextBox 9"/>
          <p:cNvSpPr txBox="1"/>
          <p:nvPr/>
        </p:nvSpPr>
        <p:spPr>
          <a:xfrm>
            <a:off x="14504742" y="1638300"/>
            <a:ext cx="2796815" cy="320601"/>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2020-2021</a:t>
            </a:r>
            <a:endParaRPr b="1" dirty="0" sz="3200" lang="en-US" spc="197">
              <a:solidFill>
                <a:srgbClr val="FFFFFF"/>
              </a:solidFill>
              <a:latin typeface="Montserrat Classic"/>
            </a:endParaRPr>
          </a:p>
        </p:txBody>
      </p:sp>
      <p:pic>
        <p:nvPicPr>
          <p:cNvPr id="2097272" name="Audio 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2267">
    <p:checker/>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2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27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sp>
        <p:nvSpPr>
          <p:cNvPr id="1048600" name="AutoShape 3"/>
          <p:cNvSpPr/>
          <p:nvPr/>
        </p:nvSpPr>
        <p:spPr>
          <a:xfrm>
            <a:off x="13184774"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63"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01" name="AutoShape 5"/>
          <p:cNvSpPr/>
          <p:nvPr/>
        </p:nvSpPr>
        <p:spPr>
          <a:xfrm>
            <a:off x="14836493" y="1256010"/>
            <a:ext cx="1799783" cy="28955"/>
          </a:xfrm>
          <a:prstGeom prst="rect"/>
          <a:solidFill>
            <a:srgbClr val="FFFFFF"/>
          </a:solidFill>
        </p:spPr>
      </p:sp>
      <p:pic>
        <p:nvPicPr>
          <p:cNvPr id="2097164"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02"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03" name="TextBox 9"/>
          <p:cNvSpPr txBox="1"/>
          <p:nvPr/>
        </p:nvSpPr>
        <p:spPr>
          <a:xfrm>
            <a:off x="946484" y="1747557"/>
            <a:ext cx="11169316" cy="7366000"/>
          </a:xfrm>
          <a:prstGeom prst="rect"/>
        </p:spPr>
        <p:txBody>
          <a:bodyPr anchor="t" bIns="0" lIns="0" rIns="0" rtlCol="0" tIns="0" wrap="square">
            <a:spAutoFit/>
          </a:bodyPr>
          <a:p>
            <a:pPr>
              <a:lnSpc>
                <a:spcPts val="2520"/>
              </a:lnSpc>
            </a:pPr>
            <a:endParaRPr b="1" dirty="0" sz="3200" lang="en-US" spc="197" smtClean="0">
              <a:latin typeface="Montserrat Classic"/>
            </a:endParaRPr>
          </a:p>
          <a:p>
            <a:r>
              <a:rPr dirty="0" sz="4000" lang="en-US">
                <a:latin typeface="Times New Roman" pitchFamily="18" charset="0"/>
                <a:cs typeface="Times New Roman" pitchFamily="18" charset="0"/>
              </a:rPr>
              <a:t>Advantages &amp; </a:t>
            </a:r>
            <a:r>
              <a:rPr dirty="0" sz="4000" lang="en-US" smtClean="0">
                <a:latin typeface="Times New Roman" pitchFamily="18" charset="0"/>
                <a:cs typeface="Times New Roman" pitchFamily="18" charset="0"/>
              </a:rPr>
              <a:t>disadvantages:</a:t>
            </a:r>
          </a:p>
          <a:p>
            <a:endParaRPr b="1" dirty="0" sz="4000" lang="en-US" spc="197">
              <a:latin typeface="Times New Roman" pitchFamily="18" charset="0"/>
              <a:cs typeface="Times New Roman" pitchFamily="18" charset="0"/>
            </a:endParaRPr>
          </a:p>
          <a:p>
            <a:pPr indent="-609600" marL="609600">
              <a:buFont typeface="Wingdings" pitchFamily="2" charset="2"/>
              <a:buAutoNum type="arabicPeriod"/>
            </a:pPr>
            <a:r>
              <a:rPr dirty="0" sz="4000" lang="en-US">
                <a:latin typeface="Times New Roman" pitchFamily="18" charset="0"/>
                <a:cs typeface="Times New Roman" pitchFamily="18" charset="0"/>
              </a:rPr>
              <a:t>Less trauma ,</a:t>
            </a:r>
            <a:r>
              <a:rPr dirty="0" sz="4000" lang="en-US" smtClean="0">
                <a:latin typeface="Times New Roman" pitchFamily="18" charset="0"/>
                <a:cs typeface="Times New Roman" pitchFamily="18" charset="0"/>
              </a:rPr>
              <a:t>Gingiva </a:t>
            </a:r>
            <a:r>
              <a:rPr dirty="0" sz="4000" lang="en-US">
                <a:latin typeface="Times New Roman" pitchFamily="18" charset="0"/>
                <a:cs typeface="Times New Roman" pitchFamily="18" charset="0"/>
              </a:rPr>
              <a:t>shrinkage is less (esthetic).</a:t>
            </a:r>
          </a:p>
          <a:p>
            <a:pPr indent="-609600" marL="609600">
              <a:buFont typeface="Wingdings" pitchFamily="2" charset="2"/>
              <a:buAutoNum type="arabicPeriod"/>
            </a:pPr>
            <a:r>
              <a:rPr dirty="0" sz="4000" lang="en-US">
                <a:latin typeface="Times New Roman" pitchFamily="18" charset="0"/>
                <a:cs typeface="Times New Roman" pitchFamily="18" charset="0"/>
              </a:rPr>
              <a:t>Good result with maintenance.</a:t>
            </a:r>
          </a:p>
          <a:p>
            <a:endParaRPr dirty="0" sz="4000" lang="en-US">
              <a:latin typeface="Times New Roman" pitchFamily="18" charset="0"/>
              <a:cs typeface="Times New Roman" pitchFamily="18" charset="0"/>
            </a:endParaRPr>
          </a:p>
          <a:p>
            <a:pPr indent="-609600" marL="609600"/>
            <a:endParaRPr dirty="0" sz="4000" lang="en-US">
              <a:latin typeface="Times New Roman" pitchFamily="18" charset="0"/>
              <a:cs typeface="Times New Roman" pitchFamily="18" charset="0"/>
            </a:endParaRPr>
          </a:p>
          <a:p>
            <a:pPr indent="-609600" marL="609600"/>
            <a:endParaRPr dirty="0" sz="4000" lang="en-US">
              <a:latin typeface="Times New Roman" pitchFamily="18" charset="0"/>
              <a:cs typeface="Times New Roman" pitchFamily="18" charset="0"/>
            </a:endParaRPr>
          </a:p>
          <a:p>
            <a:pPr indent="-609600" marL="609600">
              <a:buFont typeface="Wingdings" pitchFamily="2" charset="2"/>
              <a:buAutoNum type="arabicPeriod"/>
            </a:pPr>
            <a:r>
              <a:rPr dirty="0" sz="4000" i="1" lang="en-US">
                <a:latin typeface="Times New Roman" pitchFamily="18" charset="0"/>
                <a:cs typeface="Times New Roman" pitchFamily="18" charset="0"/>
              </a:rPr>
              <a:t>BUT</a:t>
            </a:r>
            <a:r>
              <a:rPr dirty="0" sz="4000" lang="en-US">
                <a:latin typeface="Times New Roman" pitchFamily="18" charset="0"/>
                <a:cs typeface="Times New Roman" pitchFamily="18" charset="0"/>
              </a:rPr>
              <a:t>, no direct vision so some </a:t>
            </a:r>
            <a:r>
              <a:rPr dirty="0" sz="4000" lang="en-US" smtClean="0">
                <a:latin typeface="Times New Roman" pitchFamily="18" charset="0"/>
                <a:cs typeface="Times New Roman" pitchFamily="18" charset="0"/>
              </a:rPr>
              <a:t>Root </a:t>
            </a:r>
            <a:r>
              <a:rPr dirty="0" sz="4000" lang="en-US">
                <a:latin typeface="Times New Roman" pitchFamily="18" charset="0"/>
                <a:cs typeface="Times New Roman" pitchFamily="18" charset="0"/>
              </a:rPr>
              <a:t>surface are missed.</a:t>
            </a:r>
          </a:p>
          <a:p>
            <a:pPr indent="-609600" marL="609600">
              <a:buFont typeface="Wingdings" pitchFamily="2" charset="2"/>
              <a:buAutoNum type="arabicPeriod"/>
            </a:pPr>
            <a:r>
              <a:rPr dirty="0" sz="4000" lang="en-US">
                <a:latin typeface="Times New Roman" pitchFamily="18" charset="0"/>
                <a:cs typeface="Times New Roman" pitchFamily="18" charset="0"/>
              </a:rPr>
              <a:t>Need manual dexterity.</a:t>
            </a:r>
          </a:p>
          <a:p>
            <a:pPr algn="ctr"/>
            <a:endParaRPr b="1" dirty="0" sz="3200" lang="en-US" spc="197">
              <a:solidFill>
                <a:srgbClr val="FFFFFF"/>
              </a:solidFill>
              <a:latin typeface="Montserrat Classic"/>
            </a:endParaRPr>
          </a:p>
        </p:txBody>
      </p:sp>
      <p:sp>
        <p:nvSpPr>
          <p:cNvPr id="1048604" name="Down Arrow 1"/>
          <p:cNvSpPr/>
          <p:nvPr/>
        </p:nvSpPr>
        <p:spPr>
          <a:xfrm>
            <a:off x="4267200" y="4610100"/>
            <a:ext cx="990600" cy="1752600"/>
          </a:xfrm>
          <a:prstGeom prst="downArrow"/>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65" name="Audio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p:transition spd="slow" advTm="72704">
    <p:randomBar dir="vert"/>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
        <p:nvSpPr>
          <p:cNvPr id="1048605" name="AutoShape 3"/>
          <p:cNvSpPr/>
          <p:nvPr/>
        </p:nvSpPr>
        <p:spPr>
          <a:xfrm>
            <a:off x="13129213" y="-48290"/>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66"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06" name="AutoShape 5"/>
          <p:cNvSpPr/>
          <p:nvPr/>
        </p:nvSpPr>
        <p:spPr>
          <a:xfrm>
            <a:off x="14836493" y="1256010"/>
            <a:ext cx="1799783" cy="28955"/>
          </a:xfrm>
          <a:prstGeom prst="rect"/>
          <a:solidFill>
            <a:srgbClr val="FFFFFF"/>
          </a:solidFill>
        </p:spPr>
      </p:sp>
      <p:pic>
        <p:nvPicPr>
          <p:cNvPr id="2097167"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07"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08" name="TextBox 9"/>
          <p:cNvSpPr txBox="1"/>
          <p:nvPr/>
        </p:nvSpPr>
        <p:spPr>
          <a:xfrm>
            <a:off x="228599" y="1627262"/>
            <a:ext cx="12900613" cy="7707238"/>
          </a:xfrm>
          <a:prstGeom prst="rect"/>
        </p:spPr>
        <p:txBody>
          <a:bodyPr anchor="t" bIns="0" lIns="0" rIns="0" rtlCol="0" tIns="0" wrap="square">
            <a:spAutoFit/>
          </a:bodyPr>
          <a:p>
            <a:pPr>
              <a:lnSpc>
                <a:spcPts val="2520"/>
              </a:lnSpc>
            </a:pPr>
            <a:endParaRPr b="1" dirty="0" sz="3200" lang="en-US" spc="197" smtClean="0">
              <a:latin typeface="Montserrat Classic"/>
            </a:endParaRPr>
          </a:p>
          <a:p>
            <a:r>
              <a:rPr b="1" dirty="0" sz="4000" lang="en-US" smtClean="0">
                <a:latin typeface="Times New Roman" pitchFamily="18" charset="0"/>
                <a:cs typeface="Times New Roman" pitchFamily="18" charset="0"/>
              </a:rPr>
              <a:t>Curettes:</a:t>
            </a:r>
          </a:p>
          <a:p>
            <a:pPr indent="-571500" marL="571500">
              <a:buFont typeface="Wingdings"/>
              <a:buChar char="Ø"/>
            </a:pP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curette is the instrument of choice for removing deep subgingival calculus, root planing, removed altered </a:t>
            </a:r>
            <a:r>
              <a:rPr dirty="0" sz="4000" lang="en-US" smtClean="0">
                <a:latin typeface="Times New Roman" pitchFamily="18" charset="0"/>
                <a:cs typeface="Times New Roman" pitchFamily="18" charset="0"/>
              </a:rPr>
              <a:t>Cementum, </a:t>
            </a:r>
            <a:r>
              <a:rPr dirty="0" sz="4000" lang="en-US">
                <a:latin typeface="Times New Roman" pitchFamily="18" charset="0"/>
                <a:cs typeface="Times New Roman" pitchFamily="18" charset="0"/>
              </a:rPr>
              <a:t>and removing the soft tissue lining the periodontal pocket</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Each working </a:t>
            </a:r>
            <a:r>
              <a:rPr dirty="0" sz="4000" lang="en-US">
                <a:latin typeface="Times New Roman" pitchFamily="18" charset="0"/>
                <a:cs typeface="Times New Roman" pitchFamily="18" charset="0"/>
              </a:rPr>
              <a:t>end has a cutting edge on both sides of the blade and </a:t>
            </a:r>
            <a:r>
              <a:rPr dirty="0" sz="4000" lang="en-US" smtClean="0">
                <a:latin typeface="Times New Roman" pitchFamily="18" charset="0"/>
                <a:cs typeface="Times New Roman" pitchFamily="18" charset="0"/>
              </a:rPr>
              <a:t>a rounded </a:t>
            </a:r>
            <a:r>
              <a:rPr dirty="0" sz="4000" lang="en-US">
                <a:latin typeface="Times New Roman" pitchFamily="18" charset="0"/>
                <a:cs typeface="Times New Roman" pitchFamily="18" charset="0"/>
              </a:rPr>
              <a:t>toe</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Curettes </a:t>
            </a:r>
            <a:r>
              <a:rPr dirty="0" sz="4000" lang="en-US">
                <a:latin typeface="Times New Roman" pitchFamily="18" charset="0"/>
                <a:cs typeface="Times New Roman" pitchFamily="18" charset="0"/>
              </a:rPr>
              <a:t>are finer than sickle scalers and do not </a:t>
            </a:r>
            <a:r>
              <a:rPr dirty="0" sz="4000" lang="en-US" smtClean="0">
                <a:latin typeface="Times New Roman" pitchFamily="18" charset="0"/>
                <a:cs typeface="Times New Roman" pitchFamily="18" charset="0"/>
              </a:rPr>
              <a:t>have any </a:t>
            </a:r>
            <a:r>
              <a:rPr dirty="0" sz="4000" lang="en-US">
                <a:latin typeface="Times New Roman" pitchFamily="18" charset="0"/>
                <a:cs typeface="Times New Roman" pitchFamily="18" charset="0"/>
              </a:rPr>
              <a:t>sharp points or corners other than the cutting edges of </a:t>
            </a:r>
            <a:r>
              <a:rPr dirty="0" sz="4000" lang="en-US" smtClean="0">
                <a:latin typeface="Times New Roman" pitchFamily="18" charset="0"/>
                <a:cs typeface="Times New Roman" pitchFamily="18" charset="0"/>
              </a:rPr>
              <a:t>the blade.</a:t>
            </a:r>
          </a:p>
          <a:p>
            <a:r>
              <a:rPr dirty="0" sz="4000" lang="en-US">
                <a:latin typeface="Times New Roman" pitchFamily="18" charset="0"/>
                <a:cs typeface="Times New Roman" pitchFamily="18" charset="0"/>
              </a:rPr>
              <a:t>Therefore curettes can be adapted for </a:t>
            </a:r>
            <a:r>
              <a:rPr dirty="0" sz="4000" lang="en-US" smtClean="0">
                <a:latin typeface="Times New Roman" pitchFamily="18" charset="0"/>
                <a:cs typeface="Times New Roman" pitchFamily="18" charset="0"/>
              </a:rPr>
              <a:t>and provide </a:t>
            </a:r>
            <a:r>
              <a:rPr dirty="0" sz="4000" lang="en-US">
                <a:latin typeface="Times New Roman" pitchFamily="18" charset="0"/>
                <a:cs typeface="Times New Roman" pitchFamily="18" charset="0"/>
              </a:rPr>
              <a:t>good access to deep pockets, with minimal soft </a:t>
            </a:r>
            <a:r>
              <a:rPr dirty="0" sz="4000" lang="en-US" smtClean="0">
                <a:latin typeface="Times New Roman" pitchFamily="18" charset="0"/>
                <a:cs typeface="Times New Roman" pitchFamily="18" charset="0"/>
              </a:rPr>
              <a:t>tissue traum</a:t>
            </a:r>
            <a:r>
              <a:rPr dirty="0" sz="4000" lang="en-US" smtClean="0"/>
              <a:t>a.</a:t>
            </a:r>
            <a:endParaRPr dirty="0" sz="4000" lang="en-US">
              <a:latin typeface="Times New Roman" pitchFamily="18" charset="0"/>
              <a:cs typeface="Times New Roman" pitchFamily="18" charset="0"/>
            </a:endParaRPr>
          </a:p>
        </p:txBody>
      </p:sp>
      <p:pic>
        <p:nvPicPr>
          <p:cNvPr id="2097168" name="Picture 2"/>
          <p:cNvPicPr>
            <a:picLocks noChangeAspect="1" noChangeArrowheads="1"/>
          </p:cNvPicPr>
          <p:nvPr/>
        </p:nvPicPr>
        <p:blipFill>
          <a:blip xmlns:r="http://schemas.openxmlformats.org/officeDocument/2006/relationships" r:embed="rId3"/>
          <a:srcRect/>
          <a:stretch>
            <a:fillRect/>
          </a:stretch>
        </p:blipFill>
        <p:spPr bwMode="auto">
          <a:xfrm>
            <a:off x="12954000" y="1747557"/>
            <a:ext cx="5257800" cy="7891743"/>
          </a:xfrm>
          <a:prstGeom prst="rect"/>
          <a:noFill/>
          <a:ln>
            <a:noFill/>
          </a:ln>
          <a:effectLst/>
        </p:spPr>
      </p:pic>
      <p:pic>
        <p:nvPicPr>
          <p:cNvPr id="2097169"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p:transition spd="slow" advTm="91163">
    <p:blinds dir="vert"/>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6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09" name="AutoShape 3"/>
          <p:cNvSpPr/>
          <p:nvPr/>
        </p:nvSpPr>
        <p:spPr>
          <a:xfrm>
            <a:off x="13184774"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70"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10" name="AutoShape 5"/>
          <p:cNvSpPr/>
          <p:nvPr/>
        </p:nvSpPr>
        <p:spPr>
          <a:xfrm>
            <a:off x="14836493" y="1256010"/>
            <a:ext cx="1799783" cy="28955"/>
          </a:xfrm>
          <a:prstGeom prst="rect"/>
          <a:solidFill>
            <a:srgbClr val="FFFFFF"/>
          </a:solidFill>
        </p:spPr>
      </p:sp>
      <p:pic>
        <p:nvPicPr>
          <p:cNvPr id="2097171"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11"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12" name="TextBox 9"/>
          <p:cNvSpPr txBox="1"/>
          <p:nvPr/>
        </p:nvSpPr>
        <p:spPr>
          <a:xfrm>
            <a:off x="228600" y="1181100"/>
            <a:ext cx="10896600" cy="6845464"/>
          </a:xfrm>
          <a:prstGeom prst="rect"/>
        </p:spPr>
        <p:txBody>
          <a:bodyPr anchor="t" bIns="0" lIns="0" rIns="0" rtlCol="0" tIns="0" wrap="square">
            <a:spAutoFit/>
          </a:bodyPr>
          <a:p>
            <a:pPr>
              <a:lnSpc>
                <a:spcPts val="2520"/>
              </a:lnSpc>
            </a:pPr>
            <a:endParaRPr b="1" dirty="0" sz="3200" lang="en-US" spc="197" smtClean="0">
              <a:latin typeface="Montserrat Classic"/>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two basic </a:t>
            </a:r>
            <a:r>
              <a:rPr dirty="0" sz="4000" lang="en-US" smtClean="0">
                <a:latin typeface="Times New Roman" pitchFamily="18" charset="0"/>
                <a:cs typeface="Times New Roman" pitchFamily="18" charset="0"/>
              </a:rPr>
              <a:t>types of </a:t>
            </a:r>
            <a:r>
              <a:rPr dirty="0" sz="4000" lang="en-US">
                <a:latin typeface="Times New Roman" pitchFamily="18" charset="0"/>
                <a:cs typeface="Times New Roman" pitchFamily="18" charset="0"/>
              </a:rPr>
              <a:t>curettes:</a:t>
            </a:r>
          </a:p>
          <a:p>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a:latin typeface="Times New Roman" pitchFamily="18" charset="0"/>
                <a:cs typeface="Times New Roman" pitchFamily="18" charset="0"/>
                <a:sym typeface="Wingdings"/>
              </a:rPr>
              <a:t>U</a:t>
            </a:r>
            <a:r>
              <a:rPr dirty="0" sz="4000" lang="en-US" smtClean="0">
                <a:latin typeface="Times New Roman" pitchFamily="18" charset="0"/>
                <a:cs typeface="Times New Roman" pitchFamily="18" charset="0"/>
              </a:rPr>
              <a:t>niversal.</a:t>
            </a:r>
            <a:endParaRPr dirty="0" sz="4000" lang="en-US">
              <a:latin typeface="Times New Roman" pitchFamily="18" charset="0"/>
              <a:cs typeface="Times New Roman" pitchFamily="18" charset="0"/>
            </a:endParaRPr>
          </a:p>
          <a:p>
            <a:r>
              <a:rPr dirty="0" sz="4000" lang="en-US">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a:latin typeface="Times New Roman" pitchFamily="18" charset="0"/>
                <a:cs typeface="Times New Roman" pitchFamily="18" charset="0"/>
              </a:rPr>
              <a:t>Gracey </a:t>
            </a:r>
            <a:r>
              <a:rPr dirty="0" sz="4000" lang="en-US" smtClean="0">
                <a:latin typeface="Times New Roman" pitchFamily="18" charset="0"/>
                <a:cs typeface="Times New Roman" pitchFamily="18" charset="0"/>
              </a:rPr>
              <a:t>curette (area specific).</a:t>
            </a:r>
            <a:endParaRPr dirty="0" sz="4000" lang="en-US">
              <a:latin typeface="Times New Roman" pitchFamily="18" charset="0"/>
              <a:cs typeface="Times New Roman" pitchFamily="18" charset="0"/>
            </a:endParaRPr>
          </a:p>
          <a:p>
            <a:endParaRPr dirty="0" sz="4000" lang="en-US" smtClean="0">
              <a:latin typeface="Times New Roman" pitchFamily="18" charset="0"/>
              <a:cs typeface="Times New Roman" pitchFamily="18" charset="0"/>
            </a:endParaRPr>
          </a:p>
          <a:p>
            <a:pPr indent="-571500" marL="571500">
              <a:buFont typeface="Wingdings"/>
              <a:buChar char="Ø"/>
            </a:pPr>
            <a:r>
              <a:rPr dirty="0" sz="4000" lang="en-US" smtClean="0">
                <a:latin typeface="Times New Roman" pitchFamily="18" charset="0"/>
                <a:cs typeface="Times New Roman" pitchFamily="18" charset="0"/>
              </a:rPr>
              <a:t>The </a:t>
            </a:r>
            <a:r>
              <a:rPr dirty="0" sz="4000" i="1" lang="en-US">
                <a:latin typeface="Times New Roman" pitchFamily="18" charset="0"/>
                <a:cs typeface="Times New Roman" pitchFamily="18" charset="0"/>
              </a:rPr>
              <a:t>cutting edge </a:t>
            </a:r>
            <a:r>
              <a:rPr dirty="0" sz="4000" lang="en-US">
                <a:latin typeface="Times New Roman" pitchFamily="18" charset="0"/>
                <a:cs typeface="Times New Roman" pitchFamily="18" charset="0"/>
              </a:rPr>
              <a:t>of an instrument is formed by the angular junction of two surfaces of its blade</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rPr>
              <a:t> </a:t>
            </a:r>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cutting edges of a curette, for example, are formed where the face of the blade meets the lateral surfaces.</a:t>
            </a: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pic>
        <p:nvPicPr>
          <p:cNvPr id="2097172" name="Picture 2"/>
          <p:cNvPicPr>
            <a:picLocks noChangeAspect="1" noChangeArrowheads="1"/>
          </p:cNvPicPr>
          <p:nvPr/>
        </p:nvPicPr>
        <p:blipFill>
          <a:blip xmlns:r="http://schemas.openxmlformats.org/officeDocument/2006/relationships" r:embed="rId3"/>
          <a:srcRect/>
          <a:stretch>
            <a:fillRect/>
          </a:stretch>
        </p:blipFill>
        <p:spPr bwMode="auto">
          <a:xfrm>
            <a:off x="11201400" y="1638300"/>
            <a:ext cx="7010400" cy="8153400"/>
          </a:xfrm>
          <a:prstGeom prst="rect"/>
          <a:noFill/>
          <a:ln>
            <a:noFill/>
          </a:ln>
          <a:effectLst/>
        </p:spPr>
      </p:pic>
      <p:pic>
        <p:nvPicPr>
          <p:cNvPr id="2097173" name="Audio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58037" p14:dur="1200">
        <p14:prism/>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13" name="AutoShape 3"/>
          <p:cNvSpPr/>
          <p:nvPr/>
        </p:nvSpPr>
        <p:spPr>
          <a:xfrm>
            <a:off x="13184774"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74"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14" name="AutoShape 5"/>
          <p:cNvSpPr/>
          <p:nvPr/>
        </p:nvSpPr>
        <p:spPr>
          <a:xfrm>
            <a:off x="14836493" y="1256010"/>
            <a:ext cx="1799783" cy="28955"/>
          </a:xfrm>
          <a:prstGeom prst="rect"/>
          <a:solidFill>
            <a:srgbClr val="FFFFFF"/>
          </a:solidFill>
        </p:spPr>
      </p:sp>
      <p:pic>
        <p:nvPicPr>
          <p:cNvPr id="2097175"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15"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16" name="TextBox 9"/>
          <p:cNvSpPr txBox="1"/>
          <p:nvPr/>
        </p:nvSpPr>
        <p:spPr>
          <a:xfrm>
            <a:off x="533400" y="1670040"/>
            <a:ext cx="16503316" cy="8274060"/>
          </a:xfrm>
          <a:prstGeom prst="rect"/>
        </p:spPr>
        <p:txBody>
          <a:bodyPr anchor="t" bIns="0" lIns="0" rIns="0" rtlCol="0" tIns="0" wrap="square">
            <a:spAutoFit/>
          </a:bodyPr>
          <a:p>
            <a:pPr>
              <a:lnSpc>
                <a:spcPts val="2520"/>
              </a:lnSpc>
            </a:pPr>
            <a:r>
              <a:rPr b="1" dirty="0" sz="4000" lang="en-US">
                <a:solidFill>
                  <a:srgbClr val="C00000"/>
                </a:solidFill>
                <a:latin typeface="Times New Roman" pitchFamily="18" charset="0"/>
                <a:cs typeface="Times New Roman" pitchFamily="18" charset="0"/>
              </a:rPr>
              <a:t>Universal </a:t>
            </a:r>
            <a:r>
              <a:rPr b="1" dirty="0" sz="4000" lang="en-US" smtClean="0">
                <a:solidFill>
                  <a:srgbClr val="C00000"/>
                </a:solidFill>
                <a:latin typeface="Times New Roman" pitchFamily="18" charset="0"/>
                <a:cs typeface="Times New Roman" pitchFamily="18" charset="0"/>
              </a:rPr>
              <a:t>Curettes:</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primary advantage of these curettes is that they are designed to be used universally on all tooth surfaces, in all regions of the mouth.</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blade size and the angle and length of the shank may vary, but the face of the blade of every universal curette is at a 90-degree angle (perpendicular) to the lower shank when seen in cross section from the tip.</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 </a:t>
            </a:r>
            <a:r>
              <a:rPr dirty="0" sz="4000" lang="en-US">
                <a:latin typeface="Times New Roman" pitchFamily="18" charset="0"/>
                <a:cs typeface="Times New Roman" pitchFamily="18" charset="0"/>
              </a:rPr>
              <a:t>blade of the universal curette is curved in one direction from the head of the blade toward the toe</a:t>
            </a:r>
            <a:r>
              <a:rPr dirty="0" sz="4000" lang="en-US" smtClean="0">
                <a:latin typeface="Times New Roman" pitchFamily="18" charset="0"/>
                <a:cs typeface="Times New Roman" pitchFamily="18" charset="0"/>
              </a:rPr>
              <a:t>.</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universal </a:t>
            </a:r>
            <a:r>
              <a:rPr dirty="0" sz="4000" lang="en-US">
                <a:latin typeface="Times New Roman" pitchFamily="18" charset="0"/>
                <a:cs typeface="Times New Roman" pitchFamily="18" charset="0"/>
              </a:rPr>
              <a:t>curettes have limited adaptability for the treatment of deep pockets in which apical migration of the attachment has exposed furcation, root convexities, and developmental depressions.</a:t>
            </a:r>
          </a:p>
          <a:p>
            <a:endParaRPr dirty="0" sz="3200" lang="en-US"/>
          </a:p>
          <a:p>
            <a:pPr>
              <a:lnSpc>
                <a:spcPts val="2520"/>
              </a:lnSpc>
            </a:pPr>
            <a:endParaRPr b="1" dirty="0" sz="3200" lang="en-US" spc="197" smtClean="0">
              <a:latin typeface="Montserrat Classic"/>
            </a:endParaRPr>
          </a:p>
          <a:p>
            <a:endParaRPr b="1" dirty="0" sz="3200" lang="en-US" spc="197">
              <a:solidFill>
                <a:srgbClr val="FFFFFF"/>
              </a:solidFill>
              <a:latin typeface="Montserrat Classic"/>
            </a:endParaRPr>
          </a:p>
          <a:p>
            <a:pPr algn="ctr"/>
            <a:endParaRPr b="1" dirty="0" sz="3200" lang="en-US" spc="197">
              <a:solidFill>
                <a:srgbClr val="FFFFFF"/>
              </a:solidFill>
              <a:latin typeface="Montserrat Classic"/>
            </a:endParaRPr>
          </a:p>
        </p:txBody>
      </p:sp>
      <p:pic>
        <p:nvPicPr>
          <p:cNvPr id="2097176" name="Audio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105343" p14:dur="1100">
        <p14:switch dir="r"/>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sp>
        <p:nvSpPr>
          <p:cNvPr id="1048617" name="AutoShape 3"/>
          <p:cNvSpPr/>
          <p:nvPr/>
        </p:nvSpPr>
        <p:spPr>
          <a:xfrm>
            <a:off x="13184774" y="-1"/>
            <a:ext cx="5103223"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77"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sp>
        <p:nvSpPr>
          <p:cNvPr id="1048618" name="AutoShape 5"/>
          <p:cNvSpPr/>
          <p:nvPr/>
        </p:nvSpPr>
        <p:spPr>
          <a:xfrm>
            <a:off x="14836493" y="1256010"/>
            <a:ext cx="1799783" cy="28955"/>
          </a:xfrm>
          <a:prstGeom prst="rect"/>
          <a:solidFill>
            <a:srgbClr val="FFFFFF"/>
          </a:solidFill>
        </p:spPr>
      </p:sp>
      <p:pic>
        <p:nvPicPr>
          <p:cNvPr id="2097178" name="Picture 6"/>
          <p:cNvPicPr>
            <a:picLocks noChangeAspect="1"/>
          </p:cNvPicPr>
          <p:nvPr/>
        </p:nvPicPr>
        <p:blipFill>
          <a:blip xmlns:r="http://schemas.openxmlformats.org/officeDocument/2006/relationships" r:embed="rId2"/>
          <a:srcRect/>
          <a:stretch>
            <a:fillRect/>
          </a:stretch>
        </p:blipFill>
        <p:spPr>
          <a:xfrm>
            <a:off x="13184777" y="63259"/>
            <a:ext cx="1344028" cy="1344028"/>
          </a:xfrm>
          <a:prstGeom prst="rect"/>
        </p:spPr>
      </p:pic>
      <p:sp>
        <p:nvSpPr>
          <p:cNvPr id="1048619" name="TextBox 9"/>
          <p:cNvSpPr txBox="1"/>
          <p:nvPr/>
        </p:nvSpPr>
        <p:spPr>
          <a:xfrm>
            <a:off x="14358618" y="385140"/>
            <a:ext cx="2644415" cy="641201"/>
          </a:xfrm>
          <a:prstGeom prst="rect"/>
        </p:spPr>
        <p:txBody>
          <a:bodyPr anchor="t" bIns="0" lIns="0" rIns="0" rtlCol="0" tIns="0" wrap="square">
            <a:spAutoFit/>
          </a:bodyPr>
          <a:p>
            <a:pPr algn="r">
              <a:lnSpc>
                <a:spcPts val="2520"/>
              </a:lnSpc>
            </a:pPr>
            <a:r>
              <a:rPr b="1" dirty="0" sz="1200" lang="en-US" spc="197">
                <a:solidFill>
                  <a:srgbClr val="FFFFFF"/>
                </a:solidFill>
                <a:latin typeface="Montserrat Classic"/>
              </a:rPr>
              <a:t>UNIVERSITY OF MOSUL</a:t>
            </a:r>
          </a:p>
          <a:p>
            <a:pPr algn="r">
              <a:lnSpc>
                <a:spcPts val="2520"/>
              </a:lnSpc>
            </a:pPr>
            <a:r>
              <a:rPr b="1" dirty="0" sz="1200" lang="en-US" spc="197">
                <a:solidFill>
                  <a:srgbClr val="FFFFFF"/>
                </a:solidFill>
                <a:latin typeface="Montserrat Classic"/>
              </a:rPr>
              <a:t>COLLEGE </a:t>
            </a:r>
            <a:r>
              <a:rPr b="1" dirty="0" sz="1200" lang="en-US" spc="197" smtClean="0">
                <a:solidFill>
                  <a:srgbClr val="FFFFFF"/>
                </a:solidFill>
                <a:latin typeface="Montserrat Classic"/>
              </a:rPr>
              <a:t>OF </a:t>
            </a:r>
            <a:r>
              <a:rPr b="1" dirty="0" sz="1200" lang="en-US" spc="197">
                <a:solidFill>
                  <a:srgbClr val="FFFFFF"/>
                </a:solidFill>
                <a:latin typeface="Montserrat Classic"/>
              </a:rPr>
              <a:t>DENTISTRY</a:t>
            </a:r>
          </a:p>
        </p:txBody>
      </p:sp>
      <p:sp>
        <p:nvSpPr>
          <p:cNvPr id="1048620" name="TextBox 1"/>
          <p:cNvSpPr txBox="1"/>
          <p:nvPr/>
        </p:nvSpPr>
        <p:spPr>
          <a:xfrm>
            <a:off x="533401" y="1790700"/>
            <a:ext cx="13995404" cy="5293757"/>
          </a:xfrm>
          <a:prstGeom prst="rect"/>
          <a:noFill/>
        </p:spPr>
        <p:txBody>
          <a:bodyPr rtlCol="0" wrap="square">
            <a:spAutoFit/>
          </a:bodyPr>
          <a:p>
            <a:r>
              <a:rPr b="1" dirty="0" sz="4000" lang="en-US">
                <a:solidFill>
                  <a:srgbClr val="C00000"/>
                </a:solidFill>
                <a:latin typeface="Times New Roman" pitchFamily="18" charset="0"/>
                <a:cs typeface="Times New Roman" pitchFamily="18" charset="0"/>
              </a:rPr>
              <a:t>Area-Specific </a:t>
            </a:r>
            <a:r>
              <a:rPr b="1" dirty="0" sz="4000" lang="en-US" smtClean="0">
                <a:solidFill>
                  <a:srgbClr val="C00000"/>
                </a:solidFill>
                <a:latin typeface="Times New Roman" pitchFamily="18" charset="0"/>
                <a:cs typeface="Times New Roman" pitchFamily="18" charset="0"/>
              </a:rPr>
              <a:t>Curettes (</a:t>
            </a:r>
            <a:r>
              <a:rPr b="1" dirty="0" sz="4000" lang="en-US">
                <a:solidFill>
                  <a:srgbClr val="C00000"/>
                </a:solidFill>
                <a:latin typeface="Times New Roman" pitchFamily="18" charset="0"/>
                <a:cs typeface="Times New Roman" pitchFamily="18" charset="0"/>
              </a:rPr>
              <a:t>Gracey </a:t>
            </a:r>
            <a:r>
              <a:rPr b="1" dirty="0" sz="4000" lang="en-US" smtClean="0">
                <a:solidFill>
                  <a:srgbClr val="C00000"/>
                </a:solidFill>
                <a:latin typeface="Times New Roman" pitchFamily="18" charset="0"/>
                <a:cs typeface="Times New Roman" pitchFamily="18" charset="0"/>
              </a:rPr>
              <a:t>Curettes):</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a </a:t>
            </a:r>
            <a:r>
              <a:rPr dirty="0" sz="4000" lang="en-US">
                <a:latin typeface="Times New Roman" pitchFamily="18" charset="0"/>
                <a:cs typeface="Times New Roman" pitchFamily="18" charset="0"/>
              </a:rPr>
              <a:t>set of several instruments designed and angled to adapt to specific anatomic areas of the dentition. </a:t>
            </a:r>
            <a:endParaRPr dirty="0" sz="4000" lang="en-US" smtClean="0">
              <a:latin typeface="Times New Roman" pitchFamily="18" charset="0"/>
              <a:cs typeface="Times New Roman" pitchFamily="18" charset="0"/>
            </a:endParaRP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These </a:t>
            </a:r>
            <a:r>
              <a:rPr dirty="0" sz="4000" lang="en-US">
                <a:latin typeface="Times New Roman" pitchFamily="18" charset="0"/>
                <a:cs typeface="Times New Roman" pitchFamily="18" charset="0"/>
              </a:rPr>
              <a:t>curettes and their modifications are probably the best instruments for subgingival scaling and root planing because they provide the best adaptation to complex root anatomy.</a:t>
            </a:r>
          </a:p>
          <a:p>
            <a:r>
              <a:rPr dirty="0" sz="4000" lang="en-US" smtClean="0">
                <a:latin typeface="Times New Roman" pitchFamily="18" charset="0"/>
                <a:cs typeface="Times New Roman" pitchFamily="18" charset="0"/>
                <a:sym typeface="Wingdings"/>
              </a:rPr>
              <a:t> </a:t>
            </a:r>
            <a:r>
              <a:rPr dirty="0" sz="4000" lang="en-US" smtClean="0">
                <a:latin typeface="Times New Roman" pitchFamily="18" charset="0"/>
                <a:cs typeface="Times New Roman" pitchFamily="18" charset="0"/>
              </a:rPr>
              <a:t>Gracey </a:t>
            </a:r>
            <a:r>
              <a:rPr dirty="0" sz="4000" lang="en-US">
                <a:latin typeface="Times New Roman" pitchFamily="18" charset="0"/>
                <a:cs typeface="Times New Roman" pitchFamily="18" charset="0"/>
              </a:rPr>
              <a:t>curettes because they are angled approximately 60 to 70 degrees from the lower shank term </a:t>
            </a:r>
            <a:r>
              <a:rPr dirty="0" sz="4000" i="1" lang="en-US">
                <a:latin typeface="Times New Roman" pitchFamily="18" charset="0"/>
                <a:cs typeface="Times New Roman" pitchFamily="18" charset="0"/>
              </a:rPr>
              <a:t>offset blade.</a:t>
            </a:r>
            <a:endParaRPr dirty="0" sz="4000" lang="en-US">
              <a:latin typeface="Times New Roman" pitchFamily="18" charset="0"/>
              <a:cs typeface="Times New Roman" pitchFamily="18" charset="0"/>
            </a:endParaRPr>
          </a:p>
          <a:p>
            <a:endParaRPr dirty="0" lang="en-US"/>
          </a:p>
        </p:txBody>
      </p:sp>
      <p:pic>
        <p:nvPicPr>
          <p:cNvPr id="2097179" name="Audio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63987" p14:dur="1600">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7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21" name="AutoShape 3"/>
          <p:cNvSpPr/>
          <p:nvPr/>
        </p:nvSpPr>
        <p:spPr>
          <a:xfrm>
            <a:off x="76199" y="38100"/>
            <a:ext cx="12954001" cy="10287001"/>
          </a:xfrm>
          <a:prstGeom prst="rect"/>
          <a:solidFill>
            <a:srgbClr val="87AADD"/>
          </a:solidFill>
          <a:ln>
            <a:noFill/>
          </a:ln>
          <a:effectLst>
            <a:outerShdw algn="ctr" blurRad="44450" dir="5400000" dist="27940">
              <a:srgbClr val="000000">
                <a:alpha val="32000"/>
              </a:srgbClr>
            </a:outerShdw>
          </a:effectLst>
          <a:scene3d>
            <a:camera prst="orthographicFront">
              <a:rot lat="0" lon="0" rev="0"/>
            </a:camera>
            <a:lightRig dir="t" rig="balanced">
              <a:rot lat="0" lon="0" rev="8700000"/>
            </a:lightRig>
          </a:scene3d>
          <a:sp3d>
            <a:bevelT w="190500" h="38100"/>
          </a:sp3d>
        </p:spPr>
      </p:sp>
      <p:pic>
        <p:nvPicPr>
          <p:cNvPr id="2097180" name="Picture 4"/>
          <p:cNvPicPr>
            <a:picLocks noChangeAspect="1"/>
          </p:cNvPicPr>
          <p:nvPr/>
        </p:nvPicPr>
        <p:blipFill>
          <a:blip xmlns:r="http://schemas.openxmlformats.org/officeDocument/2006/relationships" r:embed="rId1"/>
          <a:srcRect/>
          <a:stretch>
            <a:fillRect/>
          </a:stretch>
        </p:blipFill>
        <p:spPr>
          <a:xfrm>
            <a:off x="17003033" y="63259"/>
            <a:ext cx="1284965" cy="1284965"/>
          </a:xfrm>
          <a:prstGeom prst="rect"/>
        </p:spPr>
      </p:pic>
      <p:pic>
        <p:nvPicPr>
          <p:cNvPr id="2097181" name="Picture 6"/>
          <p:cNvPicPr>
            <a:picLocks noChangeAspect="1"/>
          </p:cNvPicPr>
          <p:nvPr/>
        </p:nvPicPr>
        <p:blipFill>
          <a:blip xmlns:r="http://schemas.openxmlformats.org/officeDocument/2006/relationships" r:embed="rId2"/>
          <a:srcRect/>
          <a:stretch>
            <a:fillRect/>
          </a:stretch>
        </p:blipFill>
        <p:spPr>
          <a:xfrm>
            <a:off x="12993952" y="71167"/>
            <a:ext cx="1344028" cy="1344028"/>
          </a:xfrm>
          <a:prstGeom prst="rect"/>
        </p:spPr>
      </p:pic>
      <p:sp>
        <p:nvSpPr>
          <p:cNvPr id="1048622" name="TextBox 9"/>
          <p:cNvSpPr txBox="1"/>
          <p:nvPr/>
        </p:nvSpPr>
        <p:spPr>
          <a:xfrm>
            <a:off x="14173864" y="385140"/>
            <a:ext cx="2661042" cy="641201"/>
          </a:xfrm>
          <a:prstGeom prst="rect"/>
        </p:spPr>
        <p:txBody>
          <a:bodyPr anchor="t" bIns="0" lIns="0" rIns="0" rtlCol="0" tIns="0" wrap="square">
            <a:spAutoFit/>
          </a:bodyPr>
          <a:p>
            <a:pPr algn="r">
              <a:lnSpc>
                <a:spcPts val="2520"/>
              </a:lnSpc>
            </a:pPr>
            <a:r>
              <a:rPr b="1" dirty="0" sz="1200" lang="en-US" spc="197">
                <a:latin typeface="Montserrat Classic"/>
              </a:rPr>
              <a:t>UNIVERSITY OF MOSUL</a:t>
            </a:r>
          </a:p>
          <a:p>
            <a:pPr algn="r">
              <a:lnSpc>
                <a:spcPts val="2520"/>
              </a:lnSpc>
            </a:pPr>
            <a:r>
              <a:rPr b="1" dirty="0" sz="1200" lang="en-US" spc="197">
                <a:latin typeface="Montserrat Classic"/>
              </a:rPr>
              <a:t>COLLEGE </a:t>
            </a:r>
            <a:r>
              <a:rPr b="1" dirty="0" sz="1200" lang="en-US" spc="197" smtClean="0">
                <a:latin typeface="Montserrat Classic"/>
              </a:rPr>
              <a:t>OF </a:t>
            </a:r>
            <a:r>
              <a:rPr b="1" dirty="0" sz="1200" lang="en-US" spc="197">
                <a:latin typeface="Montserrat Classic"/>
              </a:rPr>
              <a:t>DENTISTRY</a:t>
            </a:r>
          </a:p>
        </p:txBody>
      </p:sp>
      <p:sp>
        <p:nvSpPr>
          <p:cNvPr id="1048623" name="TextBox 9"/>
          <p:cNvSpPr txBox="1"/>
          <p:nvPr/>
        </p:nvSpPr>
        <p:spPr>
          <a:xfrm>
            <a:off x="14337980" y="2720410"/>
            <a:ext cx="2796815" cy="320601"/>
          </a:xfrm>
          <a:prstGeom prst="rect"/>
        </p:spPr>
        <p:txBody>
          <a:bodyPr anchor="t" bIns="0" lIns="0" rIns="0" rtlCol="0" tIns="0" wrap="square">
            <a:spAutoFit/>
          </a:bodyPr>
          <a:p>
            <a:pPr algn="ctr">
              <a:lnSpc>
                <a:spcPts val="2520"/>
              </a:lnSpc>
            </a:pPr>
            <a:r>
              <a:rPr b="1" dirty="0" sz="3200" lang="en-US" spc="197" smtClean="0">
                <a:solidFill>
                  <a:srgbClr val="FFFFFF"/>
                </a:solidFill>
                <a:latin typeface="Montserrat Classic"/>
              </a:rPr>
              <a:t>020-2021</a:t>
            </a:r>
            <a:endParaRPr b="1" dirty="0" sz="3200" lang="en-US" spc="197">
              <a:solidFill>
                <a:srgbClr val="FFFFFF"/>
              </a:solidFill>
              <a:latin typeface="Montserrat Classic"/>
            </a:endParaRPr>
          </a:p>
        </p:txBody>
      </p:sp>
      <p:sp>
        <p:nvSpPr>
          <p:cNvPr id="1048624" name="AutoShape 5"/>
          <p:cNvSpPr/>
          <p:nvPr/>
        </p:nvSpPr>
        <p:spPr>
          <a:xfrm>
            <a:off x="14836495" y="1271503"/>
            <a:ext cx="1799783" cy="28955"/>
          </a:xfrm>
          <a:prstGeom prst="rect"/>
          <a:solidFill>
            <a:schemeClr val="tx1"/>
          </a:solidFill>
        </p:spPr>
      </p:sp>
      <p:sp>
        <p:nvSpPr>
          <p:cNvPr id="1048625" name="TextBox 1"/>
          <p:cNvSpPr txBox="1"/>
          <p:nvPr/>
        </p:nvSpPr>
        <p:spPr>
          <a:xfrm>
            <a:off x="838200" y="2720410"/>
            <a:ext cx="8610600" cy="5016758"/>
          </a:xfrm>
          <a:prstGeom prst="rect"/>
          <a:noFill/>
        </p:spPr>
        <p:txBody>
          <a:bodyPr rtlCol="0" wrap="square">
            <a:spAutoFit/>
          </a:bodyPr>
          <a:p>
            <a:r>
              <a:rPr dirty="0" sz="4000" lang="en-US">
                <a:latin typeface="Times New Roman" pitchFamily="18" charset="0"/>
                <a:cs typeface="Times New Roman" pitchFamily="18" charset="0"/>
              </a:rPr>
              <a:t>Double-ended Gracey curettes are paired in the following manner:</a:t>
            </a:r>
          </a:p>
          <a:p>
            <a:r>
              <a:rPr dirty="0" sz="4000" lang="en-US">
                <a:latin typeface="Times New Roman" pitchFamily="18" charset="0"/>
                <a:cs typeface="Times New Roman" pitchFamily="18" charset="0"/>
              </a:rPr>
              <a:t>Gracey #1-2 and #3-4.</a:t>
            </a:r>
          </a:p>
          <a:p>
            <a:r>
              <a:rPr dirty="0" sz="4000" lang="en-US">
                <a:latin typeface="Times New Roman" pitchFamily="18" charset="0"/>
                <a:cs typeface="Times New Roman" pitchFamily="18" charset="0"/>
              </a:rPr>
              <a:t>Gracey #5-6.</a:t>
            </a:r>
          </a:p>
          <a:p>
            <a:r>
              <a:rPr dirty="0" sz="4000" lang="en-US">
                <a:latin typeface="Times New Roman" pitchFamily="18" charset="0"/>
                <a:cs typeface="Times New Roman" pitchFamily="18" charset="0"/>
              </a:rPr>
              <a:t>Gracey #7-8 and #9-10.</a:t>
            </a:r>
          </a:p>
          <a:p>
            <a:r>
              <a:rPr dirty="0" sz="4000" lang="en-US">
                <a:latin typeface="Times New Roman" pitchFamily="18" charset="0"/>
                <a:cs typeface="Times New Roman" pitchFamily="18" charset="0"/>
              </a:rPr>
              <a:t>Gracey #11-12.</a:t>
            </a:r>
          </a:p>
          <a:p>
            <a:r>
              <a:rPr dirty="0" sz="4000" lang="en-US">
                <a:latin typeface="Times New Roman" pitchFamily="18" charset="0"/>
                <a:cs typeface="Times New Roman" pitchFamily="18" charset="0"/>
              </a:rPr>
              <a:t>Gracey #13-14.</a:t>
            </a:r>
          </a:p>
          <a:p>
            <a:endParaRPr dirty="0" sz="4000" lang="en-US">
              <a:latin typeface="Times New Roman" pitchFamily="18" charset="0"/>
              <a:cs typeface="Times New Roman" pitchFamily="18" charset="0"/>
            </a:endParaRPr>
          </a:p>
        </p:txBody>
      </p:sp>
      <p:pic>
        <p:nvPicPr>
          <p:cNvPr id="2097182" name="Picture 2"/>
          <p:cNvPicPr>
            <a:picLocks noChangeAspect="1" noChangeArrowheads="1"/>
          </p:cNvPicPr>
          <p:nvPr/>
        </p:nvPicPr>
        <p:blipFill>
          <a:blip xmlns:r="http://schemas.openxmlformats.org/officeDocument/2006/relationships" r:embed="rId3"/>
          <a:srcRect/>
          <a:stretch>
            <a:fillRect/>
          </a:stretch>
        </p:blipFill>
        <p:spPr bwMode="auto">
          <a:xfrm>
            <a:off x="10515600" y="1562100"/>
            <a:ext cx="7620000" cy="8229600"/>
          </a:xfrm>
          <a:prstGeom prst="rect"/>
          <a:noFill/>
          <a:ln>
            <a:noFill/>
          </a:ln>
          <a:effectLst/>
        </p:spPr>
      </p:pic>
      <p:pic>
        <p:nvPicPr>
          <p:cNvPr id="2097183" name="Audio 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17526000" y="95250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78145" p14:dur="1500">
        <p14:window dir="vert"/>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vol="80000">
                <p:cTn display="0" fill="hold" id="7">
                  <p:stCondLst>
                    <p:cond delay="indefinite"/>
                  </p:stCondLst>
                  <p:endCondLst>
                    <p:cond evt="onStopAudio" delay="0">
                      <p:tgtEl>
                        <p:sldTgt/>
                      </p:tgtEl>
                    </p:cond>
                  </p:endCondLst>
                </p:cTn>
                <p:tgtEl>
                  <p:spTgt spid="2097183"/>
                </p:tgtEl>
              </p:cMediaNode>
            </p:audio>
          </p:childTnLst>
        </p:cTn>
      </p:par>
    </p:tnLst>
  </p:timing>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Black and White Bullying Education Presentation</dc:title>
  <dc:creator>dentn</dc:creator>
  <cp:lastModifiedBy>Lenovo</cp:lastModifiedBy>
  <dcterms:created xsi:type="dcterms:W3CDTF">٢٠٠٦-٠٨-١٥T١٦:٠٠:٠٠Z</dcterms:created>
  <dcterms:modified xsi:type="dcterms:W3CDTF">٢٠٢٠-١٢-٢٧T١٥:٢٥:٥٢Z</dcterms:modified>
</cp:coreProperties>
</file>