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23"/>
          </p:nvPr>
        </p:nvSpPr>
        <p:spPr>
          <a:xfrm>
            <a:off x="723900" y="723900"/>
            <a:ext cx="5638801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tap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2426" y="1840753"/>
            <a:ext cx="7919948" cy="5102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Bacteriology"/>
          <p:cNvSpPr txBox="1"/>
          <p:nvPr>
            <p:ph type="ctrTitle"/>
          </p:nvPr>
        </p:nvSpPr>
        <p:spPr>
          <a:xfrm>
            <a:off x="652830" y="301098"/>
            <a:ext cx="6093180" cy="1227624"/>
          </a:xfrm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/>
            <a:r>
              <a:t>Bacteriology </a:t>
            </a:r>
          </a:p>
        </p:txBody>
      </p:sp>
      <p:sp>
        <p:nvSpPr>
          <p:cNvPr id="164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3891" y="1603484"/>
            <a:ext cx="8838311" cy="75250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ungal Keratitis"/>
          <p:cNvSpPr txBox="1"/>
          <p:nvPr>
            <p:ph type="ctrTitle"/>
          </p:nvPr>
        </p:nvSpPr>
        <p:spPr>
          <a:xfrm>
            <a:off x="-1404404" y="198236"/>
            <a:ext cx="10464801" cy="1347630"/>
          </a:xfrm>
          <a:prstGeom prst="rect">
            <a:avLst/>
          </a:prstGeom>
        </p:spPr>
        <p:txBody>
          <a:bodyPr/>
          <a:lstStyle/>
          <a:p>
            <a:pPr/>
            <a:r>
              <a:t>Fungal Keratitis </a:t>
            </a:r>
          </a:p>
        </p:txBody>
      </p:sp>
      <p:sp>
        <p:nvSpPr>
          <p:cNvPr id="168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346" y="1591874"/>
            <a:ext cx="7569569" cy="8004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Herpes simplex Keratitis"/>
          <p:cNvSpPr txBox="1"/>
          <p:nvPr>
            <p:ph type="ctrTitle"/>
          </p:nvPr>
        </p:nvSpPr>
        <p:spPr>
          <a:xfrm>
            <a:off x="189952" y="198236"/>
            <a:ext cx="10756242" cy="1381917"/>
          </a:xfrm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Herpes simplex Keratitis </a:t>
            </a:r>
          </a:p>
        </p:txBody>
      </p:sp>
      <p:sp>
        <p:nvSpPr>
          <p:cNvPr id="172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5721" y="1944869"/>
            <a:ext cx="5858834" cy="7298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ost Herpetic Complications"/>
          <p:cNvSpPr txBox="1"/>
          <p:nvPr>
            <p:ph type="ctrTitle"/>
          </p:nvPr>
        </p:nvSpPr>
        <p:spPr>
          <a:xfrm>
            <a:off x="395675" y="249667"/>
            <a:ext cx="10619094" cy="627599"/>
          </a:xfrm>
          <a:prstGeom prst="rect">
            <a:avLst/>
          </a:prstGeom>
        </p:spPr>
        <p:txBody>
          <a:bodyPr/>
          <a:lstStyle>
            <a:lvl1pPr defTabSz="251206">
              <a:defRPr sz="3440"/>
            </a:lvl1pPr>
          </a:lstStyle>
          <a:p>
            <a:pPr/>
            <a:r>
              <a:t>Post Herpetic Complications </a:t>
            </a:r>
          </a:p>
        </p:txBody>
      </p:sp>
      <p:sp>
        <p:nvSpPr>
          <p:cNvPr id="176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900" y="1150683"/>
            <a:ext cx="5713821" cy="4277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84088" y="1135437"/>
            <a:ext cx="3518333" cy="3759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873" y="5556355"/>
            <a:ext cx="3648643" cy="3693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28673" y="5701334"/>
            <a:ext cx="8697685" cy="3403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Herpes Zoster Ophthalmicus"/>
          <p:cNvSpPr txBox="1"/>
          <p:nvPr>
            <p:ph type="ctrTitle"/>
          </p:nvPr>
        </p:nvSpPr>
        <p:spPr>
          <a:xfrm>
            <a:off x="549968" y="352529"/>
            <a:ext cx="10293365" cy="901895"/>
          </a:xfrm>
          <a:prstGeom prst="rect">
            <a:avLst/>
          </a:prstGeom>
        </p:spPr>
        <p:txBody>
          <a:bodyPr/>
          <a:lstStyle>
            <a:lvl1pPr defTabSz="379729">
              <a:defRPr sz="5200"/>
            </a:lvl1pPr>
          </a:lstStyle>
          <a:p>
            <a:pPr/>
            <a:r>
              <a:t>Herpes Zoster Ophthalmicus </a:t>
            </a:r>
          </a:p>
        </p:txBody>
      </p:sp>
      <p:sp>
        <p:nvSpPr>
          <p:cNvPr id="183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8231" y="1260611"/>
            <a:ext cx="7669778" cy="8279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Acute Lesions In Herpes Zoster Ophthalmicus"/>
          <p:cNvSpPr txBox="1"/>
          <p:nvPr>
            <p:ph type="ctrTitle"/>
          </p:nvPr>
        </p:nvSpPr>
        <p:spPr>
          <a:xfrm>
            <a:off x="287842" y="301098"/>
            <a:ext cx="10464801" cy="1244768"/>
          </a:xfrm>
          <a:prstGeom prst="rect">
            <a:avLst/>
          </a:prstGeom>
        </p:spPr>
        <p:txBody>
          <a:bodyPr/>
          <a:lstStyle>
            <a:lvl1pPr defTabSz="286258">
              <a:defRPr sz="3920"/>
            </a:lvl1pPr>
          </a:lstStyle>
          <a:p>
            <a:pPr/>
            <a:r>
              <a:t>Acute Lesions In Herpes Zoster Ophthalmicus </a:t>
            </a:r>
          </a:p>
        </p:txBody>
      </p:sp>
      <p:sp>
        <p:nvSpPr>
          <p:cNvPr id="187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2494" y="2150736"/>
            <a:ext cx="8238422" cy="6887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hronic Lesions In Herpes Zoster Ophthalmicus"/>
          <p:cNvSpPr txBox="1"/>
          <p:nvPr>
            <p:ph type="ctrTitle"/>
          </p:nvPr>
        </p:nvSpPr>
        <p:spPr>
          <a:xfrm>
            <a:off x="292814" y="43944"/>
            <a:ext cx="10464801" cy="1176193"/>
          </a:xfrm>
          <a:prstGeom prst="rect">
            <a:avLst/>
          </a:prstGeom>
        </p:spPr>
        <p:txBody>
          <a:bodyPr/>
          <a:lstStyle>
            <a:lvl1pPr defTabSz="274574">
              <a:defRPr sz="3759"/>
            </a:lvl1pPr>
          </a:lstStyle>
          <a:p>
            <a:pPr/>
            <a:r>
              <a:t>Chronic Lesions In Herpes Zoster Ophthalmicus </a:t>
            </a:r>
          </a:p>
        </p:txBody>
      </p:sp>
      <p:sp>
        <p:nvSpPr>
          <p:cNvPr id="191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4577" y="1552053"/>
            <a:ext cx="6522799" cy="7370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Keratoconus"/>
          <p:cNvSpPr txBox="1"/>
          <p:nvPr>
            <p:ph type="ctrTitle"/>
          </p:nvPr>
        </p:nvSpPr>
        <p:spPr>
          <a:xfrm>
            <a:off x="1064276" y="249667"/>
            <a:ext cx="10464801" cy="1004757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pPr/>
            <a:r>
              <a:t>Keratoconus </a:t>
            </a:r>
          </a:p>
        </p:txBody>
      </p:sp>
      <p:sp>
        <p:nvSpPr>
          <p:cNvPr id="195" name="Double-tap to edit"/>
          <p:cNvSpPr txBox="1"/>
          <p:nvPr>
            <p:ph type="subTitle" sz="quarter" idx="1"/>
          </p:nvPr>
        </p:nvSpPr>
        <p:spPr>
          <a:xfrm>
            <a:off x="1064276" y="5483093"/>
            <a:ext cx="10464801" cy="150981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725" y="1326169"/>
            <a:ext cx="6145071" cy="4719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3748" y="1210062"/>
            <a:ext cx="5626169" cy="6597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4182" y="6425913"/>
            <a:ext cx="3776157" cy="3000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Keratoglobus"/>
          <p:cNvSpPr txBox="1"/>
          <p:nvPr>
            <p:ph type="ctrTitle"/>
          </p:nvPr>
        </p:nvSpPr>
        <p:spPr>
          <a:xfrm>
            <a:off x="909984" y="455390"/>
            <a:ext cx="10636238" cy="1639072"/>
          </a:xfrm>
          <a:prstGeom prst="rect">
            <a:avLst/>
          </a:prstGeom>
        </p:spPr>
        <p:txBody>
          <a:bodyPr/>
          <a:lstStyle/>
          <a:p>
            <a:pPr/>
            <a:r>
              <a:t>Keratoglobus </a:t>
            </a:r>
          </a:p>
        </p:txBody>
      </p:sp>
      <p:sp>
        <p:nvSpPr>
          <p:cNvPr id="201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2800" y="2470150"/>
            <a:ext cx="6299200" cy="624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reat Thanks To All"/>
          <p:cNvSpPr txBox="1"/>
          <p:nvPr>
            <p:ph type="ctrTitle"/>
          </p:nvPr>
        </p:nvSpPr>
        <p:spPr>
          <a:xfrm>
            <a:off x="1270000" y="1644335"/>
            <a:ext cx="10464800" cy="1690502"/>
          </a:xfrm>
          <a:prstGeom prst="rect">
            <a:avLst/>
          </a:prstGeom>
        </p:spPr>
        <p:txBody>
          <a:bodyPr/>
          <a:lstStyle/>
          <a:p>
            <a:pPr/>
            <a:r>
              <a:t>Great Thanks To All </a:t>
            </a:r>
          </a:p>
        </p:txBody>
      </p:sp>
      <p:sp>
        <p:nvSpPr>
          <p:cNvPr id="205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4550" y="3547256"/>
            <a:ext cx="8775700" cy="494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he Corne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Cornea </a:t>
            </a:r>
          </a:p>
        </p:txBody>
      </p:sp>
      <p:sp>
        <p:nvSpPr>
          <p:cNvPr id="124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natomy of the eye"/>
          <p:cNvSpPr txBox="1"/>
          <p:nvPr>
            <p:ph type="ctrTitle"/>
          </p:nvPr>
        </p:nvSpPr>
        <p:spPr>
          <a:xfrm>
            <a:off x="-1970143" y="181093"/>
            <a:ext cx="10119116" cy="665330"/>
          </a:xfrm>
          <a:prstGeom prst="rect">
            <a:avLst/>
          </a:prstGeom>
        </p:spPr>
        <p:txBody>
          <a:bodyPr/>
          <a:lstStyle>
            <a:lvl1pPr defTabSz="268731">
              <a:defRPr sz="3680"/>
            </a:lvl1pPr>
          </a:lstStyle>
          <a:p>
            <a:pPr/>
            <a:r>
              <a:t>Anatomy of the eye </a:t>
            </a:r>
          </a:p>
        </p:txBody>
      </p:sp>
      <p:sp>
        <p:nvSpPr>
          <p:cNvPr id="127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57" y="1343385"/>
            <a:ext cx="7148084" cy="4599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65794" y="1244463"/>
            <a:ext cx="5210678" cy="4342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9707" y="5984735"/>
            <a:ext cx="5398355" cy="3641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Anatomy Of The Cornea"/>
          <p:cNvSpPr txBox="1"/>
          <p:nvPr>
            <p:ph type="ctrTitle"/>
          </p:nvPr>
        </p:nvSpPr>
        <p:spPr>
          <a:xfrm>
            <a:off x="87090" y="61088"/>
            <a:ext cx="10944822" cy="850463"/>
          </a:xfrm>
          <a:prstGeom prst="rect">
            <a:avLst/>
          </a:prstGeom>
        </p:spPr>
        <p:txBody>
          <a:bodyPr/>
          <a:lstStyle>
            <a:lvl1pPr defTabSz="362204">
              <a:defRPr sz="4960"/>
            </a:lvl1pPr>
          </a:lstStyle>
          <a:p>
            <a:pPr/>
            <a:r>
              <a:t>Anatomy Of The Cornea </a:t>
            </a:r>
          </a:p>
        </p:txBody>
      </p:sp>
      <p:sp>
        <p:nvSpPr>
          <p:cNvPr id="133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668" y="4039161"/>
            <a:ext cx="4045439" cy="5724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3971" y="1084111"/>
            <a:ext cx="3934990" cy="2782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67739" y="1464065"/>
            <a:ext cx="6650964" cy="4491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43508" y="6508312"/>
            <a:ext cx="7977861" cy="3057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orneal Stroma"/>
          <p:cNvSpPr txBox="1"/>
          <p:nvPr>
            <p:ph type="ctrTitle"/>
          </p:nvPr>
        </p:nvSpPr>
        <p:spPr>
          <a:xfrm>
            <a:off x="184980" y="95375"/>
            <a:ext cx="8887590" cy="1587640"/>
          </a:xfrm>
          <a:prstGeom prst="rect">
            <a:avLst/>
          </a:prstGeom>
        </p:spPr>
        <p:txBody>
          <a:bodyPr/>
          <a:lstStyle/>
          <a:p>
            <a:pPr/>
            <a:r>
              <a:t>Corneal Stroma </a:t>
            </a:r>
          </a:p>
        </p:txBody>
      </p:sp>
      <p:sp>
        <p:nvSpPr>
          <p:cNvPr id="140" name="Double-tap to edit"/>
          <p:cNvSpPr txBox="1"/>
          <p:nvPr>
            <p:ph type="subTitle" sz="quarter" idx="1"/>
          </p:nvPr>
        </p:nvSpPr>
        <p:spPr>
          <a:xfrm>
            <a:off x="1475723" y="4566322"/>
            <a:ext cx="10464801" cy="11303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78" y="2081695"/>
            <a:ext cx="5267568" cy="2548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28234" y="32268"/>
            <a:ext cx="3845012" cy="5049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17014" y="5646370"/>
            <a:ext cx="4572592" cy="3433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96073" y="5024461"/>
            <a:ext cx="5321928" cy="46768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orneal Pumping"/>
          <p:cNvSpPr txBox="1"/>
          <p:nvPr>
            <p:ph type="ctrTitle"/>
          </p:nvPr>
        </p:nvSpPr>
        <p:spPr>
          <a:xfrm>
            <a:off x="-684372" y="95375"/>
            <a:ext cx="10071836" cy="1268428"/>
          </a:xfrm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Corneal Pumping </a:t>
            </a:r>
          </a:p>
        </p:txBody>
      </p:sp>
      <p:sp>
        <p:nvSpPr>
          <p:cNvPr id="147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7538" y="1701900"/>
            <a:ext cx="9969724" cy="7190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uperficial Corneal lesions"/>
          <p:cNvSpPr txBox="1"/>
          <p:nvPr>
            <p:ph type="ctrTitle"/>
          </p:nvPr>
        </p:nvSpPr>
        <p:spPr>
          <a:xfrm>
            <a:off x="-1970143" y="146805"/>
            <a:ext cx="10001923" cy="627598"/>
          </a:xfrm>
          <a:prstGeom prst="rect">
            <a:avLst/>
          </a:prstGeom>
        </p:spPr>
        <p:txBody>
          <a:bodyPr/>
          <a:lstStyle>
            <a:lvl1pPr defTabSz="251206">
              <a:defRPr sz="3440"/>
            </a:lvl1pPr>
          </a:lstStyle>
          <a:p>
            <a:pPr/>
            <a:r>
              <a:t>Superficial Corneal lesions </a:t>
            </a:r>
          </a:p>
        </p:txBody>
      </p:sp>
      <p:sp>
        <p:nvSpPr>
          <p:cNvPr id="151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436" y="1635123"/>
            <a:ext cx="6787440" cy="5726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0376" y="2100619"/>
            <a:ext cx="5850501" cy="4795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eep Corneal Lesions"/>
          <p:cNvSpPr txBox="1"/>
          <p:nvPr>
            <p:ph type="ctrTitle"/>
          </p:nvPr>
        </p:nvSpPr>
        <p:spPr>
          <a:xfrm>
            <a:off x="344245" y="146805"/>
            <a:ext cx="10464801" cy="1364773"/>
          </a:xfrm>
          <a:prstGeom prst="rect">
            <a:avLst/>
          </a:prstGeom>
        </p:spPr>
        <p:txBody>
          <a:bodyPr/>
          <a:lstStyle/>
          <a:p>
            <a:pPr/>
            <a:r>
              <a:t>Deep Corneal Lesions </a:t>
            </a:r>
          </a:p>
        </p:txBody>
      </p:sp>
      <p:sp>
        <p:nvSpPr>
          <p:cNvPr id="156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7215" y="1329186"/>
            <a:ext cx="7332118" cy="8068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Bacterial Keratitis"/>
          <p:cNvSpPr txBox="1"/>
          <p:nvPr>
            <p:ph type="ctrTitle"/>
          </p:nvPr>
        </p:nvSpPr>
        <p:spPr>
          <a:xfrm>
            <a:off x="-581510" y="146805"/>
            <a:ext cx="10224790" cy="1484779"/>
          </a:xfrm>
          <a:prstGeom prst="rect">
            <a:avLst/>
          </a:prstGeom>
        </p:spPr>
        <p:txBody>
          <a:bodyPr/>
          <a:lstStyle/>
          <a:p>
            <a:pPr/>
            <a:r>
              <a:t>Bacterial Keratitis </a:t>
            </a:r>
          </a:p>
        </p:txBody>
      </p:sp>
      <p:sp>
        <p:nvSpPr>
          <p:cNvPr id="160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5702" y="2022518"/>
            <a:ext cx="8446282" cy="7143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