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8" r:id="rId2"/>
    <p:sldId id="323" r:id="rId3"/>
    <p:sldId id="256" r:id="rId4"/>
    <p:sldId id="257" r:id="rId5"/>
    <p:sldId id="320" r:id="rId6"/>
    <p:sldId id="319" r:id="rId7"/>
    <p:sldId id="259" r:id="rId8"/>
    <p:sldId id="318" r:id="rId9"/>
    <p:sldId id="284" r:id="rId10"/>
    <p:sldId id="260" r:id="rId11"/>
    <p:sldId id="286" r:id="rId12"/>
    <p:sldId id="309" r:id="rId13"/>
    <p:sldId id="261" r:id="rId14"/>
    <p:sldId id="325" r:id="rId15"/>
    <p:sldId id="287" r:id="rId16"/>
    <p:sldId id="321" r:id="rId17"/>
    <p:sldId id="262" r:id="rId18"/>
    <p:sldId id="288" r:id="rId19"/>
    <p:sldId id="263" r:id="rId20"/>
    <p:sldId id="264" r:id="rId21"/>
    <p:sldId id="265" r:id="rId22"/>
    <p:sldId id="289" r:id="rId23"/>
    <p:sldId id="279" r:id="rId24"/>
    <p:sldId id="281" r:id="rId25"/>
    <p:sldId id="322" r:id="rId26"/>
    <p:sldId id="280" r:id="rId27"/>
    <p:sldId id="311" r:id="rId28"/>
    <p:sldId id="292" r:id="rId29"/>
    <p:sldId id="307" r:id="rId30"/>
    <p:sldId id="308" r:id="rId31"/>
    <p:sldId id="297" r:id="rId32"/>
    <p:sldId id="290" r:id="rId33"/>
    <p:sldId id="267" r:id="rId34"/>
    <p:sldId id="268" r:id="rId35"/>
    <p:sldId id="300" r:id="rId36"/>
    <p:sldId id="313" r:id="rId37"/>
    <p:sldId id="314" r:id="rId38"/>
    <p:sldId id="315" r:id="rId39"/>
    <p:sldId id="316" r:id="rId40"/>
    <p:sldId id="291" r:id="rId41"/>
    <p:sldId id="304" r:id="rId42"/>
    <p:sldId id="305" r:id="rId43"/>
    <p:sldId id="301" r:id="rId44"/>
    <p:sldId id="293" r:id="rId45"/>
    <p:sldId id="273" r:id="rId46"/>
    <p:sldId id="298" r:id="rId47"/>
    <p:sldId id="274" r:id="rId48"/>
    <p:sldId id="275" r:id="rId49"/>
    <p:sldId id="317" r:id="rId50"/>
    <p:sldId id="294" r:id="rId51"/>
    <p:sldId id="306" r:id="rId52"/>
    <p:sldId id="276" r:id="rId53"/>
    <p:sldId id="299" r:id="rId54"/>
    <p:sldId id="277" r:id="rId55"/>
    <p:sldId id="303" r:id="rId56"/>
    <p:sldId id="324" r:id="rId57"/>
    <p:sldId id="302" r:id="rId58"/>
    <p:sldId id="283" r:id="rId59"/>
    <p:sldId id="312" r:id="rId6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9964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238C-6565-41BE-A2BF-8229C6D739C8}" type="datetimeFigureOut">
              <a:rPr lang="ar-IQ" smtClean="0"/>
              <a:pPr/>
              <a:t>27/05/1442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F83-ED7C-4ADB-84F6-5EF1E20F36C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238C-6565-41BE-A2BF-8229C6D739C8}" type="datetimeFigureOut">
              <a:rPr lang="ar-IQ" smtClean="0"/>
              <a:pPr/>
              <a:t>27/05/1442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F83-ED7C-4ADB-84F6-5EF1E20F36C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238C-6565-41BE-A2BF-8229C6D739C8}" type="datetimeFigureOut">
              <a:rPr lang="ar-IQ" smtClean="0"/>
              <a:pPr/>
              <a:t>27/05/1442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F83-ED7C-4ADB-84F6-5EF1E20F36C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238C-6565-41BE-A2BF-8229C6D739C8}" type="datetimeFigureOut">
              <a:rPr lang="ar-IQ" smtClean="0"/>
              <a:pPr/>
              <a:t>27/05/1442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F83-ED7C-4ADB-84F6-5EF1E20F36C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238C-6565-41BE-A2BF-8229C6D739C8}" type="datetimeFigureOut">
              <a:rPr lang="ar-IQ" smtClean="0"/>
              <a:pPr/>
              <a:t>27/05/1442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F83-ED7C-4ADB-84F6-5EF1E20F36C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238C-6565-41BE-A2BF-8229C6D739C8}" type="datetimeFigureOut">
              <a:rPr lang="ar-IQ" smtClean="0"/>
              <a:pPr/>
              <a:t>27/05/1442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F83-ED7C-4ADB-84F6-5EF1E20F36C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238C-6565-41BE-A2BF-8229C6D739C8}" type="datetimeFigureOut">
              <a:rPr lang="ar-IQ" smtClean="0"/>
              <a:pPr/>
              <a:t>27/05/1442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F83-ED7C-4ADB-84F6-5EF1E20F36C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238C-6565-41BE-A2BF-8229C6D739C8}" type="datetimeFigureOut">
              <a:rPr lang="ar-IQ" smtClean="0"/>
              <a:pPr/>
              <a:t>27/05/1442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F83-ED7C-4ADB-84F6-5EF1E20F36C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238C-6565-41BE-A2BF-8229C6D739C8}" type="datetimeFigureOut">
              <a:rPr lang="ar-IQ" smtClean="0"/>
              <a:pPr/>
              <a:t>27/05/1442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F83-ED7C-4ADB-84F6-5EF1E20F36C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238C-6565-41BE-A2BF-8229C6D739C8}" type="datetimeFigureOut">
              <a:rPr lang="ar-IQ" smtClean="0"/>
              <a:pPr/>
              <a:t>27/05/1442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F83-ED7C-4ADB-84F6-5EF1E20F36C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238C-6565-41BE-A2BF-8229C6D739C8}" type="datetimeFigureOut">
              <a:rPr lang="ar-IQ" smtClean="0"/>
              <a:pPr/>
              <a:t>27/05/1442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F83-ED7C-4ADB-84F6-5EF1E20F36C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1238C-6565-41BE-A2BF-8229C6D739C8}" type="datetimeFigureOut">
              <a:rPr lang="ar-IQ" smtClean="0"/>
              <a:pPr/>
              <a:t>27/05/1442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C7F83-ED7C-4ADB-84F6-5EF1E20F36CE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://www.google.iq/url?sa=i&amp;rct=j&amp;q=&amp;esrc=s&amp;frm=1&amp;source=images&amp;cd=&amp;cad=rja&amp;uact=8&amp;docid=JsHsGT4z94ECaM&amp;tbnid=EcSmR9W17xCMJM:&amp;ved=0CAcQjRw&amp;url=http://www.google.iq/url?sa=i&amp;rct=j&amp;q=&amp;esrc=s&amp;frm=1&amp;source=images&amp;cd=&amp;cad=rja&amp;uact=8&amp;docid=JsHsGT4z94ECaM&amp;tbnid=EcSmR9W17xCMJM:&amp;ved=0CAcQjRw&amp;url=http://fixafungus.com/onychomycosis-psoriasis/&amp;ei=_6oxVPe1IMrcaoLcgKgL&amp;bvm=bv.76802529,d.d2s&amp;psig=AFQjCNHXFkcnsJxUxHXeRhOcVOCpHT79Tw&amp;ust=1412627488855764&amp;ei=ZasxVI_2BojbatK6gfAI&amp;bvm=bv.76802529,d.d2s&amp;psig=AFQjCNHXFkcnsJxUxHXeRhOcVOCpHT79Tw&amp;ust=1412627488855764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286808" cy="6000792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chemeClr val="tx1"/>
                </a:solidFill>
              </a:rPr>
              <a:t>Dermatophyte</a:t>
            </a:r>
            <a:r>
              <a:rPr lang="en-US" sz="6000" b="1" dirty="0" smtClean="0">
                <a:solidFill>
                  <a:schemeClr val="tx1"/>
                </a:solidFill>
              </a:rPr>
              <a:t> Infection</a:t>
            </a:r>
          </a:p>
          <a:p>
            <a:r>
              <a:rPr lang="en-US" sz="6000" b="1" dirty="0" smtClean="0">
                <a:solidFill>
                  <a:schemeClr val="tx1"/>
                </a:solidFill>
              </a:rPr>
              <a:t>(</a:t>
            </a:r>
            <a:r>
              <a:rPr lang="en-US" sz="6000" b="1" dirty="0" err="1" smtClean="0">
                <a:solidFill>
                  <a:schemeClr val="tx1"/>
                </a:solidFill>
              </a:rPr>
              <a:t>Dermatophytoses</a:t>
            </a:r>
            <a:r>
              <a:rPr lang="en-US" sz="60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6000" b="1" dirty="0" smtClean="0">
                <a:solidFill>
                  <a:schemeClr val="tx1"/>
                </a:solidFill>
              </a:rPr>
              <a:t>By</a:t>
            </a:r>
          </a:p>
          <a:p>
            <a:r>
              <a:rPr lang="en-US" sz="6000" b="1" dirty="0" err="1" smtClean="0">
                <a:solidFill>
                  <a:schemeClr val="tx1"/>
                </a:solidFill>
              </a:rPr>
              <a:t>Dr.Alaa</a:t>
            </a:r>
            <a:r>
              <a:rPr lang="en-US" sz="6000" b="1" dirty="0" smtClean="0">
                <a:solidFill>
                  <a:schemeClr val="tx1"/>
                </a:solidFill>
              </a:rPr>
              <a:t> Al-</a:t>
            </a:r>
            <a:r>
              <a:rPr lang="en-US" sz="6000" b="1" dirty="0" err="1" smtClean="0">
                <a:solidFill>
                  <a:schemeClr val="tx1"/>
                </a:solidFill>
              </a:rPr>
              <a:t>sahlany</a:t>
            </a:r>
            <a:endParaRPr lang="en-US" sz="6000" b="1" dirty="0" smtClean="0">
              <a:solidFill>
                <a:schemeClr val="tx1"/>
              </a:solidFill>
            </a:endParaRPr>
          </a:p>
          <a:p>
            <a:r>
              <a:rPr lang="en-US" sz="6000" b="1" dirty="0" smtClean="0">
                <a:solidFill>
                  <a:schemeClr val="tx1"/>
                </a:solidFill>
              </a:rPr>
              <a:t>Jan 11</a:t>
            </a:r>
            <a:r>
              <a:rPr lang="en-US" sz="6000" b="1" smtClean="0">
                <a:solidFill>
                  <a:schemeClr val="tx1"/>
                </a:solidFill>
              </a:rPr>
              <a:t>, 2021</a:t>
            </a:r>
            <a:endParaRPr lang="ar-IQ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928693"/>
          </a:xfrm>
        </p:spPr>
        <p:txBody>
          <a:bodyPr>
            <a:normAutofit/>
          </a:bodyPr>
          <a:lstStyle/>
          <a:p>
            <a:r>
              <a:rPr lang="en-US" sz="4800" b="1" dirty="0" err="1" smtClean="0"/>
              <a:t>Tinea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corporis</a:t>
            </a:r>
            <a:endParaRPr lang="ar-IQ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8358246" cy="4929222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Infection of the skin of the trunk and extremities, excluding the hair, nails, palms, soles and groin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Any </a:t>
            </a:r>
            <a:r>
              <a:rPr lang="en-US" b="1" dirty="0" err="1" smtClean="0">
                <a:solidFill>
                  <a:schemeClr val="tx1"/>
                </a:solidFill>
              </a:rPr>
              <a:t>dermatophyte</a:t>
            </a:r>
            <a:r>
              <a:rPr lang="en-US" b="1" dirty="0" smtClean="0">
                <a:solidFill>
                  <a:schemeClr val="tx1"/>
                </a:solidFill>
              </a:rPr>
              <a:t> can cause it BUT T. </a:t>
            </a:r>
            <a:r>
              <a:rPr lang="en-US" b="1" dirty="0" err="1" smtClean="0">
                <a:solidFill>
                  <a:schemeClr val="tx1"/>
                </a:solidFill>
              </a:rPr>
              <a:t>rubrum</a:t>
            </a:r>
            <a:r>
              <a:rPr lang="en-US" b="1" dirty="0" smtClean="0">
                <a:solidFill>
                  <a:schemeClr val="tx1"/>
                </a:solidFill>
              </a:rPr>
              <a:t> is the most common pathogen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 Infection spreads centrifugally from the point of skin invasion, with central clearing of the fungus , typically resulting in annular lesions</a:t>
            </a:r>
            <a:endParaRPr lang="ar-IQ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bmapAss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428604"/>
            <a:ext cx="8286807" cy="61436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sCANES2U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3209954" cy="3134531"/>
          </a:xfrm>
        </p:spPr>
      </p:pic>
      <p:pic>
        <p:nvPicPr>
          <p:cNvPr id="5" name="Content Placeholder 4" descr="imagesCAA93KD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14744" y="357166"/>
            <a:ext cx="3952878" cy="2877355"/>
          </a:xfrm>
        </p:spPr>
      </p:pic>
      <p:pic>
        <p:nvPicPr>
          <p:cNvPr id="2050" name="Picture 2" descr="C:\Users\alaa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286124"/>
            <a:ext cx="4343416" cy="3214710"/>
          </a:xfrm>
          <a:prstGeom prst="rect">
            <a:avLst/>
          </a:prstGeom>
          <a:noFill/>
        </p:spPr>
      </p:pic>
      <p:pic>
        <p:nvPicPr>
          <p:cNvPr id="2051" name="Picture 3" descr="C:\Users\alaa\Desktop\imagesCAIK3TD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714752"/>
            <a:ext cx="306705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572560" cy="635798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Variants: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Tinea incognito: tinea lesion modified by topical  steroids, may lack a raised scaly border.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Majocchi’s</a:t>
            </a:r>
            <a:r>
              <a:rPr lang="en-US" b="1" dirty="0" smtClean="0">
                <a:solidFill>
                  <a:schemeClr val="tx1"/>
                </a:solidFill>
              </a:rPr>
              <a:t> granuloma: is characterized by follicular </a:t>
            </a:r>
            <a:r>
              <a:rPr lang="en-US" b="1" dirty="0" err="1" smtClean="0">
                <a:solidFill>
                  <a:schemeClr val="tx1"/>
                </a:solidFill>
              </a:rPr>
              <a:t>papulopustules</a:t>
            </a:r>
            <a:r>
              <a:rPr lang="en-US" b="1" dirty="0" smtClean="0">
                <a:solidFill>
                  <a:schemeClr val="tx1"/>
                </a:solidFill>
              </a:rPr>
              <a:t> or  nodules, commonly seen in women who have tinea </a:t>
            </a:r>
            <a:r>
              <a:rPr lang="en-US" b="1" dirty="0" err="1" smtClean="0">
                <a:solidFill>
                  <a:schemeClr val="tx1"/>
                </a:solidFill>
              </a:rPr>
              <a:t>pedis</a:t>
            </a:r>
            <a:r>
              <a:rPr lang="en-US" b="1" dirty="0" smtClean="0">
                <a:solidFill>
                  <a:schemeClr val="tx1"/>
                </a:solidFill>
              </a:rPr>
              <a:t> or onychomycosis and shave their legs. Topical steroids and immunosuppression are predisposing  factors. </a:t>
            </a:r>
            <a:endParaRPr lang="ar-IQ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 descr="C:\Users\al\Desktop\أنواع_قطط_الشيرازي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92088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545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bmapAss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285728"/>
            <a:ext cx="4857784" cy="6357982"/>
          </a:xfrm>
        </p:spPr>
      </p:pic>
      <p:pic>
        <p:nvPicPr>
          <p:cNvPr id="3074" name="Picture 2" descr="C:\Users\alaa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3357553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al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619268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19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928693"/>
          </a:xfrm>
        </p:spPr>
        <p:txBody>
          <a:bodyPr>
            <a:normAutofit/>
          </a:bodyPr>
          <a:lstStyle/>
          <a:p>
            <a:r>
              <a:rPr lang="en-US" sz="4800" b="1" dirty="0" err="1" smtClean="0"/>
              <a:t>Tinea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cruris</a:t>
            </a:r>
            <a:r>
              <a:rPr lang="en-US" sz="4800" b="1" dirty="0" smtClean="0"/>
              <a:t>(Jock itch)</a:t>
            </a:r>
            <a:endParaRPr lang="ar-IQ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8572560" cy="5286412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Infection of the inguinal region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This disease is more often seen in men than in women, since the scrotum provides a warm and moist environment that encourages fungal growth 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The inflicted are more likely to have tinea </a:t>
            </a:r>
            <a:r>
              <a:rPr lang="en-US" b="1" dirty="0" err="1" smtClean="0">
                <a:solidFill>
                  <a:schemeClr val="tx1"/>
                </a:solidFill>
              </a:rPr>
              <a:t>pedis</a:t>
            </a:r>
            <a:r>
              <a:rPr lang="en-US" b="1" dirty="0" smtClean="0">
                <a:solidFill>
                  <a:schemeClr val="tx1"/>
                </a:solidFill>
              </a:rPr>
              <a:t> and onychomycosis as a source of dermatophytes</a:t>
            </a:r>
            <a:endParaRPr lang="ar-IQ" b="1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al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320764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bmapAss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357166"/>
            <a:ext cx="8501122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358246" cy="6215106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Other predisposing factors include obesity and </a:t>
            </a:r>
            <a:r>
              <a:rPr lang="en-US" b="1" dirty="0" err="1" smtClean="0">
                <a:solidFill>
                  <a:schemeClr val="tx1"/>
                </a:solidFill>
              </a:rPr>
              <a:t>hyperhidrosis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Presented as a sharply demarcated with a raised, </a:t>
            </a:r>
            <a:r>
              <a:rPr lang="en-US" b="1" dirty="0" err="1" smtClean="0">
                <a:solidFill>
                  <a:schemeClr val="tx1"/>
                </a:solidFill>
              </a:rPr>
              <a:t>erythematous</a:t>
            </a:r>
            <a:r>
              <a:rPr lang="en-US" b="1" dirty="0" smtClean="0">
                <a:solidFill>
                  <a:schemeClr val="tx1"/>
                </a:solidFill>
              </a:rPr>
              <a:t>, scaly advancing border that may contain pustules or vesicles and a central clearance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The scrotum itself is generally spared, unlike </a:t>
            </a:r>
            <a:r>
              <a:rPr lang="en-US" b="1" dirty="0" err="1" smtClean="0">
                <a:solidFill>
                  <a:schemeClr val="tx1"/>
                </a:solidFill>
              </a:rPr>
              <a:t>candidiasis</a:t>
            </a:r>
            <a:r>
              <a:rPr lang="en-US" b="1" dirty="0" smtClean="0">
                <a:solidFill>
                  <a:schemeClr val="tx1"/>
                </a:solidFill>
              </a:rPr>
              <a:t> of groin</a:t>
            </a:r>
            <a:endParaRPr lang="ar-IQ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al\Desktop\19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84887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937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785817"/>
          </a:xfrm>
        </p:spPr>
        <p:txBody>
          <a:bodyPr>
            <a:noAutofit/>
          </a:bodyPr>
          <a:lstStyle/>
          <a:p>
            <a:r>
              <a:rPr lang="en-US" sz="4800" b="1" dirty="0" err="1" smtClean="0"/>
              <a:t>Tinea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manuum</a:t>
            </a:r>
            <a:endParaRPr lang="ar-IQ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142984"/>
            <a:ext cx="8501122" cy="535785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 Infection of the palm and </a:t>
            </a:r>
            <a:r>
              <a:rPr lang="en-US" b="1" dirty="0" err="1" smtClean="0">
                <a:solidFill>
                  <a:schemeClr val="tx1"/>
                </a:solidFill>
              </a:rPr>
              <a:t>interdigital</a:t>
            </a:r>
            <a:r>
              <a:rPr lang="en-US" b="1" dirty="0" smtClean="0">
                <a:solidFill>
                  <a:schemeClr val="tx1"/>
                </a:solidFill>
              </a:rPr>
              <a:t> spaces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It is different from that of back of hands due to  lack of sebaceous glands on the palms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429684" cy="6143668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Usually non-inflammatory and often unilateral there is diffuse hyperkeratosis of the palms and digits with accentuation of scales on creases that fails to respond to emollients 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An important clinical clue is </a:t>
            </a:r>
            <a:r>
              <a:rPr lang="en-US" b="1" dirty="0" err="1" smtClean="0">
                <a:solidFill>
                  <a:schemeClr val="tx1"/>
                </a:solidFill>
              </a:rPr>
              <a:t>tinea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unguium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ar-IQ" b="1" dirty="0" smtClean="0">
              <a:solidFill>
                <a:schemeClr val="tx1"/>
              </a:solidFill>
            </a:endParaRPr>
          </a:p>
          <a:p>
            <a:pPr algn="l"/>
            <a:endParaRPr lang="ar-IQ" dirty="0" smtClean="0"/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Is often present in patients with tinea </a:t>
            </a:r>
            <a:r>
              <a:rPr lang="en-US" b="1" dirty="0" err="1" smtClean="0">
                <a:solidFill>
                  <a:schemeClr val="tx1"/>
                </a:solidFill>
              </a:rPr>
              <a:t>pedis</a:t>
            </a:r>
            <a:r>
              <a:rPr lang="en-US" b="1" dirty="0" smtClean="0">
                <a:solidFill>
                  <a:schemeClr val="tx1"/>
                </a:solidFill>
              </a:rPr>
              <a:t> (two feet and one hand syndrome)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ar-IQ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bmapAss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286808" cy="60007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57231"/>
          </a:xfrm>
        </p:spPr>
        <p:txBody>
          <a:bodyPr/>
          <a:lstStyle/>
          <a:p>
            <a:r>
              <a:rPr lang="en-US" sz="4800" b="1" dirty="0" err="1" smtClean="0"/>
              <a:t>Tinea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pedis</a:t>
            </a:r>
            <a:r>
              <a:rPr lang="en-US" sz="4800" b="1" dirty="0" smtClean="0"/>
              <a:t>(Athlete’s foot)</a:t>
            </a:r>
            <a:endParaRPr lang="ar-IQ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785794"/>
            <a:ext cx="8643998" cy="564360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Infection of the soles and </a:t>
            </a:r>
            <a:r>
              <a:rPr lang="en-US" b="1" dirty="0" err="1" smtClean="0">
                <a:solidFill>
                  <a:schemeClr val="tx1"/>
                </a:solidFill>
              </a:rPr>
              <a:t>interdigital</a:t>
            </a:r>
            <a:r>
              <a:rPr lang="en-US" b="1" dirty="0" smtClean="0">
                <a:solidFill>
                  <a:schemeClr val="tx1"/>
                </a:solidFill>
              </a:rPr>
              <a:t> web spaces of the feet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More common in adults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Lack of sebaceous glands and moist environment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due to occlusive shoes are predisposing factors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l\Desktop\athletes-foot-or-something-el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12776"/>
            <a:ext cx="2167136" cy="222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428604"/>
            <a:ext cx="8429684" cy="6143668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Tinea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pedis</a:t>
            </a:r>
            <a:r>
              <a:rPr lang="en-US" b="1" dirty="0" smtClean="0">
                <a:solidFill>
                  <a:schemeClr val="tx1"/>
                </a:solidFill>
              </a:rPr>
              <a:t> is uncommon in populations that do not wear shoes although the barefoot people can acquire the fungus in public facilities i.e. gym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The feet are the most common location for dermatophyte infections</a:t>
            </a:r>
          </a:p>
          <a:p>
            <a:pPr algn="l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C:\Users\al\Desktop\woman-with-bare-feet-in-the-blue-mosque-in-istanbul-turkey-AWXE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46305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\Desktop\f907603b2d5af18268c211c5a8740c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90055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442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714356"/>
            <a:ext cx="8643998" cy="5857916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Types: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(1)Moccasin: diffuse hyperkeratosis, scaling and </a:t>
            </a:r>
            <a:r>
              <a:rPr lang="en-US" b="1" dirty="0" err="1" smtClean="0">
                <a:solidFill>
                  <a:schemeClr val="tx1"/>
                </a:solidFill>
              </a:rPr>
              <a:t>erythema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 (2)</a:t>
            </a:r>
            <a:r>
              <a:rPr lang="en-US" b="1" dirty="0" err="1" smtClean="0">
                <a:solidFill>
                  <a:schemeClr val="tx1"/>
                </a:solidFill>
              </a:rPr>
              <a:t>Interdigital</a:t>
            </a:r>
            <a:r>
              <a:rPr lang="en-US" b="1" dirty="0" smtClean="0">
                <a:solidFill>
                  <a:schemeClr val="tx1"/>
                </a:solidFill>
              </a:rPr>
              <a:t> :Most common type; </a:t>
            </a:r>
            <a:r>
              <a:rPr lang="en-US" b="1" dirty="0" err="1" smtClean="0">
                <a:solidFill>
                  <a:schemeClr val="tx1"/>
                </a:solidFill>
              </a:rPr>
              <a:t>erythema</a:t>
            </a:r>
            <a:r>
              <a:rPr lang="en-US" b="1" dirty="0" smtClean="0">
                <a:solidFill>
                  <a:schemeClr val="tx1"/>
                </a:solidFill>
              </a:rPr>
              <a:t>, maceration, fissures and ,ulceration between toes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 (3)Inflammatory : we see vesicles and bulla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Moccasin</a:t>
            </a:r>
            <a:endParaRPr lang="ar-IQ" b="1" dirty="0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357298"/>
            <a:ext cx="5786477" cy="50720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bmapAss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14290"/>
            <a:ext cx="5572164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CA23FXP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357166"/>
            <a:ext cx="4286279" cy="6000792"/>
          </a:xfrm>
        </p:spPr>
      </p:pic>
      <p:pic>
        <p:nvPicPr>
          <p:cNvPr id="10" name="Content Placeholder 9" descr="imagesCA7RPZ5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58" y="285728"/>
            <a:ext cx="4071966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571504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Introduction</a:t>
            </a:r>
            <a:endParaRPr lang="ar-IQ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785794"/>
            <a:ext cx="8572560" cy="571504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Dermatophytoses</a:t>
            </a:r>
            <a:r>
              <a:rPr lang="en-US" b="1" dirty="0" smtClean="0">
                <a:solidFill>
                  <a:schemeClr val="tx1"/>
                </a:solidFill>
              </a:rPr>
              <a:t> are fungal infections caused by three genera of fungi that have the ability to invade and multiply within keratinized tissue (hair, skin and nails):include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(1) </a:t>
            </a:r>
            <a:r>
              <a:rPr lang="en-US" b="1" dirty="0" err="1" smtClean="0">
                <a:solidFill>
                  <a:schemeClr val="tx1"/>
                </a:solidFill>
              </a:rPr>
              <a:t>Trichophyton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(2) </a:t>
            </a:r>
            <a:r>
              <a:rPr lang="en-US" b="1" dirty="0" err="1" smtClean="0">
                <a:solidFill>
                  <a:schemeClr val="tx1"/>
                </a:solidFill>
              </a:rPr>
              <a:t>Epidermophyton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(3) </a:t>
            </a:r>
            <a:r>
              <a:rPr lang="en-US" b="1" dirty="0" err="1" smtClean="0">
                <a:solidFill>
                  <a:schemeClr val="tx1"/>
                </a:solidFill>
              </a:rPr>
              <a:t>Microsporum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ar-IQ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untitled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6248" y="357166"/>
            <a:ext cx="4572032" cy="5786478"/>
          </a:xfrm>
        </p:spPr>
      </p:pic>
      <p:pic>
        <p:nvPicPr>
          <p:cNvPr id="8" name="Content Placeholder 7" descr="imagesCA6YAR3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428604"/>
            <a:ext cx="3857651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Tinea</a:t>
            </a:r>
            <a:r>
              <a:rPr lang="en-US" b="1" dirty="0" smtClean="0"/>
              <a:t> </a:t>
            </a:r>
            <a:r>
              <a:rPr lang="en-US" b="1" dirty="0" err="1" smtClean="0"/>
              <a:t>barbae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8643998" cy="5500726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Involves the bearded areas of the face and neck in men 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Two types: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(1) The deep type: develops slowly and produces nodules and </a:t>
            </a:r>
            <a:r>
              <a:rPr lang="en-US" b="1" dirty="0" err="1" smtClean="0">
                <a:solidFill>
                  <a:schemeClr val="tx1"/>
                </a:solidFill>
              </a:rPr>
              <a:t>kerion</a:t>
            </a:r>
            <a:r>
              <a:rPr lang="en-US" b="1" dirty="0" smtClean="0">
                <a:solidFill>
                  <a:schemeClr val="tx1"/>
                </a:solidFill>
              </a:rPr>
              <a:t>-­like swellings: acquired from animal, caused by T. </a:t>
            </a:r>
            <a:r>
              <a:rPr lang="en-US" b="1" dirty="0" err="1" smtClean="0">
                <a:solidFill>
                  <a:schemeClr val="tx1"/>
                </a:solidFill>
              </a:rPr>
              <a:t>mentagrophytes</a:t>
            </a:r>
            <a:r>
              <a:rPr lang="en-US" b="1" dirty="0" smtClean="0">
                <a:solidFill>
                  <a:schemeClr val="tx1"/>
                </a:solidFill>
              </a:rPr>
              <a:t> var. </a:t>
            </a:r>
            <a:r>
              <a:rPr lang="en-US" b="1" dirty="0" err="1" smtClean="0">
                <a:solidFill>
                  <a:schemeClr val="tx1"/>
                </a:solidFill>
              </a:rPr>
              <a:t>mentagrophytes</a:t>
            </a:r>
            <a:r>
              <a:rPr lang="en-US" b="1" dirty="0" smtClean="0">
                <a:solidFill>
                  <a:schemeClr val="tx1"/>
                </a:solidFill>
              </a:rPr>
              <a:t> and T. </a:t>
            </a:r>
            <a:r>
              <a:rPr lang="en-US" b="1" dirty="0" err="1" smtClean="0">
                <a:solidFill>
                  <a:schemeClr val="tx1"/>
                </a:solidFill>
              </a:rPr>
              <a:t>verrucosum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</a:p>
          <a:p>
            <a:pPr algn="l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bmapAss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7929618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928670"/>
            <a:ext cx="8715436" cy="5357850"/>
          </a:xfrm>
        </p:spPr>
        <p:txBody>
          <a:bodyPr/>
          <a:lstStyle/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(2)Superficial type: less inflammatory, characterized by </a:t>
            </a:r>
            <a:r>
              <a:rPr lang="en-US" b="1" dirty="0" err="1" smtClean="0">
                <a:solidFill>
                  <a:schemeClr val="tx1"/>
                </a:solidFill>
              </a:rPr>
              <a:t>pustular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folliculitis</a:t>
            </a:r>
            <a:r>
              <a:rPr lang="en-US" b="1" dirty="0" smtClean="0">
                <a:solidFill>
                  <a:schemeClr val="tx1"/>
                </a:solidFill>
              </a:rPr>
              <a:t> , caused by  T. </a:t>
            </a:r>
            <a:r>
              <a:rPr lang="en-US" b="1" dirty="0" err="1" smtClean="0">
                <a:solidFill>
                  <a:schemeClr val="tx1"/>
                </a:solidFill>
              </a:rPr>
              <a:t>rubrum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Aquired</a:t>
            </a:r>
            <a:r>
              <a:rPr lang="en-US" b="1" dirty="0" smtClean="0">
                <a:solidFill>
                  <a:schemeClr val="tx1"/>
                </a:solidFill>
              </a:rPr>
              <a:t> from contaminated razors in barber- shops. Now less common owing to use of disposable instruments and disinfectant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In both types: the hairs are either easily plucked or lost. 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ar-IQ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928693"/>
          </a:xfrm>
        </p:spPr>
        <p:txBody>
          <a:bodyPr>
            <a:normAutofit/>
          </a:bodyPr>
          <a:lstStyle/>
          <a:p>
            <a:r>
              <a:rPr lang="en-US" sz="4800" b="1" dirty="0" err="1" smtClean="0"/>
              <a:t>Tinea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faciei</a:t>
            </a:r>
            <a:endParaRPr lang="ar-IQ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285860"/>
            <a:ext cx="8643998" cy="535785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Infection of face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The same as </a:t>
            </a:r>
            <a:r>
              <a:rPr lang="en-US" b="1" dirty="0" err="1" smtClean="0">
                <a:solidFill>
                  <a:schemeClr val="tx1"/>
                </a:solidFill>
              </a:rPr>
              <a:t>tinea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corporis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 Typical annular rings are usually lacking and the lesions are exquisitely photosensitive. Therefore, misdiagnosed </a:t>
            </a:r>
            <a:endParaRPr lang="ar-IQ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bmapAsse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8001056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en-US" sz="4800" b="1" dirty="0" err="1" smtClean="0"/>
              <a:t>Tinea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capitis</a:t>
            </a:r>
            <a:endParaRPr lang="ar-IQ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000108"/>
            <a:ext cx="8643998" cy="585789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A common </a:t>
            </a:r>
            <a:r>
              <a:rPr lang="en-US" b="1" dirty="0" err="1" smtClean="0">
                <a:solidFill>
                  <a:schemeClr val="tx1"/>
                </a:solidFill>
              </a:rPr>
              <a:t>dermatophyte</a:t>
            </a:r>
            <a:r>
              <a:rPr lang="en-US" b="1" dirty="0" smtClean="0">
                <a:solidFill>
                  <a:schemeClr val="tx1"/>
                </a:solidFill>
              </a:rPr>
              <a:t> infection of the scalp in children, whereas adult infection occurs infrequently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 T. </a:t>
            </a:r>
            <a:r>
              <a:rPr lang="en-US" b="1" dirty="0" err="1" smtClean="0">
                <a:solidFill>
                  <a:schemeClr val="tx1"/>
                </a:solidFill>
              </a:rPr>
              <a:t>tonsurans</a:t>
            </a:r>
            <a:r>
              <a:rPr lang="en-US" b="1" dirty="0" smtClean="0">
                <a:solidFill>
                  <a:schemeClr val="tx1"/>
                </a:solidFill>
              </a:rPr>
              <a:t> is currently the most common cause of </a:t>
            </a:r>
            <a:r>
              <a:rPr lang="en-US" b="1" dirty="0" err="1" smtClean="0">
                <a:solidFill>
                  <a:schemeClr val="tx1"/>
                </a:solidFill>
              </a:rPr>
              <a:t>tinea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capitis</a:t>
            </a:r>
            <a:r>
              <a:rPr lang="en-US" b="1" dirty="0" smtClean="0">
                <a:solidFill>
                  <a:schemeClr val="tx1"/>
                </a:solidFill>
              </a:rPr>
              <a:t> in the US while </a:t>
            </a:r>
            <a:r>
              <a:rPr lang="en-US" b="1" dirty="0" err="1" smtClean="0">
                <a:solidFill>
                  <a:schemeClr val="tx1"/>
                </a:solidFill>
              </a:rPr>
              <a:t>T.verrucosum</a:t>
            </a:r>
            <a:r>
              <a:rPr lang="en-US" b="1" dirty="0" smtClean="0">
                <a:solidFill>
                  <a:schemeClr val="tx1"/>
                </a:solidFill>
              </a:rPr>
              <a:t> in Iraq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The “carrier state” of </a:t>
            </a:r>
            <a:r>
              <a:rPr lang="en-US" b="1" dirty="0" err="1" smtClean="0">
                <a:solidFill>
                  <a:schemeClr val="tx1"/>
                </a:solidFill>
              </a:rPr>
              <a:t>tinea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capitis</a:t>
            </a:r>
            <a:r>
              <a:rPr lang="en-US" b="1" dirty="0" smtClean="0">
                <a:solidFill>
                  <a:schemeClr val="tx1"/>
                </a:solidFill>
              </a:rPr>
              <a:t> is contagious through contaminated brush, hat, towel and barber tools</a:t>
            </a:r>
            <a:endParaRPr lang="ar-IQ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429684" cy="642942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Types of </a:t>
            </a:r>
            <a:r>
              <a:rPr lang="en-US" b="1" dirty="0" err="1" smtClean="0">
                <a:solidFill>
                  <a:schemeClr val="tx1"/>
                </a:solidFill>
              </a:rPr>
              <a:t>dermatophytes</a:t>
            </a:r>
            <a:r>
              <a:rPr lang="en-US" b="1" dirty="0" smtClean="0">
                <a:solidFill>
                  <a:schemeClr val="tx1"/>
                </a:solidFill>
              </a:rPr>
              <a:t> that invade hair: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 (1)</a:t>
            </a:r>
            <a:r>
              <a:rPr lang="en-US" b="1" dirty="0" err="1" smtClean="0">
                <a:solidFill>
                  <a:schemeClr val="tx1"/>
                </a:solidFill>
              </a:rPr>
              <a:t>Endothrix</a:t>
            </a:r>
            <a:r>
              <a:rPr lang="en-US" b="1" dirty="0" smtClean="0">
                <a:solidFill>
                  <a:schemeClr val="tx1"/>
                </a:solidFill>
              </a:rPr>
              <a:t>: exist inside the hair shaft, caused by </a:t>
            </a:r>
            <a:r>
              <a:rPr lang="en-US" b="1" dirty="0" err="1" smtClean="0">
                <a:solidFill>
                  <a:schemeClr val="tx1"/>
                </a:solidFill>
              </a:rPr>
              <a:t>Trichophyton</a:t>
            </a:r>
            <a:r>
              <a:rPr lang="en-US" b="1" dirty="0" smtClean="0">
                <a:solidFill>
                  <a:schemeClr val="tx1"/>
                </a:solidFill>
              </a:rPr>
              <a:t>, non- fluorescent. Exception is T. </a:t>
            </a:r>
            <a:r>
              <a:rPr lang="en-US" b="1" dirty="0" err="1" smtClean="0">
                <a:solidFill>
                  <a:schemeClr val="tx1"/>
                </a:solidFill>
              </a:rPr>
              <a:t>schoenleinii</a:t>
            </a:r>
            <a:r>
              <a:rPr lang="en-US" b="1" dirty="0" smtClean="0">
                <a:solidFill>
                  <a:schemeClr val="tx1"/>
                </a:solidFill>
              </a:rPr>
              <a:t> (fluorescent)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 (2)</a:t>
            </a:r>
            <a:r>
              <a:rPr lang="en-US" b="1" dirty="0" err="1" smtClean="0">
                <a:solidFill>
                  <a:schemeClr val="tx1"/>
                </a:solidFill>
              </a:rPr>
              <a:t>Ectothrix</a:t>
            </a:r>
            <a:r>
              <a:rPr lang="en-US" b="1" dirty="0" smtClean="0">
                <a:solidFill>
                  <a:schemeClr val="tx1"/>
                </a:solidFill>
              </a:rPr>
              <a:t>: exist outside the hair shaft, caused by </a:t>
            </a:r>
            <a:r>
              <a:rPr lang="en-US" b="1" dirty="0" err="1" smtClean="0">
                <a:solidFill>
                  <a:schemeClr val="tx1"/>
                </a:solidFill>
              </a:rPr>
              <a:t>Microsporum</a:t>
            </a:r>
            <a:r>
              <a:rPr lang="en-US" b="1" dirty="0" smtClean="0">
                <a:solidFill>
                  <a:schemeClr val="tx1"/>
                </a:solidFill>
              </a:rPr>
              <a:t>(fluorescent) or </a:t>
            </a:r>
            <a:r>
              <a:rPr lang="en-US" b="1" dirty="0" err="1" smtClean="0">
                <a:solidFill>
                  <a:schemeClr val="tx1"/>
                </a:solidFill>
              </a:rPr>
              <a:t>Trichophyton</a:t>
            </a:r>
            <a:r>
              <a:rPr lang="en-US" b="1" dirty="0" smtClean="0">
                <a:solidFill>
                  <a:schemeClr val="tx1"/>
                </a:solidFill>
              </a:rPr>
              <a:t> (non-fluorescent)</a:t>
            </a:r>
            <a:endParaRPr lang="ar-IQ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715436" cy="6286544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Clinical types: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Non-inflammatory: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Gray </a:t>
            </a:r>
            <a:r>
              <a:rPr lang="en-US" b="1" dirty="0" err="1" smtClean="0">
                <a:solidFill>
                  <a:schemeClr val="tx1"/>
                </a:solidFill>
              </a:rPr>
              <a:t>patch:M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auduinii</a:t>
            </a:r>
            <a:r>
              <a:rPr lang="en-US" b="1" dirty="0" smtClean="0">
                <a:solidFill>
                  <a:schemeClr val="tx1"/>
                </a:solidFill>
              </a:rPr>
              <a:t>,  present as a dry scaly patch of alopecia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Black </a:t>
            </a:r>
            <a:r>
              <a:rPr lang="en-US" b="1" dirty="0" err="1" smtClean="0">
                <a:solidFill>
                  <a:schemeClr val="tx1"/>
                </a:solidFill>
              </a:rPr>
              <a:t>dots:T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tonsurans</a:t>
            </a:r>
            <a:r>
              <a:rPr lang="en-US" b="1" dirty="0" smtClean="0">
                <a:solidFill>
                  <a:schemeClr val="tx1"/>
                </a:solidFill>
              </a:rPr>
              <a:t>, caused by hair breakage near the surface</a:t>
            </a:r>
          </a:p>
          <a:p>
            <a:pPr algn="l"/>
            <a:endParaRPr lang="ar-IQ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643998" cy="635798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Inflammatory: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Kerion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</a:rPr>
              <a:t>M.canis</a:t>
            </a:r>
            <a:r>
              <a:rPr lang="en-US" b="1" dirty="0" smtClean="0">
                <a:solidFill>
                  <a:schemeClr val="tx1"/>
                </a:solidFill>
              </a:rPr>
              <a:t>, present as a boggy, purulent plaques with abscess formation and associated alopecia, patient may  become systemically ill with extensive </a:t>
            </a:r>
            <a:r>
              <a:rPr lang="en-US" b="1" dirty="0" err="1" smtClean="0">
                <a:solidFill>
                  <a:schemeClr val="tx1"/>
                </a:solidFill>
              </a:rPr>
              <a:t>lymphadenopathy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Favus</a:t>
            </a:r>
            <a:r>
              <a:rPr lang="en-US" b="1" dirty="0" smtClean="0">
                <a:solidFill>
                  <a:schemeClr val="tx1"/>
                </a:solidFill>
              </a:rPr>
              <a:t>: T. </a:t>
            </a:r>
            <a:r>
              <a:rPr lang="en-US" b="1" dirty="0" err="1" smtClean="0">
                <a:solidFill>
                  <a:schemeClr val="tx1"/>
                </a:solidFill>
              </a:rPr>
              <a:t>schoenleinii</a:t>
            </a:r>
            <a:r>
              <a:rPr lang="en-US" b="1" dirty="0" smtClean="0">
                <a:solidFill>
                  <a:schemeClr val="tx1"/>
                </a:solidFill>
              </a:rPr>
              <a:t>, the most severe type of </a:t>
            </a:r>
            <a:r>
              <a:rPr lang="en-US" b="1" dirty="0" err="1" smtClean="0">
                <a:solidFill>
                  <a:schemeClr val="tx1"/>
                </a:solidFill>
              </a:rPr>
              <a:t>dermatophyte</a:t>
            </a:r>
            <a:r>
              <a:rPr lang="en-US" b="1" dirty="0" smtClean="0">
                <a:solidFill>
                  <a:schemeClr val="tx1"/>
                </a:solidFill>
              </a:rPr>
              <a:t> hair infection, present as a concave, sulfur-yellow crusts composed of </a:t>
            </a:r>
            <a:r>
              <a:rPr lang="en-US" b="1" dirty="0" err="1" smtClean="0">
                <a:solidFill>
                  <a:schemeClr val="tx1"/>
                </a:solidFill>
              </a:rPr>
              <a:t>hyphae</a:t>
            </a:r>
            <a:r>
              <a:rPr lang="en-US" b="1" dirty="0" smtClean="0">
                <a:solidFill>
                  <a:schemeClr val="tx1"/>
                </a:solidFill>
              </a:rPr>
              <a:t> and skin debris pierced by hairs (“</a:t>
            </a:r>
            <a:r>
              <a:rPr lang="en-US" b="1" dirty="0" err="1" smtClean="0">
                <a:solidFill>
                  <a:schemeClr val="tx1"/>
                </a:solidFill>
              </a:rPr>
              <a:t>scutula</a:t>
            </a:r>
            <a:r>
              <a:rPr lang="en-US" b="1" dirty="0" smtClean="0">
                <a:solidFill>
                  <a:schemeClr val="tx1"/>
                </a:solidFill>
              </a:rPr>
              <a:t>”) 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000108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Epidemiology</a:t>
            </a:r>
            <a:endParaRPr lang="ar-IQ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357298"/>
            <a:ext cx="8572560" cy="5143536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Trichophyton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rubrum</a:t>
            </a:r>
            <a:r>
              <a:rPr lang="en-US" b="1" dirty="0" smtClean="0">
                <a:solidFill>
                  <a:schemeClr val="tx1"/>
                </a:solidFill>
              </a:rPr>
              <a:t> is the most common </a:t>
            </a:r>
            <a:r>
              <a:rPr lang="en-US" b="1" dirty="0" err="1" smtClean="0">
                <a:solidFill>
                  <a:schemeClr val="tx1"/>
                </a:solidFill>
              </a:rPr>
              <a:t>dermatophyte</a:t>
            </a:r>
            <a:r>
              <a:rPr lang="en-US" b="1" dirty="0" smtClean="0">
                <a:solidFill>
                  <a:schemeClr val="tx1"/>
                </a:solidFill>
              </a:rPr>
              <a:t> worldwide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Occur most frequently in </a:t>
            </a:r>
            <a:r>
              <a:rPr lang="en-US" b="1" dirty="0" err="1" smtClean="0">
                <a:solidFill>
                  <a:schemeClr val="tx1"/>
                </a:solidFill>
              </a:rPr>
              <a:t>postpubertal</a:t>
            </a:r>
            <a:r>
              <a:rPr lang="en-US" b="1" dirty="0" smtClean="0">
                <a:solidFill>
                  <a:schemeClr val="tx1"/>
                </a:solidFill>
              </a:rPr>
              <a:t> hosts except </a:t>
            </a:r>
            <a:r>
              <a:rPr lang="en-US" b="1" dirty="0" err="1" smtClean="0">
                <a:solidFill>
                  <a:schemeClr val="tx1"/>
                </a:solidFill>
              </a:rPr>
              <a:t>tinea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capitis</a:t>
            </a:r>
            <a:r>
              <a:rPr lang="en-US" b="1" dirty="0" smtClean="0">
                <a:solidFill>
                  <a:schemeClr val="tx1"/>
                </a:solidFill>
              </a:rPr>
              <a:t> which occurs mainly in </a:t>
            </a:r>
            <a:r>
              <a:rPr lang="en-US" b="1" dirty="0" err="1" smtClean="0">
                <a:solidFill>
                  <a:schemeClr val="tx1"/>
                </a:solidFill>
              </a:rPr>
              <a:t>prepubertal</a:t>
            </a:r>
            <a:r>
              <a:rPr lang="en-US" b="1" dirty="0" smtClean="0">
                <a:solidFill>
                  <a:schemeClr val="tx1"/>
                </a:solidFill>
              </a:rPr>
              <a:t> children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Men tend to more frequently have </a:t>
            </a:r>
            <a:r>
              <a:rPr lang="en-US" b="1" dirty="0" err="1" smtClean="0">
                <a:solidFill>
                  <a:schemeClr val="tx1"/>
                </a:solidFill>
              </a:rPr>
              <a:t>tinea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cruris</a:t>
            </a:r>
            <a:r>
              <a:rPr lang="en-US" b="1" dirty="0" smtClean="0">
                <a:solidFill>
                  <a:schemeClr val="tx1"/>
                </a:solidFill>
              </a:rPr>
              <a:t> and </a:t>
            </a:r>
            <a:r>
              <a:rPr lang="en-US" b="1" dirty="0" err="1" smtClean="0">
                <a:solidFill>
                  <a:schemeClr val="tx1"/>
                </a:solidFill>
              </a:rPr>
              <a:t>tinea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pedis</a:t>
            </a:r>
            <a:r>
              <a:rPr lang="en-US" b="1" dirty="0" smtClean="0">
                <a:solidFill>
                  <a:schemeClr val="tx1"/>
                </a:solidFill>
              </a:rPr>
              <a:t> than women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bbmapAss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00200"/>
            <a:ext cx="75724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imagesCADOHPZ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4429124" cy="6072230"/>
          </a:xfrm>
        </p:spPr>
      </p:pic>
      <p:pic>
        <p:nvPicPr>
          <p:cNvPr id="9" name="Content Placeholder 8" descr="imag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357166"/>
            <a:ext cx="4500562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untitled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4286280" cy="6143668"/>
          </a:xfrm>
        </p:spPr>
      </p:pic>
      <p:pic>
        <p:nvPicPr>
          <p:cNvPr id="9" name="Content Placeholder 8" descr="imagesCAZHM1J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285728"/>
            <a:ext cx="4071966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86" y="285728"/>
            <a:ext cx="4429155" cy="6072230"/>
          </a:xfrm>
        </p:spPr>
      </p:pic>
      <p:pic>
        <p:nvPicPr>
          <p:cNvPr id="10" name="Content Placeholder 9" descr="imagesCA5EQZOJ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285728"/>
            <a:ext cx="4286247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bmapAsse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8643966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28669"/>
          </a:xfrm>
        </p:spPr>
        <p:txBody>
          <a:bodyPr>
            <a:normAutofit/>
          </a:bodyPr>
          <a:lstStyle/>
          <a:p>
            <a:r>
              <a:rPr lang="en-US" b="1" dirty="0" smtClean="0"/>
              <a:t>Tinea </a:t>
            </a:r>
            <a:r>
              <a:rPr lang="en-US" b="1" dirty="0" err="1" smtClean="0"/>
              <a:t>unguium</a:t>
            </a:r>
            <a:r>
              <a:rPr lang="en-US" b="1" smtClean="0"/>
              <a:t> (onychomycosis</a:t>
            </a:r>
            <a:r>
              <a:rPr lang="en-US" b="1" dirty="0" smtClean="0"/>
              <a:t>)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000108"/>
            <a:ext cx="8286808" cy="5572164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Infection of the nail unit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Three types : based upon the point of fungal entry into the nail unit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rgbClr val="002060"/>
                </a:solidFill>
              </a:rPr>
              <a:t>Distal/lateral </a:t>
            </a:r>
            <a:r>
              <a:rPr lang="en-US" b="1" dirty="0" err="1" smtClean="0">
                <a:solidFill>
                  <a:srgbClr val="002060"/>
                </a:solidFill>
              </a:rPr>
              <a:t>subungual</a:t>
            </a:r>
            <a:r>
              <a:rPr lang="en-US" b="1" dirty="0" smtClean="0">
                <a:solidFill>
                  <a:srgbClr val="002060"/>
                </a:solidFill>
              </a:rPr>
              <a:t>: </a:t>
            </a:r>
            <a:r>
              <a:rPr lang="en-US" b="1" dirty="0" smtClean="0">
                <a:solidFill>
                  <a:schemeClr val="tx1"/>
                </a:solidFill>
              </a:rPr>
              <a:t>with invasion via the </a:t>
            </a:r>
            <a:r>
              <a:rPr lang="en-US" b="1" dirty="0" err="1" smtClean="0">
                <a:solidFill>
                  <a:schemeClr val="tx1"/>
                </a:solidFill>
              </a:rPr>
              <a:t>hyponychium</a:t>
            </a:r>
            <a:r>
              <a:rPr lang="en-US" b="1" dirty="0" smtClean="0">
                <a:solidFill>
                  <a:schemeClr val="tx1"/>
                </a:solidFill>
              </a:rPr>
              <a:t> (most common)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rgbClr val="002060"/>
                </a:solidFill>
              </a:rPr>
              <a:t>Superficial white</a:t>
            </a:r>
            <a:r>
              <a:rPr lang="en-US" b="1" dirty="0" smtClean="0">
                <a:solidFill>
                  <a:schemeClr val="tx1"/>
                </a:solidFill>
              </a:rPr>
              <a:t>: with direct penetration into the dorsal surface of the nail 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428604"/>
            <a:ext cx="8501122" cy="607223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Proximal </a:t>
            </a:r>
            <a:r>
              <a:rPr lang="en-US" b="1" dirty="0" err="1" smtClean="0">
                <a:solidFill>
                  <a:srgbClr val="002060"/>
                </a:solidFill>
              </a:rPr>
              <a:t>subungual</a:t>
            </a:r>
            <a:r>
              <a:rPr lang="en-US" b="1" dirty="0" smtClean="0">
                <a:solidFill>
                  <a:schemeClr val="tx1"/>
                </a:solidFill>
              </a:rPr>
              <a:t>: with invasion under the proximal nail fold ( seen frequently in </a:t>
            </a:r>
            <a:r>
              <a:rPr lang="en-US" b="1" dirty="0" err="1" smtClean="0">
                <a:solidFill>
                  <a:schemeClr val="tx1"/>
                </a:solidFill>
              </a:rPr>
              <a:t>immunocompromised</a:t>
            </a:r>
            <a:r>
              <a:rPr lang="en-US" b="1" dirty="0" smtClean="0">
                <a:solidFill>
                  <a:schemeClr val="tx1"/>
                </a:solidFill>
              </a:rPr>
              <a:t> hosts).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Multiple nails  on one or both hands or feet are usually affected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Affects men more often than women?</a:t>
            </a:r>
          </a:p>
          <a:p>
            <a:pPr algn="l"/>
            <a:endParaRPr lang="ar-IQ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ar-IQ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Frequently associated with chronic </a:t>
            </a:r>
            <a:r>
              <a:rPr lang="en-US" b="1" dirty="0" err="1" smtClean="0">
                <a:solidFill>
                  <a:schemeClr val="tx1"/>
                </a:solidFill>
              </a:rPr>
              <a:t>tinea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pedis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Caused by  T. </a:t>
            </a:r>
            <a:r>
              <a:rPr lang="en-US" b="1" dirty="0" err="1" smtClean="0">
                <a:solidFill>
                  <a:schemeClr val="tx1"/>
                </a:solidFill>
              </a:rPr>
              <a:t>rubrum</a:t>
            </a:r>
            <a:r>
              <a:rPr lang="en-US" b="1" dirty="0" smtClean="0">
                <a:solidFill>
                  <a:schemeClr val="tx1"/>
                </a:solidFill>
              </a:rPr>
              <a:t>, T. </a:t>
            </a:r>
            <a:r>
              <a:rPr lang="en-US" b="1" dirty="0" err="1" smtClean="0">
                <a:solidFill>
                  <a:schemeClr val="tx1"/>
                </a:solidFill>
              </a:rPr>
              <a:t>mentagrophytes</a:t>
            </a:r>
            <a:r>
              <a:rPr lang="en-US" b="1" dirty="0" smtClean="0">
                <a:solidFill>
                  <a:schemeClr val="tx1"/>
                </a:solidFill>
              </a:rPr>
              <a:t> and E. </a:t>
            </a:r>
            <a:r>
              <a:rPr lang="en-US" b="1" dirty="0" err="1" smtClean="0">
                <a:solidFill>
                  <a:schemeClr val="tx1"/>
                </a:solidFill>
              </a:rPr>
              <a:t>floccosum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Toenail infections are considerably more common than fingernail?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42852"/>
            <a:ext cx="8715436" cy="650085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Clinical features: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Hyperkeratosis of nail bed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Thickenening</a:t>
            </a:r>
            <a:r>
              <a:rPr lang="en-US" b="1" dirty="0" smtClean="0">
                <a:solidFill>
                  <a:schemeClr val="tx1"/>
                </a:solidFill>
              </a:rPr>
              <a:t> and yellowish discoloration of nail plate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Onychlysis</a:t>
            </a:r>
            <a:r>
              <a:rPr lang="en-US" b="1" dirty="0" smtClean="0">
                <a:solidFill>
                  <a:schemeClr val="tx1"/>
                </a:solidFill>
              </a:rPr>
              <a:t> (</a:t>
            </a:r>
            <a:r>
              <a:rPr lang="en-US" b="1" dirty="0" err="1" smtClean="0">
                <a:solidFill>
                  <a:schemeClr val="tx1"/>
                </a:solidFill>
              </a:rPr>
              <a:t>seperation</a:t>
            </a:r>
            <a:r>
              <a:rPr lang="en-US" b="1" dirty="0" smtClean="0">
                <a:solidFill>
                  <a:schemeClr val="tx1"/>
                </a:solidFill>
              </a:rPr>
              <a:t> of nail plate from nail bed)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Nail dystrophy when the entire nail plate and bed are involved</a:t>
            </a:r>
            <a:endParaRPr lang="ar-IQ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428604"/>
            <a:ext cx="8001055" cy="61436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486780" cy="147002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Pathogenesis</a:t>
            </a:r>
            <a:endParaRPr lang="ar-IQ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bmapAss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143932" cy="63209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imagesCA0VMPG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0"/>
            <a:ext cx="3857652" cy="3643314"/>
          </a:xfrm>
        </p:spPr>
      </p:pic>
      <p:pic>
        <p:nvPicPr>
          <p:cNvPr id="1026" name="Picture 2" descr="C:\Users\alaa\Desktop\distal-subungual-onychomycosis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3500462" cy="2714644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BDAAkGBwgHBgkIBwgKCgkLDRYPDQwMDRsUFRAWIB0iIiAdHx8kKDQsJCYxJx8fLT0tMTU3Ojo6Iys/RD84QzQ5Ojf/2wBDAQoKCg0MDRoPDxo3JR8lNzc3Nzc3Nzc3Nzc3Nzc3Nzc3Nzc3Nzc3Nzc3Nzc3Nzc3Nzc3Nzc3Nzc3Nzc3Nzc3Nzf/wAARCADhAOEDASIAAhEBAxEB/8QAHAAAAgMBAQEBAAAAAAAAAAAAAwQAAgUBBgcI/8QARhAAAgEDAwIEBAEJAwgLAAAAAQIRAAMEEiExBUETIlFhBjJxgZEHFBUjQqGxssEzUvA1YnJ0orPR4QgXJDQ2N0NUZHPi/8QAGAEAAwEBAAAAAAAAAAAAAAAAAAECAwT/xAAiEQEBAAICAQQDAQAAAAAAAAAAAQIRITFBAxITUSJhcTL/2gAMAwEAAhEDEQA/APuNSpUoCVKlSgJUqVKAlSpUoCVKT6j1Tp/TLevqObYxlPBu3As/Sea8V1j8qOHZDJ0TBuZ1wGNd1jatj7wSfsPvSuUnZyW9PoNZ/U+udK6Vp/SXUMbGLGFFy4AT9q+M9X+LPijqalLvU7mHacz4eEBbMHtq+YfUEV544YFzxLk3bjfNcuMXc/Unc1F9SLnpV9fzPyq/DGPdNuzdysmP27WM2n8SBWJmflgEL+j+iXWJJk37wUe3E14BcNrrDQEUHu5AFBv4wt3HBuWmZfL5N5+lT8iviegyvyqfFrlvDPTLIJ2C4zMR9y/9KRyPylfFtyS3UrVsgQRax1A/fNYF5J30+b170q1pmG7ccb8Uvlh/C2T+UD4uF/xP07kbf+mUTT/LT/8A1r/GIH/esGPfE/8A1XkTjXHPkViY3gE0Rel57CUxLzD/AED/AFqpki+np9M6H+WjIS6LfxD020bfe9hyCu3dCTP2NfQ+jfHHw11rw1werY/jOJFm63h3PppaDX51XoPVGIP5o4n1MVW58OdQK6LmMDPIJFVMkWafq7nipX52+Guu/Gnw8TaxMk3sYkHwc1jdUeykmV/h7V9B6L+U+48W+v8ARruMR81/FfxU+42YfgarcJ9IqUj03rHTuqWy/T8yzfA+YI4lfqORT1MJUqVKAlSpUoCVKlSgJUqVKAlSpUoCVKlZ3XOsYnRMFsrMYxwltRLXG9AP8RQDuRftY1pruRcS3bXlnMAV4H4l+P7kvi/D9uSRtmONh/og8/U15jr3V73xJn+NmSthD+oxwfKg9T6t70ubBvTbs/sgGKxy9T6a44fbHyDldSv3MvqF57uQzbs+5P8AyotjCvE6UQao3J9P8Cta1jDEstcdCLseUHipaF/OuIjMqgn6KP8AEVlvbefpntjhmhdTsBuaIlmwqguGPqBRnu6bos44d2OxCHc/QelOJ0m7qW7l3DZtjZFDDWR9RQMtTtj5K2VYWzaCXIkIqSxniapj9Iz8kSbVvHsz8ziDH0FeptraxQLeFaVJ5YfxJq2Wg8II58RmiZPFPW2fyXw81+gMG2AbuQ9553HANMJhYln+ww0eD3MmnXW2F06eNzVVuBC0LJPECBNOSQrbVrCMdWixbWBuIAq5IMm4rBR+81mObhuMzufMdwtaOKtsxIJ23E0ROWK1ko6iUb6E0X8xtXRqggjjemktoJA2q8ACBT2yYuVbaw0BCwn1pHx0ZoKEA8+1eju2Rc3YVnXsRQSQsE80GytQDzZuMrcSDBrWwvi/4i6OUUZIycZNvCvqG2/0vm/fFJPho0iCN+1JZOPctapOw7mrxpV9I6T+U7pGSwt9Rt3cJ5jW3mt/iNx9xXtcbIs5Vi3kY11Ltm4upHRpDD1Br80ZEjf07itH4a+KeofDOWt3AuasZ2Bv4z/JcHeB2bnf8Zq9lK/RdSsz4d67g/EXTUz+nXC1skqyspVkYcgg/wCDWnVGlSpUoCVKlSgJUqUh1zq2P0Xp1zNytRVdlRBJdjwBQHOudYxei4LZOW2/Fu0p811v7q/42r5V1LMy+uZhzc5ypIi3aUyttfQf1Pepm5uZ13qLZeY8uZW1bB8tpfQf1PelnIUlVJmYk1hnm3wwcQKhAjYfMPWuHfJJRvm2J96sNlKgKRMkmh2puZNu2sk6qxtbzHy0EsLeIGVe8JLYLMx3k9lFEtYl3IRQUGJjAyGjzsf6U5ax7GGELyzsdy2/4DtV8zJt3E8NGMdzVRlcvpTGGHiKxt2woAEvElj7mlHi/ea7eLAgwizzUV1N0IAfSaKcd7mQHVgEG3O8/SjZWfYgU2jFtTJ3lu1Lv4z3yunzDuKZa0bAa6bpMHfvNUwDqDXBJYnmq8o8bIZWJct7bCaBkott0s+Iqg8tEgH3r0RsW7g/WbgVmr0xVzDdtr+rK/Ufvos+hMuOSdvprggk877d6ax7Is3do1xEnuK7cOi4trxN2Jhu9VXDRcpby3CzDsTTFu1773bIOwaOw5rNyOsLZYakOqeJrbdA4mYI71m9R6Zbv2w0SR7Uky43t3H6l4g80AxMTQbmZO7bD1maxWWMgJa1Ar+z/wA6NelCLbkqY2HY0xcdNPxlYzIg0C8i3QdxSc/q5UnYVSxekgiQO5pxJbKwik95M1k5FjS42gExxW7fvl3iRIrOzSjKQRBJrSIKdB+K+ofCXVRmYbM1oGMjFZvLeXuPY+hr9K9Lz8fqvTcbqGIxaxk2lu2yeYImvyv1Q+Io1xqQRIFfZvyCdSvZfwnk4V+6X/Mcs27QP7NtlVgPsS32gVUOPplSpUpmlSpUoAWTkWsXHuZF9wlq2pZmJgACvk3xB1q/8R5lu8yG1jWp8Gy3Inu3uf3VsflA6r+kctel47k2cZ9V2GI13NxpPqBMx6x6V5wqqIFDSfwg1lnl4benj5d8QBALYhp2NB0jXDHvRdAcjcbnajWsdVLNdWdKyFJiaxvLeSQowBBVT2onQwpvtf1bIdK/WlMxigDbqJmR9aa6PJSE4YlvxNR5PL/LUymL3B9BQikNB2I33okO9xiY5mtPDxbbsWIBAUmed4q9MbZjAOn4w8M3n/tCdi3YU6yoqBUG5Me9c8lsLbRZg8CitbuIwLCT2jiiItI3cVbjQRt6TRMe0llNKiRRbyErzv3mg2jqJA88D8KtG+FbrBRAMT2NZq3Gx1uLful2mQB2FaF+yb1sMJDA9+1Zd/G8S4UUmNiZoViSa3fuZAvMpKAyDWhbuXbpH6oJpGxnmnCEFs6wCYjahWMebhO6+3Y0C3Ydy8VWVgkncUVHLqoPfmKbuW0VhqTfvtVf1UsBE0aRf0y73TkW4bqgAnk0rdt2nO4BIPHvW4+iDBgx3rPfDtEzurexqtDbIysFSGgaZHY1l6Ltldm1IPUbit/LtXFKosspG7elZ7K1sEMvP7Uc0j2wLhvW8l5Viregmq5Cl7YP90bUz1TKNl0UoQD3FD1pdAYH1k1cRWFnMCjbfWvo3/R+zdHUOrdP07XLaXww9QdJ/pXzbqIi6yxtO1ei/JLm3MH4+6WqSVyRcsOJgQULT9ioqhH6SqVKlUaVh/GHVx0no9xkfTk3gbdnfcE8t9ufwrZu3Es2nu3WCoilmY9gK+P9Y6pd611O5mXyNMlbCgRptyYH17n3/Cpyy1FYY7pKypXUSSWbfUTvR1JESoJiBNUC7mB9qIiwNRUGOxPNc+3bMdR0Ix/ZMjaKNd1IigjcrtPIE1QuvZYJG8mg33Y2wG4AgT2pdBmdSuagqqCJaIFbPTkNqwSNto2rB1+N1S2g4Xc16vDxbj2RpED19aWM52n1MtTS+PZa7qAMQOa1LB8MMwEiNjVLGK1tYDDfdvf2plbYSzoAkxzNVpz5ZbK4Np3XVq8zmZI7U+VI2ZpoVvHSATcIgAbUd3tJB1E+goxicrsteQebUD9RQWtG1BtKAQNye9Ee8bx0Y6jUe/oPrV0tOpWWJjmqTzCzF2UwgmeaUyR4d5VVSW0z9K12tKR70nl2VYkqpkiCad6EpXxA4OobjsKNbZAgbceu1IqBZyCC0A9jRPHUs5U7LIaalWqZOTba6I8x9qBk3rWn0J22oCZKXTFsRp+1A0FxueDtNVKWnHuPaMkllPYdq4ctGbVIEDir+GfF33IH7qHl4JdluIdMGSRTJwXvFtkqRPaknc6dLDvzUfHv23e6BI9J5FZ2W9wQ5DATJPpQNBdWsW79vSw095isZ9eI4Bb9WdjNbLZSXl80Bh2pDqSK+KSp25WDzVJeczXL3SSa2vyb/wDmB0D/AFhv929YeSmltuO1aXwfl2+nfGnQci9q0LlqDp3PmBUfvIpxVj9T1KlSrJ4z8onVjas2+l2XIe6Nd7S0EJOw+5/hXhVXgRTXUsvI6pn3M3IPnuHZZkKo4Ue1S2nh6XurqDcL61z5XddfpY6m1fCcWw5HPG+5qgE73GMk/jR3ZrjsRtPFCKA7kxFS1UutyB24pLMukI2+yjambx0/KfpNZec7JZO3lYgFvSpyvC5BekY5u5iXm5CaYr3mBb8KyNwVI79q8L8PB3v3ye1wgR6CvddPvF8Z/FC+URt3qsOnL6/ZhXVllp3PAG1GEfLbXzNzSWGr6W17S0wOBTRL+JsYMR9qbG9pcsRaLM0fupfJS21q2flA5NNX1JsuSSQB370C+5a2ttYBHc0CB28m2sraU+XmBvUTJe5eA5H4UlcIDmHOv9xqmLca3kAvq0nkU5T9rXfcGlyo3BYwKYuOotAjk0nfujVEHYc1TMpm2VdmjkCRIpAW2WwdRjvWi9w6TIgHmaWyPDGkfNqHY0tNJaTtkHzoZWImqIx8Qg7qKDkp4aC3Z+ZuRRsbyoA0EgRTh5TgS1cZ7hIkKB3pqC1gITBilsO3qZ24BqZmSuKyqWEz9dqemdEukqIiZ9qyspAWuOVkAcCtJ7u2pvlPEUhcEhmUnSe9Okxr+IlxjdTy6TMistytxmRhwTHvWrmPesgrbUMpG9ZB3tsDHqKRzHfLJyFBuERwaH0//wASdHHpnWP94tNXl/WfWl8GR8UdKB7Ztj/eLTx7aZSafrSpUqVbJ8atJoBflRwPWjO73fM4HG1RhreYAAHA7UZR5ZI8tc7ugAGrudhXLmmP2pPerkeeY2AodwkeY/aaFEL3aBPtWXluq3ES6YQ3BNat6RuvO9YXVRra0n7bMAAPc1GbSNfo2m3buySLhdiBPaa9j0pkPTy2kltW8nmvHfmoxjZNtS7qdNxtzJr3/T8Nf0dYX0QE08XJ6uhLSgkLEQu/tV7Q/WnUe/41bSEHlAk8xUtp5x6juRVMF2jj5Qu5rKyyuttIYr7naTWndVmtMoJ1NtQcnG1BQvPG1OnOyVu3YRQADqO7EmRXUxbbKSHBE+WgnGa8wQswImTGzU3ZxhaSF1R7Uzv9dtYoURrLEjvwK4bKatJG4o+OCPm2MUS4AQscjme9NFKPjWzbIIk9hWVlYegyqzv3reI1eaNgOxpC+jG95iQB6mg5dELOHbN3W671d8KwJA2pt3UAiZJoDqzaoO3an0VpHIsLbIFh4k1h9SS4M1GtjVIgjvXoblrTJY8iKSfGt2tVx2lj3PpT7PG6KIt9sXS6eYD1/CrKALGkiGA3mju7SqJ9TVbjqNQYAxQTCy/KDc34isi8sGVA3BmtvrBVWCp35ispuDSrXCcM1gA3rS3TcVrnxD028TAGdZ/dcBpvI8pJ24ovSGC9Q6UjzqfMtH/bG9TvlWU4fpupUqVs53yC2pGqKMBqXzGI9KGo3MelNeEJGkHSACawd1B8Lksdv40vegsQBsOJp++2pCRAEgIAKzLxYbdzRTxJ311bNI9Irz2S7L1PHFwAhboY/SvQ3bpVGB+oHoa83nXD+mLAtpqZ+x77Vlk1nnb3BsLjPbuKWLFTKniCNj9a9F0pxbxN7pJcDYmYryiX7mTjWrviiICqh59/40xiXb9u6ocyqnVC7xVb05MsbY9Y7G2x380SSaDazlabdtwTOxIpfxPzrH/VqzG4dJIHalNTW74H9081cZzHb0CljsZmK7cYKsmAaStdQRrShgdY7AUNmOTeUBiFmSBxVJ9tM41pBPcnk0w4ULxt7VW1bVXZtWwpe/d8S7ptiVmCfWhNS/ptKAOSaGh0rqYiIrmaOAPNvwDXAym0LfEjg0DQoyUjaBQL11AsmPrQyBaJAaWI2HpSrPcvX1shQqxLEUH7Qzfm9p0xHc1Zb41FSa61pbdySQdp3pDUgBuPMloWKo9Si376qwRju54pfOt6rWmYH8K5dC3MtYAOkb/SjZQGkTMmgutMvHyWt5Om62wXywKFnZqi55IZfUHeapmoB5l2jYRWc/PrSaTGXkO65djJJE7TS11oBFFYgE0hfvBZJPttUW6ayBZR3Cgeb0ovTzq690lkGwyrYg9vOKooNxl8hJXfntR+jqD17p/hyE/O7XlO8HUKmUq/TFSpUrpcr5LBAnvR7QYxLETQysnjimUGizqbkiFEVg7beFchrRuRjlvDtgbtyx7ms+8sjXvJO89q0TbUMLYmeXb0pPIGstMHedqKMayMtu557157xVXruIxk7FRHvXpup2VSyGS4G1CTtEH0rznUbYsZmJ+rXxAJIHeayy7ay7j11rwrNlRaVFgBSHO4beSPajWXhHmQXYfurMv+AbKWbIYalBZnMnV3+go2K+yW99SCWIPJ/wCFPfLH28N+xklccWlYq2rykdh3ojwjEqQZ4NIWkmPMNqPpg7cVoz4EUiZJ3niirfNthBAE+lAAjgUwLetPl7c+9EFO/pBETw0OoEc0rj3tN1i0ydxQipQfKdqpcPnLDY9qe0+2GLr6LxdiQp2ANK+MyZBuXDqJk8zXGcvzQ2URsIoEi9q463nvEnSJ296Cct1u+IvPB25FcLGNM/agHmmeoYGWrXC1zvS17ITm2o27RwapcAoFyJqtlqItwqHeQDpj2rjZN4W/P8wHehsAR95+tUvOWEnn1pDgrcJYEknek7xIBIBO3YU4xPBpe+Ap2Mj1pKhJ8dnXUx0j3NZj47+MEkEHcGZrQybpCEbkUorlSNhzJnvWWWmk2gUopIHoAe9N9HSOt9OZVj/tNswOJ1CuBQ0AeYESB6U50i3HWenz/wC5tfzCiTkr0/QtSpUrrcj5patB1admj7VRDrcB40rXfFZA6j9rn6elctpCFm7mud1raQJmfMRv3pPJTT5QJnf7U+SrsqkbjcmYmgkanZyIXiKCl5YHUDFrSTEnevN9bGnKDzAUjevUdV0m4FQbatjWL1KwMi1cKAlwkmss3RhdNTDHiY4cFSQpBM7EcUXp+O/jOy/U+wrA+H80nFuYx5DSpr0eGzC2XaVQiIHrREZTW2rYALDePeiIw1k/w70DHYEMZkR2pqwoIG8AtzWznEshiRIkc01ZbQ0jcVfHCC0zjliFA5MDmnreMXtAp8wHzFf4U9JtZtws50kHft6UBljtBrZOGNDM1+2SP2TsSazr1uLmkMrCNzPHagSko2O1CfmeKbvWwFXSZFK3YBAO9GgXc7kj8Ko0GPWisZn1+lUJgQpqpDBYbT+6l3A9KYc7Ed6A/BpgB9loN1hxxFGffaeBNJ3HmTReh2HdYTsaRyLsAmaJfucweazspyIJbjhfWs8q0xhe/klmHYdvpXVU3hB+T+FAWci4W0kKD39adsgAjYgE8Vj3WujVhFB8vAG1aPSI/S2DwT+cW/5hSVnYcD6U70SP0xhj/wCQn8wrSTlGU4ffKlSpXS43y5FBuKZgd6YuEDUFP+DSyoWWfwo1w6LcrMEQZNc7rUIKguGntVGLBIEgcVHcFFTTwZmqyJ3kjcihNZGZvkCKHj30x7d4lNbXBpKx29vejXk1XyewpNw4LaGI9IqPLo8aYmQh6Z1AXNB8NjBAFen6ZfV8dQhH98k/uFImwmeGtXwNTCF3iY/rWRcws/pLr4BZrUzvvFROBlrPivbeJqRbaKA3ze8UybryqDsNgK8r03qnjOC4C3R8w7HftXpMd1u3ocMG5MHmPStZYwyw9rWtMYCAQq7N2knmtQZFy2i6EjQImRJpDFS8LADWXksZA2B96aZMhmLC0wiFLLAHFaMKDlZLBlBI2Ejf1oTS5YlxLAEgCBJ9KO2OUJa7ZZSOdS7D6xUdbQx2LnTr3BdTp423H1oPpmXZWBImPWlLtwkknb2pjJK6S2pYXZoMzWcW1E6WBA9aIcEdwDIO0elDDDbTJae1BV53XefTtXHKhAzHmdxVG7cdQ5UUtcvAAkbetCynW1bY3DBA8sncmsi/nvcU2rePcuHb/NE/X0pXKQ5js/dydOolgVI5BrNy85UhQ8kjtQns3rpT86urbVRChdwBPFKPjYobyWzdb3kCs7nVzEG51S3c8iSNtyRtQbQu5N5XRmCjvwPtTNzEa+4uXFVdI8qqIApmzaCQOduazvLScKW8cAgLtpEGjokGfQ1ZV0zJkzRbSajJG1PRiIBA2FM9H/yzh++Qn8woGmB70x0UR1bD/wBYT+YVU7Teq+9VKlSulxPmKHQ2lvTaoZdwi9tzVryAWfEJ7xFLJdI1x+0IJ9q53V+1mYs8+nFUcjw4Hp2qs+XmDXLmyEgnjekCZElo7mglNRbaD602igJvzQF2Zo4JqYvZK5ZlQQIM7EcimcbIa4BbyCGCiA52IgUTTufT0oLWgGkfalT3vsxl9O6bfvxjXho+ZS4CmY79uZqi42dZtlbbXBbbbY9u3+Pel1QEiDDfupuxkZVv+xvXFgwQOJ+lHBGrfVOt2LVtEvG4LawodNx7TRz8RdZFlWXBTTupbXsxjcGq2fiHLBVL9rHvxyHtgE/hWlZ+IOmOhbI6ciOfl0AaRVz+s8v4Ub4g6pdaUwbKuF2Fx5H4UC7m9eyUOprdpeCFtyPt77CtPH6x0Zn/AFtpyskgKgAU9u+/3rmZ1HFyZNnIS2geVRh7CDT1+0876Yl5sx3Nw5gBIGpSgIb3iKWuWSwVWvliP8wCRTGZkJ4rOryJ5HelhkWipBYwDI9aXB8qfmoK75FwADYcUB+lh1LDKu+5E/8AGjNkWxtJniaE2XaQEDUVG+3JqvxH5FG6O9tg4vOSP2mEyPuarcw2WHdy3uTRbuax3XaBBpNrl19ixj0pX2xUxy8uvoQwI+tDfRq/VjbvU8NiBtNFt21+tJXQOkmoFkx6U01tRsOa4EAJ2oLYIQlgSIFGtJCyO5rkkLO3tRbQgChW+EgmIFE6QY6zhEjbx0/mFThp52q3SxPWcQHj84T+YUeS3xX3epUqV0uN8wzr7PKgbDalF4C96uSGiSZ9B2rgUgaidvpXO6+ppH2IFCc7gV0mXn0qqjzljUUR1jCd5FLqJNMXI7UBNpM96d/QiAQZHNcJBEESfQ1wneZn2rgIHMfX0pG5dVdIfeBzA4rktHkYExHFW18gwV70M+EjMDqg7jeIpG64LsNYM8TQyimZYz6RVwoYeUnbjauAgAhSjDueCKB0C6upNVk7TRLpIMCI522n3rgKEgzpn1NGhsO8SFOnTBie9LkQDvIo7jV8u9UgkeaeOIosAPhjYyedqgQbxR9AKDifSqH0mPtT9o9wGmG2qBF3JohJnaaqT5ZFGxXQN9hsKIRp42HtQ0YqCJ29TUDs/NVEVYahvG1QKCNzXWOlTH2HrUDQNxIpkqFJERsDxTBUCQODQATII2mmdQB9zQNqAGD61zAU/pjCIETkIP8AaFdXZTG+/FWwQR1bDIExkW/5hQc6r7pUqTUrdyvlIgGSPpXWOlDB2qMRcYQNKA80O8xYhdvSufw6u1CV0mBv3NcBAECpuD2Aqh96k6rdbsKqnyE1xyBMmouy0h4c2PFQr5ZrikA710ldEc/SnBS14GYmuqZtkEcbA1HKsxVYJ+tDG50R9IpKWDP/AHyrDirM9p/M0h4ggcfjQzbCTqafad6GzLOxiBtQBnY2iCy+UiPNVNSllDsiyOe1UN1iNwPTnaKA76l0hwDRsxnZN04Ze6996GtxdZPmJ9TtQdUGXI9966pQ8MTHrQNC6id67cbUslgYHEUIAEwrb/WuFoBkj8ae9pWDQNjXEM8ihlxwCKisImRTkKimJBUfY11TAJFVBHqOPWuG4o2n7U0rMRpIHNdYbD1NA1bzP76KGLFRtTAyLLp3FEufMKBYMX1Jgj60xcdRsrAmmThCrj6hzqNd6e89TwlA5vp9/MKXcgWZkTqPep0u4D1bAjb9enf/ADhS8q8V98qVKlbuV4g9qC39sPrUqVk1jh5rh+YfepUpUgT8x+td/Z+9SpQqJ3NU7GpUplVD87Vxvn+9SpQpe7z9qEvNSpQmBt8g+ppVuT9alSiKiP8A2f3qtvk1KlOB1qrc7VKlMK9zXbfNSpT8Fl0Onymhn5qlSpTj/l08j61cVKlMXpez861dv6mpUpF5LXeGomD/AJSw/wD7U/mqVKKqvrFSpUrVk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581650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030" name="AutoShape 6" descr="data:image/jpeg;base64,/9j/4AAQSkZJRgABAQAAAQABAAD/2wBDAAkGBwgHBgkIBwgKCgkLDRYPDQwMDRsUFRAWIB0iIiAdHx8kKDQsJCYxJx8fLT0tMTU3Ojo6Iys/RD84QzQ5Ojf/2wBDAQoKCg0MDRoPDxo3JR8lNzc3Nzc3Nzc3Nzc3Nzc3Nzc3Nzc3Nzc3Nzc3Nzc3Nzc3Nzc3Nzc3Nzc3Nzc3Nzc3Nzf/wAARCADhAOEDASIAAhEBAxEB/8QAHAAAAgMBAQEBAAAAAAAAAAAAAwQAAgUBBgcI/8QARhAAAgEDAwIEBAEJAwgLAAAAAQIRAAMEEiExBUETIlFhBjJxgZEHFBUjQqGxssEzUvA1YnJ0orPR4QgXJDQ2N0NUZHPi/8QAGAEAAwEBAAAAAAAAAAAAAAAAAAECAwT/xAAiEQEBAAICAQQDAQAAAAAAAAAAAQIRITFBAxITUSJhcTL/2gAMAwEAAhEDEQA/APuNSpUoCVKlSgJUqVKAlSpUoCVKT6j1Tp/TLevqObYxlPBu3As/Sea8V1j8qOHZDJ0TBuZ1wGNd1jatj7wSfsPvSuUnZyW9PoNZ/U+udK6Vp/SXUMbGLGFFy4AT9q+M9X+LPijqalLvU7mHacz4eEBbMHtq+YfUEV544YFzxLk3bjfNcuMXc/Unc1F9SLnpV9fzPyq/DGPdNuzdysmP27WM2n8SBWJmflgEL+j+iXWJJk37wUe3E14BcNrrDQEUHu5AFBv4wt3HBuWmZfL5N5+lT8iviegyvyqfFrlvDPTLIJ2C4zMR9y/9KRyPylfFtyS3UrVsgQRax1A/fNYF5J30+b170q1pmG7ccb8Uvlh/C2T+UD4uF/xP07kbf+mUTT/LT/8A1r/GIH/esGPfE/8A1XkTjXHPkViY3gE0Rel57CUxLzD/AED/AFqpki+np9M6H+WjIS6LfxD020bfe9hyCu3dCTP2NfQ+jfHHw11rw1werY/jOJFm63h3PppaDX51XoPVGIP5o4n1MVW58OdQK6LmMDPIJFVMkWafq7nipX52+Guu/Gnw8TaxMk3sYkHwc1jdUeykmV/h7V9B6L+U+48W+v8ARruMR81/FfxU+42YfgarcJ9IqUj03rHTuqWy/T8yzfA+YI4lfqORT1MJUqVKAlSpUoCVKlSgJUqVKAlSpUoCVKlZ3XOsYnRMFsrMYxwltRLXG9AP8RQDuRftY1pruRcS3bXlnMAV4H4l+P7kvi/D9uSRtmONh/og8/U15jr3V73xJn+NmSthD+oxwfKg9T6t70ubBvTbs/sgGKxy9T6a44fbHyDldSv3MvqF57uQzbs+5P8AyotjCvE6UQao3J9P8Cta1jDEstcdCLseUHipaF/OuIjMqgn6KP8AEVlvbefpntjhmhdTsBuaIlmwqguGPqBRnu6bos44d2OxCHc/QelOJ0m7qW7l3DZtjZFDDWR9RQMtTtj5K2VYWzaCXIkIqSxniapj9Iz8kSbVvHsz8ziDH0FeptraxQLeFaVJ5YfxJq2Wg8II58RmiZPFPW2fyXw81+gMG2AbuQ9553HANMJhYln+ww0eD3MmnXW2F06eNzVVuBC0LJPECBNOSQrbVrCMdWixbWBuIAq5IMm4rBR+81mObhuMzufMdwtaOKtsxIJ23E0ROWK1ko6iUb6E0X8xtXRqggjjemktoJA2q8ACBT2yYuVbaw0BCwn1pHx0ZoKEA8+1eju2Rc3YVnXsRQSQsE80GytQDzZuMrcSDBrWwvi/4i6OUUZIycZNvCvqG2/0vm/fFJPho0iCN+1JZOPctapOw7mrxpV9I6T+U7pGSwt9Rt3cJ5jW3mt/iNx9xXtcbIs5Vi3kY11Ltm4upHRpDD1Br80ZEjf07itH4a+KeofDOWt3AuasZ2Bv4z/JcHeB2bnf8Zq9lK/RdSsz4d67g/EXTUz+nXC1skqyspVkYcgg/wCDWnVGlSpUoCVKlSgJUqUh1zq2P0Xp1zNytRVdlRBJdjwBQHOudYxei4LZOW2/Fu0p811v7q/42r5V1LMy+uZhzc5ypIi3aUyttfQf1Pepm5uZ13qLZeY8uZW1bB8tpfQf1PelnIUlVJmYk1hnm3wwcQKhAjYfMPWuHfJJRvm2J96sNlKgKRMkmh2puZNu2sk6qxtbzHy0EsLeIGVe8JLYLMx3k9lFEtYl3IRQUGJjAyGjzsf6U5ax7GGELyzsdy2/4DtV8zJt3E8NGMdzVRlcvpTGGHiKxt2woAEvElj7mlHi/ea7eLAgwizzUV1N0IAfSaKcd7mQHVgEG3O8/SjZWfYgU2jFtTJ3lu1Lv4z3yunzDuKZa0bAa6bpMHfvNUwDqDXBJYnmq8o8bIZWJct7bCaBkott0s+Iqg8tEgH3r0RsW7g/WbgVmr0xVzDdtr+rK/Ufvos+hMuOSdvprggk877d6ax7Is3do1xEnuK7cOi4trxN2Jhu9VXDRcpby3CzDsTTFu1773bIOwaOw5rNyOsLZYakOqeJrbdA4mYI71m9R6Zbv2w0SR7Uky43t3H6l4g80AxMTQbmZO7bD1maxWWMgJa1Ar+z/wA6NelCLbkqY2HY0xcdNPxlYzIg0C8i3QdxSc/q5UnYVSxekgiQO5pxJbKwik95M1k5FjS42gExxW7fvl3iRIrOzSjKQRBJrSIKdB+K+ofCXVRmYbM1oGMjFZvLeXuPY+hr9K9Lz8fqvTcbqGIxaxk2lu2yeYImvyv1Q+Io1xqQRIFfZvyCdSvZfwnk4V+6X/Mcs27QP7NtlVgPsS32gVUOPplSpUpmlSpUoAWTkWsXHuZF9wlq2pZmJgACvk3xB1q/8R5lu8yG1jWp8Gy3Inu3uf3VsflA6r+kctel47k2cZ9V2GI13NxpPqBMx6x6V5wqqIFDSfwg1lnl4benj5d8QBALYhp2NB0jXDHvRdAcjcbnajWsdVLNdWdKyFJiaxvLeSQowBBVT2onQwpvtf1bIdK/WlMxigDbqJmR9aa6PJSE4YlvxNR5PL/LUymL3B9BQikNB2I33okO9xiY5mtPDxbbsWIBAUmed4q9MbZjAOn4w8M3n/tCdi3YU6yoqBUG5Me9c8lsLbRZg8CitbuIwLCT2jiiItI3cVbjQRt6TRMe0llNKiRRbyErzv3mg2jqJA88D8KtG+FbrBRAMT2NZq3Gx1uLful2mQB2FaF+yb1sMJDA9+1Zd/G8S4UUmNiZoViSa3fuZAvMpKAyDWhbuXbpH6oJpGxnmnCEFs6wCYjahWMebhO6+3Y0C3Ydy8VWVgkncUVHLqoPfmKbuW0VhqTfvtVf1UsBE0aRf0y73TkW4bqgAnk0rdt2nO4BIPHvW4+iDBgx3rPfDtEzurexqtDbIysFSGgaZHY1l6Ltldm1IPUbit/LtXFKosspG7elZ7K1sEMvP7Uc0j2wLhvW8l5Viregmq5Cl7YP90bUz1TKNl0UoQD3FD1pdAYH1k1cRWFnMCjbfWvo3/R+zdHUOrdP07XLaXww9QdJ/pXzbqIi6yxtO1ei/JLm3MH4+6WqSVyRcsOJgQULT9ioqhH6SqVKlUaVh/GHVx0no9xkfTk3gbdnfcE8t9ufwrZu3Es2nu3WCoilmY9gK+P9Y6pd611O5mXyNMlbCgRptyYH17n3/Cpyy1FYY7pKypXUSSWbfUTvR1JESoJiBNUC7mB9qIiwNRUGOxPNc+3bMdR0Ix/ZMjaKNd1IigjcrtPIE1QuvZYJG8mg33Y2wG4AgT2pdBmdSuagqqCJaIFbPTkNqwSNto2rB1+N1S2g4Xc16vDxbj2RpED19aWM52n1MtTS+PZa7qAMQOa1LB8MMwEiNjVLGK1tYDDfdvf2plbYSzoAkxzNVpz5ZbK4Np3XVq8zmZI7U+VI2ZpoVvHSATcIgAbUd3tJB1E+goxicrsteQebUD9RQWtG1BtKAQNye9Ee8bx0Y6jUe/oPrV0tOpWWJjmqTzCzF2UwgmeaUyR4d5VVSW0z9K12tKR70nl2VYkqpkiCad6EpXxA4OobjsKNbZAgbceu1IqBZyCC0A9jRPHUs5U7LIaalWqZOTba6I8x9qBk3rWn0J22oCZKXTFsRp+1A0FxueDtNVKWnHuPaMkllPYdq4ctGbVIEDir+GfF33IH7qHl4JdluIdMGSRTJwXvFtkqRPaknc6dLDvzUfHv23e6BI9J5FZ2W9wQ5DATJPpQNBdWsW79vSw095isZ9eI4Bb9WdjNbLZSXl80Bh2pDqSK+KSp25WDzVJeczXL3SSa2vyb/wDmB0D/AFhv929YeSmltuO1aXwfl2+nfGnQci9q0LlqDp3PmBUfvIpxVj9T1KlSrJ4z8onVjas2+l2XIe6Nd7S0EJOw+5/hXhVXgRTXUsvI6pn3M3IPnuHZZkKo4Ue1S2nh6XurqDcL61z5XddfpY6m1fCcWw5HPG+5qgE73GMk/jR3ZrjsRtPFCKA7kxFS1UutyB24pLMukI2+yjambx0/KfpNZec7JZO3lYgFvSpyvC5BekY5u5iXm5CaYr3mBb8KyNwVI79q8L8PB3v3ye1wgR6CvddPvF8Z/FC+URt3qsOnL6/ZhXVllp3PAG1GEfLbXzNzSWGr6W17S0wOBTRL+JsYMR9qbG9pcsRaLM0fupfJS21q2flA5NNX1JsuSSQB370C+5a2ttYBHc0CB28m2sraU+XmBvUTJe5eA5H4UlcIDmHOv9xqmLca3kAvq0nkU5T9rXfcGlyo3BYwKYuOotAjk0nfujVEHYc1TMpm2VdmjkCRIpAW2WwdRjvWi9w6TIgHmaWyPDGkfNqHY0tNJaTtkHzoZWImqIx8Qg7qKDkp4aC3Z+ZuRRsbyoA0EgRTh5TgS1cZ7hIkKB3pqC1gITBilsO3qZ24BqZmSuKyqWEz9dqemdEukqIiZ9qyspAWuOVkAcCtJ7u2pvlPEUhcEhmUnSe9Okxr+IlxjdTy6TMistytxmRhwTHvWrmPesgrbUMpG9ZB3tsDHqKRzHfLJyFBuERwaH0//wASdHHpnWP94tNXl/WfWl8GR8UdKB7Ztj/eLTx7aZSafrSpUqVbJ8atJoBflRwPWjO73fM4HG1RhreYAAHA7UZR5ZI8tc7ugAGrudhXLmmP2pPerkeeY2AodwkeY/aaFEL3aBPtWXluq3ES6YQ3BNat6RuvO9YXVRra0n7bMAAPc1GbSNfo2m3buySLhdiBPaa9j0pkPTy2kltW8nmvHfmoxjZNtS7qdNxtzJr3/T8Nf0dYX0QE08XJ6uhLSgkLEQu/tV7Q/WnUe/41bSEHlAk8xUtp5x6juRVMF2jj5Qu5rKyyuttIYr7naTWndVmtMoJ1NtQcnG1BQvPG1OnOyVu3YRQADqO7EmRXUxbbKSHBE+WgnGa8wQswImTGzU3ZxhaSF1R7Uzv9dtYoURrLEjvwK4bKatJG4o+OCPm2MUS4AQscjme9NFKPjWzbIIk9hWVlYegyqzv3reI1eaNgOxpC+jG95iQB6mg5dELOHbN3W671d8KwJA2pt3UAiZJoDqzaoO3an0VpHIsLbIFh4k1h9SS4M1GtjVIgjvXoblrTJY8iKSfGt2tVx2lj3PpT7PG6KIt9sXS6eYD1/CrKALGkiGA3mju7SqJ9TVbjqNQYAxQTCy/KDc34isi8sGVA3BmtvrBVWCp35ispuDSrXCcM1gA3rS3TcVrnxD028TAGdZ/dcBpvI8pJ24ovSGC9Q6UjzqfMtH/bG9TvlWU4fpupUqVs53yC2pGqKMBqXzGI9KGo3MelNeEJGkHSACawd1B8Lksdv40vegsQBsOJp++2pCRAEgIAKzLxYbdzRTxJ311bNI9Irz2S7L1PHFwAhboY/SvQ3bpVGB+oHoa83nXD+mLAtpqZ+x77Vlk1nnb3BsLjPbuKWLFTKniCNj9a9F0pxbxN7pJcDYmYryiX7mTjWrviiICqh59/40xiXb9u6ocyqnVC7xVb05MsbY9Y7G2x380SSaDazlabdtwTOxIpfxPzrH/VqzG4dJIHalNTW74H9081cZzHb0CljsZmK7cYKsmAaStdQRrShgdY7AUNmOTeUBiFmSBxVJ9tM41pBPcnk0w4ULxt7VW1bVXZtWwpe/d8S7ptiVmCfWhNS/ptKAOSaGh0rqYiIrmaOAPNvwDXAym0LfEjg0DQoyUjaBQL11AsmPrQyBaJAaWI2HpSrPcvX1shQqxLEUH7Qzfm9p0xHc1Zb41FSa61pbdySQdp3pDUgBuPMloWKo9Si376qwRju54pfOt6rWmYH8K5dC3MtYAOkb/SjZQGkTMmgutMvHyWt5Om62wXywKFnZqi55IZfUHeapmoB5l2jYRWc/PrSaTGXkO65djJJE7TS11oBFFYgE0hfvBZJPttUW6ayBZR3Cgeb0ovTzq690lkGwyrYg9vOKooNxl8hJXfntR+jqD17p/hyE/O7XlO8HUKmUq/TFSpUrpcr5LBAnvR7QYxLETQysnjimUGizqbkiFEVg7beFchrRuRjlvDtgbtyx7ms+8sjXvJO89q0TbUMLYmeXb0pPIGstMHedqKMayMtu557157xVXruIxk7FRHvXpup2VSyGS4G1CTtEH0rznUbYsZmJ+rXxAJIHeayy7ay7j11rwrNlRaVFgBSHO4beSPajWXhHmQXYfurMv+AbKWbIYalBZnMnV3+go2K+yW99SCWIPJ/wCFPfLH28N+xklccWlYq2rykdh3ojwjEqQZ4NIWkmPMNqPpg7cVoz4EUiZJ3niirfNthBAE+lAAjgUwLetPl7c+9EFO/pBETw0OoEc0rj3tN1i0ydxQipQfKdqpcPnLDY9qe0+2GLr6LxdiQp2ANK+MyZBuXDqJk8zXGcvzQ2URsIoEi9q463nvEnSJ296Cct1u+IvPB25FcLGNM/agHmmeoYGWrXC1zvS17ITm2o27RwapcAoFyJqtlqItwqHeQDpj2rjZN4W/P8wHehsAR95+tUvOWEnn1pDgrcJYEknek7xIBIBO3YU4xPBpe+Ap2Mj1pKhJ8dnXUx0j3NZj47+MEkEHcGZrQybpCEbkUorlSNhzJnvWWWmk2gUopIHoAe9N9HSOt9OZVj/tNswOJ1CuBQ0AeYESB6U50i3HWenz/wC5tfzCiTkr0/QtSpUrrcj5patB1admj7VRDrcB40rXfFZA6j9rn6elctpCFm7mud1raQJmfMRv3pPJTT5QJnf7U+SrsqkbjcmYmgkanZyIXiKCl5YHUDFrSTEnevN9bGnKDzAUjevUdV0m4FQbatjWL1KwMi1cKAlwkmss3RhdNTDHiY4cFSQpBM7EcUXp+O/jOy/U+wrA+H80nFuYx5DSpr0eGzC2XaVQiIHrREZTW2rYALDePeiIw1k/w70DHYEMZkR2pqwoIG8AtzWznEshiRIkc01ZbQ0jcVfHCC0zjliFA5MDmnreMXtAp8wHzFf4U9JtZtws50kHft6UBljtBrZOGNDM1+2SP2TsSazr1uLmkMrCNzPHagSko2O1CfmeKbvWwFXSZFK3YBAO9GgXc7kj8Ko0GPWisZn1+lUJgQpqpDBYbT+6l3A9KYc7Ed6A/BpgB9loN1hxxFGffaeBNJ3HmTReh2HdYTsaRyLsAmaJfucweazspyIJbjhfWs8q0xhe/klmHYdvpXVU3hB+T+FAWci4W0kKD39adsgAjYgE8Vj3WujVhFB8vAG1aPSI/S2DwT+cW/5hSVnYcD6U70SP0xhj/wCQn8wrSTlGU4ffKlSpXS43y5FBuKZgd6YuEDUFP+DSyoWWfwo1w6LcrMEQZNc7rUIKguGntVGLBIEgcVHcFFTTwZmqyJ3kjcihNZGZvkCKHj30x7d4lNbXBpKx29vejXk1XyewpNw4LaGI9IqPLo8aYmQh6Z1AXNB8NjBAFen6ZfV8dQhH98k/uFImwmeGtXwNTCF3iY/rWRcws/pLr4BZrUzvvFROBlrPivbeJqRbaKA3ze8UybryqDsNgK8r03qnjOC4C3R8w7HftXpMd1u3ocMG5MHmPStZYwyw9rWtMYCAQq7N2knmtQZFy2i6EjQImRJpDFS8LADWXksZA2B96aZMhmLC0wiFLLAHFaMKDlZLBlBI2Ejf1oTS5YlxLAEgCBJ9KO2OUJa7ZZSOdS7D6xUdbQx2LnTr3BdTp423H1oPpmXZWBImPWlLtwkknb2pjJK6S2pYXZoMzWcW1E6WBA9aIcEdwDIO0elDDDbTJae1BV53XefTtXHKhAzHmdxVG7cdQ5UUtcvAAkbetCynW1bY3DBA8sncmsi/nvcU2rePcuHb/NE/X0pXKQ5js/dydOolgVI5BrNy85UhQ8kjtQns3rpT86urbVRChdwBPFKPjYobyWzdb3kCs7nVzEG51S3c8iSNtyRtQbQu5N5XRmCjvwPtTNzEa+4uXFVdI8qqIApmzaCQOduazvLScKW8cAgLtpEGjokGfQ1ZV0zJkzRbSajJG1PRiIBA2FM9H/yzh++Qn8woGmB70x0UR1bD/wBYT+YVU7Teq+9VKlSulxPmKHQ2lvTaoZdwi9tzVryAWfEJ7xFLJdI1x+0IJ9q53V+1mYs8+nFUcjw4Hp2qs+XmDXLmyEgnjekCZElo7mglNRbaD602igJvzQF2Zo4JqYvZK5ZlQQIM7EcimcbIa4BbyCGCiA52IgUTTufT0oLWgGkfalT3vsxl9O6bfvxjXho+ZS4CmY79uZqi42dZtlbbXBbbbY9u3+Pel1QEiDDfupuxkZVv+xvXFgwQOJ+lHBGrfVOt2LVtEvG4LawodNx7TRz8RdZFlWXBTTupbXsxjcGq2fiHLBVL9rHvxyHtgE/hWlZ+IOmOhbI6ciOfl0AaRVz+s8v4Ub4g6pdaUwbKuF2Fx5H4UC7m9eyUOprdpeCFtyPt77CtPH6x0Zn/AFtpyskgKgAU9u+/3rmZ1HFyZNnIS2geVRh7CDT1+0876Yl5sx3Nw5gBIGpSgIb3iKWuWSwVWvliP8wCRTGZkJ4rOryJ5HelhkWipBYwDI9aXB8qfmoK75FwADYcUB+lh1LDKu+5E/8AGjNkWxtJniaE2XaQEDUVG+3JqvxH5FG6O9tg4vOSP2mEyPuarcw2WHdy3uTRbuax3XaBBpNrl19ixj0pX2xUxy8uvoQwI+tDfRq/VjbvU8NiBtNFt21+tJXQOkmoFkx6U01tRsOa4EAJ2oLYIQlgSIFGtJCyO5rkkLO3tRbQgChW+EgmIFE6QY6zhEjbx0/mFThp52q3SxPWcQHj84T+YUeS3xX3epUqV0uN8wzr7PKgbDalF4C96uSGiSZ9B2rgUgaidvpXO6+ppH2IFCc7gV0mXn0qqjzljUUR1jCd5FLqJNMXI7UBNpM96d/QiAQZHNcJBEESfQ1wneZn2rgIHMfX0pG5dVdIfeBzA4rktHkYExHFW18gwV70M+EjMDqg7jeIpG64LsNYM8TQyimZYz6RVwoYeUnbjauAgAhSjDueCKB0C6upNVk7TRLpIMCI522n3rgKEgzpn1NGhsO8SFOnTBie9LkQDvIo7jV8u9UgkeaeOIosAPhjYyedqgQbxR9AKDifSqH0mPtT9o9wGmG2qBF3JohJnaaqT5ZFGxXQN9hsKIRp42HtQ0YqCJ29TUDs/NVEVYahvG1QKCNzXWOlTH2HrUDQNxIpkqFJERsDxTBUCQODQATII2mmdQB9zQNqAGD61zAU/pjCIETkIP8AaFdXZTG+/FWwQR1bDIExkW/5hQc6r7pUqTUrdyvlIgGSPpXWOlDB2qMRcYQNKA80O8xYhdvSufw6u1CV0mBv3NcBAECpuD2Aqh96k6rdbsKqnyE1xyBMmouy0h4c2PFQr5ZrikA710ldEc/SnBS14GYmuqZtkEcbA1HKsxVYJ+tDG50R9IpKWDP/AHyrDirM9p/M0h4ggcfjQzbCTqafad6GzLOxiBtQBnY2iCy+UiPNVNSllDsiyOe1UN1iNwPTnaKA76l0hwDRsxnZN04Ze6996GtxdZPmJ9TtQdUGXI9966pQ8MTHrQNC6id67cbUslgYHEUIAEwrb/WuFoBkj8ae9pWDQNjXEM8ihlxwCKisImRTkKimJBUfY11TAJFVBHqOPWuG4o2n7U0rMRpIHNdYbD1NA1bzP76KGLFRtTAyLLp3FEufMKBYMX1Jgj60xcdRsrAmmThCrj6hzqNd6e89TwlA5vp9/MKXcgWZkTqPep0u4D1bAjb9enf/ADhS8q8V98qVKlbuV4g9qC39sPrUqVk1jh5rh+YfepUpUgT8x+td/Z+9SpQqJ3NU7GpUplVD87Vxvn+9SpQpe7z9qEvNSpQmBt8g+ppVuT9alSiKiP8A2f3qtvk1KlOB1qrc7VKlMK9zXbfNSpT8Fl0Onymhn5qlSpTj/l08j61cVKlMXpez861dv6mpUpF5LXeGomD/AJSw/wD7U/mqVKKqvrFSpUrVk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581650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3" name="Picture 2" descr="C:\Users\alaa\Desktop\untitl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714752"/>
            <a:ext cx="4572032" cy="2857520"/>
          </a:xfrm>
          <a:prstGeom prst="rect">
            <a:avLst/>
          </a:prstGeom>
          <a:noFill/>
        </p:spPr>
      </p:pic>
      <p:pic>
        <p:nvPicPr>
          <p:cNvPr id="12" name="Content Placeholder 11" descr="untitled.png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643438" y="214290"/>
            <a:ext cx="3857652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71438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Diagnosis</a:t>
            </a:r>
            <a:endParaRPr lang="ar-IQ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071546"/>
            <a:ext cx="8358246" cy="5214974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Clinical examination(most important)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KOH examination of skin scraping(by blade), nail clipping (by nail clipper) or hair plucking(by </a:t>
            </a:r>
            <a:r>
              <a:rPr lang="en-US" b="1" dirty="0" err="1" smtClean="0">
                <a:solidFill>
                  <a:schemeClr val="tx1"/>
                </a:solidFill>
              </a:rPr>
              <a:t>tweezer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Wood’s lamp(ultraviolet light of 365 nm wavelength): Infected hairs show bright green or  yellow- green fluorescence</a:t>
            </a:r>
          </a:p>
          <a:p>
            <a:pPr algn="l"/>
            <a:endParaRPr lang="ar-IQ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285728"/>
            <a:ext cx="8215370" cy="6215106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Culture:2-4 weeks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Biopsy: we see </a:t>
            </a:r>
            <a:r>
              <a:rPr lang="en-US" b="1" dirty="0" err="1" smtClean="0">
                <a:solidFill>
                  <a:schemeClr val="tx1"/>
                </a:solidFill>
              </a:rPr>
              <a:t>hyphae</a:t>
            </a:r>
            <a:r>
              <a:rPr lang="en-US" b="1" dirty="0" smtClean="0">
                <a:solidFill>
                  <a:schemeClr val="tx1"/>
                </a:solidFill>
              </a:rPr>
              <a:t> in stratum </a:t>
            </a:r>
            <a:r>
              <a:rPr lang="en-US" b="1" dirty="0" err="1" smtClean="0">
                <a:solidFill>
                  <a:schemeClr val="tx1"/>
                </a:solidFill>
              </a:rPr>
              <a:t>corneum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Treatment</a:t>
            </a:r>
            <a:endParaRPr lang="ar-IQ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429684" cy="592933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Topical </a:t>
            </a:r>
            <a:r>
              <a:rPr lang="en-US" b="1" dirty="0" err="1" smtClean="0">
                <a:solidFill>
                  <a:schemeClr val="tx1"/>
                </a:solidFill>
              </a:rPr>
              <a:t>antifungals</a:t>
            </a:r>
            <a:r>
              <a:rPr lang="en-US" b="1" dirty="0" smtClean="0">
                <a:solidFill>
                  <a:schemeClr val="tx1"/>
                </a:solidFill>
              </a:rPr>
              <a:t> e.g. </a:t>
            </a:r>
            <a:r>
              <a:rPr lang="en-US" b="1" dirty="0" err="1" smtClean="0">
                <a:solidFill>
                  <a:schemeClr val="tx1"/>
                </a:solidFill>
              </a:rPr>
              <a:t>ketoconazole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clotrimazole</a:t>
            </a:r>
            <a:r>
              <a:rPr lang="en-US" b="1" dirty="0" smtClean="0">
                <a:solidFill>
                  <a:schemeClr val="tx1"/>
                </a:solidFill>
              </a:rPr>
              <a:t> are the first line treatment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Systemic antifungal: indications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(1) Type: 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A)tinea </a:t>
            </a:r>
            <a:r>
              <a:rPr lang="en-US" b="1" dirty="0" err="1" smtClean="0">
                <a:solidFill>
                  <a:schemeClr val="tx1"/>
                </a:solidFill>
              </a:rPr>
              <a:t>manuum</a:t>
            </a:r>
            <a:r>
              <a:rPr lang="en-US" b="1" dirty="0" smtClean="0">
                <a:solidFill>
                  <a:schemeClr val="tx1"/>
                </a:solidFill>
              </a:rPr>
              <a:t>, (B)tinea </a:t>
            </a:r>
            <a:r>
              <a:rPr lang="en-US" b="1" dirty="0" err="1" smtClean="0">
                <a:solidFill>
                  <a:schemeClr val="tx1"/>
                </a:solidFill>
              </a:rPr>
              <a:t>pedis</a:t>
            </a:r>
            <a:r>
              <a:rPr lang="en-US" b="1" dirty="0" smtClean="0">
                <a:solidFill>
                  <a:schemeClr val="tx1"/>
                </a:solidFill>
              </a:rPr>
              <a:t>, (C)tinea capitis, (D)tinea </a:t>
            </a:r>
            <a:r>
              <a:rPr lang="en-US" b="1" dirty="0" err="1" smtClean="0">
                <a:solidFill>
                  <a:schemeClr val="tx1"/>
                </a:solidFill>
              </a:rPr>
              <a:t>unguium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(2)When extensive area is involved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ar-IQ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Antifungals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1071546"/>
            <a:ext cx="8358246" cy="5500726"/>
          </a:xfrm>
        </p:spPr>
        <p:txBody>
          <a:bodyPr/>
          <a:lstStyle/>
          <a:p>
            <a:endParaRPr lang="ar-IQ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026232"/>
              </p:ext>
            </p:extLst>
          </p:nvPr>
        </p:nvGraphicFramePr>
        <p:xfrm>
          <a:off x="1" y="928670"/>
          <a:ext cx="9001155" cy="574833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17493"/>
                <a:gridCol w="2883277"/>
                <a:gridCol w="3000385"/>
              </a:tblGrid>
              <a:tr h="99345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Comment</a:t>
                      </a:r>
                      <a:endParaRPr lang="ar-IQ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Spectrum of action</a:t>
                      </a:r>
                      <a:endParaRPr lang="ar-IQ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Antifungal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  agent</a:t>
                      </a:r>
                      <a:endParaRPr lang="ar-IQ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435892">
                <a:tc rowSpan="4">
                  <a:txBody>
                    <a:bodyPr/>
                    <a:lstStyle/>
                    <a:p>
                      <a:pPr algn="l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In general, the longest course of treatment  is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for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tinea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unguium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followed by 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tinea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capitis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followed by other types of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dermatophytosis</a:t>
                      </a:r>
                      <a:endParaRPr lang="en-US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ar-IQ" b="1" dirty="0">
                        <a:solidFill>
                          <a:schemeClr val="tx1"/>
                        </a:solidFill>
                      </a:endParaRPr>
                    </a:p>
                    <a:p>
                      <a:pPr algn="l" rtl="1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Griseofulvin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is the first choice for treatment of 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tinea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capitis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(4-12 weeks course)</a:t>
                      </a:r>
                      <a:endParaRPr lang="en-US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rtl="1"/>
                      <a:endParaRPr lang="en-US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rtl="1"/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Imidazoles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allylamines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are the first choice for treatment of tinea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unguium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 rtl="1"/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Griseofulvin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is not used for tinea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unguium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because it require a long course (6 months to  one year)</a:t>
                      </a:r>
                      <a:endParaRPr lang="ar-IQ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Dermatophytes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, Candida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and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Pityrosporum</a:t>
                      </a:r>
                      <a:endParaRPr lang="ar-IQ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Imidazoles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e.g.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ketoconazole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itraconazole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fluconazole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clotrimazole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pPr algn="l" rtl="1"/>
                      <a:endParaRPr lang="ar-IQ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6936">
                <a:tc vMerge="1">
                  <a:txBody>
                    <a:bodyPr/>
                    <a:lstStyle/>
                    <a:p>
                      <a:pPr algn="l" rtl="1"/>
                      <a:endParaRPr lang="ar-IQ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Dermatophytes</a:t>
                      </a:r>
                      <a:endParaRPr lang="ar-IQ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Allylamines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e.g.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terbinafin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rtl="1"/>
                      <a:endParaRPr lang="ar-IQ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66663">
                <a:tc vMerge="1">
                  <a:txBody>
                    <a:bodyPr/>
                    <a:lstStyle/>
                    <a:p>
                      <a:pPr algn="l" rtl="1"/>
                      <a:endParaRPr lang="ar-IQ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Candida only</a:t>
                      </a:r>
                      <a:endParaRPr lang="ar-IQ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Polyenes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e.g.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amphotericin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B and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nystatin</a:t>
                      </a:r>
                      <a:endParaRPr lang="ar-IQ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rtl="1"/>
                      <a:endParaRPr lang="ar-IQ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47511">
                <a:tc vMerge="1">
                  <a:txBody>
                    <a:bodyPr/>
                    <a:lstStyle/>
                    <a:p>
                      <a:pPr algn="l" rtl="1"/>
                      <a:endParaRPr lang="ar-IQ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Dermatophytes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only</a:t>
                      </a:r>
                      <a:endParaRPr lang="ar-IQ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Griseofulvin</a:t>
                      </a:r>
                      <a:endParaRPr lang="ar-IQ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935977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bmapAsse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501122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Dermatophytid</a:t>
            </a:r>
            <a:r>
              <a:rPr lang="en-US" b="1" smtClean="0"/>
              <a:t>(id reaction</a:t>
            </a:r>
            <a:r>
              <a:rPr lang="en-US" b="1" dirty="0" smtClean="0"/>
              <a:t>)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071546"/>
            <a:ext cx="8786874" cy="5786454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Associated with inflammatory </a:t>
            </a:r>
            <a:r>
              <a:rPr lang="en-US" b="1" dirty="0" err="1" smtClean="0">
                <a:solidFill>
                  <a:schemeClr val="tx1"/>
                </a:solidFill>
              </a:rPr>
              <a:t>tinea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capitis</a:t>
            </a:r>
            <a:r>
              <a:rPr lang="en-US" b="1" dirty="0" smtClean="0">
                <a:solidFill>
                  <a:schemeClr val="tx1"/>
                </a:solidFill>
              </a:rPr>
              <a:t> and acute </a:t>
            </a:r>
            <a:r>
              <a:rPr lang="en-US" b="1" dirty="0" err="1" smtClean="0">
                <a:solidFill>
                  <a:schemeClr val="tx1"/>
                </a:solidFill>
              </a:rPr>
              <a:t>tinea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pedis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Represent a systemic reaction to fungal antigens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 Diagnosis requires:(1) finding of fungus at site remote from the lesions of the </a:t>
            </a:r>
            <a:r>
              <a:rPr lang="en-US" b="1" dirty="0" err="1" smtClean="0">
                <a:solidFill>
                  <a:schemeClr val="tx1"/>
                </a:solidFill>
              </a:rPr>
              <a:t>dermatophytid</a:t>
            </a:r>
            <a:r>
              <a:rPr lang="en-US" b="1" dirty="0" smtClean="0">
                <a:solidFill>
                  <a:schemeClr val="tx1"/>
                </a:solidFill>
              </a:rPr>
              <a:t>, (2)the absence of fungus in the id lesion, and(3) involution of the lesion as the fungal infection is treated</a:t>
            </a:r>
            <a:endParaRPr lang="ar-IQ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Definitions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1285860"/>
            <a:ext cx="8215370" cy="5072098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Gyrate:revolves</a:t>
            </a:r>
            <a:r>
              <a:rPr lang="en-US" b="1" dirty="0" smtClean="0">
                <a:solidFill>
                  <a:schemeClr val="tx1"/>
                </a:solidFill>
              </a:rPr>
              <a:t> or spin around a fixed point or axis</a:t>
            </a: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Polycyclic:having</a:t>
            </a:r>
            <a:r>
              <a:rPr lang="en-US" b="1" dirty="0" smtClean="0">
                <a:solidFill>
                  <a:schemeClr val="tx1"/>
                </a:solidFill>
              </a:rPr>
              <a:t> two or more rings fused together</a:t>
            </a: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Serpiginious</a:t>
            </a:r>
            <a:r>
              <a:rPr lang="en-US" b="1" dirty="0" smtClean="0">
                <a:solidFill>
                  <a:schemeClr val="tx1"/>
                </a:solidFill>
              </a:rPr>
              <a:t>: having a wave border (snake-like)</a:t>
            </a: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Circinate:circular</a:t>
            </a:r>
            <a:r>
              <a:rPr lang="en-US" b="1" dirty="0" smtClean="0">
                <a:solidFill>
                  <a:schemeClr val="tx1"/>
                </a:solidFill>
              </a:rPr>
              <a:t> or round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Annular: ring-like</a:t>
            </a:r>
            <a:endParaRPr lang="ar-IQ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214290"/>
            <a:ext cx="8286808" cy="642942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First step</a:t>
            </a:r>
            <a:endParaRPr lang="ar-IQ" sz="4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802371"/>
              </p:ext>
            </p:extLst>
          </p:nvPr>
        </p:nvGraphicFramePr>
        <p:xfrm>
          <a:off x="467544" y="1397000"/>
          <a:ext cx="8208912" cy="498432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96835"/>
                <a:gridCol w="2597915"/>
                <a:gridCol w="2014162"/>
              </a:tblGrid>
              <a:tr h="1317240">
                <a:tc>
                  <a:txBody>
                    <a:bodyPr/>
                    <a:lstStyle/>
                    <a:p>
                      <a:pPr algn="ctr" rtl="1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Clinical features</a:t>
                      </a:r>
                      <a:endParaRPr lang="ar-IQ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Mode of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transmission</a:t>
                      </a:r>
                      <a:endParaRPr lang="ar-IQ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ar-IQ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317240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Non-inflammatory to</a:t>
                      </a:r>
                      <a:r>
                        <a:rPr lang="en-US" b="1" baseline="0" dirty="0" smtClean="0"/>
                        <a:t> mild inflammation, chronic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Human to human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err="1" smtClean="0"/>
                        <a:t>Anthropophilic</a:t>
                      </a:r>
                      <a:endParaRPr lang="en-US" b="1" dirty="0" smtClean="0"/>
                    </a:p>
                    <a:p>
                      <a:pPr algn="l" rtl="1"/>
                      <a:r>
                        <a:rPr lang="en-US" b="1" dirty="0" smtClean="0"/>
                        <a:t>i.e. T. </a:t>
                      </a:r>
                      <a:r>
                        <a:rPr lang="en-US" b="1" dirty="0" err="1" smtClean="0"/>
                        <a:t>rubrum</a:t>
                      </a:r>
                      <a:r>
                        <a:rPr lang="en-US" b="1" dirty="0" smtClean="0"/>
                        <a:t> </a:t>
                      </a:r>
                      <a:endParaRPr lang="ar-IQ" b="1" dirty="0"/>
                    </a:p>
                  </a:txBody>
                  <a:tcPr/>
                </a:tc>
              </a:tr>
              <a:tr h="1317240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Moderate inflammation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Soil</a:t>
                      </a:r>
                      <a:r>
                        <a:rPr lang="en-US" b="1" baseline="0" dirty="0" smtClean="0"/>
                        <a:t> to human or soil to animal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err="1" smtClean="0"/>
                        <a:t>Geophilic</a:t>
                      </a:r>
                      <a:endParaRPr lang="en-US" b="1" dirty="0" smtClean="0"/>
                    </a:p>
                    <a:p>
                      <a:pPr algn="l" rtl="1"/>
                      <a:r>
                        <a:rPr lang="en-US" b="1" dirty="0" smtClean="0"/>
                        <a:t>i.e. M. </a:t>
                      </a:r>
                      <a:r>
                        <a:rPr lang="en-US" b="1" dirty="0" err="1" smtClean="0"/>
                        <a:t>gypseum</a:t>
                      </a:r>
                      <a:endParaRPr lang="ar-IQ" b="1" dirty="0"/>
                    </a:p>
                  </a:txBody>
                  <a:tcPr/>
                </a:tc>
              </a:tr>
              <a:tr h="1032609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Severe inflammation, acute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Animal to human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err="1" smtClean="0"/>
                        <a:t>Zoophilic</a:t>
                      </a:r>
                      <a:endParaRPr lang="en-US" b="1" dirty="0" smtClean="0"/>
                    </a:p>
                    <a:p>
                      <a:pPr algn="l" rtl="1"/>
                      <a:r>
                        <a:rPr lang="en-US" b="1" dirty="0" smtClean="0"/>
                        <a:t>i.e. M.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canis</a:t>
                      </a:r>
                      <a:r>
                        <a:rPr lang="en-US" b="1" baseline="0" dirty="0" smtClean="0"/>
                        <a:t>, </a:t>
                      </a:r>
                      <a:r>
                        <a:rPr lang="en-US" b="1" baseline="0" dirty="0" err="1" smtClean="0"/>
                        <a:t>T.verrucosum</a:t>
                      </a:r>
                      <a:endParaRPr lang="ar-IQ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8" y="1142984"/>
          <a:ext cx="8429684" cy="55007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1268388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Host factors</a:t>
                      </a:r>
                      <a:endParaRPr lang="ar-IQ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</a:rPr>
                        <a:t>Dermatophyte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 factors</a:t>
                      </a:r>
                      <a:endParaRPr lang="ar-IQ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121815"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Protease inhibitor</a:t>
                      </a:r>
                      <a:r>
                        <a:rPr lang="en-US" b="1" dirty="0" smtClean="0"/>
                        <a:t>: limit the extent of invasion by inhibiting </a:t>
                      </a:r>
                      <a:r>
                        <a:rPr lang="en-US" b="1" dirty="0" err="1" smtClean="0"/>
                        <a:t>keratinase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err="1" smtClean="0"/>
                        <a:t>Keratinase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b="1" dirty="0" smtClean="0"/>
                        <a:t>: break</a:t>
                      </a:r>
                      <a:r>
                        <a:rPr lang="en-US" b="1" baseline="0" dirty="0" smtClean="0"/>
                        <a:t> down keratin and help the fungi invade skin</a:t>
                      </a:r>
                      <a:endParaRPr lang="ar-IQ" b="1" dirty="0"/>
                    </a:p>
                  </a:txBody>
                  <a:tcPr/>
                </a:tc>
              </a:tr>
              <a:tr h="1890315"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Sebum</a:t>
                      </a:r>
                      <a:r>
                        <a:rPr lang="en-US" b="1" baseline="0" dirty="0" smtClean="0"/>
                        <a:t> has an inhibitory effect on </a:t>
                      </a:r>
                      <a:r>
                        <a:rPr lang="en-US" b="1" baseline="0" dirty="0" err="1" smtClean="0"/>
                        <a:t>dermatophyte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err="1" smtClean="0"/>
                        <a:t>Mannans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b="1" dirty="0" smtClean="0"/>
                        <a:t>in cell wall:</a:t>
                      </a:r>
                      <a:r>
                        <a:rPr lang="en-US" b="1" baseline="0" dirty="0" smtClean="0"/>
                        <a:t> has </a:t>
                      </a:r>
                      <a:r>
                        <a:rPr lang="en-US" b="1" baseline="0" dirty="0" err="1" smtClean="0"/>
                        <a:t>immuno</a:t>
                      </a:r>
                      <a:r>
                        <a:rPr lang="en-US" b="1" baseline="0" dirty="0" smtClean="0"/>
                        <a:t>-suppressive effect and inhibit the epidermal proliferation that prevent sloughing off of fungi</a:t>
                      </a:r>
                      <a:endParaRPr lang="ar-IQ" b="1" dirty="0"/>
                    </a:p>
                  </a:txBody>
                  <a:tcPr/>
                </a:tc>
              </a:tr>
              <a:tr h="1220209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Diseases</a:t>
                      </a:r>
                      <a:r>
                        <a:rPr lang="en-US" b="1" baseline="0" dirty="0" smtClean="0"/>
                        <a:t> that affect barrier function i.e. </a:t>
                      </a:r>
                      <a:r>
                        <a:rPr lang="en-US" b="1" baseline="0" dirty="0" err="1" smtClean="0"/>
                        <a:t>icthyosis</a:t>
                      </a:r>
                      <a:r>
                        <a:rPr lang="en-US" b="1" baseline="0" dirty="0" smtClean="0"/>
                        <a:t> , Hailey-Hailey disease and  </a:t>
                      </a:r>
                      <a:r>
                        <a:rPr lang="en-US" b="1" baseline="0" dirty="0" err="1" smtClean="0"/>
                        <a:t>Darier</a:t>
                      </a:r>
                      <a:r>
                        <a:rPr lang="en-US" b="1" baseline="0" dirty="0" smtClean="0"/>
                        <a:t> disease  predispose the skin to infection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endParaRPr lang="ar-IQ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47940" y="0"/>
            <a:ext cx="274453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 smtClean="0"/>
              <a:t>Second step</a:t>
            </a:r>
            <a:endParaRPr lang="ar-IQ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00131"/>
          </a:xfrm>
        </p:spPr>
        <p:txBody>
          <a:bodyPr/>
          <a:lstStyle/>
          <a:p>
            <a:r>
              <a:rPr lang="en-US" b="1" dirty="0" smtClean="0"/>
              <a:t>Third step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8215370" cy="500066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Once </a:t>
            </a:r>
            <a:r>
              <a:rPr lang="en-US" b="1" dirty="0" err="1" smtClean="0">
                <a:solidFill>
                  <a:schemeClr val="tx1"/>
                </a:solidFill>
              </a:rPr>
              <a:t>dermatophytes</a:t>
            </a:r>
            <a:r>
              <a:rPr lang="en-US" b="1" dirty="0" smtClean="0">
                <a:solidFill>
                  <a:schemeClr val="tx1"/>
                </a:solidFill>
              </a:rPr>
              <a:t> have invaded the skin with help of </a:t>
            </a:r>
            <a:r>
              <a:rPr lang="en-US" b="1" dirty="0" err="1" smtClean="0">
                <a:solidFill>
                  <a:schemeClr val="tx1"/>
                </a:solidFill>
              </a:rPr>
              <a:t>dermatophyte</a:t>
            </a:r>
            <a:r>
              <a:rPr lang="en-US" b="1" dirty="0" smtClean="0">
                <a:solidFill>
                  <a:schemeClr val="tx1"/>
                </a:solidFill>
              </a:rPr>
              <a:t> factors mentioned in the box, three factors limit the infection to stratum </a:t>
            </a:r>
            <a:r>
              <a:rPr lang="en-US" b="1" dirty="0" err="1" smtClean="0">
                <a:solidFill>
                  <a:schemeClr val="tx1"/>
                </a:solidFill>
              </a:rPr>
              <a:t>corneum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(1)Preference of </a:t>
            </a:r>
            <a:r>
              <a:rPr lang="en-US" b="1" dirty="0" err="1" smtClean="0">
                <a:solidFill>
                  <a:schemeClr val="tx1"/>
                </a:solidFill>
              </a:rPr>
              <a:t>dermatophyte</a:t>
            </a:r>
            <a:r>
              <a:rPr lang="en-US" b="1" dirty="0" smtClean="0">
                <a:solidFill>
                  <a:schemeClr val="tx1"/>
                </a:solidFill>
              </a:rPr>
              <a:t> for Cooler temperature at skin surface,(2) serum factors such as </a:t>
            </a:r>
            <a:r>
              <a:rPr lang="en-US" b="1" dirty="0" err="1" smtClean="0">
                <a:solidFill>
                  <a:schemeClr val="tx1"/>
                </a:solidFill>
              </a:rPr>
              <a:t>ferritin</a:t>
            </a:r>
            <a:r>
              <a:rPr lang="en-US" b="1" dirty="0" smtClean="0">
                <a:solidFill>
                  <a:schemeClr val="tx1"/>
                </a:solidFill>
              </a:rPr>
              <a:t> and </a:t>
            </a:r>
            <a:r>
              <a:rPr lang="el-GR" b="1" dirty="0" smtClean="0">
                <a:solidFill>
                  <a:schemeClr val="tx1"/>
                </a:solidFill>
              </a:rPr>
              <a:t>β</a:t>
            </a:r>
            <a:r>
              <a:rPr lang="en-US" b="1" dirty="0" smtClean="0">
                <a:solidFill>
                  <a:schemeClr val="tx1"/>
                </a:solidFill>
              </a:rPr>
              <a:t>-globulin that inhibit </a:t>
            </a:r>
            <a:r>
              <a:rPr lang="en-US" b="1" dirty="0" err="1" smtClean="0">
                <a:solidFill>
                  <a:schemeClr val="tx1"/>
                </a:solidFill>
              </a:rPr>
              <a:t>dermatophyte</a:t>
            </a:r>
            <a:r>
              <a:rPr lang="en-US" b="1" dirty="0" smtClean="0">
                <a:solidFill>
                  <a:schemeClr val="tx1"/>
                </a:solidFill>
              </a:rPr>
              <a:t> growth and(3) immune system</a:t>
            </a:r>
            <a:endParaRPr lang="ar-IQ" sz="4000" b="1" dirty="0" smtClean="0">
              <a:solidFill>
                <a:schemeClr val="tx1"/>
              </a:solidFill>
            </a:endParaRP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501122" cy="6286544"/>
          </a:xfrm>
        </p:spPr>
        <p:txBody>
          <a:bodyPr/>
          <a:lstStyle/>
          <a:p>
            <a:pPr algn="l"/>
            <a:endParaRPr lang="ar-IQ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01559"/>
              </p:ext>
            </p:extLst>
          </p:nvPr>
        </p:nvGraphicFramePr>
        <p:xfrm>
          <a:off x="318722" y="357166"/>
          <a:ext cx="8539558" cy="577401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863302"/>
                <a:gridCol w="2676256"/>
              </a:tblGrid>
              <a:tr h="1567775">
                <a:tc>
                  <a:txBody>
                    <a:bodyPr/>
                    <a:lstStyle/>
                    <a:p>
                      <a:pPr algn="ctr" rtl="1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Causative pathogen</a:t>
                      </a:r>
                      <a:endParaRPr lang="ar-IQ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Type of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dermatophyte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infection</a:t>
                      </a:r>
                      <a:endParaRPr lang="ar-IQ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30243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Any dermatophyte but </a:t>
                      </a:r>
                      <a:r>
                        <a:rPr lang="en-US" sz="2400" b="1" dirty="0" err="1" smtClean="0"/>
                        <a:t>T.rubrum</a:t>
                      </a:r>
                      <a:r>
                        <a:rPr lang="en-US" sz="2400" b="1" baseline="0" dirty="0" smtClean="0"/>
                        <a:t> is the most common</a:t>
                      </a:r>
                      <a:endParaRPr lang="ar-IQ" sz="2400" b="1" dirty="0" smtClean="0"/>
                    </a:p>
                    <a:p>
                      <a:pPr algn="l" rtl="1"/>
                      <a:endParaRPr lang="ar-IQ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Tinea </a:t>
                      </a:r>
                      <a:r>
                        <a:rPr lang="en-US" sz="2400" b="1" dirty="0" err="1" smtClean="0"/>
                        <a:t>corporis</a:t>
                      </a:r>
                      <a:r>
                        <a:rPr lang="en-US" sz="2400" b="1" dirty="0" smtClean="0"/>
                        <a:t>,</a:t>
                      </a:r>
                    </a:p>
                    <a:p>
                      <a:pPr algn="l" rtl="1"/>
                      <a:r>
                        <a:rPr lang="en-US" sz="2400" b="1" baseline="0" dirty="0" smtClean="0"/>
                        <a:t> t</a:t>
                      </a:r>
                      <a:r>
                        <a:rPr lang="en-US" sz="2400" b="1" dirty="0" smtClean="0"/>
                        <a:t>inea </a:t>
                      </a:r>
                      <a:r>
                        <a:rPr lang="en-US" sz="2400" b="1" dirty="0" err="1" smtClean="0"/>
                        <a:t>pedis</a:t>
                      </a:r>
                      <a:r>
                        <a:rPr lang="en-US" sz="2400" b="1" dirty="0" smtClean="0"/>
                        <a:t>, tinea </a:t>
                      </a:r>
                      <a:r>
                        <a:rPr lang="en-US" sz="2400" b="1" dirty="0" err="1" smtClean="0"/>
                        <a:t>cruris</a:t>
                      </a:r>
                      <a:r>
                        <a:rPr lang="en-US" sz="2400" b="1" dirty="0" smtClean="0"/>
                        <a:t>,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tinea </a:t>
                      </a:r>
                      <a:r>
                        <a:rPr lang="en-US" sz="2400" b="1" dirty="0" err="1" smtClean="0"/>
                        <a:t>manuum</a:t>
                      </a:r>
                      <a:r>
                        <a:rPr lang="en-US" sz="2400" b="1" dirty="0" smtClean="0"/>
                        <a:t>, </a:t>
                      </a:r>
                    </a:p>
                    <a:p>
                      <a:pPr algn="l" rtl="1"/>
                      <a:r>
                        <a:rPr lang="en-US" sz="2400" b="1" dirty="0" smtClean="0"/>
                        <a:t>tinea </a:t>
                      </a:r>
                      <a:r>
                        <a:rPr lang="en-US" sz="2400" b="1" dirty="0" err="1" smtClean="0"/>
                        <a:t>faciei</a:t>
                      </a:r>
                      <a:r>
                        <a:rPr lang="en-US" sz="2400" b="1" dirty="0" smtClean="0"/>
                        <a:t> and </a:t>
                      </a:r>
                    </a:p>
                    <a:p>
                      <a:pPr algn="l" rtl="1"/>
                      <a:r>
                        <a:rPr lang="en-US" sz="2400" b="1" dirty="0" smtClean="0"/>
                        <a:t>tinea </a:t>
                      </a:r>
                      <a:r>
                        <a:rPr lang="en-US" sz="2400" b="1" dirty="0" err="1" smtClean="0"/>
                        <a:t>unguium</a:t>
                      </a:r>
                      <a:endParaRPr lang="en-US" sz="2400" b="1" dirty="0" smtClean="0"/>
                    </a:p>
                    <a:p>
                      <a:pPr algn="l" rtl="1"/>
                      <a:endParaRPr lang="ar-IQ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24899"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T.Tonsurans</a:t>
                      </a:r>
                      <a:r>
                        <a:rPr lang="en-US" sz="2400" b="1" dirty="0" smtClean="0"/>
                        <a:t> is the most common</a:t>
                      </a:r>
                      <a:r>
                        <a:rPr lang="en-US" sz="2400" b="1" baseline="0" dirty="0" smtClean="0"/>
                        <a:t> in </a:t>
                      </a:r>
                      <a:r>
                        <a:rPr lang="en-US" sz="2400" b="1" dirty="0" err="1" smtClean="0"/>
                        <a:t>nUSA</a:t>
                      </a:r>
                      <a:endParaRPr lang="en-US" sz="2400" b="1" dirty="0" smtClean="0"/>
                    </a:p>
                    <a:p>
                      <a:pPr algn="l" rtl="1"/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T.Verrucosum</a:t>
                      </a:r>
                      <a:r>
                        <a:rPr lang="en-US" sz="2400" b="1" baseline="0" dirty="0" smtClean="0"/>
                        <a:t> is the most </a:t>
                      </a:r>
                      <a:r>
                        <a:rPr lang="en-US" sz="2400" b="1" baseline="0" dirty="0" err="1" smtClean="0"/>
                        <a:t>comon</a:t>
                      </a:r>
                      <a:r>
                        <a:rPr lang="en-US" sz="2400" b="1" baseline="0" dirty="0" smtClean="0"/>
                        <a:t> in Iraq</a:t>
                      </a:r>
                      <a:endParaRPr lang="en-US" sz="2400" b="1" dirty="0" smtClean="0"/>
                    </a:p>
                    <a:p>
                      <a:pPr algn="l" rtl="1"/>
                      <a:endParaRPr lang="en-US" sz="2400" b="1" dirty="0" smtClean="0"/>
                    </a:p>
                    <a:p>
                      <a:pPr algn="l" rtl="1"/>
                      <a:endParaRPr lang="ar-IQ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err="1" smtClean="0"/>
                        <a:t>Tinea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capitis</a:t>
                      </a:r>
                      <a:endParaRPr lang="ar-IQ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1494</Words>
  <Application>Microsoft Office PowerPoint</Application>
  <PresentationFormat>On-screen Show (4:3)</PresentationFormat>
  <Paragraphs>220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PowerPoint Presentation</vt:lpstr>
      <vt:lpstr>PowerPoint Presentation</vt:lpstr>
      <vt:lpstr>Introduction</vt:lpstr>
      <vt:lpstr>Epidemiology</vt:lpstr>
      <vt:lpstr>Pathogenesis</vt:lpstr>
      <vt:lpstr>PowerPoint Presentation</vt:lpstr>
      <vt:lpstr>PowerPoint Presentation</vt:lpstr>
      <vt:lpstr>Third step</vt:lpstr>
      <vt:lpstr>PowerPoint Presentation</vt:lpstr>
      <vt:lpstr>Tinea corporis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Tinea cruris(Jock itch)</vt:lpstr>
      <vt:lpstr>PowerPoint Presentation</vt:lpstr>
      <vt:lpstr>PowerPoint Presentation</vt:lpstr>
      <vt:lpstr>Tinea manuum</vt:lpstr>
      <vt:lpstr>PowerPoint Presentation</vt:lpstr>
      <vt:lpstr>PowerPoint Presentation</vt:lpstr>
      <vt:lpstr>Tinea pedis(Athlete’s foot)</vt:lpstr>
      <vt:lpstr>PowerPoint Presentation</vt:lpstr>
      <vt:lpstr>PowerPoint Presentation</vt:lpstr>
      <vt:lpstr>PowerPoint Presentation</vt:lpstr>
      <vt:lpstr>Moccasin</vt:lpstr>
      <vt:lpstr>PowerPoint Presentation</vt:lpstr>
      <vt:lpstr>PowerPoint Presentation</vt:lpstr>
      <vt:lpstr>PowerPoint Presentation</vt:lpstr>
      <vt:lpstr>Tinea barbae</vt:lpstr>
      <vt:lpstr>PowerPoint Presentation</vt:lpstr>
      <vt:lpstr>PowerPoint Presentation</vt:lpstr>
      <vt:lpstr>Tinea faciei</vt:lpstr>
      <vt:lpstr>PowerPoint Presentation</vt:lpstr>
      <vt:lpstr>Tinea capitis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Tinea unguium (onychomycosis)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</vt:lpstr>
      <vt:lpstr>PowerPoint Presentation</vt:lpstr>
      <vt:lpstr>Treatment</vt:lpstr>
      <vt:lpstr>Antifungals</vt:lpstr>
      <vt:lpstr>PowerPoint Presentation</vt:lpstr>
      <vt:lpstr>PowerPoint Presentation</vt:lpstr>
      <vt:lpstr>Dermatophytid(id reaction)</vt:lpstr>
      <vt:lpstr>Definitions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alaa</dc:creator>
  <cp:lastModifiedBy>al</cp:lastModifiedBy>
  <cp:revision>351</cp:revision>
  <dcterms:created xsi:type="dcterms:W3CDTF">2014-09-18T07:22:04Z</dcterms:created>
  <dcterms:modified xsi:type="dcterms:W3CDTF">2021-01-10T16:15:17Z</dcterms:modified>
</cp:coreProperties>
</file>