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301" r:id="rId3"/>
    <p:sldId id="256" r:id="rId4"/>
    <p:sldId id="292" r:id="rId5"/>
    <p:sldId id="257" r:id="rId6"/>
    <p:sldId id="293" r:id="rId7"/>
    <p:sldId id="258" r:id="rId8"/>
    <p:sldId id="294" r:id="rId9"/>
    <p:sldId id="295" r:id="rId10"/>
    <p:sldId id="279" r:id="rId11"/>
    <p:sldId id="302" r:id="rId12"/>
    <p:sldId id="280" r:id="rId13"/>
    <p:sldId id="259" r:id="rId14"/>
    <p:sldId id="297" r:id="rId15"/>
    <p:sldId id="261" r:id="rId16"/>
    <p:sldId id="282" r:id="rId17"/>
    <p:sldId id="298" r:id="rId18"/>
    <p:sldId id="299" r:id="rId19"/>
    <p:sldId id="262" r:id="rId20"/>
    <p:sldId id="263" r:id="rId21"/>
    <p:sldId id="264" r:id="rId22"/>
    <p:sldId id="265" r:id="rId23"/>
    <p:sldId id="303" r:id="rId24"/>
    <p:sldId id="266" r:id="rId25"/>
    <p:sldId id="300" r:id="rId26"/>
    <p:sldId id="285" r:id="rId27"/>
    <p:sldId id="286" r:id="rId28"/>
    <p:sldId id="267" r:id="rId29"/>
    <p:sldId id="268" r:id="rId30"/>
    <p:sldId id="269" r:id="rId31"/>
    <p:sldId id="270" r:id="rId32"/>
    <p:sldId id="272" r:id="rId33"/>
    <p:sldId id="290" r:id="rId34"/>
    <p:sldId id="273" r:id="rId35"/>
    <p:sldId id="274" r:id="rId36"/>
    <p:sldId id="287"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60"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CCB0CE56-D9A9-476E-BF23-85C19490DBE4}"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969389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1618373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373867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90333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4146890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823015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79990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202705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14794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24679419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5735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CCB0CE56-D9A9-476E-BF23-85C19490DBE4}"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CCB0CE56-D9A9-476E-BF23-85C19490DBE4}"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CCB0CE56-D9A9-476E-BF23-85C19490DBE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C6A9BC04-36DA-43BC-AB19-0290EB29FAC5}" type="datetimeFigureOut">
              <a:rPr lang="ar-IQ" smtClean="0"/>
              <a:t>08/05/1442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CCB0CE56-D9A9-476E-BF23-85C19490DBE4}"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6A9BC04-36DA-43BC-AB19-0290EB29FAC5}" type="datetimeFigureOut">
              <a:rPr lang="ar-IQ" smtClean="0"/>
              <a:t>08/05/1442</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CB0CE56-D9A9-476E-BF23-85C19490DBE4}"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solidFill>
                  <a:srgbClr val="E7DEC9">
                    <a:shade val="50000"/>
                    <a:satMod val="200000"/>
                  </a:srgbClr>
                </a:solidFill>
              </a:rPr>
              <a:pPr/>
              <a:t>08/05/1442</a:t>
            </a:fld>
            <a:endParaRPr lang="ar-SA">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617848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Base_sequence" TargetMode="External"/><Relationship Id="rId7" Type="http://schemas.openxmlformats.org/officeDocument/2006/relationships/hyperlink" Target="https://en.wikipedia.org/wiki/Extrachromosomal_DNA"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s://en.wikipedia.org/wiki/Virus" TargetMode="External"/><Relationship Id="rId5" Type="http://schemas.openxmlformats.org/officeDocument/2006/relationships/hyperlink" Target="https://en.wikipedia.org/wiki/Organism" TargetMode="External"/><Relationship Id="rId4" Type="http://schemas.openxmlformats.org/officeDocument/2006/relationships/hyperlink" Target="https://en.wikipedia.org/wiki/Genom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ctrTitle"/>
          </p:nvPr>
        </p:nvSpPr>
        <p:spPr>
          <a:xfrm>
            <a:off x="755576" y="1628800"/>
            <a:ext cx="7772400" cy="1470025"/>
          </a:xfrm>
        </p:spPr>
        <p:txBody>
          <a:bodyPr>
            <a:normAutofit/>
          </a:bodyPr>
          <a:lstStyle/>
          <a:p>
            <a:pPr algn="ctr"/>
            <a:r>
              <a:rPr lang="ar-IQ" sz="6000" dirty="0" smtClean="0"/>
              <a:t>بسم الله الرحمن الرحيم</a:t>
            </a:r>
            <a:endParaRPr lang="ar-IQ" sz="6000" dirty="0"/>
          </a:p>
        </p:txBody>
      </p:sp>
    </p:spTree>
    <p:extLst>
      <p:ext uri="{BB962C8B-B14F-4D97-AF65-F5344CB8AC3E}">
        <p14:creationId xmlns:p14="http://schemas.microsoft.com/office/powerpoint/2010/main" val="368406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is hydrogen bonding important? | Socr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14400"/>
            <a:ext cx="7992888" cy="529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92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ictures of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7272808" cy="50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18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74637"/>
            <a:ext cx="7200799" cy="658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62495" y="188640"/>
            <a:ext cx="7704856" cy="5632311"/>
          </a:xfrm>
          <a:prstGeom prst="rect">
            <a:avLst/>
          </a:prstGeom>
        </p:spPr>
        <p:txBody>
          <a:bodyPr wrap="square">
            <a:spAutoFit/>
          </a:bodyPr>
          <a:lstStyle/>
          <a:p>
            <a:pPr algn="justLow" rtl="0">
              <a:lnSpc>
                <a:spcPct val="150000"/>
              </a:lnSpc>
              <a:spcAft>
                <a:spcPts val="0"/>
              </a:spcAft>
            </a:pPr>
            <a:r>
              <a:rPr lang="en-US" sz="2400" b="1" dirty="0">
                <a:latin typeface="Times New Roman"/>
                <a:ea typeface="Calibri"/>
                <a:cs typeface="Arial"/>
              </a:rPr>
              <a:t>Characteristics of RNA</a:t>
            </a:r>
            <a:endParaRPr lang="en-US" sz="2400" dirty="0">
              <a:latin typeface="Calibri"/>
              <a:ea typeface="Calibri"/>
              <a:cs typeface="Arial"/>
            </a:endParaRPr>
          </a:p>
          <a:p>
            <a:pPr algn="justLow" rtl="0">
              <a:lnSpc>
                <a:spcPct val="150000"/>
              </a:lnSpc>
              <a:spcAft>
                <a:spcPts val="0"/>
              </a:spcAft>
            </a:pPr>
            <a:r>
              <a:rPr lang="en-US" sz="2400" dirty="0">
                <a:latin typeface="Times New Roman"/>
                <a:ea typeface="Calibri"/>
                <a:cs typeface="Arial"/>
              </a:rPr>
              <a:t>RNA is in many ways similar to DNA, but with some important exceptions. One difference is that RNA is made up of </a:t>
            </a:r>
            <a:r>
              <a:rPr lang="en-US" sz="2400" b="1" dirty="0" err="1">
                <a:latin typeface="Times New Roman"/>
                <a:ea typeface="Calibri"/>
                <a:cs typeface="Arial"/>
              </a:rPr>
              <a:t>ribonucleotides</a:t>
            </a:r>
            <a:r>
              <a:rPr lang="en-US" sz="2400" dirty="0">
                <a:latin typeface="Times New Roman"/>
                <a:ea typeface="Calibri"/>
                <a:cs typeface="Arial"/>
              </a:rPr>
              <a:t> rather than </a:t>
            </a:r>
            <a:r>
              <a:rPr lang="en-US" sz="2400" dirty="0" err="1">
                <a:latin typeface="Times New Roman"/>
                <a:ea typeface="Calibri"/>
                <a:cs typeface="Arial"/>
              </a:rPr>
              <a:t>deoxynucleotides</a:t>
            </a:r>
            <a:r>
              <a:rPr lang="en-US" sz="2400" dirty="0">
                <a:latin typeface="Times New Roman"/>
                <a:ea typeface="Calibri"/>
                <a:cs typeface="Arial"/>
              </a:rPr>
              <a:t>, although in both cases these are usually referred to simply as nucleotides. Another distinction is that RNA </a:t>
            </a:r>
            <a:r>
              <a:rPr lang="en-US" sz="2400" b="1" dirty="0">
                <a:latin typeface="Times New Roman"/>
                <a:ea typeface="Calibri"/>
                <a:cs typeface="Arial"/>
              </a:rPr>
              <a:t>contains the nitrogenous base uracil </a:t>
            </a:r>
            <a:r>
              <a:rPr lang="en-US" sz="2400" dirty="0">
                <a:latin typeface="Times New Roman"/>
                <a:ea typeface="Calibri"/>
                <a:cs typeface="Arial"/>
              </a:rPr>
              <a:t>in place of the thymine found in DNA. </a:t>
            </a:r>
            <a:endParaRPr lang="en-US" sz="2400" dirty="0" smtClean="0">
              <a:latin typeface="Times New Roman"/>
              <a:ea typeface="Calibri"/>
              <a:cs typeface="Arial"/>
            </a:endParaRPr>
          </a:p>
          <a:p>
            <a:pPr algn="justLow" rtl="0">
              <a:lnSpc>
                <a:spcPct val="150000"/>
              </a:lnSpc>
              <a:spcAft>
                <a:spcPts val="0"/>
              </a:spcAft>
            </a:pPr>
            <a:r>
              <a:rPr lang="en-US" sz="2400" dirty="0" smtClean="0">
                <a:latin typeface="Times New Roman"/>
                <a:ea typeface="Calibri"/>
                <a:cs typeface="Arial"/>
              </a:rPr>
              <a:t>Like </a:t>
            </a:r>
            <a:r>
              <a:rPr lang="en-US" sz="2400" dirty="0">
                <a:latin typeface="Times New Roman"/>
                <a:ea typeface="Calibri"/>
                <a:cs typeface="Arial"/>
              </a:rPr>
              <a:t>DNA, RNA consists of a sequence of nucleotides, but RNA usually exists as a </a:t>
            </a:r>
            <a:r>
              <a:rPr lang="en-US" sz="2400" b="1" dirty="0">
                <a:latin typeface="Times New Roman"/>
                <a:ea typeface="Calibri"/>
                <a:cs typeface="Arial"/>
              </a:rPr>
              <a:t>single-stranded linear molecule </a:t>
            </a:r>
            <a:r>
              <a:rPr lang="en-US" sz="2400" dirty="0">
                <a:latin typeface="Times New Roman"/>
                <a:ea typeface="Calibri"/>
                <a:cs typeface="Arial"/>
              </a:rPr>
              <a:t>that is </a:t>
            </a:r>
            <a:r>
              <a:rPr lang="en-US" sz="2400" b="1" dirty="0">
                <a:latin typeface="Times New Roman"/>
                <a:ea typeface="Calibri"/>
                <a:cs typeface="Arial"/>
              </a:rPr>
              <a:t>much shorter than DNA</a:t>
            </a:r>
            <a:r>
              <a:rPr lang="en-US" sz="2400" dirty="0">
                <a:latin typeface="Times New Roman"/>
                <a:ea typeface="Calibri"/>
                <a:cs typeface="Arial"/>
              </a:rPr>
              <a:t>. </a:t>
            </a:r>
            <a:endParaRPr lang="en-US" sz="2400" dirty="0">
              <a:effectLst/>
              <a:latin typeface="Calibri"/>
              <a:ea typeface="Calibri"/>
              <a:cs typeface="Arial"/>
            </a:endParaRPr>
          </a:p>
        </p:txBody>
      </p:sp>
    </p:spTree>
    <p:extLst>
      <p:ext uri="{BB962C8B-B14F-4D97-AF65-F5344CB8AC3E}">
        <p14:creationId xmlns:p14="http://schemas.microsoft.com/office/powerpoint/2010/main" val="2340902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8279" y="218996"/>
            <a:ext cx="4458272" cy="584775"/>
          </a:xfrm>
          <a:prstGeom prst="rect">
            <a:avLst/>
          </a:prstGeom>
        </p:spPr>
        <p:txBody>
          <a:bodyPr wrap="none">
            <a:spAutoFit/>
          </a:bodyPr>
          <a:lstStyle/>
          <a:p>
            <a:r>
              <a:rPr lang="en-US" sz="3200" b="1" dirty="0" smtClean="0">
                <a:effectLst/>
                <a:latin typeface="Times New Roman"/>
                <a:ea typeface="Calibri"/>
              </a:rPr>
              <a:t>Ribonucleic acid </a:t>
            </a:r>
            <a:r>
              <a:rPr lang="en-US" sz="3200" dirty="0" smtClean="0">
                <a:effectLst/>
                <a:latin typeface="Times New Roman"/>
                <a:ea typeface="Calibri"/>
              </a:rPr>
              <a:t>(</a:t>
            </a:r>
            <a:r>
              <a:rPr lang="en-US" sz="3200" b="1" dirty="0" smtClean="0">
                <a:effectLst/>
                <a:latin typeface="Times New Roman"/>
                <a:ea typeface="Calibri"/>
              </a:rPr>
              <a:t>RNA</a:t>
            </a:r>
            <a:r>
              <a:rPr lang="en-US" sz="3200" dirty="0" smtClean="0">
                <a:effectLst/>
                <a:latin typeface="Times New Roman"/>
                <a:ea typeface="Calibri"/>
              </a:rPr>
              <a:t>) </a:t>
            </a:r>
            <a:endParaRPr lang="ar-IQ" sz="3200" dirty="0"/>
          </a:p>
        </p:txBody>
      </p:sp>
      <p:sp>
        <p:nvSpPr>
          <p:cNvPr id="6" name="مستطيل 5"/>
          <p:cNvSpPr/>
          <p:nvPr/>
        </p:nvSpPr>
        <p:spPr>
          <a:xfrm>
            <a:off x="1044087" y="908720"/>
            <a:ext cx="3357009" cy="523220"/>
          </a:xfrm>
          <a:prstGeom prst="rect">
            <a:avLst/>
          </a:prstGeom>
        </p:spPr>
        <p:txBody>
          <a:bodyPr wrap="none">
            <a:spAutoFit/>
          </a:bodyPr>
          <a:lstStyle/>
          <a:p>
            <a:r>
              <a:rPr lang="en-US" sz="2800" dirty="0" smtClean="0">
                <a:latin typeface="Times New Roman"/>
                <a:ea typeface="Calibri"/>
              </a:rPr>
              <a:t>What is </a:t>
            </a:r>
            <a:r>
              <a:rPr lang="en-US" sz="2800" b="1" dirty="0" smtClean="0">
                <a:effectLst/>
                <a:latin typeface="Times New Roman"/>
                <a:ea typeface="Calibri"/>
              </a:rPr>
              <a:t>RNA</a:t>
            </a:r>
            <a:r>
              <a:rPr lang="en-US" sz="2800" dirty="0" smtClean="0">
                <a:latin typeface="Times New Roman"/>
                <a:ea typeface="Calibri"/>
              </a:rPr>
              <a:t>, </a:t>
            </a:r>
            <a:r>
              <a:rPr lang="en-US" sz="2800" b="1" dirty="0" smtClean="0">
                <a:latin typeface="Times New Roman"/>
                <a:ea typeface="Calibri"/>
              </a:rPr>
              <a:t>types </a:t>
            </a:r>
            <a:r>
              <a:rPr lang="en-US" sz="2800" b="1" dirty="0" smtClean="0">
                <a:effectLst/>
                <a:latin typeface="Times New Roman"/>
                <a:ea typeface="Calibri"/>
              </a:rPr>
              <a:t> </a:t>
            </a:r>
            <a:endParaRPr lang="ar-IQ" sz="2800" b="1" dirty="0"/>
          </a:p>
        </p:txBody>
      </p:sp>
      <p:pic>
        <p:nvPicPr>
          <p:cNvPr id="7172" name="Picture 4" descr="Image result for picture of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76907"/>
            <a:ext cx="3384376" cy="52204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icture of 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6947"/>
            <a:ext cx="4824536" cy="471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6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circle(in)">
                                      <p:cBhvr>
                                        <p:cTn id="28"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3/37/Difference_DNA_RNA-EN.svg/800px-Difference_DNA_RNA-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056784"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4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332656"/>
            <a:ext cx="7776864" cy="2862322"/>
          </a:xfrm>
          <a:prstGeom prst="rect">
            <a:avLst/>
          </a:prstGeom>
        </p:spPr>
        <p:txBody>
          <a:bodyPr wrap="square">
            <a:spAutoFit/>
          </a:bodyPr>
          <a:lstStyle/>
          <a:p>
            <a:pPr algn="justLow">
              <a:lnSpc>
                <a:spcPct val="150000"/>
              </a:lnSpc>
            </a:pPr>
            <a:r>
              <a:rPr lang="en-US" sz="2400" dirty="0">
                <a:latin typeface="Times New Roman"/>
                <a:ea typeface="Calibri"/>
              </a:rPr>
              <a:t>A fragment of RNA, a </a:t>
            </a:r>
            <a:r>
              <a:rPr lang="en-US" sz="2400" b="1" dirty="0">
                <a:latin typeface="Times New Roman"/>
                <a:ea typeface="Calibri"/>
              </a:rPr>
              <a:t>transcript, </a:t>
            </a:r>
            <a:r>
              <a:rPr lang="en-US" sz="2400" dirty="0">
                <a:latin typeface="Times New Roman"/>
                <a:ea typeface="Calibri"/>
              </a:rPr>
              <a:t>is synthesized using a region of one of the two strands of DNA as a template. In making the RNA transcript, the same base-pairing rules of DNA apply except uracil, rather than thymine, base-pairs with adenine. </a:t>
            </a:r>
            <a:endParaRPr lang="ar-IQ" sz="2400" dirty="0"/>
          </a:p>
        </p:txBody>
      </p:sp>
    </p:spTree>
    <p:extLst>
      <p:ext uri="{BB962C8B-B14F-4D97-AF65-F5344CB8AC3E}">
        <p14:creationId xmlns:p14="http://schemas.microsoft.com/office/powerpoint/2010/main" val="284080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66596"/>
            <a:ext cx="7920880" cy="6681124"/>
          </a:xfrm>
          <a:prstGeom prst="rect">
            <a:avLst/>
          </a:prstGeom>
        </p:spPr>
        <p:txBody>
          <a:bodyPr wrap="square">
            <a:spAutoFit/>
          </a:bodyPr>
          <a:lstStyle/>
          <a:p>
            <a:pPr algn="justLow" rtl="0">
              <a:lnSpc>
                <a:spcPct val="150000"/>
              </a:lnSpc>
              <a:spcAft>
                <a:spcPts val="0"/>
              </a:spcAft>
            </a:pPr>
            <a:r>
              <a:rPr lang="en-US" sz="2400" dirty="0">
                <a:latin typeface="Times New Roman"/>
                <a:ea typeface="Calibri"/>
                <a:cs typeface="Arial"/>
              </a:rPr>
              <a:t>There are three different functional groups of RNA molecules, each one transcribed from different genes. Most genes encode proteins and are transcribed into </a:t>
            </a:r>
            <a:r>
              <a:rPr lang="en-US" sz="2400" b="1" dirty="0">
                <a:latin typeface="Times New Roman"/>
                <a:ea typeface="Calibri"/>
                <a:cs typeface="Arial"/>
              </a:rPr>
              <a:t>messenger RNA (mRNA). </a:t>
            </a:r>
            <a:r>
              <a:rPr lang="en-US" sz="2400" dirty="0">
                <a:latin typeface="Times New Roman"/>
                <a:ea typeface="Calibri"/>
                <a:cs typeface="Arial"/>
              </a:rPr>
              <a:t>These molecules are translated during protein synthesis. The information in mRNA is decoded according to the </a:t>
            </a:r>
            <a:r>
              <a:rPr lang="en-US" sz="2400" b="1" dirty="0">
                <a:latin typeface="Times New Roman"/>
                <a:ea typeface="Calibri"/>
                <a:cs typeface="Arial"/>
              </a:rPr>
              <a:t>genetic code, </a:t>
            </a:r>
            <a:r>
              <a:rPr lang="en-US" sz="2400" dirty="0">
                <a:latin typeface="Times New Roman"/>
                <a:ea typeface="Calibri"/>
                <a:cs typeface="Arial"/>
              </a:rPr>
              <a:t>which correlates each set of three nucleotides, called a </a:t>
            </a:r>
            <a:r>
              <a:rPr lang="en-US" sz="2400" b="1" dirty="0">
                <a:latin typeface="Times New Roman"/>
                <a:ea typeface="Calibri"/>
                <a:cs typeface="Arial"/>
              </a:rPr>
              <a:t>codon, </a:t>
            </a:r>
            <a:r>
              <a:rPr lang="en-US" sz="2400" dirty="0">
                <a:latin typeface="Times New Roman"/>
                <a:ea typeface="Calibri"/>
                <a:cs typeface="Arial"/>
              </a:rPr>
              <a:t>to a particular amino acid. Some genes are never translated into proteins; instead the RNAs themselves are the ultimate products. </a:t>
            </a:r>
            <a:endParaRPr lang="en-US" sz="2400" dirty="0" smtClean="0">
              <a:latin typeface="Times New Roman"/>
              <a:ea typeface="Calibri"/>
              <a:cs typeface="Arial"/>
            </a:endParaRPr>
          </a:p>
          <a:p>
            <a:pPr algn="justLow" rtl="0">
              <a:lnSpc>
                <a:spcPct val="150000"/>
              </a:lnSpc>
              <a:spcAft>
                <a:spcPts val="0"/>
              </a:spcAft>
            </a:pPr>
            <a:r>
              <a:rPr lang="en-US" sz="2400" dirty="0" smtClean="0">
                <a:latin typeface="Times New Roman"/>
                <a:ea typeface="Calibri"/>
                <a:cs typeface="Arial"/>
              </a:rPr>
              <a:t>These </a:t>
            </a:r>
            <a:r>
              <a:rPr lang="en-US" sz="2400" dirty="0">
                <a:latin typeface="Times New Roman"/>
                <a:ea typeface="Calibri"/>
                <a:cs typeface="Arial"/>
              </a:rPr>
              <a:t>genes encode either </a:t>
            </a:r>
            <a:r>
              <a:rPr lang="en-US" sz="2400" b="1" dirty="0">
                <a:latin typeface="Times New Roman"/>
                <a:ea typeface="Calibri"/>
                <a:cs typeface="Arial"/>
              </a:rPr>
              <a:t>ribosomal RNA (rRNA) </a:t>
            </a:r>
            <a:r>
              <a:rPr lang="en-US" sz="2400" dirty="0">
                <a:latin typeface="Times New Roman"/>
                <a:ea typeface="Calibri"/>
                <a:cs typeface="Arial"/>
              </a:rPr>
              <a:t>or </a:t>
            </a:r>
            <a:r>
              <a:rPr lang="en-US" sz="2400" b="1" dirty="0">
                <a:latin typeface="Times New Roman"/>
                <a:ea typeface="Calibri"/>
                <a:cs typeface="Arial"/>
              </a:rPr>
              <a:t>transfer RNA (</a:t>
            </a:r>
            <a:r>
              <a:rPr lang="en-US" sz="2400" b="1" dirty="0" err="1">
                <a:latin typeface="Times New Roman"/>
                <a:ea typeface="Calibri"/>
                <a:cs typeface="Arial"/>
              </a:rPr>
              <a:t>tRNA</a:t>
            </a:r>
            <a:r>
              <a:rPr lang="en-US" sz="2400" b="1" dirty="0">
                <a:latin typeface="Times New Roman"/>
                <a:ea typeface="Calibri"/>
                <a:cs typeface="Arial"/>
              </a:rPr>
              <a:t>), </a:t>
            </a:r>
            <a:r>
              <a:rPr lang="en-US" sz="2400" dirty="0">
                <a:latin typeface="Times New Roman"/>
                <a:ea typeface="Calibri"/>
                <a:cs typeface="Arial"/>
              </a:rPr>
              <a:t>each of which plays a different but critical role in protein synthesis.</a:t>
            </a:r>
            <a:endParaRPr lang="en-US" sz="2400" dirty="0">
              <a:effectLst/>
              <a:latin typeface="Calibri"/>
              <a:ea typeface="Calibri"/>
              <a:cs typeface="Arial"/>
            </a:endParaRPr>
          </a:p>
        </p:txBody>
      </p:sp>
    </p:spTree>
    <p:extLst>
      <p:ext uri="{BB962C8B-B14F-4D97-AF65-F5344CB8AC3E}">
        <p14:creationId xmlns:p14="http://schemas.microsoft.com/office/powerpoint/2010/main" val="3168128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lnSpc>
                <a:spcPct val="150000"/>
              </a:lnSpc>
              <a:spcAft>
                <a:spcPts val="0"/>
              </a:spcAft>
            </a:pPr>
            <a:r>
              <a:rPr lang="en-US" sz="4400" b="1" dirty="0">
                <a:effectLst/>
                <a:latin typeface="Times New Roman"/>
                <a:ea typeface="Calibri"/>
                <a:cs typeface="Arial"/>
              </a:rPr>
              <a:t>The Eukaryotic Genome</a:t>
            </a:r>
            <a:r>
              <a:rPr lang="en-US" sz="3600" dirty="0">
                <a:effectLst/>
                <a:latin typeface="Calibri"/>
                <a:ea typeface="Calibri"/>
                <a:cs typeface="Arial"/>
              </a:rPr>
              <a:t/>
            </a:r>
            <a:br>
              <a:rPr lang="en-US" sz="3600" dirty="0">
                <a:effectLst/>
                <a:latin typeface="Calibri"/>
                <a:ea typeface="Calibri"/>
                <a:cs typeface="Arial"/>
              </a:rPr>
            </a:br>
            <a:endParaRPr lang="ar-IQ" dirty="0"/>
          </a:p>
        </p:txBody>
      </p:sp>
      <p:sp>
        <p:nvSpPr>
          <p:cNvPr id="5" name="مستطيل 4"/>
          <p:cNvSpPr/>
          <p:nvPr/>
        </p:nvSpPr>
        <p:spPr>
          <a:xfrm>
            <a:off x="378162" y="4121356"/>
            <a:ext cx="5343963" cy="587148"/>
          </a:xfrm>
          <a:prstGeom prst="rect">
            <a:avLst/>
          </a:prstGeom>
        </p:spPr>
        <p:txBody>
          <a:bodyPr wrap="none">
            <a:spAutoFit/>
          </a:bodyPr>
          <a:lstStyle/>
          <a:p>
            <a:pPr algn="justLow" rtl="0">
              <a:lnSpc>
                <a:spcPct val="150000"/>
              </a:lnSpc>
              <a:spcAft>
                <a:spcPts val="0"/>
              </a:spcAft>
            </a:pPr>
            <a:r>
              <a:rPr lang="en-US" sz="2400" b="1" dirty="0">
                <a:latin typeface="Times New Roman"/>
                <a:ea typeface="Calibri"/>
                <a:cs typeface="Arial"/>
              </a:rPr>
              <a:t>2</a:t>
            </a:r>
            <a:r>
              <a:rPr lang="en-US" sz="2400" b="1" dirty="0" smtClean="0">
                <a:effectLst/>
                <a:latin typeface="Times New Roman"/>
                <a:ea typeface="Calibri"/>
                <a:cs typeface="Arial"/>
              </a:rPr>
              <a:t>- </a:t>
            </a:r>
            <a:r>
              <a:rPr lang="en-US" sz="2400" b="1" dirty="0">
                <a:latin typeface="Times New Roman"/>
                <a:ea typeface="Calibri"/>
              </a:rPr>
              <a:t>M</a:t>
            </a:r>
            <a:r>
              <a:rPr lang="en-US" sz="2400" b="1" dirty="0" smtClean="0">
                <a:effectLst/>
                <a:latin typeface="Times New Roman"/>
                <a:ea typeface="Calibri"/>
              </a:rPr>
              <a:t>itochondria </a:t>
            </a:r>
            <a:r>
              <a:rPr lang="en-US" sz="2400" dirty="0" smtClean="0">
                <a:effectLst/>
                <a:latin typeface="Times New Roman"/>
                <a:ea typeface="Calibri"/>
              </a:rPr>
              <a:t>and </a:t>
            </a:r>
            <a:r>
              <a:rPr lang="en-US" sz="2400" b="1" dirty="0">
                <a:latin typeface="Times New Roman"/>
                <a:ea typeface="Calibri"/>
              </a:rPr>
              <a:t>C</a:t>
            </a:r>
            <a:r>
              <a:rPr lang="en-US" sz="2400" b="1" dirty="0" smtClean="0">
                <a:effectLst/>
                <a:latin typeface="Times New Roman"/>
                <a:ea typeface="Calibri"/>
              </a:rPr>
              <a:t>hloroplasts </a:t>
            </a:r>
            <a:r>
              <a:rPr lang="en-US" sz="2400" b="1" dirty="0" smtClean="0">
                <a:effectLst/>
                <a:latin typeface="Times New Roman"/>
                <a:ea typeface="Calibri"/>
                <a:cs typeface="Arial"/>
              </a:rPr>
              <a:t>DNA</a:t>
            </a:r>
            <a:endParaRPr lang="en-US" sz="2400" dirty="0">
              <a:effectLst/>
              <a:latin typeface="Calibri"/>
              <a:ea typeface="Calibri"/>
              <a:cs typeface="Arial"/>
            </a:endParaRPr>
          </a:p>
        </p:txBody>
      </p:sp>
      <p:sp>
        <p:nvSpPr>
          <p:cNvPr id="6" name="مستطيل 5"/>
          <p:cNvSpPr/>
          <p:nvPr/>
        </p:nvSpPr>
        <p:spPr>
          <a:xfrm>
            <a:off x="467544" y="5013176"/>
            <a:ext cx="8352928" cy="1141146"/>
          </a:xfrm>
          <a:prstGeom prst="rect">
            <a:avLst/>
          </a:prstGeom>
        </p:spPr>
        <p:txBody>
          <a:bodyPr wrap="square">
            <a:spAutoFit/>
          </a:bodyPr>
          <a:lstStyle/>
          <a:p>
            <a:pPr algn="justLow" rtl="0">
              <a:lnSpc>
                <a:spcPct val="150000"/>
              </a:lnSpc>
              <a:spcAft>
                <a:spcPts val="0"/>
              </a:spcAft>
            </a:pPr>
            <a:r>
              <a:rPr lang="en-US" sz="2400" b="1" dirty="0" smtClean="0">
                <a:latin typeface="Times New Roman"/>
                <a:ea typeface="Calibri"/>
                <a:cs typeface="Arial"/>
              </a:rPr>
              <a:t>3</a:t>
            </a:r>
            <a:r>
              <a:rPr lang="en-US" sz="2400" b="1" dirty="0" smtClean="0">
                <a:effectLst/>
                <a:latin typeface="Times New Roman"/>
                <a:ea typeface="Calibri"/>
                <a:cs typeface="Arial"/>
              </a:rPr>
              <a:t>- </a:t>
            </a:r>
            <a:r>
              <a:rPr lang="en-US" sz="2400" dirty="0" smtClean="0">
                <a:effectLst/>
                <a:latin typeface="Times New Roman"/>
                <a:ea typeface="Calibri"/>
              </a:rPr>
              <a:t>Many yeast contain an additional genetic element, called as </a:t>
            </a:r>
            <a:r>
              <a:rPr lang="en-US" sz="2400" b="1" dirty="0" smtClean="0">
                <a:solidFill>
                  <a:prstClr val="black"/>
                </a:solidFill>
                <a:latin typeface="Times New Roman"/>
                <a:ea typeface="Calibri"/>
              </a:rPr>
              <a:t>plasmids</a:t>
            </a:r>
            <a:endParaRPr lang="en-US" sz="2400" dirty="0">
              <a:effectLst/>
              <a:latin typeface="Calibri"/>
              <a:ea typeface="Calibri"/>
              <a:cs typeface="Arial"/>
            </a:endParaRPr>
          </a:p>
        </p:txBody>
      </p:sp>
      <p:pic>
        <p:nvPicPr>
          <p:cNvPr id="7" name="Picture 2" descr="Image result for pictures of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64704"/>
            <a:ext cx="482453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07504" y="908720"/>
            <a:ext cx="6480720" cy="1015663"/>
          </a:xfrm>
          <a:prstGeom prst="rect">
            <a:avLst/>
          </a:prstGeom>
        </p:spPr>
        <p:txBody>
          <a:bodyPr wrap="square">
            <a:spAutoFit/>
          </a:bodyPr>
          <a:lstStyle/>
          <a:p>
            <a:pPr algn="l"/>
            <a:r>
              <a:rPr lang="en-US" sz="2000" dirty="0" smtClean="0">
                <a:latin typeface="Times New Roman"/>
                <a:ea typeface="Calibri"/>
              </a:rPr>
              <a:t>1-Eukaryotic </a:t>
            </a:r>
            <a:r>
              <a:rPr lang="en-US" sz="2000" dirty="0">
                <a:latin typeface="Times New Roman"/>
                <a:ea typeface="Calibri"/>
              </a:rPr>
              <a:t>genome is </a:t>
            </a:r>
            <a:r>
              <a:rPr lang="en-US" sz="2000" dirty="0" smtClean="0">
                <a:latin typeface="Times New Roman"/>
                <a:ea typeface="Calibri"/>
              </a:rPr>
              <a:t>carried on </a:t>
            </a:r>
            <a:r>
              <a:rPr lang="en-US" sz="2000" b="1" dirty="0" smtClean="0">
                <a:latin typeface="Times New Roman"/>
                <a:ea typeface="Calibri"/>
              </a:rPr>
              <a:t>two </a:t>
            </a:r>
            <a:r>
              <a:rPr lang="en-US" sz="2000" b="1" dirty="0">
                <a:latin typeface="Times New Roman"/>
                <a:ea typeface="Calibri"/>
              </a:rPr>
              <a:t>or more linear </a:t>
            </a:r>
            <a:r>
              <a:rPr lang="en-US" sz="2000" b="1" dirty="0" smtClean="0">
                <a:latin typeface="Times New Roman"/>
                <a:ea typeface="Calibri"/>
              </a:rPr>
              <a:t>chromosomes</a:t>
            </a:r>
          </a:p>
          <a:p>
            <a:pPr algn="l"/>
            <a:r>
              <a:rPr lang="en-US" sz="2000" b="1" dirty="0" smtClean="0">
                <a:latin typeface="Times New Roman"/>
                <a:ea typeface="Calibri"/>
              </a:rPr>
              <a:t> </a:t>
            </a:r>
            <a:endParaRPr lang="ar-IQ" sz="2000" b="1" dirty="0"/>
          </a:p>
        </p:txBody>
      </p:sp>
    </p:spTree>
    <p:extLst>
      <p:ext uri="{BB962C8B-B14F-4D97-AF65-F5344CB8AC3E}">
        <p14:creationId xmlns:p14="http://schemas.microsoft.com/office/powerpoint/2010/main" val="411083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496" y="-27384"/>
            <a:ext cx="7498080" cy="1143000"/>
          </a:xfrm>
        </p:spPr>
        <p:txBody>
          <a:bodyPr>
            <a:noAutofit/>
          </a:bodyPr>
          <a:lstStyle/>
          <a:p>
            <a:pPr rtl="0">
              <a:lnSpc>
                <a:spcPct val="150000"/>
              </a:lnSpc>
              <a:spcAft>
                <a:spcPts val="0"/>
              </a:spcAft>
            </a:pPr>
            <a:r>
              <a:rPr lang="en-US" sz="3000" b="1" dirty="0">
                <a:effectLst/>
                <a:latin typeface="Times New Roman"/>
                <a:ea typeface="Calibri"/>
                <a:cs typeface="Arial"/>
              </a:rPr>
              <a:t>The Prokaryotic Genome</a:t>
            </a:r>
            <a:r>
              <a:rPr lang="en-US" sz="3000" dirty="0">
                <a:effectLst/>
                <a:latin typeface="Calibri"/>
                <a:ea typeface="Calibri"/>
                <a:cs typeface="Arial"/>
              </a:rPr>
              <a:t/>
            </a:r>
            <a:br>
              <a:rPr lang="en-US" sz="3000" dirty="0">
                <a:effectLst/>
                <a:latin typeface="Calibri"/>
                <a:ea typeface="Calibri"/>
                <a:cs typeface="Arial"/>
              </a:rPr>
            </a:br>
            <a:endParaRPr lang="ar-IQ" sz="3000" dirty="0"/>
          </a:p>
        </p:txBody>
      </p:sp>
      <p:sp>
        <p:nvSpPr>
          <p:cNvPr id="4" name="مستطيل 3"/>
          <p:cNvSpPr/>
          <p:nvPr/>
        </p:nvSpPr>
        <p:spPr>
          <a:xfrm>
            <a:off x="395536" y="2689756"/>
            <a:ext cx="3898823" cy="523220"/>
          </a:xfrm>
          <a:prstGeom prst="rect">
            <a:avLst/>
          </a:prstGeom>
        </p:spPr>
        <p:txBody>
          <a:bodyPr wrap="none">
            <a:spAutoFit/>
          </a:bodyPr>
          <a:lstStyle/>
          <a:p>
            <a:r>
              <a:rPr lang="en-US" sz="2800" dirty="0" smtClean="0">
                <a:latin typeface="Times New Roman"/>
                <a:ea typeface="Calibri"/>
              </a:rPr>
              <a:t>1- B</a:t>
            </a:r>
            <a:r>
              <a:rPr lang="en-US" sz="2800" dirty="0" smtClean="0">
                <a:effectLst/>
                <a:latin typeface="Times New Roman"/>
                <a:ea typeface="Calibri"/>
              </a:rPr>
              <a:t>acterial chromosome</a:t>
            </a:r>
            <a:endParaRPr lang="ar-IQ" sz="2800" dirty="0"/>
          </a:p>
        </p:txBody>
      </p:sp>
      <p:sp>
        <p:nvSpPr>
          <p:cNvPr id="5" name="مستطيل 4"/>
          <p:cNvSpPr/>
          <p:nvPr/>
        </p:nvSpPr>
        <p:spPr>
          <a:xfrm>
            <a:off x="539552" y="3280916"/>
            <a:ext cx="8208912" cy="2862322"/>
          </a:xfrm>
          <a:prstGeom prst="rect">
            <a:avLst/>
          </a:prstGeom>
        </p:spPr>
        <p:txBody>
          <a:bodyPr wrap="square">
            <a:spAutoFit/>
          </a:bodyPr>
          <a:lstStyle/>
          <a:p>
            <a:pPr algn="justLow" rtl="0">
              <a:lnSpc>
                <a:spcPct val="150000"/>
              </a:lnSpc>
              <a:spcAft>
                <a:spcPts val="0"/>
              </a:spcAft>
            </a:pPr>
            <a:r>
              <a:rPr lang="en-US" sz="2400" dirty="0" smtClean="0">
                <a:effectLst/>
                <a:latin typeface="Times New Roman"/>
                <a:ea typeface="Calibri"/>
                <a:cs typeface="Arial"/>
              </a:rPr>
              <a:t>2- (&gt;90%) of </a:t>
            </a:r>
            <a:r>
              <a:rPr lang="en-US" sz="2400" dirty="0">
                <a:solidFill>
                  <a:prstClr val="black"/>
                </a:solidFill>
                <a:latin typeface="Times New Roman"/>
                <a:ea typeface="Calibri"/>
                <a:cs typeface="Arial"/>
              </a:rPr>
              <a:t>prokaryote </a:t>
            </a:r>
            <a:r>
              <a:rPr lang="en-US" sz="2400" dirty="0" smtClean="0">
                <a:solidFill>
                  <a:prstClr val="black"/>
                </a:solidFill>
                <a:latin typeface="Times New Roman"/>
                <a:ea typeface="Calibri"/>
                <a:cs typeface="Arial"/>
              </a:rPr>
              <a:t>genome </a:t>
            </a:r>
            <a:r>
              <a:rPr lang="en-US" sz="2400" dirty="0" smtClean="0">
                <a:effectLst/>
                <a:latin typeface="Times New Roman"/>
                <a:ea typeface="Calibri"/>
                <a:cs typeface="Arial"/>
              </a:rPr>
              <a:t>consist of a </a:t>
            </a:r>
            <a:r>
              <a:rPr lang="en-US" sz="2400" b="1" dirty="0" smtClean="0">
                <a:effectLst/>
                <a:latin typeface="Times New Roman"/>
                <a:ea typeface="Calibri"/>
                <a:cs typeface="Arial"/>
              </a:rPr>
              <a:t>single</a:t>
            </a:r>
            <a:r>
              <a:rPr lang="en-US" sz="2400" dirty="0" smtClean="0">
                <a:effectLst/>
                <a:latin typeface="Times New Roman"/>
                <a:ea typeface="Calibri"/>
                <a:cs typeface="Arial"/>
              </a:rPr>
              <a:t> circular DNA molecule.</a:t>
            </a:r>
          </a:p>
          <a:p>
            <a:pPr algn="justLow" rtl="0">
              <a:lnSpc>
                <a:spcPct val="150000"/>
              </a:lnSpc>
              <a:spcAft>
                <a:spcPts val="0"/>
              </a:spcAft>
            </a:pPr>
            <a:r>
              <a:rPr lang="en-US" sz="2400" dirty="0" smtClean="0">
                <a:effectLst/>
                <a:latin typeface="Times New Roman"/>
                <a:ea typeface="Calibri"/>
                <a:cs typeface="Arial"/>
              </a:rPr>
              <a:t> A few bacteria (</a:t>
            </a:r>
            <a:r>
              <a:rPr lang="en-US" sz="2400" dirty="0" err="1" smtClean="0">
                <a:effectLst/>
                <a:latin typeface="Times New Roman"/>
                <a:ea typeface="Calibri"/>
                <a:cs typeface="Arial"/>
              </a:rPr>
              <a:t>eg</a:t>
            </a:r>
            <a:r>
              <a:rPr lang="en-US" sz="2400" dirty="0" smtClean="0">
                <a:effectLst/>
                <a:latin typeface="Times New Roman"/>
                <a:ea typeface="Calibri"/>
                <a:cs typeface="Arial"/>
              </a:rPr>
              <a:t>, </a:t>
            </a:r>
            <a:r>
              <a:rPr lang="en-US" sz="2400" i="1" dirty="0" err="1" smtClean="0">
                <a:effectLst/>
                <a:latin typeface="Times New Roman"/>
                <a:ea typeface="Calibri"/>
                <a:cs typeface="Arial"/>
              </a:rPr>
              <a:t>Brucella</a:t>
            </a:r>
            <a:r>
              <a:rPr lang="en-US" sz="2400" dirty="0" smtClean="0">
                <a:effectLst/>
                <a:latin typeface="Times New Roman"/>
                <a:ea typeface="Calibri"/>
                <a:cs typeface="Arial"/>
              </a:rPr>
              <a:t>,,  </a:t>
            </a:r>
            <a:r>
              <a:rPr lang="en-US" sz="2400" i="1" dirty="0" err="1" smtClean="0">
                <a:effectLst/>
                <a:latin typeface="Times New Roman"/>
                <a:ea typeface="Calibri"/>
                <a:cs typeface="Arial"/>
              </a:rPr>
              <a:t>Burkholderia</a:t>
            </a:r>
            <a:r>
              <a:rPr lang="en-US" sz="2400" dirty="0" smtClean="0">
                <a:effectLst/>
                <a:latin typeface="Times New Roman"/>
                <a:ea typeface="Calibri"/>
                <a:cs typeface="Arial"/>
              </a:rPr>
              <a:t>, and </a:t>
            </a:r>
            <a:r>
              <a:rPr lang="en-US" sz="2400" i="1" dirty="0" smtClean="0">
                <a:effectLst/>
                <a:latin typeface="Times New Roman"/>
                <a:ea typeface="Calibri"/>
                <a:cs typeface="Arial"/>
              </a:rPr>
              <a:t>Vibrio </a:t>
            </a:r>
            <a:r>
              <a:rPr lang="en-US" sz="2400" i="1" dirty="0" err="1" smtClean="0">
                <a:effectLst/>
                <a:latin typeface="Times New Roman"/>
                <a:ea typeface="Calibri"/>
                <a:cs typeface="Arial"/>
              </a:rPr>
              <a:t>cholerae</a:t>
            </a:r>
            <a:r>
              <a:rPr lang="en-US" sz="2400" dirty="0" smtClean="0">
                <a:effectLst/>
                <a:latin typeface="Times New Roman"/>
                <a:ea typeface="Calibri"/>
                <a:cs typeface="Arial"/>
              </a:rPr>
              <a:t>) have genomes consisting of two circular DNA molecules. </a:t>
            </a:r>
            <a:endParaRPr lang="en-US" sz="2400" dirty="0">
              <a:effectLst/>
              <a:latin typeface="Calibri"/>
              <a:ea typeface="Calibri"/>
              <a:cs typeface="Arial"/>
            </a:endParaRPr>
          </a:p>
        </p:txBody>
      </p:sp>
      <p:sp>
        <p:nvSpPr>
          <p:cNvPr id="3" name="مستطيل 2"/>
          <p:cNvSpPr/>
          <p:nvPr/>
        </p:nvSpPr>
        <p:spPr>
          <a:xfrm>
            <a:off x="532304" y="5982379"/>
            <a:ext cx="8216160" cy="830997"/>
          </a:xfrm>
          <a:prstGeom prst="rect">
            <a:avLst/>
          </a:prstGeom>
        </p:spPr>
        <p:txBody>
          <a:bodyPr wrap="square">
            <a:spAutoFit/>
          </a:bodyPr>
          <a:lstStyle/>
          <a:p>
            <a:pPr algn="l"/>
            <a:r>
              <a:rPr lang="en-US" sz="2400" dirty="0" smtClean="0">
                <a:latin typeface="Times New Roman"/>
                <a:ea typeface="Calibri"/>
              </a:rPr>
              <a:t>3- Many </a:t>
            </a:r>
            <a:r>
              <a:rPr lang="en-US" sz="2400" dirty="0">
                <a:latin typeface="Times New Roman"/>
                <a:ea typeface="Calibri"/>
              </a:rPr>
              <a:t>bacteria contain additional genes on </a:t>
            </a:r>
            <a:r>
              <a:rPr lang="en-US" sz="2400" b="1" dirty="0">
                <a:latin typeface="Times New Roman"/>
                <a:ea typeface="Calibri"/>
              </a:rPr>
              <a:t>plasmids</a:t>
            </a:r>
            <a:r>
              <a:rPr lang="en-US" sz="2400" dirty="0">
                <a:latin typeface="Times New Roman"/>
                <a:ea typeface="Calibri"/>
              </a:rPr>
              <a:t> that range in size from several to 100 </a:t>
            </a:r>
            <a:r>
              <a:rPr lang="en-US" sz="2400" dirty="0" err="1">
                <a:latin typeface="Times New Roman"/>
                <a:ea typeface="Calibri"/>
              </a:rPr>
              <a:t>kbp</a:t>
            </a:r>
            <a:r>
              <a:rPr lang="en-US" sz="2400" dirty="0">
                <a:latin typeface="Times New Roman"/>
                <a:ea typeface="Calibri"/>
              </a:rPr>
              <a:t>.</a:t>
            </a:r>
            <a:endParaRPr lang="ar-IQ" sz="2400" dirty="0"/>
          </a:p>
        </p:txBody>
      </p:sp>
      <p:pic>
        <p:nvPicPr>
          <p:cNvPr id="3074" name="Picture 2" descr="Prokaryote structure (article) | Khan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60648"/>
            <a:ext cx="4198518" cy="302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23528" y="557808"/>
            <a:ext cx="7498080" cy="1143000"/>
          </a:xfrm>
          <a:prstGeom prst="rect">
            <a:avLst/>
          </a:prstGeom>
        </p:spPr>
        <p:txBody>
          <a:bodyPr anchor="b">
            <a:no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rtl="0">
              <a:lnSpc>
                <a:spcPct val="150000"/>
              </a:lnSpc>
            </a:pPr>
            <a:r>
              <a:rPr lang="en-US" sz="4000" b="1" dirty="0" smtClean="0">
                <a:solidFill>
                  <a:srgbClr val="241F1F"/>
                </a:solidFill>
                <a:effectLst/>
                <a:latin typeface="Times New Roman"/>
                <a:ea typeface="MinionPro-Regular"/>
                <a:cs typeface="Arial"/>
              </a:rPr>
              <a:t>Microbial Genetics</a:t>
            </a:r>
            <a:r>
              <a:rPr lang="en-US" sz="4000" dirty="0" smtClean="0">
                <a:ea typeface="Calibri"/>
                <a:cs typeface="Arial"/>
              </a:rPr>
              <a:t/>
            </a:r>
            <a:br>
              <a:rPr lang="en-US" sz="4000" dirty="0" smtClean="0">
                <a:ea typeface="Calibri"/>
                <a:cs typeface="Arial"/>
              </a:rPr>
            </a:br>
            <a:endParaRPr lang="ar-IQ" sz="4000" dirty="0"/>
          </a:p>
        </p:txBody>
      </p:sp>
      <p:pic>
        <p:nvPicPr>
          <p:cNvPr id="8" name="Picture 2" descr="Image result for pictures of genetic material of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0"/>
            <a:ext cx="4427984" cy="3284984"/>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8"/>
          <p:cNvSpPr/>
          <p:nvPr/>
        </p:nvSpPr>
        <p:spPr>
          <a:xfrm>
            <a:off x="899592" y="2924944"/>
            <a:ext cx="8064896" cy="2803140"/>
          </a:xfrm>
          <a:prstGeom prst="rect">
            <a:avLst/>
          </a:prstGeom>
        </p:spPr>
        <p:txBody>
          <a:bodyPr wrap="square">
            <a:spAutoFit/>
          </a:bodyPr>
          <a:lstStyle/>
          <a:p>
            <a:pPr algn="justLow" rtl="0">
              <a:lnSpc>
                <a:spcPct val="150000"/>
              </a:lnSpc>
              <a:spcAft>
                <a:spcPts val="0"/>
              </a:spcAft>
            </a:pPr>
            <a:r>
              <a:rPr lang="en-US" sz="2400" dirty="0">
                <a:latin typeface="Times New Roman"/>
                <a:ea typeface="MinionPro-Regular"/>
                <a:cs typeface="Arial"/>
              </a:rPr>
              <a:t> The complete </a:t>
            </a:r>
            <a:r>
              <a:rPr lang="en-US" sz="2400" dirty="0" smtClean="0">
                <a:latin typeface="Times New Roman"/>
                <a:ea typeface="MinionPro-Regular"/>
                <a:cs typeface="Arial"/>
              </a:rPr>
              <a:t>structure of </a:t>
            </a:r>
            <a:r>
              <a:rPr lang="en-US" sz="2400" dirty="0">
                <a:latin typeface="Times New Roman"/>
                <a:ea typeface="MinionPro-Regular"/>
                <a:cs typeface="Arial"/>
              </a:rPr>
              <a:t>genetic information for a cell is referred to as its </a:t>
            </a:r>
            <a:r>
              <a:rPr lang="en-US" sz="2400" b="1" dirty="0" smtClean="0">
                <a:latin typeface="Times New Roman"/>
                <a:ea typeface="MinionPro-Regular"/>
                <a:cs typeface="Arial"/>
              </a:rPr>
              <a:t>genome</a:t>
            </a:r>
            <a:r>
              <a:rPr lang="en-US" sz="2400" dirty="0" smtClean="0">
                <a:latin typeface="Times New Roman"/>
                <a:ea typeface="MinionPro-Regular"/>
                <a:cs typeface="Arial"/>
              </a:rPr>
              <a:t>, </a:t>
            </a:r>
            <a:r>
              <a:rPr lang="en-US" sz="2400" dirty="0">
                <a:latin typeface="Times New Roman"/>
                <a:ea typeface="MinionPro-Regular"/>
                <a:cs typeface="Arial"/>
              </a:rPr>
              <a:t>this includes plasmids as well as the chromosome; however, the term genome is often used interchangeably with chromosome. The genome of all cells is composed of DNA, but some viruses have an RNA genome. </a:t>
            </a:r>
            <a:endParaRPr lang="en-US" sz="2400" dirty="0">
              <a:effectLst/>
              <a:latin typeface="Calibri"/>
              <a:ea typeface="Calibri"/>
              <a:cs typeface="Arial"/>
            </a:endParaRPr>
          </a:p>
        </p:txBody>
      </p:sp>
    </p:spTree>
    <p:extLst>
      <p:ext uri="{BB962C8B-B14F-4D97-AF65-F5344CB8AC3E}">
        <p14:creationId xmlns:p14="http://schemas.microsoft.com/office/powerpoint/2010/main" val="34864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pictures of gene in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80" y="692696"/>
            <a:ext cx="7812359"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519728" y="44624"/>
            <a:ext cx="8103348" cy="587148"/>
          </a:xfrm>
          <a:prstGeom prst="rect">
            <a:avLst/>
          </a:prstGeom>
        </p:spPr>
        <p:txBody>
          <a:bodyPr wrap="square">
            <a:spAutoFit/>
          </a:bodyPr>
          <a:lstStyle/>
          <a:p>
            <a:pPr algn="justLow" rtl="0">
              <a:lnSpc>
                <a:spcPct val="150000"/>
              </a:lnSpc>
              <a:spcAft>
                <a:spcPts val="0"/>
              </a:spcAft>
            </a:pPr>
            <a:r>
              <a:rPr lang="en-US" sz="2400" dirty="0" smtClean="0">
                <a:latin typeface="Times New Roman"/>
                <a:ea typeface="Calibri"/>
                <a:cs typeface="Arial"/>
              </a:rPr>
              <a:t>***  98</a:t>
            </a:r>
            <a:r>
              <a:rPr lang="en-US" sz="2400" dirty="0">
                <a:latin typeface="Times New Roman"/>
                <a:ea typeface="Calibri"/>
                <a:cs typeface="Arial"/>
              </a:rPr>
              <a:t>% of bacterial genomes are coding sequences</a:t>
            </a:r>
            <a:r>
              <a:rPr lang="en-US" sz="2400" dirty="0" smtClean="0">
                <a:latin typeface="Times New Roman"/>
                <a:ea typeface="Calibri"/>
                <a:cs typeface="Arial"/>
              </a:rPr>
              <a:t>. ????</a:t>
            </a:r>
            <a:endParaRPr lang="en-US" sz="2400" dirty="0">
              <a:effectLst/>
              <a:latin typeface="Calibri"/>
              <a:ea typeface="Calibri"/>
              <a:cs typeface="Arial"/>
            </a:endParaRPr>
          </a:p>
        </p:txBody>
      </p:sp>
      <p:pic>
        <p:nvPicPr>
          <p:cNvPr id="2050" name="Picture 2" descr="Image result for pictures of exon and intron of gen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221088"/>
            <a:ext cx="5544616"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7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ictures of transposon in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472" y="3456383"/>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07504" y="44624"/>
            <a:ext cx="8640960" cy="1477328"/>
          </a:xfrm>
          <a:prstGeom prst="rect">
            <a:avLst/>
          </a:prstGeom>
        </p:spPr>
        <p:txBody>
          <a:bodyPr wrap="square">
            <a:spAutoFit/>
          </a:bodyPr>
          <a:lstStyle/>
          <a:p>
            <a:pPr marL="342900" lvl="0" indent="-342900" algn="justLow" rtl="0">
              <a:lnSpc>
                <a:spcPct val="150000"/>
              </a:lnSpc>
              <a:spcAft>
                <a:spcPts val="0"/>
              </a:spcAft>
              <a:buFont typeface="Symbol"/>
              <a:buChar char=""/>
            </a:pPr>
            <a:r>
              <a:rPr lang="en-US" sz="2000" dirty="0">
                <a:latin typeface="Times New Roman"/>
                <a:ea typeface="Calibri"/>
                <a:cs typeface="Arial"/>
              </a:rPr>
              <a:t>Some bacterial species are </a:t>
            </a:r>
            <a:r>
              <a:rPr lang="en-US" sz="2000" dirty="0" smtClean="0">
                <a:latin typeface="Times New Roman"/>
                <a:ea typeface="Calibri"/>
                <a:cs typeface="Arial"/>
              </a:rPr>
              <a:t>causing </a:t>
            </a:r>
            <a:r>
              <a:rPr lang="en-US" sz="2000" dirty="0">
                <a:latin typeface="Times New Roman"/>
                <a:ea typeface="Calibri"/>
                <a:cs typeface="Arial"/>
              </a:rPr>
              <a:t>disease in higher organisms because they possess specific genes </a:t>
            </a:r>
            <a:r>
              <a:rPr lang="en-US" sz="2000" dirty="0" smtClean="0">
                <a:latin typeface="Times New Roman"/>
                <a:ea typeface="Calibri"/>
                <a:cs typeface="Arial"/>
              </a:rPr>
              <a:t>that are clustered </a:t>
            </a:r>
            <a:r>
              <a:rPr lang="en-US" sz="2000" dirty="0">
                <a:latin typeface="Times New Roman"/>
                <a:ea typeface="Calibri"/>
                <a:cs typeface="Arial"/>
              </a:rPr>
              <a:t>together in the DNA and are referred to as </a:t>
            </a:r>
            <a:r>
              <a:rPr lang="en-US" sz="2000" b="1" dirty="0">
                <a:latin typeface="Times New Roman"/>
                <a:ea typeface="Calibri"/>
                <a:cs typeface="Arial"/>
              </a:rPr>
              <a:t>pathogenicity islands</a:t>
            </a:r>
            <a:r>
              <a:rPr lang="en-US" sz="2000" dirty="0">
                <a:latin typeface="Times New Roman"/>
                <a:ea typeface="Calibri"/>
                <a:cs typeface="Arial"/>
              </a:rPr>
              <a:t>.</a:t>
            </a:r>
            <a:endParaRPr lang="en-US" sz="2000" dirty="0">
              <a:effectLst/>
              <a:latin typeface="Calibri"/>
              <a:ea typeface="Calibri"/>
              <a:cs typeface="Arial"/>
            </a:endParaRPr>
          </a:p>
        </p:txBody>
      </p:sp>
      <p:sp>
        <p:nvSpPr>
          <p:cNvPr id="3" name="مستطيل 2"/>
          <p:cNvSpPr/>
          <p:nvPr/>
        </p:nvSpPr>
        <p:spPr>
          <a:xfrm>
            <a:off x="228810" y="1477233"/>
            <a:ext cx="8519654" cy="1015663"/>
          </a:xfrm>
          <a:prstGeom prst="rect">
            <a:avLst/>
          </a:prstGeom>
        </p:spPr>
        <p:txBody>
          <a:bodyPr wrap="square">
            <a:spAutoFit/>
          </a:bodyPr>
          <a:lstStyle/>
          <a:p>
            <a:pPr marL="342900" lvl="0" indent="-342900" algn="justLow" rtl="0">
              <a:lnSpc>
                <a:spcPct val="150000"/>
              </a:lnSpc>
              <a:spcAft>
                <a:spcPts val="0"/>
              </a:spcAft>
              <a:buFont typeface="Symbol"/>
              <a:buChar char=""/>
            </a:pPr>
            <a:r>
              <a:rPr lang="en-US" sz="2000" b="1" dirty="0">
                <a:latin typeface="Times New Roman"/>
                <a:ea typeface="Calibri"/>
                <a:cs typeface="Arial"/>
              </a:rPr>
              <a:t>Transposons </a:t>
            </a:r>
            <a:r>
              <a:rPr lang="en-US" sz="2000" dirty="0">
                <a:latin typeface="Times New Roman"/>
                <a:ea typeface="Calibri"/>
                <a:cs typeface="Arial"/>
              </a:rPr>
              <a:t>are genetic elements that contain several genes, including those necessary for their migration from one genetic locus to another. </a:t>
            </a:r>
            <a:endParaRPr lang="en-US" sz="2000" dirty="0">
              <a:effectLst/>
              <a:latin typeface="Calibri"/>
              <a:ea typeface="Calibri"/>
              <a:cs typeface="Arial"/>
            </a:endParaRPr>
          </a:p>
        </p:txBody>
      </p:sp>
      <p:sp>
        <p:nvSpPr>
          <p:cNvPr id="5" name="مستطيل 4"/>
          <p:cNvSpPr/>
          <p:nvPr/>
        </p:nvSpPr>
        <p:spPr>
          <a:xfrm>
            <a:off x="234636" y="2564904"/>
            <a:ext cx="8513828" cy="707886"/>
          </a:xfrm>
          <a:prstGeom prst="rect">
            <a:avLst/>
          </a:prstGeom>
        </p:spPr>
        <p:txBody>
          <a:bodyPr wrap="square">
            <a:spAutoFit/>
          </a:bodyPr>
          <a:lstStyle/>
          <a:p>
            <a:pPr algn="l"/>
            <a:r>
              <a:rPr lang="en-US" sz="2000" dirty="0">
                <a:latin typeface="Times New Roman"/>
                <a:ea typeface="Calibri"/>
              </a:rPr>
              <a:t>The short transposons </a:t>
            </a:r>
            <a:r>
              <a:rPr lang="en-US" sz="2000" dirty="0" smtClean="0">
                <a:latin typeface="Times New Roman"/>
                <a:ea typeface="Calibri"/>
              </a:rPr>
              <a:t>called  </a:t>
            </a:r>
            <a:r>
              <a:rPr lang="en-US" sz="2000" b="1" dirty="0">
                <a:latin typeface="Times New Roman"/>
                <a:ea typeface="Calibri"/>
              </a:rPr>
              <a:t>insertion elements</a:t>
            </a:r>
            <a:r>
              <a:rPr lang="en-US" sz="2000" dirty="0">
                <a:latin typeface="Times New Roman"/>
                <a:ea typeface="Calibri"/>
              </a:rPr>
              <a:t>, produces the majority of insertion mutations. </a:t>
            </a:r>
            <a:endParaRPr lang="ar-IQ" sz="2000" dirty="0"/>
          </a:p>
        </p:txBody>
      </p:sp>
    </p:spTree>
    <p:extLst>
      <p:ext uri="{BB962C8B-B14F-4D97-AF65-F5344CB8AC3E}">
        <p14:creationId xmlns:p14="http://schemas.microsoft.com/office/powerpoint/2010/main" val="16663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65176" y="548680"/>
            <a:ext cx="7776864" cy="2862322"/>
          </a:xfrm>
          <a:prstGeom prst="rect">
            <a:avLst/>
          </a:prstGeom>
        </p:spPr>
        <p:txBody>
          <a:bodyPr wrap="square">
            <a:spAutoFit/>
          </a:bodyPr>
          <a:lstStyle/>
          <a:p>
            <a:pPr marL="342900" lvl="0" indent="-342900" algn="justLow" rtl="0">
              <a:lnSpc>
                <a:spcPct val="150000"/>
              </a:lnSpc>
              <a:spcAft>
                <a:spcPts val="0"/>
              </a:spcAft>
              <a:buFont typeface="Symbol"/>
              <a:buChar char=""/>
            </a:pPr>
            <a:r>
              <a:rPr lang="en-US" sz="2000" dirty="0">
                <a:latin typeface="Times New Roman"/>
                <a:ea typeface="Calibri"/>
                <a:cs typeface="Arial"/>
              </a:rPr>
              <a:t>The replication of bacterial DNA begins at one point and moves in both directions (bidirectional replication). </a:t>
            </a:r>
            <a:endParaRPr lang="en-US" sz="2000" dirty="0">
              <a:latin typeface="Calibri"/>
              <a:ea typeface="Calibri"/>
              <a:cs typeface="Arial"/>
            </a:endParaRPr>
          </a:p>
          <a:p>
            <a:pPr marL="342900" lvl="0" indent="-342900" algn="justLow" rtl="0">
              <a:lnSpc>
                <a:spcPct val="150000"/>
              </a:lnSpc>
              <a:spcAft>
                <a:spcPts val="0"/>
              </a:spcAft>
              <a:buFont typeface="Symbol"/>
              <a:buChar char=""/>
            </a:pPr>
            <a:r>
              <a:rPr lang="en-US" sz="2000" dirty="0">
                <a:latin typeface="Times New Roman"/>
                <a:ea typeface="Calibri"/>
                <a:cs typeface="Arial"/>
              </a:rPr>
              <a:t>In the process, the two old strands of DNA are separated and used as templates to synthesize new strands (semiconservative replication). </a:t>
            </a:r>
            <a:endParaRPr lang="en-US" sz="2000" dirty="0">
              <a:latin typeface="Calibri"/>
              <a:ea typeface="Calibri"/>
              <a:cs typeface="Arial"/>
            </a:endParaRPr>
          </a:p>
          <a:p>
            <a:pPr marL="342900" lvl="0" indent="-342900" algn="justLow" rtl="0">
              <a:lnSpc>
                <a:spcPct val="150000"/>
              </a:lnSpc>
              <a:spcAft>
                <a:spcPts val="0"/>
              </a:spcAft>
              <a:buFont typeface="Symbol"/>
              <a:buChar char=""/>
            </a:pPr>
            <a:r>
              <a:rPr lang="en-US" sz="2000" dirty="0">
                <a:latin typeface="Times New Roman"/>
                <a:ea typeface="Calibri"/>
                <a:cs typeface="Arial"/>
              </a:rPr>
              <a:t>The structure where the two strands are separated and the new synthesis is occurring is referred to as the replication fork. </a:t>
            </a:r>
            <a:endParaRPr lang="en-US" sz="2000" dirty="0">
              <a:latin typeface="Calibri"/>
              <a:ea typeface="Calibri"/>
              <a:cs typeface="Arial"/>
            </a:endParaRPr>
          </a:p>
        </p:txBody>
      </p:sp>
      <p:pic>
        <p:nvPicPr>
          <p:cNvPr id="6" name="Picture 2" descr="Prokaryotic DNA Replication- Enzymes, Steps and Significance | Molecular  Biology | Microbe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01008"/>
            <a:ext cx="7620000" cy="3229447"/>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4"/>
          <p:cNvSpPr txBox="1">
            <a:spLocks/>
          </p:cNvSpPr>
          <p:nvPr/>
        </p:nvSpPr>
        <p:spPr>
          <a:xfrm>
            <a:off x="-1188640" y="-171400"/>
            <a:ext cx="7498080" cy="634082"/>
          </a:xfrm>
          <a:prstGeom prst="rect">
            <a:avLst/>
          </a:prstGeom>
        </p:spPr>
        <p:txBody>
          <a:bodyPr>
            <a:no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Low" rtl="0">
              <a:lnSpc>
                <a:spcPct val="150000"/>
              </a:lnSpc>
            </a:pPr>
            <a:r>
              <a:rPr lang="en-US" sz="3200" b="1" dirty="0" smtClean="0">
                <a:effectLst/>
                <a:latin typeface="Times New Roman"/>
                <a:ea typeface="Calibri"/>
                <a:cs typeface="Arial"/>
              </a:rPr>
              <a:t>Replication</a:t>
            </a:r>
            <a:r>
              <a:rPr lang="en-US" sz="3200" dirty="0" smtClean="0">
                <a:effectLst/>
                <a:latin typeface="Calibri"/>
                <a:ea typeface="Calibri"/>
                <a:cs typeface="Arial"/>
              </a:rPr>
              <a:t/>
            </a:r>
            <a:br>
              <a:rPr lang="en-US" sz="3200" dirty="0" smtClean="0">
                <a:effectLst/>
                <a:latin typeface="Calibri"/>
                <a:ea typeface="Calibri"/>
                <a:cs typeface="Arial"/>
              </a:rPr>
            </a:br>
            <a:endParaRPr lang="ar-IQ" sz="3200" dirty="0"/>
          </a:p>
        </p:txBody>
      </p:sp>
    </p:spTree>
    <p:extLst>
      <p:ext uri="{BB962C8B-B14F-4D97-AF65-F5344CB8AC3E}">
        <p14:creationId xmlns:p14="http://schemas.microsoft.com/office/powerpoint/2010/main" val="35894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899592" y="116632"/>
            <a:ext cx="7704856" cy="5078313"/>
          </a:xfrm>
          <a:prstGeom prst="rect">
            <a:avLst/>
          </a:prstGeom>
        </p:spPr>
        <p:txBody>
          <a:bodyPr wrap="square">
            <a:spAutoFit/>
          </a:bodyPr>
          <a:lstStyle/>
          <a:p>
            <a:pPr marL="342900" lvl="0" indent="-342900" algn="justLow" rtl="0">
              <a:lnSpc>
                <a:spcPct val="150000"/>
              </a:lnSpc>
              <a:spcAft>
                <a:spcPts val="0"/>
              </a:spcAft>
              <a:buFont typeface="Symbol"/>
              <a:buChar char=""/>
            </a:pPr>
            <a:r>
              <a:rPr lang="en-US" sz="2400" dirty="0">
                <a:latin typeface="Times New Roman"/>
                <a:ea typeface="Calibri"/>
                <a:cs typeface="Arial"/>
              </a:rPr>
              <a:t>Replication of the bacterial chromosome is controlled, and the number of each chromosomes (when more than one is present) per growing cell falls between one and four. </a:t>
            </a:r>
            <a:endParaRPr lang="en-US" sz="2400" dirty="0">
              <a:latin typeface="Calibri"/>
              <a:ea typeface="Calibri"/>
              <a:cs typeface="Arial"/>
            </a:endParaRPr>
          </a:p>
          <a:p>
            <a:pPr marL="342900" lvl="0" indent="-342900" algn="justLow" rtl="0">
              <a:lnSpc>
                <a:spcPct val="150000"/>
              </a:lnSpc>
              <a:spcAft>
                <a:spcPts val="0"/>
              </a:spcAft>
              <a:buFont typeface="Symbol"/>
              <a:buChar char=""/>
            </a:pPr>
            <a:r>
              <a:rPr lang="en-US" sz="2400" dirty="0">
                <a:latin typeface="Times New Roman"/>
                <a:ea typeface="Calibri"/>
                <a:cs typeface="Arial"/>
              </a:rPr>
              <a:t>The replication of circular double-stranded bacterial DNA begins at the </a:t>
            </a:r>
            <a:r>
              <a:rPr lang="en-US" sz="2400" i="1" dirty="0" err="1">
                <a:latin typeface="Times New Roman"/>
                <a:ea typeface="Calibri"/>
                <a:cs typeface="Arial"/>
              </a:rPr>
              <a:t>ori</a:t>
            </a:r>
            <a:r>
              <a:rPr lang="en-US" sz="2400" i="1" dirty="0">
                <a:latin typeface="Times New Roman"/>
                <a:ea typeface="Calibri"/>
                <a:cs typeface="Arial"/>
              </a:rPr>
              <a:t> </a:t>
            </a:r>
            <a:r>
              <a:rPr lang="en-US" sz="2400" dirty="0">
                <a:latin typeface="Times New Roman"/>
                <a:ea typeface="Calibri"/>
                <a:cs typeface="Arial"/>
              </a:rPr>
              <a:t>locus and involves interactions with several proteins. In </a:t>
            </a:r>
            <a:r>
              <a:rPr lang="en-US" sz="2400" i="1" dirty="0">
                <a:latin typeface="Times New Roman"/>
                <a:ea typeface="Calibri"/>
                <a:cs typeface="Arial"/>
              </a:rPr>
              <a:t>E coli</a:t>
            </a:r>
            <a:r>
              <a:rPr lang="en-US" sz="2400" dirty="0">
                <a:latin typeface="Times New Roman"/>
                <a:ea typeface="Calibri"/>
                <a:cs typeface="Arial"/>
              </a:rPr>
              <a:t>, chromosome replication terminates in a region called </a:t>
            </a:r>
            <a:r>
              <a:rPr lang="en-US" sz="2400" i="1" dirty="0">
                <a:latin typeface="Times New Roman"/>
                <a:ea typeface="Calibri"/>
                <a:cs typeface="Arial"/>
              </a:rPr>
              <a:t>ter</a:t>
            </a:r>
            <a:r>
              <a:rPr lang="en-US" sz="2400" dirty="0">
                <a:latin typeface="Times New Roman"/>
                <a:ea typeface="Calibri"/>
                <a:cs typeface="Arial"/>
              </a:rPr>
              <a:t>. The two daughter chromosomes are separated, before cell division, so that each progeny cell gets one of the daughter DNAs. </a:t>
            </a:r>
            <a:endParaRPr lang="en-US" sz="2400" dirty="0">
              <a:effectLst/>
              <a:latin typeface="Calibri"/>
              <a:ea typeface="Calibri"/>
              <a:cs typeface="Arial"/>
            </a:endParaRPr>
          </a:p>
        </p:txBody>
      </p:sp>
    </p:spTree>
    <p:extLst>
      <p:ext uri="{BB962C8B-B14F-4D97-AF65-F5344CB8AC3E}">
        <p14:creationId xmlns:p14="http://schemas.microsoft.com/office/powerpoint/2010/main" val="287413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475549599"/>
              </p:ext>
            </p:extLst>
          </p:nvPr>
        </p:nvGraphicFramePr>
        <p:xfrm>
          <a:off x="0" y="-171398"/>
          <a:ext cx="9144000" cy="7140141"/>
        </p:xfrm>
        <a:graphic>
          <a:graphicData uri="http://schemas.openxmlformats.org/drawingml/2006/table">
            <a:tbl>
              <a:tblPr firstRow="1" firstCol="1" bandRow="1">
                <a:tableStyleId>{5C22544A-7EE6-4342-B048-85BDC9FD1C3A}</a:tableStyleId>
              </a:tblPr>
              <a:tblGrid>
                <a:gridCol w="1475410"/>
                <a:gridCol w="7668590"/>
              </a:tblGrid>
              <a:tr h="687794">
                <a:tc>
                  <a:txBody>
                    <a:bodyPr/>
                    <a:lstStyle/>
                    <a:p>
                      <a:pPr algn="l" rtl="0">
                        <a:lnSpc>
                          <a:spcPct val="115000"/>
                        </a:lnSpc>
                        <a:spcAft>
                          <a:spcPts val="0"/>
                        </a:spcAft>
                      </a:pPr>
                      <a:r>
                        <a:rPr lang="en-US" sz="1600" dirty="0">
                          <a:effectLst/>
                        </a:rPr>
                        <a:t>Component </a:t>
                      </a:r>
                    </a:p>
                    <a:p>
                      <a:pPr algn="justLow" rtl="0">
                        <a:lnSpc>
                          <a:spcPct val="150000"/>
                        </a:lnSpc>
                        <a:spcAft>
                          <a:spcPts val="0"/>
                        </a:spcAft>
                      </a:pPr>
                      <a:r>
                        <a:rPr lang="en-US" sz="1600" dirty="0">
                          <a:effectLst/>
                        </a:rPr>
                        <a:t> </a:t>
                      </a:r>
                      <a:endParaRPr lang="en-US" sz="1600" dirty="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a:effectLst/>
                        </a:rPr>
                        <a:t>Comments</a:t>
                      </a:r>
                      <a:endParaRPr lang="en-US" sz="1600">
                        <a:effectLst/>
                        <a:latin typeface="Calibri"/>
                        <a:ea typeface="Calibri"/>
                        <a:cs typeface="Arial"/>
                      </a:endParaRPr>
                    </a:p>
                  </a:txBody>
                  <a:tcPr marL="62184" marR="62184" marT="0" marB="0"/>
                </a:tc>
              </a:tr>
              <a:tr h="986271">
                <a:tc>
                  <a:txBody>
                    <a:bodyPr/>
                    <a:lstStyle/>
                    <a:p>
                      <a:pPr algn="justLow" rtl="0">
                        <a:lnSpc>
                          <a:spcPct val="150000"/>
                        </a:lnSpc>
                        <a:spcAft>
                          <a:spcPts val="0"/>
                        </a:spcAft>
                      </a:pPr>
                      <a:r>
                        <a:rPr lang="en-US" sz="1600">
                          <a:effectLst/>
                        </a:rPr>
                        <a:t>Primer</a:t>
                      </a:r>
                      <a:endParaRPr lang="en-US" sz="1600">
                        <a:effectLst/>
                        <a:latin typeface="Calibri"/>
                        <a:ea typeface="Calibri"/>
                        <a:cs typeface="Arial"/>
                      </a:endParaRPr>
                    </a:p>
                  </a:txBody>
                  <a:tcPr marL="62184" marR="62184" marT="0" marB="0"/>
                </a:tc>
                <a:tc>
                  <a:txBody>
                    <a:bodyPr/>
                    <a:lstStyle/>
                    <a:p>
                      <a:pPr algn="l" rtl="0">
                        <a:lnSpc>
                          <a:spcPct val="115000"/>
                        </a:lnSpc>
                        <a:spcAft>
                          <a:spcPts val="0"/>
                        </a:spcAft>
                      </a:pPr>
                      <a:r>
                        <a:rPr lang="en-US" sz="1600" dirty="0">
                          <a:effectLst/>
                        </a:rPr>
                        <a:t>Fragment of nucleic acid to which DNA polymerase can add nucleotides (the enzyme can only add nucleotides to a preexisting fragment).</a:t>
                      </a:r>
                    </a:p>
                    <a:p>
                      <a:pPr algn="justLow" rtl="0">
                        <a:lnSpc>
                          <a:spcPct val="150000"/>
                        </a:lnSpc>
                        <a:spcAft>
                          <a:spcPts val="0"/>
                        </a:spcAft>
                      </a:pPr>
                      <a:r>
                        <a:rPr lang="en-US" sz="1600" dirty="0">
                          <a:effectLst/>
                        </a:rPr>
                        <a:t> </a:t>
                      </a:r>
                      <a:endParaRPr lang="en-US" sz="1600" dirty="0">
                        <a:effectLst/>
                        <a:latin typeface="Calibri"/>
                        <a:ea typeface="Calibri"/>
                        <a:cs typeface="Arial"/>
                      </a:endParaRPr>
                    </a:p>
                  </a:txBody>
                  <a:tcPr marL="62184" marR="62184" marT="0" marB="0"/>
                </a:tc>
              </a:tr>
              <a:tr h="1167952">
                <a:tc>
                  <a:txBody>
                    <a:bodyPr/>
                    <a:lstStyle/>
                    <a:p>
                      <a:pPr algn="justLow" rtl="0">
                        <a:lnSpc>
                          <a:spcPct val="150000"/>
                        </a:lnSpc>
                        <a:spcAft>
                          <a:spcPts val="0"/>
                        </a:spcAft>
                      </a:pPr>
                      <a:r>
                        <a:rPr lang="en-US" sz="1600">
                          <a:effectLst/>
                        </a:rPr>
                        <a:t>DNA gyrase</a:t>
                      </a:r>
                      <a:endParaRPr lang="en-US" sz="160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dirty="0">
                          <a:effectLst/>
                        </a:rPr>
                        <a:t>Enzyme that temporarily breaks the strands of DNA, relieving the tension caused by unwinding the two strands of the DNA helix; it is the target of a class of antibacterial medications called </a:t>
                      </a:r>
                      <a:r>
                        <a:rPr lang="en-US" sz="1600" dirty="0" err="1">
                          <a:effectLst/>
                        </a:rPr>
                        <a:t>fluoroquinolones</a:t>
                      </a:r>
                      <a:r>
                        <a:rPr lang="en-US" sz="1600" dirty="0">
                          <a:effectLst/>
                        </a:rPr>
                        <a:t>.</a:t>
                      </a:r>
                      <a:endParaRPr lang="en-US" sz="1600" dirty="0">
                        <a:effectLst/>
                        <a:latin typeface="Calibri"/>
                        <a:ea typeface="Calibri"/>
                        <a:cs typeface="Arial"/>
                      </a:endParaRPr>
                    </a:p>
                  </a:txBody>
                  <a:tcPr marL="62184" marR="62184" marT="0" marB="0"/>
                </a:tc>
              </a:tr>
              <a:tr h="778635">
                <a:tc>
                  <a:txBody>
                    <a:bodyPr/>
                    <a:lstStyle/>
                    <a:p>
                      <a:pPr algn="justLow" rtl="0">
                        <a:lnSpc>
                          <a:spcPct val="150000"/>
                        </a:lnSpc>
                        <a:spcAft>
                          <a:spcPts val="0"/>
                        </a:spcAft>
                      </a:pPr>
                      <a:r>
                        <a:rPr lang="en-US" sz="1600">
                          <a:effectLst/>
                        </a:rPr>
                        <a:t>DNA ligase</a:t>
                      </a:r>
                      <a:endParaRPr lang="en-US" sz="160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a:effectLst/>
                        </a:rPr>
                        <a:t>Enzyme that joins two DNA fragments by forming a covalent bond between the sugar-phosphate residues of adjacent nucleotides.</a:t>
                      </a:r>
                      <a:endParaRPr lang="en-US" sz="1600">
                        <a:effectLst/>
                        <a:latin typeface="Calibri"/>
                        <a:ea typeface="Calibri"/>
                        <a:cs typeface="Arial"/>
                      </a:endParaRPr>
                    </a:p>
                  </a:txBody>
                  <a:tcPr marL="62184" marR="62184" marT="0" marB="0"/>
                </a:tc>
              </a:tr>
              <a:tr h="794268">
                <a:tc>
                  <a:txBody>
                    <a:bodyPr/>
                    <a:lstStyle/>
                    <a:p>
                      <a:pPr algn="justLow" rtl="0">
                        <a:lnSpc>
                          <a:spcPct val="150000"/>
                        </a:lnSpc>
                        <a:spcAft>
                          <a:spcPts val="0"/>
                        </a:spcAft>
                      </a:pPr>
                      <a:r>
                        <a:rPr lang="en-US" sz="1600">
                          <a:effectLst/>
                        </a:rPr>
                        <a:t>DNA polymerases</a:t>
                      </a:r>
                      <a:endParaRPr lang="en-US" sz="160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dirty="0">
                          <a:effectLst/>
                        </a:rPr>
                        <a:t>Enzymes that synthesize DNA; they use one strand of DNA as a template to generate the complementary strand. Synthesis always occurs in the 5„ to 3„ direction.</a:t>
                      </a:r>
                      <a:endParaRPr lang="en-US" sz="1600" dirty="0">
                        <a:effectLst/>
                        <a:latin typeface="Calibri"/>
                        <a:ea typeface="Calibri"/>
                        <a:cs typeface="Arial"/>
                      </a:endParaRPr>
                    </a:p>
                  </a:txBody>
                  <a:tcPr marL="62184" marR="62184" marT="0" marB="0"/>
                </a:tc>
              </a:tr>
              <a:tr h="389317">
                <a:tc>
                  <a:txBody>
                    <a:bodyPr/>
                    <a:lstStyle/>
                    <a:p>
                      <a:pPr algn="justLow" rtl="0">
                        <a:lnSpc>
                          <a:spcPct val="150000"/>
                        </a:lnSpc>
                        <a:spcAft>
                          <a:spcPts val="0"/>
                        </a:spcAft>
                      </a:pPr>
                      <a:r>
                        <a:rPr lang="en-US" sz="1600">
                          <a:effectLst/>
                        </a:rPr>
                        <a:t>Helicases</a:t>
                      </a:r>
                      <a:endParaRPr lang="en-US" sz="160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dirty="0">
                          <a:effectLst/>
                        </a:rPr>
                        <a:t>Enzymes that unwind the DNA helix ahead of the replication fork.</a:t>
                      </a:r>
                      <a:endParaRPr lang="en-US" sz="1600" dirty="0">
                        <a:effectLst/>
                        <a:latin typeface="Calibri"/>
                        <a:ea typeface="Calibri"/>
                        <a:cs typeface="Arial"/>
                      </a:endParaRPr>
                    </a:p>
                  </a:txBody>
                  <a:tcPr marL="62184" marR="62184" marT="0" marB="0"/>
                </a:tc>
              </a:tr>
              <a:tr h="1167952">
                <a:tc>
                  <a:txBody>
                    <a:bodyPr/>
                    <a:lstStyle/>
                    <a:p>
                      <a:pPr algn="justLow" rtl="0">
                        <a:lnSpc>
                          <a:spcPct val="150000"/>
                        </a:lnSpc>
                        <a:spcAft>
                          <a:spcPts val="0"/>
                        </a:spcAft>
                      </a:pPr>
                      <a:r>
                        <a:rPr lang="en-US" sz="1600">
                          <a:effectLst/>
                        </a:rPr>
                        <a:t>Okazaki fragment</a:t>
                      </a:r>
                      <a:endParaRPr lang="en-US" sz="160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a:effectLst/>
                        </a:rPr>
                        <a:t>Nucleic acid fragment generated during discontinuous replication of the lagging strand of DNA. Origin of replication Distinct region of a DNA molecule at which replication is initiated.</a:t>
                      </a:r>
                      <a:endParaRPr lang="en-US" sz="1600">
                        <a:effectLst/>
                        <a:latin typeface="Calibri"/>
                        <a:ea typeface="Calibri"/>
                        <a:cs typeface="Arial"/>
                      </a:endParaRPr>
                    </a:p>
                  </a:txBody>
                  <a:tcPr marL="62184" marR="62184" marT="0" marB="0"/>
                </a:tc>
              </a:tr>
              <a:tr h="1167952">
                <a:tc>
                  <a:txBody>
                    <a:bodyPr/>
                    <a:lstStyle/>
                    <a:p>
                      <a:pPr algn="justLow" rtl="0">
                        <a:lnSpc>
                          <a:spcPct val="150000"/>
                        </a:lnSpc>
                        <a:spcAft>
                          <a:spcPts val="0"/>
                        </a:spcAft>
                      </a:pPr>
                      <a:r>
                        <a:rPr lang="en-US" sz="1600">
                          <a:effectLst/>
                        </a:rPr>
                        <a:t>Primase</a:t>
                      </a:r>
                      <a:endParaRPr lang="en-US" sz="1600">
                        <a:effectLst/>
                        <a:latin typeface="Calibri"/>
                        <a:ea typeface="Calibri"/>
                        <a:cs typeface="Arial"/>
                      </a:endParaRPr>
                    </a:p>
                  </a:txBody>
                  <a:tcPr marL="62184" marR="62184" marT="0" marB="0"/>
                </a:tc>
                <a:tc>
                  <a:txBody>
                    <a:bodyPr/>
                    <a:lstStyle/>
                    <a:p>
                      <a:pPr algn="justLow" rtl="0">
                        <a:lnSpc>
                          <a:spcPct val="150000"/>
                        </a:lnSpc>
                        <a:spcAft>
                          <a:spcPts val="0"/>
                        </a:spcAft>
                      </a:pPr>
                      <a:r>
                        <a:rPr lang="en-US" sz="1600" dirty="0">
                          <a:effectLst/>
                        </a:rPr>
                        <a:t>Enzyme that synthesizes small fragments of RNA to serve as primers for DNA synthesis during </a:t>
                      </a:r>
                      <a:r>
                        <a:rPr lang="en-US" sz="1600" dirty="0" smtClean="0">
                          <a:effectLst/>
                        </a:rPr>
                        <a:t>discontinuous replication </a:t>
                      </a:r>
                      <a:r>
                        <a:rPr lang="en-US" sz="1600" dirty="0">
                          <a:effectLst/>
                        </a:rPr>
                        <a:t>of the lagging strand.</a:t>
                      </a:r>
                      <a:endParaRPr lang="en-US" sz="1600" dirty="0">
                        <a:effectLst/>
                        <a:latin typeface="Calibri"/>
                        <a:ea typeface="Calibri"/>
                        <a:cs typeface="Arial"/>
                      </a:endParaRPr>
                    </a:p>
                  </a:txBody>
                  <a:tcPr marL="62184" marR="62184" marT="0" marB="0"/>
                </a:tc>
              </a:tr>
            </a:tbl>
          </a:graphicData>
        </a:graphic>
      </p:graphicFrame>
    </p:spTree>
    <p:extLst>
      <p:ext uri="{BB962C8B-B14F-4D97-AF65-F5344CB8AC3E}">
        <p14:creationId xmlns:p14="http://schemas.microsoft.com/office/powerpoint/2010/main" val="1863396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71400"/>
            <a:ext cx="2678875" cy="669542"/>
          </a:xfrm>
          <a:prstGeom prst="rect">
            <a:avLst/>
          </a:prstGeom>
        </p:spPr>
        <p:txBody>
          <a:bodyPr wrap="none">
            <a:spAutoFit/>
          </a:bodyPr>
          <a:lstStyle/>
          <a:p>
            <a:pPr algn="justLow" rtl="0">
              <a:lnSpc>
                <a:spcPct val="150000"/>
              </a:lnSpc>
            </a:pPr>
            <a:r>
              <a:rPr lang="en-US" sz="2800" b="1" dirty="0">
                <a:solidFill>
                  <a:prstClr val="black"/>
                </a:solidFill>
                <a:latin typeface="Times New Roman"/>
                <a:ea typeface="Calibri"/>
                <a:cs typeface="Arial"/>
              </a:rPr>
              <a:t>Gene expression</a:t>
            </a:r>
            <a:endParaRPr lang="en-US" sz="2800" dirty="0">
              <a:solidFill>
                <a:prstClr val="black"/>
              </a:solidFill>
              <a:latin typeface="Calibri"/>
              <a:ea typeface="Calibri"/>
              <a:cs typeface="Arial"/>
            </a:endParaRPr>
          </a:p>
        </p:txBody>
      </p:sp>
      <p:pic>
        <p:nvPicPr>
          <p:cNvPr id="5" name="صورة 4" descr="E:\coupled-transcription-translation.jpg"/>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47329"/>
            <a:ext cx="4692799" cy="2594039"/>
          </a:xfrm>
          <a:prstGeom prst="rect">
            <a:avLst/>
          </a:prstGeom>
          <a:noFill/>
          <a:ln>
            <a:noFill/>
          </a:ln>
        </p:spPr>
      </p:pic>
      <p:sp>
        <p:nvSpPr>
          <p:cNvPr id="3" name="مستطيل 2"/>
          <p:cNvSpPr/>
          <p:nvPr/>
        </p:nvSpPr>
        <p:spPr>
          <a:xfrm>
            <a:off x="323528" y="404664"/>
            <a:ext cx="8102555" cy="1200329"/>
          </a:xfrm>
          <a:prstGeom prst="rect">
            <a:avLst/>
          </a:prstGeom>
        </p:spPr>
        <p:txBody>
          <a:bodyPr wrap="square">
            <a:spAutoFit/>
          </a:bodyPr>
          <a:lstStyle/>
          <a:p>
            <a:pPr algn="justLow"/>
            <a:r>
              <a:rPr lang="en-US" dirty="0" smtClean="0">
                <a:latin typeface="Times New Roman"/>
                <a:ea typeface="Calibri"/>
              </a:rPr>
              <a:t>1- RNA </a:t>
            </a:r>
            <a:r>
              <a:rPr lang="en-US" dirty="0">
                <a:latin typeface="Times New Roman"/>
                <a:ea typeface="Calibri"/>
              </a:rPr>
              <a:t>polymerase forms a single polyribonucleotide strand, called mRNA, using DNA as a template; this process is called </a:t>
            </a:r>
            <a:r>
              <a:rPr lang="en-US" b="1" dirty="0" smtClean="0">
                <a:latin typeface="Times New Roman"/>
                <a:ea typeface="Calibri"/>
              </a:rPr>
              <a:t>transcription. </a:t>
            </a:r>
            <a:r>
              <a:rPr lang="en-US" dirty="0" smtClean="0">
                <a:latin typeface="Times New Roman"/>
                <a:ea typeface="Calibri"/>
              </a:rPr>
              <a:t>The</a:t>
            </a:r>
            <a:r>
              <a:rPr lang="en-US" b="1" dirty="0" smtClean="0">
                <a:latin typeface="Times New Roman"/>
                <a:ea typeface="Calibri"/>
              </a:rPr>
              <a:t> </a:t>
            </a:r>
            <a:r>
              <a:rPr lang="en-US" dirty="0" smtClean="0">
                <a:latin typeface="Times New Roman"/>
                <a:ea typeface="Calibri"/>
              </a:rPr>
              <a:t>template </a:t>
            </a:r>
            <a:r>
              <a:rPr lang="en-US" dirty="0">
                <a:latin typeface="Times New Roman"/>
                <a:ea typeface="Calibri"/>
              </a:rPr>
              <a:t>strand in the DNA double helix if read in the 3′</a:t>
            </a:r>
            <a:r>
              <a:rPr lang="en-US" dirty="0">
                <a:latin typeface="Calibri"/>
                <a:ea typeface="Calibri"/>
                <a:cs typeface="Times New Roman"/>
              </a:rPr>
              <a:t>–</a:t>
            </a:r>
            <a:r>
              <a:rPr lang="en-US" dirty="0">
                <a:latin typeface="Times New Roman"/>
                <a:ea typeface="Calibri"/>
              </a:rPr>
              <a:t>5′ direction. Thus, an mRNA is oriented in a 5′</a:t>
            </a:r>
            <a:r>
              <a:rPr lang="en-US" dirty="0">
                <a:latin typeface="Calibri"/>
                <a:ea typeface="Calibri"/>
                <a:cs typeface="Times New Roman"/>
              </a:rPr>
              <a:t>–</a:t>
            </a:r>
            <a:r>
              <a:rPr lang="en-US" dirty="0">
                <a:latin typeface="Times New Roman"/>
                <a:ea typeface="Calibri"/>
              </a:rPr>
              <a:t>3′ direction</a:t>
            </a:r>
            <a:r>
              <a:rPr lang="en-US" dirty="0" smtClean="0">
                <a:latin typeface="Times New Roman"/>
                <a:ea typeface="Calibri"/>
              </a:rPr>
              <a:t>.                                                                                                                     </a:t>
            </a:r>
            <a:endParaRPr lang="ar-IQ" dirty="0"/>
          </a:p>
        </p:txBody>
      </p:sp>
      <p:sp>
        <p:nvSpPr>
          <p:cNvPr id="6" name="مستطيل 5"/>
          <p:cNvSpPr/>
          <p:nvPr/>
        </p:nvSpPr>
        <p:spPr>
          <a:xfrm>
            <a:off x="198341" y="2206605"/>
            <a:ext cx="8352928" cy="646331"/>
          </a:xfrm>
          <a:prstGeom prst="rect">
            <a:avLst/>
          </a:prstGeom>
        </p:spPr>
        <p:txBody>
          <a:bodyPr wrap="square">
            <a:spAutoFit/>
          </a:bodyPr>
          <a:lstStyle/>
          <a:p>
            <a:pPr algn="justLow"/>
            <a:r>
              <a:rPr lang="en-US" dirty="0" smtClean="0">
                <a:latin typeface="Times New Roman"/>
                <a:ea typeface="Calibri"/>
              </a:rPr>
              <a:t>2- Amino </a:t>
            </a:r>
            <a:r>
              <a:rPr lang="en-US" dirty="0">
                <a:latin typeface="Times New Roman"/>
                <a:ea typeface="Calibri"/>
              </a:rPr>
              <a:t>acids are enzymatically activated and transferred to specific adapter molecules of RNA, called </a:t>
            </a:r>
            <a:r>
              <a:rPr lang="en-US" dirty="0" err="1">
                <a:latin typeface="Times New Roman"/>
                <a:ea typeface="Calibri"/>
              </a:rPr>
              <a:t>tRNA</a:t>
            </a:r>
            <a:r>
              <a:rPr lang="en-US" dirty="0">
                <a:latin typeface="Times New Roman"/>
                <a:ea typeface="Calibri"/>
              </a:rPr>
              <a:t>. Each adapter molecule has a triplet of bases (</a:t>
            </a:r>
            <a:r>
              <a:rPr lang="en-US" b="1" dirty="0">
                <a:latin typeface="Times New Roman"/>
                <a:ea typeface="Calibri"/>
              </a:rPr>
              <a:t>anticodon</a:t>
            </a:r>
            <a:r>
              <a:rPr lang="en-US" dirty="0" smtClean="0">
                <a:latin typeface="Times New Roman"/>
                <a:ea typeface="Calibri"/>
              </a:rPr>
              <a:t>).            </a:t>
            </a:r>
            <a:endParaRPr lang="ar-IQ" dirty="0"/>
          </a:p>
        </p:txBody>
      </p:sp>
      <p:sp>
        <p:nvSpPr>
          <p:cNvPr id="7" name="مستطيل 6"/>
          <p:cNvSpPr/>
          <p:nvPr/>
        </p:nvSpPr>
        <p:spPr>
          <a:xfrm>
            <a:off x="251520" y="2708920"/>
            <a:ext cx="8280920" cy="1294393"/>
          </a:xfrm>
          <a:prstGeom prst="rect">
            <a:avLst/>
          </a:prstGeom>
        </p:spPr>
        <p:txBody>
          <a:bodyPr wrap="square">
            <a:spAutoFit/>
          </a:bodyPr>
          <a:lstStyle/>
          <a:p>
            <a:pPr algn="justLow" rtl="0">
              <a:lnSpc>
                <a:spcPct val="150000"/>
              </a:lnSpc>
              <a:spcAft>
                <a:spcPts val="0"/>
              </a:spcAft>
            </a:pPr>
            <a:r>
              <a:rPr lang="en-US" dirty="0" smtClean="0">
                <a:latin typeface="Times New Roman"/>
                <a:ea typeface="Calibri"/>
                <a:cs typeface="Arial"/>
              </a:rPr>
              <a:t>3- mRNA and </a:t>
            </a:r>
            <a:r>
              <a:rPr lang="en-US" dirty="0" err="1" smtClean="0">
                <a:latin typeface="Times New Roman"/>
                <a:ea typeface="Calibri"/>
                <a:cs typeface="Arial"/>
              </a:rPr>
              <a:t>tRNA</a:t>
            </a:r>
            <a:r>
              <a:rPr lang="en-US" dirty="0" smtClean="0">
                <a:latin typeface="Times New Roman"/>
                <a:ea typeface="Calibri"/>
                <a:cs typeface="Arial"/>
              </a:rPr>
              <a:t> come together on the surface of the ribosome. As each </a:t>
            </a:r>
            <a:r>
              <a:rPr lang="en-US" dirty="0" err="1" smtClean="0">
                <a:latin typeface="Times New Roman"/>
                <a:ea typeface="Calibri"/>
                <a:cs typeface="Arial"/>
              </a:rPr>
              <a:t>tRNA</a:t>
            </a:r>
            <a:r>
              <a:rPr lang="en-US" dirty="0" smtClean="0">
                <a:latin typeface="Times New Roman"/>
                <a:ea typeface="Calibri"/>
                <a:cs typeface="Arial"/>
              </a:rPr>
              <a:t> finds its complementary nucleotide triplet on mRNA, the amino acid that it carries is put into peptide linkage with the amino acid of the preceding </a:t>
            </a:r>
            <a:r>
              <a:rPr lang="en-US" dirty="0" err="1" smtClean="0">
                <a:latin typeface="Times New Roman"/>
                <a:ea typeface="Calibri"/>
                <a:cs typeface="Arial"/>
              </a:rPr>
              <a:t>tRNA</a:t>
            </a:r>
            <a:r>
              <a:rPr lang="en-US" dirty="0" smtClean="0">
                <a:latin typeface="Times New Roman"/>
                <a:ea typeface="Calibri"/>
                <a:cs typeface="Arial"/>
              </a:rPr>
              <a:t> molecule. </a:t>
            </a:r>
            <a:endParaRPr lang="en-US" sz="1400" dirty="0">
              <a:effectLst/>
              <a:latin typeface="Calibri"/>
              <a:ea typeface="Calibri"/>
              <a:cs typeface="Arial"/>
            </a:endParaRPr>
          </a:p>
        </p:txBody>
      </p:sp>
      <p:sp>
        <p:nvSpPr>
          <p:cNvPr id="8" name="مستطيل 7"/>
          <p:cNvSpPr/>
          <p:nvPr/>
        </p:nvSpPr>
        <p:spPr>
          <a:xfrm>
            <a:off x="323528" y="1556792"/>
            <a:ext cx="8352928" cy="646331"/>
          </a:xfrm>
          <a:prstGeom prst="rect">
            <a:avLst/>
          </a:prstGeom>
        </p:spPr>
        <p:txBody>
          <a:bodyPr wrap="square">
            <a:spAutoFit/>
          </a:bodyPr>
          <a:lstStyle/>
          <a:p>
            <a:pPr algn="l"/>
            <a:r>
              <a:rPr lang="en-US" dirty="0" smtClean="0">
                <a:latin typeface="Times New Roman"/>
                <a:ea typeface="Calibri"/>
              </a:rPr>
              <a:t>Start code of mRNA is AUG coded to methionine </a:t>
            </a:r>
            <a:r>
              <a:rPr lang="en-US" dirty="0" err="1" smtClean="0">
                <a:latin typeface="Times New Roman"/>
                <a:ea typeface="Calibri"/>
              </a:rPr>
              <a:t>a.a</a:t>
            </a:r>
            <a:endParaRPr lang="en-US" dirty="0" smtClean="0">
              <a:latin typeface="Times New Roman"/>
              <a:ea typeface="Calibri"/>
            </a:endParaRPr>
          </a:p>
          <a:p>
            <a:pPr algn="l"/>
            <a:r>
              <a:rPr lang="en-US" dirty="0" smtClean="0">
                <a:latin typeface="Times New Roman"/>
              </a:rPr>
              <a:t>Stop codes are UGA, UAA, UAG</a:t>
            </a:r>
            <a:endParaRPr lang="ar-IQ" dirty="0"/>
          </a:p>
        </p:txBody>
      </p:sp>
    </p:spTree>
    <p:extLst>
      <p:ext uri="{BB962C8B-B14F-4D97-AF65-F5344CB8AC3E}">
        <p14:creationId xmlns:p14="http://schemas.microsoft.com/office/powerpoint/2010/main" val="3729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figure_29_21.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5688632" cy="4104456"/>
          </a:xfrm>
          <a:prstGeom prst="rect">
            <a:avLst/>
          </a:prstGeom>
          <a:noFill/>
          <a:ln>
            <a:noFill/>
          </a:ln>
        </p:spPr>
      </p:pic>
      <p:pic>
        <p:nvPicPr>
          <p:cNvPr id="4" name="Picture 2" descr="Image result for pictures of tra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1124744"/>
            <a:ext cx="3635897"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9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7384"/>
            <a:ext cx="4785797" cy="669542"/>
          </a:xfrm>
          <a:prstGeom prst="rect">
            <a:avLst/>
          </a:prstGeom>
        </p:spPr>
        <p:txBody>
          <a:bodyPr wrap="none">
            <a:spAutoFit/>
          </a:bodyPr>
          <a:lstStyle/>
          <a:p>
            <a:pPr algn="justLow" rtl="0">
              <a:lnSpc>
                <a:spcPct val="150000"/>
              </a:lnSpc>
              <a:spcAft>
                <a:spcPts val="0"/>
              </a:spcAft>
            </a:pPr>
            <a:r>
              <a:rPr lang="en-US" sz="2800" b="1" dirty="0">
                <a:latin typeface="Times New Roman"/>
                <a:ea typeface="Calibri"/>
                <a:cs typeface="Arial"/>
              </a:rPr>
              <a:t>Mechanisms of Gene Transfer</a:t>
            </a:r>
            <a:endParaRPr lang="en-US" sz="2800" dirty="0">
              <a:effectLst/>
              <a:latin typeface="Calibri"/>
              <a:ea typeface="Calibri"/>
              <a:cs typeface="Arial"/>
            </a:endParaRPr>
          </a:p>
        </p:txBody>
      </p:sp>
      <p:sp>
        <p:nvSpPr>
          <p:cNvPr id="5" name="مستطيل 4"/>
          <p:cNvSpPr/>
          <p:nvPr/>
        </p:nvSpPr>
        <p:spPr>
          <a:xfrm>
            <a:off x="251520" y="3645024"/>
            <a:ext cx="8208912" cy="2862322"/>
          </a:xfrm>
          <a:prstGeom prst="rect">
            <a:avLst/>
          </a:prstGeom>
        </p:spPr>
        <p:txBody>
          <a:bodyPr wrap="square">
            <a:spAutoFit/>
          </a:bodyPr>
          <a:lstStyle/>
          <a:p>
            <a:pPr algn="justLow" rtl="0">
              <a:lnSpc>
                <a:spcPct val="150000"/>
              </a:lnSpc>
              <a:spcAft>
                <a:spcPts val="0"/>
              </a:spcAft>
            </a:pPr>
            <a:r>
              <a:rPr lang="en-US" sz="2400" dirty="0">
                <a:latin typeface="Times New Roman"/>
                <a:ea typeface="Calibri"/>
                <a:cs typeface="Arial"/>
              </a:rPr>
              <a:t>Three broad mechanisms mediate efficient movement of DNA between cells: </a:t>
            </a:r>
            <a:endParaRPr lang="en-US" sz="2400" dirty="0" smtClean="0">
              <a:latin typeface="Times New Roman"/>
              <a:ea typeface="Calibri"/>
              <a:cs typeface="Arial"/>
            </a:endParaRPr>
          </a:p>
          <a:p>
            <a:pPr algn="justLow" rtl="0">
              <a:lnSpc>
                <a:spcPct val="150000"/>
              </a:lnSpc>
              <a:spcAft>
                <a:spcPts val="0"/>
              </a:spcAft>
            </a:pPr>
            <a:r>
              <a:rPr lang="en-US" sz="2400" b="1" dirty="0" smtClean="0">
                <a:latin typeface="Times New Roman"/>
                <a:ea typeface="Calibri"/>
                <a:cs typeface="Arial"/>
              </a:rPr>
              <a:t>conjugation</a:t>
            </a:r>
            <a:r>
              <a:rPr lang="en-US" sz="2400" dirty="0">
                <a:latin typeface="Times New Roman"/>
                <a:ea typeface="Calibri"/>
                <a:cs typeface="Arial"/>
              </a:rPr>
              <a:t>, </a:t>
            </a:r>
            <a:endParaRPr lang="en-US" sz="2400" dirty="0" smtClean="0">
              <a:latin typeface="Times New Roman"/>
              <a:ea typeface="Calibri"/>
              <a:cs typeface="Arial"/>
            </a:endParaRPr>
          </a:p>
          <a:p>
            <a:pPr algn="justLow" rtl="0">
              <a:lnSpc>
                <a:spcPct val="150000"/>
              </a:lnSpc>
              <a:spcAft>
                <a:spcPts val="0"/>
              </a:spcAft>
            </a:pPr>
            <a:r>
              <a:rPr lang="en-US" sz="2400" b="1" dirty="0" smtClean="0">
                <a:latin typeface="Times New Roman"/>
                <a:ea typeface="Calibri"/>
                <a:cs typeface="Arial"/>
              </a:rPr>
              <a:t>transduction</a:t>
            </a:r>
            <a:r>
              <a:rPr lang="en-US" sz="2400" dirty="0">
                <a:latin typeface="Times New Roman"/>
                <a:ea typeface="Calibri"/>
                <a:cs typeface="Arial"/>
              </a:rPr>
              <a:t>, </a:t>
            </a:r>
            <a:endParaRPr lang="en-US" sz="2400" dirty="0" smtClean="0">
              <a:latin typeface="Times New Roman"/>
              <a:ea typeface="Calibri"/>
              <a:cs typeface="Arial"/>
            </a:endParaRPr>
          </a:p>
          <a:p>
            <a:pPr algn="justLow" rtl="0">
              <a:lnSpc>
                <a:spcPct val="150000"/>
              </a:lnSpc>
              <a:spcAft>
                <a:spcPts val="0"/>
              </a:spcAft>
            </a:pPr>
            <a:r>
              <a:rPr lang="en-US" sz="2400" dirty="0" smtClean="0">
                <a:latin typeface="Times New Roman"/>
                <a:ea typeface="Calibri"/>
                <a:cs typeface="Arial"/>
              </a:rPr>
              <a:t>and </a:t>
            </a:r>
            <a:r>
              <a:rPr lang="en-US" sz="2400" b="1" dirty="0">
                <a:latin typeface="Times New Roman"/>
                <a:ea typeface="Calibri"/>
                <a:cs typeface="Arial"/>
              </a:rPr>
              <a:t>transformation</a:t>
            </a:r>
            <a:r>
              <a:rPr lang="en-US" sz="2400" dirty="0">
                <a:latin typeface="Times New Roman"/>
                <a:ea typeface="Calibri"/>
                <a:cs typeface="Arial"/>
              </a:rPr>
              <a:t>.</a:t>
            </a:r>
            <a:endParaRPr lang="en-US" sz="2400" dirty="0">
              <a:effectLst/>
              <a:latin typeface="Calibri"/>
              <a:ea typeface="Calibri"/>
              <a:cs typeface="Arial"/>
            </a:endParaRPr>
          </a:p>
        </p:txBody>
      </p:sp>
      <p:sp>
        <p:nvSpPr>
          <p:cNvPr id="6" name="مستطيل 5"/>
          <p:cNvSpPr/>
          <p:nvPr/>
        </p:nvSpPr>
        <p:spPr>
          <a:xfrm>
            <a:off x="309838" y="836712"/>
            <a:ext cx="8438626" cy="646331"/>
          </a:xfrm>
          <a:prstGeom prst="rect">
            <a:avLst/>
          </a:prstGeom>
        </p:spPr>
        <p:txBody>
          <a:bodyPr wrap="square">
            <a:spAutoFit/>
          </a:bodyPr>
          <a:lstStyle/>
          <a:p>
            <a:pPr algn="justLow"/>
            <a:r>
              <a:rPr lang="en-US" b="1" dirty="0">
                <a:latin typeface="Times New Roman"/>
                <a:ea typeface="Calibri"/>
              </a:rPr>
              <a:t>Recombination </a:t>
            </a:r>
            <a:r>
              <a:rPr lang="en-US" dirty="0">
                <a:latin typeface="Times New Roman"/>
                <a:ea typeface="Calibri"/>
              </a:rPr>
              <a:t>refers to the acquisition of new segments of DNA from the local environment or </a:t>
            </a:r>
            <a:r>
              <a:rPr lang="en-US" dirty="0" smtClean="0">
                <a:latin typeface="Times New Roman"/>
                <a:ea typeface="Calibri"/>
              </a:rPr>
              <a:t>by </a:t>
            </a:r>
            <a:r>
              <a:rPr lang="en-US" dirty="0">
                <a:latin typeface="Times New Roman"/>
                <a:ea typeface="Calibri"/>
              </a:rPr>
              <a:t>another microorganism</a:t>
            </a:r>
            <a:r>
              <a:rPr lang="en-US" dirty="0" smtClean="0">
                <a:latin typeface="Times New Roman"/>
                <a:ea typeface="Calibri"/>
              </a:rPr>
              <a:t>.                                                                       </a:t>
            </a:r>
            <a:endParaRPr lang="ar-IQ" dirty="0"/>
          </a:p>
        </p:txBody>
      </p:sp>
      <p:sp>
        <p:nvSpPr>
          <p:cNvPr id="7" name="مستطيل 6"/>
          <p:cNvSpPr/>
          <p:nvPr/>
        </p:nvSpPr>
        <p:spPr>
          <a:xfrm>
            <a:off x="107504" y="1491749"/>
            <a:ext cx="8352928" cy="2169825"/>
          </a:xfrm>
          <a:prstGeom prst="rect">
            <a:avLst/>
          </a:prstGeom>
        </p:spPr>
        <p:txBody>
          <a:bodyPr wrap="square">
            <a:spAutoFit/>
          </a:bodyPr>
          <a:lstStyle/>
          <a:p>
            <a:pPr algn="justLow" rtl="0">
              <a:lnSpc>
                <a:spcPct val="150000"/>
              </a:lnSpc>
              <a:spcAft>
                <a:spcPts val="0"/>
              </a:spcAft>
            </a:pPr>
            <a:r>
              <a:rPr lang="en-US" dirty="0">
                <a:latin typeface="Times New Roman"/>
                <a:ea typeface="Calibri"/>
                <a:cs typeface="Arial"/>
              </a:rPr>
              <a:t>DNA can be transferred from one organism to another, and that DNA can be stably incorporated in the recipient, permanently changing its genetic </a:t>
            </a:r>
            <a:r>
              <a:rPr lang="en-US" dirty="0" smtClean="0">
                <a:latin typeface="Times New Roman"/>
                <a:ea typeface="Calibri"/>
                <a:cs typeface="Arial"/>
              </a:rPr>
              <a:t>composition called </a:t>
            </a:r>
            <a:r>
              <a:rPr lang="en-US" b="1" dirty="0">
                <a:latin typeface="Times New Roman"/>
                <a:ea typeface="Calibri"/>
                <a:cs typeface="Arial"/>
              </a:rPr>
              <a:t>horizontal gene transfer </a:t>
            </a:r>
            <a:r>
              <a:rPr lang="en-US" dirty="0">
                <a:latin typeface="Times New Roman"/>
                <a:ea typeface="Calibri"/>
                <a:cs typeface="Arial"/>
              </a:rPr>
              <a:t>(HGT) </a:t>
            </a:r>
            <a:endParaRPr lang="en-US" dirty="0" smtClean="0">
              <a:latin typeface="Times New Roman"/>
              <a:ea typeface="Calibri"/>
              <a:cs typeface="Arial"/>
            </a:endParaRPr>
          </a:p>
          <a:p>
            <a:pPr algn="justLow" rtl="0">
              <a:lnSpc>
                <a:spcPct val="150000"/>
              </a:lnSpc>
              <a:spcAft>
                <a:spcPts val="0"/>
              </a:spcAft>
            </a:pPr>
            <a:r>
              <a:rPr lang="en-US" dirty="0" smtClean="0">
                <a:latin typeface="Times New Roman"/>
                <a:ea typeface="Calibri"/>
                <a:cs typeface="Arial"/>
              </a:rPr>
              <a:t>The transfer of only the of </a:t>
            </a:r>
            <a:r>
              <a:rPr lang="en-US" b="1" dirty="0">
                <a:latin typeface="Times New Roman"/>
                <a:ea typeface="Calibri"/>
                <a:cs typeface="Arial"/>
              </a:rPr>
              <a:t>parental</a:t>
            </a:r>
            <a:r>
              <a:rPr lang="en-US" dirty="0">
                <a:latin typeface="Times New Roman"/>
                <a:ea typeface="Calibri"/>
                <a:cs typeface="Arial"/>
              </a:rPr>
              <a:t> </a:t>
            </a:r>
            <a:r>
              <a:rPr lang="en-US" dirty="0" smtClean="0">
                <a:latin typeface="Times New Roman"/>
                <a:ea typeface="Calibri"/>
                <a:cs typeface="Arial"/>
              </a:rPr>
              <a:t>genes from parent cell o offspring, </a:t>
            </a:r>
            <a:r>
              <a:rPr lang="en-US" dirty="0">
                <a:latin typeface="Times New Roman"/>
                <a:ea typeface="Calibri"/>
                <a:cs typeface="Arial"/>
              </a:rPr>
              <a:t>a process called </a:t>
            </a:r>
            <a:r>
              <a:rPr lang="en-US" b="1" dirty="0">
                <a:latin typeface="Times New Roman"/>
                <a:ea typeface="Calibri"/>
                <a:cs typeface="Arial"/>
              </a:rPr>
              <a:t>vertical </a:t>
            </a:r>
            <a:r>
              <a:rPr lang="en-US" dirty="0" smtClean="0">
                <a:latin typeface="Times New Roman"/>
                <a:ea typeface="Calibri"/>
                <a:cs typeface="Arial"/>
              </a:rPr>
              <a:t>gene transfer (VGT). </a:t>
            </a:r>
            <a:endParaRPr lang="en-US" sz="1400" dirty="0">
              <a:effectLst/>
              <a:latin typeface="Calibri"/>
              <a:ea typeface="Calibri"/>
              <a:cs typeface="Arial"/>
            </a:endParaRPr>
          </a:p>
        </p:txBody>
      </p:sp>
    </p:spTree>
    <p:extLst>
      <p:ext uri="{BB962C8B-B14F-4D97-AF65-F5344CB8AC3E}">
        <p14:creationId xmlns:p14="http://schemas.microsoft.com/office/powerpoint/2010/main" val="19813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769" y="44624"/>
            <a:ext cx="2103461" cy="523220"/>
          </a:xfrm>
          <a:prstGeom prst="rect">
            <a:avLst/>
          </a:prstGeom>
        </p:spPr>
        <p:txBody>
          <a:bodyPr wrap="none">
            <a:spAutoFit/>
          </a:bodyPr>
          <a:lstStyle/>
          <a:p>
            <a:r>
              <a:rPr lang="en-US" sz="2800" b="1" dirty="0" smtClean="0">
                <a:latin typeface="Times New Roman"/>
                <a:ea typeface="Calibri"/>
              </a:rPr>
              <a:t>Conjugation</a:t>
            </a:r>
            <a:endParaRPr lang="ar-IQ" sz="2800" dirty="0"/>
          </a:p>
        </p:txBody>
      </p:sp>
      <p:sp>
        <p:nvSpPr>
          <p:cNvPr id="4" name="مستطيل 3"/>
          <p:cNvSpPr/>
          <p:nvPr/>
        </p:nvSpPr>
        <p:spPr>
          <a:xfrm>
            <a:off x="467544" y="576811"/>
            <a:ext cx="7488832" cy="2169825"/>
          </a:xfrm>
          <a:prstGeom prst="rect">
            <a:avLst/>
          </a:prstGeom>
        </p:spPr>
        <p:txBody>
          <a:bodyPr wrap="square">
            <a:spAutoFit/>
          </a:bodyPr>
          <a:lstStyle/>
          <a:p>
            <a:pPr marL="342900" lvl="0" indent="-342900" algn="justLow" rtl="0">
              <a:lnSpc>
                <a:spcPct val="150000"/>
              </a:lnSpc>
              <a:spcAft>
                <a:spcPts val="0"/>
              </a:spcAft>
              <a:buFont typeface="Symbol"/>
              <a:buChar char=""/>
            </a:pPr>
            <a:r>
              <a:rPr lang="en-US" dirty="0">
                <a:latin typeface="Times New Roman"/>
                <a:ea typeface="Calibri"/>
                <a:cs typeface="Arial"/>
              </a:rPr>
              <a:t>is a one-way transfer of genetic material (usually plasmids) from donor to recipient by means of physical contact. Conjugation</a:t>
            </a:r>
            <a:r>
              <a:rPr lang="en-US" b="1" dirty="0">
                <a:latin typeface="Times New Roman"/>
                <a:ea typeface="Calibri"/>
                <a:cs typeface="Arial"/>
              </a:rPr>
              <a:t> </a:t>
            </a:r>
            <a:r>
              <a:rPr lang="en-US" dirty="0">
                <a:latin typeface="Times New Roman"/>
                <a:ea typeface="Calibri"/>
                <a:cs typeface="Arial"/>
              </a:rPr>
              <a:t>requires donor cell to-recipient cell contact to transfer only one strand of DNA</a:t>
            </a:r>
            <a:r>
              <a:rPr lang="en-US" dirty="0" smtClean="0">
                <a:latin typeface="Times New Roman"/>
                <a:ea typeface="Calibri"/>
                <a:cs typeface="Arial"/>
              </a:rPr>
              <a:t>.</a:t>
            </a:r>
          </a:p>
          <a:p>
            <a:pPr marL="342900" lvl="0" indent="-342900" algn="justLow" rtl="0">
              <a:lnSpc>
                <a:spcPct val="150000"/>
              </a:lnSpc>
              <a:spcAft>
                <a:spcPts val="0"/>
              </a:spcAft>
              <a:buFont typeface="Symbol"/>
              <a:buChar char=""/>
            </a:pPr>
            <a:r>
              <a:rPr lang="en-US" dirty="0" smtClean="0">
                <a:latin typeface="Times New Roman"/>
                <a:ea typeface="Calibri"/>
                <a:cs typeface="Arial"/>
              </a:rPr>
              <a:t>F plasmid </a:t>
            </a:r>
          </a:p>
          <a:p>
            <a:pPr marL="342900" lvl="0" indent="-342900" algn="justLow" rtl="0">
              <a:lnSpc>
                <a:spcPct val="150000"/>
              </a:lnSpc>
              <a:spcAft>
                <a:spcPts val="0"/>
              </a:spcAft>
              <a:buFont typeface="Symbol"/>
              <a:buChar char=""/>
            </a:pPr>
            <a:r>
              <a:rPr lang="en-US" dirty="0" smtClean="0">
                <a:latin typeface="Times New Roman"/>
                <a:ea typeface="Calibri"/>
                <a:cs typeface="Arial"/>
              </a:rPr>
              <a:t>R factor </a:t>
            </a:r>
            <a:endParaRPr lang="en-US" sz="1400" dirty="0">
              <a:effectLst/>
              <a:latin typeface="Calibri"/>
              <a:ea typeface="Calibri"/>
              <a:cs typeface="Arial"/>
            </a:endParaRPr>
          </a:p>
        </p:txBody>
      </p:sp>
      <p:sp>
        <p:nvSpPr>
          <p:cNvPr id="5" name="AutoShape 2" descr="Bacterial Genetics - Conjugation, Transduction, Transformatio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147" name="Picture 3" descr="C:\Users\ali\Desktop\Bacterial-conjug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722" y="2746635"/>
            <a:ext cx="7143750" cy="402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56721" y="-27384"/>
            <a:ext cx="2233881" cy="523220"/>
          </a:xfrm>
          <a:prstGeom prst="rect">
            <a:avLst/>
          </a:prstGeom>
        </p:spPr>
        <p:txBody>
          <a:bodyPr wrap="none">
            <a:spAutoFit/>
          </a:bodyPr>
          <a:lstStyle/>
          <a:p>
            <a:r>
              <a:rPr lang="en-US" sz="2800" b="1" dirty="0" smtClean="0">
                <a:latin typeface="Times New Roman"/>
                <a:ea typeface="Calibri"/>
              </a:rPr>
              <a:t>Transduction</a:t>
            </a:r>
            <a:endParaRPr lang="ar-IQ" sz="2800" dirty="0"/>
          </a:p>
        </p:txBody>
      </p:sp>
      <p:sp>
        <p:nvSpPr>
          <p:cNvPr id="4" name="مستطيل 3"/>
          <p:cNvSpPr/>
          <p:nvPr/>
        </p:nvSpPr>
        <p:spPr>
          <a:xfrm>
            <a:off x="539552" y="404664"/>
            <a:ext cx="8293298" cy="1200329"/>
          </a:xfrm>
          <a:prstGeom prst="rect">
            <a:avLst/>
          </a:prstGeom>
        </p:spPr>
        <p:txBody>
          <a:bodyPr wrap="square">
            <a:spAutoFit/>
          </a:bodyPr>
          <a:lstStyle/>
          <a:p>
            <a:pPr algn="justLow"/>
            <a:r>
              <a:rPr lang="en-US" sz="2400" dirty="0" smtClean="0">
                <a:latin typeface="Times New Roman"/>
                <a:ea typeface="Calibri"/>
              </a:rPr>
              <a:t>phage-mediated genetic recombination in bacteria. DNA is carried by a phage coat and is transferred into the recipient cells.                                                   </a:t>
            </a:r>
            <a:endParaRPr lang="ar-IQ" sz="2400" dirty="0"/>
          </a:p>
        </p:txBody>
      </p:sp>
      <p:pic>
        <p:nvPicPr>
          <p:cNvPr id="5" name="Picture 2" descr="C:\Users\ali\Desktop\71effe8082706c011e616d7d3678e1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268760"/>
            <a:ext cx="852170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99392"/>
            <a:ext cx="8280920" cy="3416320"/>
          </a:xfrm>
          <a:prstGeom prst="rect">
            <a:avLst/>
          </a:prstGeom>
        </p:spPr>
        <p:txBody>
          <a:bodyPr wrap="square">
            <a:spAutoFit/>
          </a:bodyPr>
          <a:lstStyle/>
          <a:p>
            <a:pPr lvl="0" algn="justLow" rtl="0">
              <a:lnSpc>
                <a:spcPct val="150000"/>
              </a:lnSpc>
            </a:pPr>
            <a:r>
              <a:rPr lang="en-US" sz="2400" dirty="0">
                <a:solidFill>
                  <a:prstClr val="black"/>
                </a:solidFill>
                <a:latin typeface="Times New Roman"/>
                <a:ea typeface="MinionPro-Regular"/>
                <a:cs typeface="Arial"/>
              </a:rPr>
              <a:t>The functional unit of the genome is a </a:t>
            </a:r>
            <a:r>
              <a:rPr lang="en-US" sz="2400" b="1" dirty="0">
                <a:solidFill>
                  <a:prstClr val="black"/>
                </a:solidFill>
                <a:latin typeface="Times New Roman"/>
                <a:ea typeface="MinionPro-Regular"/>
                <a:cs typeface="Arial"/>
              </a:rPr>
              <a:t>gene. </a:t>
            </a:r>
            <a:endParaRPr lang="en-US" sz="2400" dirty="0">
              <a:solidFill>
                <a:prstClr val="black"/>
              </a:solidFill>
              <a:latin typeface="Calibri"/>
              <a:ea typeface="Calibri"/>
              <a:cs typeface="Arial"/>
            </a:endParaRPr>
          </a:p>
          <a:p>
            <a:pPr lvl="0" algn="justLow" rtl="0">
              <a:lnSpc>
                <a:spcPct val="150000"/>
              </a:lnSpc>
            </a:pPr>
            <a:r>
              <a:rPr lang="en-US" sz="2400" dirty="0" smtClean="0">
                <a:solidFill>
                  <a:prstClr val="black"/>
                </a:solidFill>
                <a:latin typeface="Times New Roman"/>
                <a:ea typeface="MinionPro-Regular"/>
                <a:cs typeface="Arial"/>
              </a:rPr>
              <a:t>A </a:t>
            </a:r>
            <a:r>
              <a:rPr lang="en-US" sz="2400" dirty="0">
                <a:solidFill>
                  <a:prstClr val="black"/>
                </a:solidFill>
                <a:latin typeface="Times New Roman"/>
                <a:ea typeface="MinionPro-Regular"/>
                <a:cs typeface="Arial"/>
              </a:rPr>
              <a:t>gene encodes a product, the </a:t>
            </a:r>
            <a:r>
              <a:rPr lang="en-US" sz="2400" b="1" dirty="0">
                <a:solidFill>
                  <a:prstClr val="black"/>
                </a:solidFill>
                <a:latin typeface="Times New Roman"/>
                <a:ea typeface="MinionPro-Regular"/>
                <a:cs typeface="Arial"/>
              </a:rPr>
              <a:t>gene product, </a:t>
            </a:r>
            <a:r>
              <a:rPr lang="en-US" sz="2400" dirty="0">
                <a:solidFill>
                  <a:prstClr val="black"/>
                </a:solidFill>
                <a:latin typeface="Times New Roman"/>
                <a:ea typeface="MinionPro-Regular"/>
                <a:cs typeface="Arial"/>
              </a:rPr>
              <a:t>most commonly a protein. </a:t>
            </a:r>
            <a:endParaRPr lang="en-US" sz="2400" dirty="0" smtClean="0">
              <a:solidFill>
                <a:prstClr val="black"/>
              </a:solidFill>
              <a:latin typeface="Times New Roman"/>
              <a:ea typeface="MinionPro-Regular"/>
              <a:cs typeface="Arial"/>
            </a:endParaRPr>
          </a:p>
          <a:p>
            <a:pPr lvl="0" algn="justLow" rtl="0">
              <a:lnSpc>
                <a:spcPct val="150000"/>
              </a:lnSpc>
            </a:pPr>
            <a:r>
              <a:rPr lang="en-US" sz="2400" dirty="0" smtClean="0">
                <a:solidFill>
                  <a:prstClr val="black"/>
                </a:solidFill>
                <a:latin typeface="Times New Roman"/>
                <a:ea typeface="MinionPro-Regular"/>
                <a:cs typeface="Arial"/>
              </a:rPr>
              <a:t>The </a:t>
            </a:r>
            <a:r>
              <a:rPr lang="en-US" sz="2400" dirty="0">
                <a:solidFill>
                  <a:prstClr val="black"/>
                </a:solidFill>
                <a:latin typeface="Times New Roman"/>
                <a:ea typeface="MinionPro-Regular"/>
                <a:cs typeface="Arial"/>
              </a:rPr>
              <a:t>study of the function and transfer of genes is called </a:t>
            </a:r>
            <a:r>
              <a:rPr lang="en-US" sz="2400" b="1" dirty="0">
                <a:solidFill>
                  <a:prstClr val="black"/>
                </a:solidFill>
                <a:latin typeface="Times New Roman"/>
                <a:ea typeface="MinionPro-Regular"/>
                <a:cs typeface="Arial"/>
              </a:rPr>
              <a:t>genetics, </a:t>
            </a:r>
            <a:r>
              <a:rPr lang="en-US" sz="2400" dirty="0">
                <a:solidFill>
                  <a:prstClr val="black"/>
                </a:solidFill>
                <a:latin typeface="Times New Roman"/>
                <a:ea typeface="MinionPro-Regular"/>
                <a:cs typeface="Arial"/>
              </a:rPr>
              <a:t>whereas the study and analysis of the nucleotide sequence of DNA is called </a:t>
            </a:r>
            <a:r>
              <a:rPr lang="en-US" sz="2400" b="1" dirty="0">
                <a:solidFill>
                  <a:prstClr val="black"/>
                </a:solidFill>
                <a:latin typeface="Times New Roman"/>
                <a:ea typeface="MinionPro-Regular"/>
                <a:cs typeface="Arial"/>
              </a:rPr>
              <a:t>genomics.</a:t>
            </a:r>
            <a:r>
              <a:rPr lang="en-US" sz="2400" dirty="0">
                <a:solidFill>
                  <a:prstClr val="black"/>
                </a:solidFill>
                <a:latin typeface="Times New Roman"/>
                <a:ea typeface="MinionPro-Regular"/>
                <a:cs typeface="Arial"/>
              </a:rPr>
              <a:t>      </a:t>
            </a:r>
            <a:endParaRPr lang="en-US" sz="2400" dirty="0">
              <a:solidFill>
                <a:prstClr val="black"/>
              </a:solidFill>
              <a:latin typeface="Calibri"/>
              <a:ea typeface="Calibri"/>
              <a:cs typeface="Arial"/>
            </a:endParaRPr>
          </a:p>
        </p:txBody>
      </p:sp>
      <p:pic>
        <p:nvPicPr>
          <p:cNvPr id="3" name="Picture 2" descr="Image result for pictures of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17032"/>
            <a:ext cx="4824536" cy="298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27384"/>
            <a:ext cx="2612190" cy="523220"/>
          </a:xfrm>
          <a:prstGeom prst="rect">
            <a:avLst/>
          </a:prstGeom>
        </p:spPr>
        <p:txBody>
          <a:bodyPr wrap="none">
            <a:spAutoFit/>
          </a:bodyPr>
          <a:lstStyle/>
          <a:p>
            <a:r>
              <a:rPr lang="en-US" sz="2800" b="1" dirty="0">
                <a:latin typeface="Times New Roman"/>
                <a:ea typeface="Calibri"/>
              </a:rPr>
              <a:t>Transformation</a:t>
            </a:r>
            <a:endParaRPr lang="ar-IQ" sz="2800" dirty="0"/>
          </a:p>
        </p:txBody>
      </p:sp>
      <p:sp>
        <p:nvSpPr>
          <p:cNvPr id="3" name="مستطيل 2"/>
          <p:cNvSpPr/>
          <p:nvPr/>
        </p:nvSpPr>
        <p:spPr>
          <a:xfrm>
            <a:off x="13270" y="548680"/>
            <a:ext cx="8735194" cy="830997"/>
          </a:xfrm>
          <a:prstGeom prst="rect">
            <a:avLst/>
          </a:prstGeom>
        </p:spPr>
        <p:txBody>
          <a:bodyPr wrap="square">
            <a:spAutoFit/>
          </a:bodyPr>
          <a:lstStyle/>
          <a:p>
            <a:pPr algn="l"/>
            <a:r>
              <a:rPr lang="en-US" sz="2400" dirty="0" smtClean="0">
                <a:latin typeface="Times New Roman"/>
                <a:ea typeface="Calibri"/>
              </a:rPr>
              <a:t>The </a:t>
            </a:r>
            <a:r>
              <a:rPr lang="en-US" sz="2400" dirty="0">
                <a:latin typeface="Times New Roman"/>
                <a:ea typeface="Calibri"/>
              </a:rPr>
              <a:t>direct uptake </a:t>
            </a:r>
            <a:r>
              <a:rPr lang="en-US" sz="2400" dirty="0" smtClean="0">
                <a:latin typeface="Times New Roman"/>
                <a:ea typeface="Calibri"/>
              </a:rPr>
              <a:t>of</a:t>
            </a:r>
            <a:r>
              <a:rPr lang="en-US" sz="2400" dirty="0">
                <a:latin typeface="Calibri"/>
                <a:ea typeface="Calibri"/>
                <a:cs typeface="Times New Roman"/>
              </a:rPr>
              <a:t> </a:t>
            </a:r>
            <a:r>
              <a:rPr lang="en-US" sz="2400" dirty="0" smtClean="0">
                <a:latin typeface="Times New Roman"/>
                <a:ea typeface="Calibri"/>
              </a:rPr>
              <a:t>donor </a:t>
            </a:r>
            <a:r>
              <a:rPr lang="en-US" sz="2400" dirty="0">
                <a:latin typeface="Times New Roman"/>
                <a:ea typeface="Calibri"/>
              </a:rPr>
              <a:t>DNA by the recipient cell, may be natural or forced. </a:t>
            </a:r>
            <a:endParaRPr lang="ar-IQ" sz="2400" dirty="0"/>
          </a:p>
        </p:txBody>
      </p:sp>
      <p:pic>
        <p:nvPicPr>
          <p:cNvPr id="6" name="Picture 2" descr="C:\Users\ali\Desktop\E9YLsScGT208X9fNih0Q_370d60a22f10c53025f469999a274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412776"/>
            <a:ext cx="870585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ictures of mutation in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89754"/>
            <a:ext cx="6972300" cy="3924301"/>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899592" y="116632"/>
            <a:ext cx="2160240" cy="923330"/>
          </a:xfrm>
          <a:prstGeom prst="rect">
            <a:avLst/>
          </a:prstGeom>
        </p:spPr>
        <p:txBody>
          <a:bodyPr wrap="square">
            <a:spAutoFit/>
          </a:bodyPr>
          <a:lstStyle/>
          <a:p>
            <a:pPr algn="justLow" rtl="0">
              <a:lnSpc>
                <a:spcPct val="150000"/>
              </a:lnSpc>
              <a:spcAft>
                <a:spcPts val="0"/>
              </a:spcAft>
            </a:pPr>
            <a:r>
              <a:rPr lang="en-US" sz="3600" b="1" dirty="0">
                <a:latin typeface="Times New Roman"/>
                <a:ea typeface="Calibri"/>
                <a:cs typeface="Arial"/>
              </a:rPr>
              <a:t>Mutation</a:t>
            </a:r>
            <a:endParaRPr lang="en-US" sz="3600" dirty="0">
              <a:effectLst/>
              <a:latin typeface="Calibri"/>
              <a:ea typeface="Calibri"/>
              <a:cs typeface="Arial"/>
            </a:endParaRPr>
          </a:p>
        </p:txBody>
      </p:sp>
      <p:sp>
        <p:nvSpPr>
          <p:cNvPr id="3" name="مستطيل 2"/>
          <p:cNvSpPr/>
          <p:nvPr/>
        </p:nvSpPr>
        <p:spPr>
          <a:xfrm>
            <a:off x="395536" y="980728"/>
            <a:ext cx="8280920" cy="646331"/>
          </a:xfrm>
          <a:prstGeom prst="rect">
            <a:avLst/>
          </a:prstGeom>
        </p:spPr>
        <p:txBody>
          <a:bodyPr wrap="square">
            <a:spAutoFit/>
          </a:bodyPr>
          <a:lstStyle/>
          <a:p>
            <a:pPr algn="justLow"/>
            <a:r>
              <a:rPr lang="en-US" dirty="0">
                <a:latin typeface="Times New Roman"/>
              </a:rPr>
              <a:t>is the permanent alteration of the </a:t>
            </a:r>
            <a:r>
              <a:rPr lang="en-US" u="sng" dirty="0">
                <a:latin typeface="Times New Roman"/>
                <a:cs typeface="Arial"/>
                <a:hlinkClick r:id="rId3" tooltip="Base sequence"/>
              </a:rPr>
              <a:t>nucleotide sequence</a:t>
            </a:r>
            <a:r>
              <a:rPr lang="en-US" dirty="0">
                <a:latin typeface="Times New Roman"/>
              </a:rPr>
              <a:t> of the </a:t>
            </a:r>
            <a:r>
              <a:rPr lang="en-US" u="sng" dirty="0">
                <a:latin typeface="Times New Roman"/>
                <a:cs typeface="Arial"/>
                <a:hlinkClick r:id="rId4" tooltip="Genome"/>
              </a:rPr>
              <a:t>genome</a:t>
            </a:r>
            <a:r>
              <a:rPr lang="en-US" dirty="0">
                <a:latin typeface="Times New Roman"/>
              </a:rPr>
              <a:t> of an </a:t>
            </a:r>
            <a:r>
              <a:rPr lang="en-US" u="sng" dirty="0">
                <a:latin typeface="Times New Roman"/>
                <a:cs typeface="Arial"/>
                <a:hlinkClick r:id="rId5" tooltip="Organism"/>
              </a:rPr>
              <a:t>organism</a:t>
            </a:r>
            <a:r>
              <a:rPr lang="en-US" dirty="0">
                <a:latin typeface="Times New Roman"/>
              </a:rPr>
              <a:t>, </a:t>
            </a:r>
            <a:r>
              <a:rPr lang="en-US" u="sng" dirty="0">
                <a:latin typeface="Times New Roman"/>
                <a:cs typeface="Arial"/>
                <a:hlinkClick r:id="rId6" tooltip="Virus"/>
              </a:rPr>
              <a:t>virus</a:t>
            </a:r>
            <a:r>
              <a:rPr lang="en-US" dirty="0">
                <a:latin typeface="Times New Roman"/>
              </a:rPr>
              <a:t>, or </a:t>
            </a:r>
            <a:r>
              <a:rPr lang="en-US" u="sng" dirty="0" err="1">
                <a:latin typeface="Times New Roman"/>
                <a:cs typeface="Arial"/>
                <a:hlinkClick r:id="rId7" tooltip="Extrachromosomal DNA"/>
              </a:rPr>
              <a:t>extrachromosomal</a:t>
            </a:r>
            <a:r>
              <a:rPr lang="en-US" u="sng" dirty="0">
                <a:latin typeface="Times New Roman"/>
                <a:cs typeface="Arial"/>
                <a:hlinkClick r:id="rId7" tooltip="Extrachromosomal DNA"/>
              </a:rPr>
              <a:t> DNA</a:t>
            </a:r>
            <a:r>
              <a:rPr lang="en-US" dirty="0">
                <a:latin typeface="Times New Roman"/>
              </a:rPr>
              <a:t> or other genetic elements</a:t>
            </a:r>
            <a:r>
              <a:rPr lang="en-US" dirty="0" smtClean="0">
                <a:latin typeface="Times New Roman"/>
              </a:rPr>
              <a:t>.                                           </a:t>
            </a:r>
            <a:endParaRPr lang="ar-IQ" dirty="0"/>
          </a:p>
        </p:txBody>
      </p:sp>
    </p:spTree>
    <p:extLst>
      <p:ext uri="{BB962C8B-B14F-4D97-AF65-F5344CB8AC3E}">
        <p14:creationId xmlns:p14="http://schemas.microsoft.com/office/powerpoint/2010/main" val="37060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332656"/>
            <a:ext cx="7920880" cy="4538743"/>
          </a:xfrm>
          <a:prstGeom prst="rect">
            <a:avLst/>
          </a:prstGeom>
        </p:spPr>
        <p:txBody>
          <a:bodyPr wrap="square">
            <a:spAutoFit/>
          </a:bodyPr>
          <a:lstStyle/>
          <a:p>
            <a:pPr algn="l">
              <a:lnSpc>
                <a:spcPct val="150000"/>
              </a:lnSpc>
            </a:pPr>
            <a:r>
              <a:rPr lang="en-US" sz="2800" dirty="0">
                <a:solidFill>
                  <a:srgbClr val="000000"/>
                </a:solidFill>
                <a:latin typeface="Times New Roman"/>
              </a:rPr>
              <a:t>The </a:t>
            </a:r>
            <a:r>
              <a:rPr lang="en-US" sz="2800" b="1" dirty="0">
                <a:solidFill>
                  <a:srgbClr val="000000"/>
                </a:solidFill>
                <a:latin typeface="Times New Roman"/>
              </a:rPr>
              <a:t>spontaneous</a:t>
            </a:r>
            <a:r>
              <a:rPr lang="en-US" sz="2800" dirty="0">
                <a:solidFill>
                  <a:srgbClr val="000000"/>
                </a:solidFill>
                <a:latin typeface="Times New Roman"/>
              </a:rPr>
              <a:t> mutation is a random change in the DNA arising from errors in replication that occur without a known cause. </a:t>
            </a:r>
            <a:endParaRPr lang="en-US" sz="2800" dirty="0" smtClean="0">
              <a:solidFill>
                <a:srgbClr val="000000"/>
              </a:solidFill>
              <a:latin typeface="Times New Roman"/>
            </a:endParaRPr>
          </a:p>
          <a:p>
            <a:pPr algn="l">
              <a:lnSpc>
                <a:spcPct val="150000"/>
              </a:lnSpc>
            </a:pPr>
            <a:r>
              <a:rPr lang="en-US" sz="2800" b="1" dirty="0" smtClean="0">
                <a:solidFill>
                  <a:srgbClr val="000000"/>
                </a:solidFill>
                <a:latin typeface="Times New Roman"/>
              </a:rPr>
              <a:t>Induced</a:t>
            </a:r>
            <a:r>
              <a:rPr lang="en-US" sz="2800" dirty="0" smtClean="0">
                <a:solidFill>
                  <a:srgbClr val="000000"/>
                </a:solidFill>
                <a:latin typeface="Times New Roman"/>
              </a:rPr>
              <a:t> </a:t>
            </a:r>
            <a:r>
              <a:rPr lang="en-US" sz="2800" dirty="0">
                <a:solidFill>
                  <a:srgbClr val="000000"/>
                </a:solidFill>
                <a:latin typeface="Times New Roman"/>
              </a:rPr>
              <a:t>mutations result from exposure to known mutagens, which are primarily physical or chemical agents that damage DNA and interfere with its functioning </a:t>
            </a:r>
            <a:endParaRPr lang="ar-IQ" sz="2800" dirty="0"/>
          </a:p>
        </p:txBody>
      </p:sp>
    </p:spTree>
    <p:extLst>
      <p:ext uri="{BB962C8B-B14F-4D97-AF65-F5344CB8AC3E}">
        <p14:creationId xmlns:p14="http://schemas.microsoft.com/office/powerpoint/2010/main" val="4104835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548680"/>
            <a:ext cx="7704856" cy="2308324"/>
          </a:xfrm>
          <a:prstGeom prst="rect">
            <a:avLst/>
          </a:prstGeom>
        </p:spPr>
        <p:txBody>
          <a:bodyPr wrap="square">
            <a:spAutoFit/>
          </a:bodyPr>
          <a:lstStyle/>
          <a:p>
            <a:pPr algn="justLow" rtl="0">
              <a:lnSpc>
                <a:spcPct val="150000"/>
              </a:lnSpc>
              <a:spcAft>
                <a:spcPts val="0"/>
              </a:spcAft>
            </a:pPr>
            <a:r>
              <a:rPr lang="en-US" sz="2400" b="1" dirty="0">
                <a:solidFill>
                  <a:srgbClr val="000000"/>
                </a:solidFill>
                <a:latin typeface="Times New Roman"/>
              </a:rPr>
              <a:t>Nucleotide substitutions</a:t>
            </a:r>
            <a:endParaRPr lang="en-US" sz="2400" dirty="0"/>
          </a:p>
          <a:p>
            <a:pPr algn="justLow" rtl="0">
              <a:lnSpc>
                <a:spcPct val="150000"/>
              </a:lnSpc>
              <a:spcAft>
                <a:spcPts val="0"/>
              </a:spcAft>
            </a:pPr>
            <a:r>
              <a:rPr lang="en-US" sz="2400" dirty="0" smtClean="0">
                <a:solidFill>
                  <a:srgbClr val="000000"/>
                </a:solidFill>
                <a:latin typeface="Times New Roman"/>
              </a:rPr>
              <a:t>Results from </a:t>
            </a:r>
            <a:r>
              <a:rPr lang="en-US" sz="2400" dirty="0">
                <a:solidFill>
                  <a:srgbClr val="000000"/>
                </a:solidFill>
                <a:latin typeface="Times New Roman"/>
              </a:rPr>
              <a:t>mutagenic activity or the </a:t>
            </a:r>
            <a:r>
              <a:rPr lang="en-US" sz="2400" dirty="0" err="1">
                <a:solidFill>
                  <a:srgbClr val="000000"/>
                </a:solidFill>
                <a:latin typeface="Times New Roman"/>
              </a:rPr>
              <a:t>mis</a:t>
            </a:r>
            <a:r>
              <a:rPr lang="en-US" sz="2400" dirty="0">
                <a:solidFill>
                  <a:srgbClr val="000000"/>
                </a:solidFill>
                <a:latin typeface="Times New Roman"/>
              </a:rPr>
              <a:t>-pairing of complementary bases during DNA replication. It's often do not significantly disrupt the function of gene products. </a:t>
            </a:r>
            <a:endParaRPr lang="en-US" sz="2400" dirty="0">
              <a:effectLst/>
            </a:endParaRPr>
          </a:p>
        </p:txBody>
      </p:sp>
      <p:sp>
        <p:nvSpPr>
          <p:cNvPr id="3" name="مستطيل 2"/>
          <p:cNvSpPr/>
          <p:nvPr/>
        </p:nvSpPr>
        <p:spPr>
          <a:xfrm>
            <a:off x="755576" y="3140968"/>
            <a:ext cx="7560840" cy="2308324"/>
          </a:xfrm>
          <a:prstGeom prst="rect">
            <a:avLst/>
          </a:prstGeom>
        </p:spPr>
        <p:txBody>
          <a:bodyPr wrap="square">
            <a:spAutoFit/>
          </a:bodyPr>
          <a:lstStyle/>
          <a:p>
            <a:pPr algn="justLow" rtl="0">
              <a:lnSpc>
                <a:spcPct val="150000"/>
              </a:lnSpc>
              <a:spcAft>
                <a:spcPts val="0"/>
              </a:spcAft>
            </a:pPr>
            <a:r>
              <a:rPr lang="en-US" sz="2400" b="1" dirty="0" err="1">
                <a:solidFill>
                  <a:srgbClr val="000000"/>
                </a:solidFill>
                <a:latin typeface="Times New Roman"/>
              </a:rPr>
              <a:t>Frameshift</a:t>
            </a:r>
            <a:r>
              <a:rPr lang="en-US" sz="2400" b="1" dirty="0">
                <a:solidFill>
                  <a:srgbClr val="000000"/>
                </a:solidFill>
                <a:latin typeface="Times New Roman"/>
              </a:rPr>
              <a:t> mutations </a:t>
            </a:r>
            <a:endParaRPr lang="en-US" sz="2400" dirty="0"/>
          </a:p>
          <a:p>
            <a:pPr algn="justLow" rtl="0">
              <a:lnSpc>
                <a:spcPct val="150000"/>
              </a:lnSpc>
              <a:spcAft>
                <a:spcPts val="0"/>
              </a:spcAft>
            </a:pPr>
            <a:r>
              <a:rPr lang="en-US" sz="2400" dirty="0">
                <a:solidFill>
                  <a:srgbClr val="000000"/>
                </a:solidFill>
                <a:latin typeface="Times New Roman"/>
              </a:rPr>
              <a:t>result from the insertion or deletion of one or two base pairs, disrupting the phase of the triplet-encoded DNA message.</a:t>
            </a:r>
            <a:endParaRPr lang="en-US" sz="2400" dirty="0">
              <a:effectLst/>
            </a:endParaRPr>
          </a:p>
        </p:txBody>
      </p:sp>
    </p:spTree>
    <p:extLst>
      <p:ext uri="{BB962C8B-B14F-4D97-AF65-F5344CB8AC3E}">
        <p14:creationId xmlns:p14="http://schemas.microsoft.com/office/powerpoint/2010/main" val="415364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88640"/>
            <a:ext cx="7776864" cy="2308324"/>
          </a:xfrm>
          <a:prstGeom prst="rect">
            <a:avLst/>
          </a:prstGeom>
        </p:spPr>
        <p:txBody>
          <a:bodyPr wrap="square">
            <a:spAutoFit/>
          </a:bodyPr>
          <a:lstStyle/>
          <a:p>
            <a:pPr algn="justLow" rtl="0">
              <a:lnSpc>
                <a:spcPct val="150000"/>
              </a:lnSpc>
              <a:spcAft>
                <a:spcPts val="0"/>
              </a:spcAft>
            </a:pPr>
            <a:r>
              <a:rPr lang="en-US" sz="2400" b="1" dirty="0">
                <a:solidFill>
                  <a:srgbClr val="000000"/>
                </a:solidFill>
                <a:latin typeface="Times New Roman"/>
              </a:rPr>
              <a:t>Deletions</a:t>
            </a:r>
            <a:endParaRPr lang="en-US" sz="2400" dirty="0"/>
          </a:p>
          <a:p>
            <a:pPr algn="justLow" rtl="0">
              <a:lnSpc>
                <a:spcPct val="150000"/>
              </a:lnSpc>
              <a:spcAft>
                <a:spcPts val="0"/>
              </a:spcAft>
            </a:pPr>
            <a:r>
              <a:rPr lang="en-US" sz="2400" dirty="0">
                <a:solidFill>
                  <a:srgbClr val="000000"/>
                </a:solidFill>
                <a:latin typeface="Times New Roman"/>
              </a:rPr>
              <a:t>are usually large excisions of DNA, dramatically altering the sequence of coded proteins. It may also result in </a:t>
            </a:r>
            <a:r>
              <a:rPr lang="en-US" sz="2400" dirty="0" err="1">
                <a:solidFill>
                  <a:srgbClr val="000000"/>
                </a:solidFill>
                <a:latin typeface="Times New Roman"/>
              </a:rPr>
              <a:t>frameshift</a:t>
            </a:r>
            <a:r>
              <a:rPr lang="en-US" sz="2400" dirty="0">
                <a:solidFill>
                  <a:srgbClr val="000000"/>
                </a:solidFill>
                <a:latin typeface="Times New Roman"/>
              </a:rPr>
              <a:t> mutations.</a:t>
            </a:r>
            <a:endParaRPr lang="en-US" sz="2400" dirty="0">
              <a:effectLst/>
            </a:endParaRPr>
          </a:p>
        </p:txBody>
      </p:sp>
      <p:sp>
        <p:nvSpPr>
          <p:cNvPr id="3" name="مستطيل 2"/>
          <p:cNvSpPr/>
          <p:nvPr/>
        </p:nvSpPr>
        <p:spPr>
          <a:xfrm>
            <a:off x="611560" y="4338970"/>
            <a:ext cx="7632848" cy="1754326"/>
          </a:xfrm>
          <a:prstGeom prst="rect">
            <a:avLst/>
          </a:prstGeom>
        </p:spPr>
        <p:txBody>
          <a:bodyPr wrap="square">
            <a:spAutoFit/>
          </a:bodyPr>
          <a:lstStyle/>
          <a:p>
            <a:pPr algn="justLow" rtl="0">
              <a:lnSpc>
                <a:spcPct val="150000"/>
              </a:lnSpc>
              <a:spcAft>
                <a:spcPts val="0"/>
              </a:spcAft>
            </a:pPr>
            <a:r>
              <a:rPr lang="en-US" sz="2400" b="1" dirty="0">
                <a:solidFill>
                  <a:srgbClr val="000000"/>
                </a:solidFill>
                <a:latin typeface="Times New Roman"/>
              </a:rPr>
              <a:t>Insertions</a:t>
            </a:r>
            <a:endParaRPr lang="en-US" sz="2400" dirty="0"/>
          </a:p>
          <a:p>
            <a:pPr algn="justLow" rtl="0">
              <a:lnSpc>
                <a:spcPct val="150000"/>
              </a:lnSpc>
              <a:spcAft>
                <a:spcPts val="0"/>
              </a:spcAft>
            </a:pPr>
            <a:r>
              <a:rPr lang="en-US" sz="2400" dirty="0">
                <a:solidFill>
                  <a:srgbClr val="000000"/>
                </a:solidFill>
                <a:latin typeface="Times New Roman"/>
              </a:rPr>
              <a:t>change genes and their products by integration of new DNA via transposons.</a:t>
            </a:r>
            <a:endParaRPr lang="en-US" sz="2400" dirty="0">
              <a:effectLst/>
            </a:endParaRPr>
          </a:p>
        </p:txBody>
      </p:sp>
      <p:sp>
        <p:nvSpPr>
          <p:cNvPr id="4" name="مستطيل 3"/>
          <p:cNvSpPr/>
          <p:nvPr/>
        </p:nvSpPr>
        <p:spPr>
          <a:xfrm>
            <a:off x="539552" y="2759586"/>
            <a:ext cx="7704856" cy="1200329"/>
          </a:xfrm>
          <a:prstGeom prst="rect">
            <a:avLst/>
          </a:prstGeom>
        </p:spPr>
        <p:txBody>
          <a:bodyPr wrap="square">
            <a:spAutoFit/>
          </a:bodyPr>
          <a:lstStyle/>
          <a:p>
            <a:pPr algn="justLow" rtl="0">
              <a:lnSpc>
                <a:spcPct val="150000"/>
              </a:lnSpc>
              <a:spcAft>
                <a:spcPts val="0"/>
              </a:spcAft>
            </a:pPr>
            <a:r>
              <a:rPr lang="en-US" sz="2400" b="1" dirty="0">
                <a:latin typeface="Times New Roman"/>
                <a:ea typeface="Times New Roman"/>
              </a:rPr>
              <a:t>Rearrangements </a:t>
            </a:r>
            <a:r>
              <a:rPr lang="en-US" sz="2400" dirty="0">
                <a:latin typeface="Times New Roman"/>
                <a:ea typeface="Times New Roman"/>
              </a:rPr>
              <a:t>are the result of deletions that remove large portions of genes or even sets of genes.</a:t>
            </a:r>
            <a:endParaRPr lang="en-US" sz="2400" dirty="0">
              <a:effectLst/>
            </a:endParaRPr>
          </a:p>
        </p:txBody>
      </p:sp>
    </p:spTree>
    <p:extLst>
      <p:ext uri="{BB962C8B-B14F-4D97-AF65-F5344CB8AC3E}">
        <p14:creationId xmlns:p14="http://schemas.microsoft.com/office/powerpoint/2010/main" val="26390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07704" y="544905"/>
            <a:ext cx="5742384" cy="507831"/>
          </a:xfrm>
          <a:prstGeom prst="rect">
            <a:avLst/>
          </a:prstGeom>
        </p:spPr>
        <p:txBody>
          <a:bodyPr wrap="square">
            <a:spAutoFit/>
          </a:bodyPr>
          <a:lstStyle/>
          <a:p>
            <a:pPr marL="342900" lvl="0" indent="-342900" algn="l" rtl="0">
              <a:lnSpc>
                <a:spcPct val="150000"/>
              </a:lnSpc>
              <a:spcAft>
                <a:spcPts val="0"/>
              </a:spcAft>
              <a:buFont typeface="Times New Roman"/>
              <a:buChar char=""/>
            </a:pPr>
            <a:r>
              <a:rPr lang="en-US" dirty="0">
                <a:latin typeface="Times New Roman"/>
                <a:ea typeface="Times New Roman"/>
              </a:rPr>
              <a:t>The genetic systems (genome) of different living things</a:t>
            </a:r>
            <a:endParaRPr lang="en-US" dirty="0">
              <a:effectLst/>
            </a:endParaRPr>
          </a:p>
        </p:txBody>
      </p:sp>
      <p:graphicFrame>
        <p:nvGraphicFramePr>
          <p:cNvPr id="7" name="جدول 6"/>
          <p:cNvGraphicFramePr>
            <a:graphicFrameLocks noGrp="1"/>
          </p:cNvGraphicFramePr>
          <p:nvPr>
            <p:extLst>
              <p:ext uri="{D42A27DB-BD31-4B8C-83A1-F6EECF244321}">
                <p14:modId xmlns:p14="http://schemas.microsoft.com/office/powerpoint/2010/main" val="334972138"/>
              </p:ext>
            </p:extLst>
          </p:nvPr>
        </p:nvGraphicFramePr>
        <p:xfrm>
          <a:off x="1115615" y="1412776"/>
          <a:ext cx="7260034" cy="3960438"/>
        </p:xfrm>
        <a:graphic>
          <a:graphicData uri="http://schemas.openxmlformats.org/drawingml/2006/table">
            <a:tbl>
              <a:tblPr firstRow="1" firstCol="1" bandRow="1">
                <a:tableStyleId>{5C22544A-7EE6-4342-B048-85BDC9FD1C3A}</a:tableStyleId>
              </a:tblPr>
              <a:tblGrid>
                <a:gridCol w="1639433"/>
                <a:gridCol w="716755"/>
                <a:gridCol w="831638"/>
                <a:gridCol w="1012272"/>
                <a:gridCol w="921955"/>
                <a:gridCol w="1126432"/>
                <a:gridCol w="1011549"/>
              </a:tblGrid>
              <a:tr h="441075">
                <a:tc>
                  <a:txBody>
                    <a:bodyPr/>
                    <a:lstStyle/>
                    <a:p>
                      <a:pPr algn="l" rtl="0">
                        <a:lnSpc>
                          <a:spcPct val="150000"/>
                        </a:lnSpc>
                        <a:spcAft>
                          <a:spcPts val="0"/>
                        </a:spcAft>
                      </a:pPr>
                      <a:r>
                        <a:rPr lang="en-US" sz="1100" dirty="0">
                          <a:effectLst/>
                        </a:rPr>
                        <a:t>Structure</a:t>
                      </a:r>
                      <a:endParaRPr lang="en-US" sz="1100" dirty="0">
                        <a:effectLst/>
                        <a:latin typeface="Calibri"/>
                        <a:ea typeface="Calibri"/>
                        <a:cs typeface="Arial"/>
                      </a:endParaRPr>
                    </a:p>
                  </a:txBody>
                  <a:tcPr marL="68580" marR="68580" marT="0" marB="0"/>
                </a:tc>
                <a:tc>
                  <a:txBody>
                    <a:bodyPr/>
                    <a:lstStyle/>
                    <a:p>
                      <a:pPr algn="l" rtl="0">
                        <a:lnSpc>
                          <a:spcPct val="150000"/>
                        </a:lnSpc>
                        <a:spcAft>
                          <a:spcPts val="0"/>
                        </a:spcAft>
                      </a:pPr>
                      <a:r>
                        <a:rPr lang="en-US" sz="1100">
                          <a:effectLst/>
                        </a:rPr>
                        <a:t>Virus</a:t>
                      </a:r>
                      <a:endParaRPr lang="en-US" sz="1100">
                        <a:effectLst/>
                        <a:latin typeface="Calibri"/>
                        <a:ea typeface="Calibri"/>
                        <a:cs typeface="Arial"/>
                      </a:endParaRPr>
                    </a:p>
                  </a:txBody>
                  <a:tcPr marL="68580" marR="68580" marT="0" marB="0"/>
                </a:tc>
                <a:tc>
                  <a:txBody>
                    <a:bodyPr/>
                    <a:lstStyle/>
                    <a:p>
                      <a:pPr algn="l" rtl="0">
                        <a:lnSpc>
                          <a:spcPct val="150000"/>
                        </a:lnSpc>
                        <a:spcAft>
                          <a:spcPts val="0"/>
                        </a:spcAft>
                      </a:pPr>
                      <a:r>
                        <a:rPr lang="en-US" sz="1100">
                          <a:effectLst/>
                        </a:rPr>
                        <a:t>Bacteria</a:t>
                      </a:r>
                      <a:endParaRPr lang="en-US" sz="1100">
                        <a:effectLst/>
                        <a:latin typeface="Calibri"/>
                        <a:ea typeface="Calibri"/>
                        <a:cs typeface="Arial"/>
                      </a:endParaRPr>
                    </a:p>
                  </a:txBody>
                  <a:tcPr marL="68580" marR="68580" marT="0" marB="0"/>
                </a:tc>
                <a:tc>
                  <a:txBody>
                    <a:bodyPr/>
                    <a:lstStyle/>
                    <a:p>
                      <a:pPr algn="l" rtl="0">
                        <a:lnSpc>
                          <a:spcPct val="150000"/>
                        </a:lnSpc>
                        <a:spcAft>
                          <a:spcPts val="0"/>
                        </a:spcAft>
                      </a:pPr>
                      <a:r>
                        <a:rPr lang="en-US" sz="1100">
                          <a:effectLst/>
                        </a:rPr>
                        <a:t>Fungus</a:t>
                      </a:r>
                      <a:endParaRPr lang="en-US" sz="1100">
                        <a:effectLst/>
                        <a:latin typeface="Calibri"/>
                        <a:ea typeface="Calibri"/>
                        <a:cs typeface="Arial"/>
                      </a:endParaRPr>
                    </a:p>
                  </a:txBody>
                  <a:tcPr marL="68580" marR="68580" marT="0" marB="0"/>
                </a:tc>
                <a:tc>
                  <a:txBody>
                    <a:bodyPr/>
                    <a:lstStyle/>
                    <a:p>
                      <a:pPr algn="l" rtl="0">
                        <a:lnSpc>
                          <a:spcPct val="150000"/>
                        </a:lnSpc>
                        <a:spcAft>
                          <a:spcPts val="0"/>
                        </a:spcAft>
                      </a:pPr>
                      <a:r>
                        <a:rPr lang="en-US" sz="1100">
                          <a:effectLst/>
                        </a:rPr>
                        <a:t>Plant</a:t>
                      </a:r>
                      <a:endParaRPr lang="en-US" sz="1100">
                        <a:effectLst/>
                        <a:latin typeface="Calibri"/>
                        <a:ea typeface="Calibri"/>
                        <a:cs typeface="Arial"/>
                      </a:endParaRPr>
                    </a:p>
                  </a:txBody>
                  <a:tcPr marL="68580" marR="68580" marT="0" marB="0"/>
                </a:tc>
                <a:tc>
                  <a:txBody>
                    <a:bodyPr/>
                    <a:lstStyle/>
                    <a:p>
                      <a:pPr algn="l" rtl="0">
                        <a:lnSpc>
                          <a:spcPct val="150000"/>
                        </a:lnSpc>
                        <a:spcAft>
                          <a:spcPts val="0"/>
                        </a:spcAft>
                      </a:pPr>
                      <a:r>
                        <a:rPr lang="en-US" sz="1100">
                          <a:effectLst/>
                        </a:rPr>
                        <a:t>Animal</a:t>
                      </a:r>
                      <a:endParaRPr lang="en-US" sz="1100">
                        <a:effectLst/>
                        <a:latin typeface="Calibri"/>
                        <a:ea typeface="Calibri"/>
                        <a:cs typeface="Arial"/>
                      </a:endParaRPr>
                    </a:p>
                  </a:txBody>
                  <a:tcPr marL="68580" marR="68580" marT="0" marB="0"/>
                </a:tc>
                <a:tc>
                  <a:txBody>
                    <a:bodyPr/>
                    <a:lstStyle/>
                    <a:p>
                      <a:pPr algn="l" rtl="0">
                        <a:lnSpc>
                          <a:spcPct val="150000"/>
                        </a:lnSpc>
                        <a:spcAft>
                          <a:spcPts val="0"/>
                        </a:spcAft>
                      </a:pPr>
                      <a:r>
                        <a:rPr lang="en-US" sz="1100">
                          <a:effectLst/>
                        </a:rPr>
                        <a:t>Human</a:t>
                      </a:r>
                      <a:endParaRPr lang="en-US" sz="1100">
                        <a:effectLst/>
                        <a:latin typeface="Calibri"/>
                        <a:ea typeface="Calibri"/>
                        <a:cs typeface="Arial"/>
                      </a:endParaRPr>
                    </a:p>
                  </a:txBody>
                  <a:tcPr marL="68580" marR="68580" marT="0" marB="0"/>
                </a:tc>
              </a:tr>
              <a:tr h="354703">
                <a:tc>
                  <a:txBody>
                    <a:bodyPr/>
                    <a:lstStyle/>
                    <a:p>
                      <a:pPr algn="l" rtl="0">
                        <a:lnSpc>
                          <a:spcPct val="115000"/>
                        </a:lnSpc>
                        <a:spcAft>
                          <a:spcPts val="0"/>
                        </a:spcAft>
                      </a:pPr>
                      <a:r>
                        <a:rPr lang="en-US" sz="1100">
                          <a:effectLst/>
                        </a:rPr>
                        <a:t>Nucleus</a:t>
                      </a:r>
                      <a:endParaRPr lang="en-US" sz="1100">
                        <a:effectLst/>
                        <a:latin typeface="Calibri"/>
                        <a:ea typeface="Calibri"/>
                        <a:cs typeface="Arial"/>
                      </a:endParaRPr>
                    </a:p>
                  </a:txBody>
                  <a:tcPr marL="68580" marR="68580" marT="0" marB="0"/>
                </a:tc>
                <a:tc>
                  <a:txBody>
                    <a:bodyPr/>
                    <a:lstStyle/>
                    <a:p>
                      <a:pPr marL="342900" lvl="0" indent="-342900" algn="ctr"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dirty="0">
                          <a:effectLst/>
                        </a:rPr>
                        <a:t>+</a:t>
                      </a:r>
                      <a:endParaRPr lang="en-US" sz="1100" dirty="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r>
              <a:tr h="354703">
                <a:tc>
                  <a:txBody>
                    <a:bodyPr/>
                    <a:lstStyle/>
                    <a:p>
                      <a:pPr algn="l" rtl="0">
                        <a:lnSpc>
                          <a:spcPct val="115000"/>
                        </a:lnSpc>
                        <a:spcAft>
                          <a:spcPts val="0"/>
                        </a:spcAft>
                      </a:pPr>
                      <a:r>
                        <a:rPr lang="en-US" sz="1100">
                          <a:effectLst/>
                        </a:rPr>
                        <a:t>Nuclear membrane</a:t>
                      </a:r>
                      <a:endParaRPr lang="en-US" sz="1100">
                        <a:effectLst/>
                        <a:latin typeface="Calibri"/>
                        <a:ea typeface="Calibri"/>
                        <a:cs typeface="Arial"/>
                      </a:endParaRPr>
                    </a:p>
                  </a:txBody>
                  <a:tcPr marL="68580" marR="68580" marT="0" marB="0"/>
                </a:tc>
                <a:tc>
                  <a:txBody>
                    <a:bodyPr/>
                    <a:lstStyle/>
                    <a:p>
                      <a:pPr marL="342900" lvl="0" indent="-342900" algn="ctr"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r>
              <a:tr h="354703">
                <a:tc>
                  <a:txBody>
                    <a:bodyPr/>
                    <a:lstStyle/>
                    <a:p>
                      <a:pPr algn="l" rtl="0">
                        <a:lnSpc>
                          <a:spcPct val="115000"/>
                        </a:lnSpc>
                        <a:spcAft>
                          <a:spcPts val="0"/>
                        </a:spcAft>
                      </a:pPr>
                      <a:r>
                        <a:rPr lang="en-US" sz="1100">
                          <a:effectLst/>
                        </a:rPr>
                        <a:t>chromosome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genome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single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multiple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multiple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multiple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multiple</a:t>
                      </a:r>
                      <a:endParaRPr lang="en-US" sz="1100">
                        <a:effectLst/>
                        <a:latin typeface="Calibri"/>
                        <a:ea typeface="Calibri"/>
                        <a:cs typeface="Arial"/>
                      </a:endParaRPr>
                    </a:p>
                  </a:txBody>
                  <a:tcPr marL="68580" marR="68580" marT="0" marB="0"/>
                </a:tc>
              </a:tr>
              <a:tr h="733087">
                <a:tc>
                  <a:txBody>
                    <a:bodyPr/>
                    <a:lstStyle/>
                    <a:p>
                      <a:pPr algn="l" rtl="0">
                        <a:lnSpc>
                          <a:spcPct val="115000"/>
                        </a:lnSpc>
                        <a:spcAft>
                          <a:spcPts val="0"/>
                        </a:spcAft>
                      </a:pPr>
                      <a:r>
                        <a:rPr lang="en-US" sz="1100">
                          <a:effectLst/>
                        </a:rPr>
                        <a:t>Extra chromosome</a:t>
                      </a:r>
                      <a:endParaRPr lang="en-US" sz="1100">
                        <a:effectLst/>
                        <a:latin typeface="Calibri"/>
                        <a:ea typeface="Calibri"/>
                        <a:cs typeface="Arial"/>
                      </a:endParaRPr>
                    </a:p>
                  </a:txBody>
                  <a:tcPr marL="68580" marR="68580" marT="0" marB="0"/>
                </a:tc>
                <a:tc>
                  <a:txBody>
                    <a:bodyPr/>
                    <a:lstStyle/>
                    <a:p>
                      <a:pPr marL="342900" lvl="0" indent="-342900" algn="ctr"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algn="l" rtl="0">
                        <a:lnSpc>
                          <a:spcPct val="115000"/>
                        </a:lnSpc>
                        <a:spcAft>
                          <a:spcPts val="0"/>
                        </a:spcAft>
                      </a:pPr>
                      <a:r>
                        <a:rPr lang="en-US" sz="1100">
                          <a:effectLst/>
                        </a:rPr>
                        <a:t>Plasmid</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dirty="0" smtClean="0">
                          <a:effectLst/>
                        </a:rPr>
                        <a:t>Mitochondria</a:t>
                      </a:r>
                    </a:p>
                    <a:p>
                      <a:pPr algn="l" rtl="0">
                        <a:lnSpc>
                          <a:spcPct val="115000"/>
                        </a:lnSpc>
                        <a:spcAft>
                          <a:spcPts val="0"/>
                        </a:spcAft>
                      </a:pPr>
                      <a:r>
                        <a:rPr lang="en-US" sz="1100" b="0" dirty="0" smtClean="0">
                          <a:effectLst/>
                          <a:latin typeface="Calibri"/>
                          <a:ea typeface="Calibri"/>
                          <a:cs typeface="Arial"/>
                        </a:rPr>
                        <a:t>plasmid</a:t>
                      </a:r>
                      <a:endParaRPr lang="en-US" sz="1100" b="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chloroplast</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mitochondria</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mitochondria</a:t>
                      </a:r>
                      <a:endParaRPr lang="en-US" sz="1100">
                        <a:effectLst/>
                        <a:latin typeface="Calibri"/>
                        <a:ea typeface="Calibri"/>
                        <a:cs typeface="Arial"/>
                      </a:endParaRPr>
                    </a:p>
                  </a:txBody>
                  <a:tcPr marL="68580" marR="68580" marT="0" marB="0"/>
                </a:tc>
              </a:tr>
              <a:tr h="354703">
                <a:tc>
                  <a:txBody>
                    <a:bodyPr/>
                    <a:lstStyle/>
                    <a:p>
                      <a:pPr algn="l" rtl="0">
                        <a:lnSpc>
                          <a:spcPct val="115000"/>
                        </a:lnSpc>
                        <a:spcAft>
                          <a:spcPts val="0"/>
                        </a:spcAft>
                      </a:pPr>
                      <a:r>
                        <a:rPr lang="en-US" sz="1100">
                          <a:effectLst/>
                        </a:rPr>
                        <a:t>mRNA</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mature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mature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immature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immature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immature</a:t>
                      </a:r>
                      <a:endParaRPr lang="en-US" sz="1100">
                        <a:effectLst/>
                        <a:latin typeface="Calibri"/>
                        <a:ea typeface="Calibri"/>
                        <a:cs typeface="Arial"/>
                      </a:endParaRPr>
                    </a:p>
                  </a:txBody>
                  <a:tcPr marL="68580" marR="68580" marT="0" marB="0"/>
                </a:tc>
                <a:tc>
                  <a:txBody>
                    <a:bodyPr/>
                    <a:lstStyle/>
                    <a:p>
                      <a:pPr algn="l" rtl="0">
                        <a:lnSpc>
                          <a:spcPct val="115000"/>
                        </a:lnSpc>
                        <a:spcAft>
                          <a:spcPts val="0"/>
                        </a:spcAft>
                      </a:pPr>
                      <a:r>
                        <a:rPr lang="en-US" sz="1100">
                          <a:effectLst/>
                        </a:rPr>
                        <a:t>immature</a:t>
                      </a:r>
                      <a:endParaRPr lang="en-US" sz="1100">
                        <a:effectLst/>
                        <a:latin typeface="Calibri"/>
                        <a:ea typeface="Calibri"/>
                        <a:cs typeface="Arial"/>
                      </a:endParaRPr>
                    </a:p>
                  </a:txBody>
                  <a:tcPr marL="68580" marR="68580" marT="0" marB="0"/>
                </a:tc>
              </a:tr>
              <a:tr h="658058">
                <a:tc>
                  <a:txBody>
                    <a:bodyPr/>
                    <a:lstStyle/>
                    <a:p>
                      <a:pPr algn="l" rtl="0">
                        <a:lnSpc>
                          <a:spcPct val="115000"/>
                        </a:lnSpc>
                        <a:spcAft>
                          <a:spcPts val="0"/>
                        </a:spcAft>
                      </a:pPr>
                      <a:r>
                        <a:rPr lang="en-US" sz="1100">
                          <a:effectLst/>
                        </a:rPr>
                        <a:t>DNA</a:t>
                      </a:r>
                      <a:endParaRPr lang="en-US" sz="1100">
                        <a:effectLst/>
                        <a:latin typeface="Calibri"/>
                        <a:ea typeface="Calibri"/>
                        <a:cs typeface="Arial"/>
                      </a:endParaRPr>
                    </a:p>
                  </a:txBody>
                  <a:tcPr marL="68580" marR="68580" marT="0" marB="0"/>
                </a:tc>
                <a:tc>
                  <a:txBody>
                    <a:bodyPr/>
                    <a:lstStyle/>
                    <a:p>
                      <a:pPr marL="342900" lvl="0" indent="-342900" algn="ctr"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r>
              <a:tr h="354703">
                <a:tc>
                  <a:txBody>
                    <a:bodyPr/>
                    <a:lstStyle/>
                    <a:p>
                      <a:pPr algn="l" rtl="0">
                        <a:lnSpc>
                          <a:spcPct val="115000"/>
                        </a:lnSpc>
                        <a:spcAft>
                          <a:spcPts val="0"/>
                        </a:spcAft>
                      </a:pPr>
                      <a:r>
                        <a:rPr lang="en-US" sz="1100">
                          <a:effectLst/>
                        </a:rPr>
                        <a:t>Intron</a:t>
                      </a:r>
                      <a:endParaRPr lang="en-US" sz="1100">
                        <a:effectLst/>
                        <a:latin typeface="Calibri"/>
                        <a:ea typeface="Calibri"/>
                        <a:cs typeface="Arial"/>
                      </a:endParaRPr>
                    </a:p>
                  </a:txBody>
                  <a:tcPr marL="68580" marR="68580" marT="0" marB="0"/>
                </a:tc>
                <a:tc>
                  <a:txBody>
                    <a:bodyPr/>
                    <a:lstStyle/>
                    <a:p>
                      <a:pPr marL="342900" lvl="0" indent="-342900" algn="ctr"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r>
              <a:tr h="354703">
                <a:tc>
                  <a:txBody>
                    <a:bodyPr/>
                    <a:lstStyle/>
                    <a:p>
                      <a:pPr algn="l" rtl="0">
                        <a:lnSpc>
                          <a:spcPct val="115000"/>
                        </a:lnSpc>
                        <a:spcAft>
                          <a:spcPts val="0"/>
                        </a:spcAft>
                      </a:pPr>
                      <a:r>
                        <a:rPr lang="en-US" sz="1100">
                          <a:effectLst/>
                        </a:rPr>
                        <a:t>Histone</a:t>
                      </a:r>
                      <a:endParaRPr lang="en-US" sz="1100">
                        <a:effectLst/>
                        <a:latin typeface="Calibri"/>
                        <a:ea typeface="Calibri"/>
                        <a:cs typeface="Arial"/>
                      </a:endParaRPr>
                    </a:p>
                  </a:txBody>
                  <a:tcPr marL="68580" marR="68580" marT="0" marB="0"/>
                </a:tc>
                <a:tc>
                  <a:txBody>
                    <a:bodyPr/>
                    <a:lstStyle/>
                    <a:p>
                      <a:pPr marL="342900" lvl="0" indent="-342900" algn="ctr"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a:effectLst/>
                        </a:rPr>
                        <a:t>+</a:t>
                      </a:r>
                      <a:endParaRPr lang="en-US" sz="1100">
                        <a:effectLst/>
                        <a:latin typeface="Calibri"/>
                        <a:ea typeface="Times New Roman"/>
                        <a:cs typeface="Arial"/>
                      </a:endParaRPr>
                    </a:p>
                  </a:txBody>
                  <a:tcPr marL="68580" marR="68580" marT="0" marB="0"/>
                </a:tc>
                <a:tc>
                  <a:txBody>
                    <a:bodyPr/>
                    <a:lstStyle/>
                    <a:p>
                      <a:pPr marL="342900" lvl="0" indent="-342900" algn="l" rtl="0">
                        <a:spcAft>
                          <a:spcPts val="0"/>
                        </a:spcAft>
                        <a:buFont typeface="Times New Roman"/>
                        <a:buChar char=""/>
                      </a:pPr>
                      <a:r>
                        <a:rPr lang="en-US" sz="1100" dirty="0">
                          <a:effectLst/>
                        </a:rPr>
                        <a:t>+</a:t>
                      </a:r>
                      <a:endParaRPr lang="en-US" sz="1100" dirty="0">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3634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9710" y="169476"/>
            <a:ext cx="7192610" cy="553998"/>
          </a:xfrm>
          <a:prstGeom prst="rect">
            <a:avLst/>
          </a:prstGeom>
        </p:spPr>
        <p:txBody>
          <a:bodyPr wrap="none">
            <a:spAutoFit/>
          </a:bodyPr>
          <a:lstStyle/>
          <a:p>
            <a:r>
              <a:rPr lang="en-US" sz="3000" b="1" dirty="0" smtClean="0">
                <a:effectLst/>
                <a:latin typeface="Times New Roman"/>
                <a:ea typeface="Calibri"/>
              </a:rPr>
              <a:t>DNA </a:t>
            </a:r>
            <a:r>
              <a:rPr lang="en-US" sz="3000" dirty="0" smtClean="0">
                <a:effectLst/>
                <a:latin typeface="Times New Roman"/>
                <a:ea typeface="Calibri"/>
              </a:rPr>
              <a:t>as the fundamental element of heredity </a:t>
            </a:r>
            <a:endParaRPr lang="ar-IQ" sz="3000" dirty="0"/>
          </a:p>
        </p:txBody>
      </p:sp>
      <p:sp>
        <p:nvSpPr>
          <p:cNvPr id="5" name="مستطيل 4"/>
          <p:cNvSpPr/>
          <p:nvPr/>
        </p:nvSpPr>
        <p:spPr>
          <a:xfrm>
            <a:off x="762000" y="908720"/>
            <a:ext cx="7482408" cy="523220"/>
          </a:xfrm>
          <a:prstGeom prst="rect">
            <a:avLst/>
          </a:prstGeom>
        </p:spPr>
        <p:txBody>
          <a:bodyPr wrap="square">
            <a:spAutoFit/>
          </a:bodyPr>
          <a:lstStyle/>
          <a:p>
            <a:pPr algn="l"/>
            <a:r>
              <a:rPr lang="en-US" sz="2800" dirty="0" smtClean="0">
                <a:effectLst/>
                <a:latin typeface="Times New Roman"/>
                <a:ea typeface="Calibri"/>
              </a:rPr>
              <a:t>According to seminal experiment performed </a:t>
            </a:r>
            <a:endParaRPr lang="ar-IQ" sz="2800" dirty="0"/>
          </a:p>
        </p:txBody>
      </p:sp>
      <p:pic>
        <p:nvPicPr>
          <p:cNvPr id="1026" name="Picture 2" descr="Image result for frederick griffith exper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08" y="1862827"/>
            <a:ext cx="68580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71400"/>
            <a:ext cx="8856984" cy="4524315"/>
          </a:xfrm>
          <a:prstGeom prst="rect">
            <a:avLst/>
          </a:prstGeom>
        </p:spPr>
        <p:txBody>
          <a:bodyPr wrap="square">
            <a:spAutoFit/>
          </a:bodyPr>
          <a:lstStyle/>
          <a:p>
            <a:pPr algn="justLow" rtl="0">
              <a:lnSpc>
                <a:spcPct val="150000"/>
              </a:lnSpc>
              <a:spcAft>
                <a:spcPts val="0"/>
              </a:spcAft>
            </a:pPr>
            <a:r>
              <a:rPr lang="en-US" sz="2400" b="1" dirty="0">
                <a:latin typeface="Times New Roman" pitchFamily="18" charset="0"/>
                <a:ea typeface="Calibri"/>
                <a:cs typeface="Times New Roman" pitchFamily="18" charset="0"/>
              </a:rPr>
              <a:t>Characteristics of DNA</a:t>
            </a:r>
            <a:endParaRPr lang="en-US" sz="2400" dirty="0">
              <a:latin typeface="Times New Roman" pitchFamily="18" charset="0"/>
              <a:ea typeface="Calibri"/>
              <a:cs typeface="Times New Roman" pitchFamily="18" charset="0"/>
            </a:endParaRPr>
          </a:p>
          <a:p>
            <a:pPr algn="justLow">
              <a:lnSpc>
                <a:spcPct val="150000"/>
              </a:lnSpc>
            </a:pPr>
            <a:r>
              <a:rPr lang="en-US" sz="2400" dirty="0" smtClean="0">
                <a:latin typeface="Times New Roman" pitchFamily="18" charset="0"/>
                <a:ea typeface="Calibri"/>
                <a:cs typeface="Times New Roman" pitchFamily="18" charset="0"/>
              </a:rPr>
              <a:t>Each single </a:t>
            </a:r>
            <a:r>
              <a:rPr lang="en-US" sz="2400" dirty="0">
                <a:latin typeface="Times New Roman" pitchFamily="18" charset="0"/>
                <a:ea typeface="Calibri"/>
                <a:cs typeface="Times New Roman" pitchFamily="18" charset="0"/>
              </a:rPr>
              <a:t>strand of DNA is composed of a series of </a:t>
            </a:r>
            <a:r>
              <a:rPr lang="en-US" sz="2400" b="1" dirty="0" err="1">
                <a:latin typeface="Times New Roman" pitchFamily="18" charset="0"/>
                <a:ea typeface="Calibri"/>
                <a:cs typeface="Times New Roman" pitchFamily="18" charset="0"/>
              </a:rPr>
              <a:t>deoxyribonucleotide</a:t>
            </a:r>
            <a:r>
              <a:rPr lang="en-US" sz="2400" dirty="0">
                <a:latin typeface="Times New Roman" pitchFamily="18" charset="0"/>
                <a:ea typeface="Calibri"/>
                <a:cs typeface="Times New Roman" pitchFamily="18" charset="0"/>
              </a:rPr>
              <a:t> subunits, more commonly called nucleotides. These are joined in a chain by a </a:t>
            </a:r>
            <a:r>
              <a:rPr lang="en-US" sz="2400" b="1" dirty="0">
                <a:latin typeface="Times New Roman" pitchFamily="18" charset="0"/>
                <a:ea typeface="Calibri"/>
                <a:cs typeface="Times New Roman" pitchFamily="18" charset="0"/>
              </a:rPr>
              <a:t>covalent bond </a:t>
            </a:r>
            <a:r>
              <a:rPr lang="en-US" sz="2400" dirty="0">
                <a:latin typeface="Times New Roman" pitchFamily="18" charset="0"/>
                <a:ea typeface="Calibri"/>
                <a:cs typeface="Times New Roman" pitchFamily="18" charset="0"/>
              </a:rPr>
              <a:t>between the </a:t>
            </a:r>
            <a:r>
              <a:rPr lang="en-US" sz="2400" b="1" dirty="0">
                <a:latin typeface="Times New Roman" pitchFamily="18" charset="0"/>
                <a:ea typeface="Calibri"/>
                <a:cs typeface="Times New Roman" pitchFamily="18" charset="0"/>
              </a:rPr>
              <a:t>5</a:t>
            </a:r>
            <a:r>
              <a:rPr lang="en-US" sz="2400" b="1" baseline="30000" dirty="0">
                <a:latin typeface="Times New Roman" pitchFamily="18" charset="0"/>
                <a:ea typeface="Calibri"/>
                <a:cs typeface="Times New Roman" pitchFamily="18" charset="0"/>
              </a:rPr>
              <a:t>' </a:t>
            </a:r>
            <a:r>
              <a:rPr lang="en-US" sz="2400" b="1" dirty="0">
                <a:latin typeface="Times New Roman" pitchFamily="18" charset="0"/>
                <a:ea typeface="Calibri"/>
                <a:cs typeface="Times New Roman" pitchFamily="18" charset="0"/>
              </a:rPr>
              <a:t>PO</a:t>
            </a:r>
            <a:r>
              <a:rPr lang="en-US" sz="2400" b="1" baseline="-25000" dirty="0">
                <a:latin typeface="Times New Roman" pitchFamily="18" charset="0"/>
                <a:ea typeface="Calibri"/>
                <a:cs typeface="Times New Roman" pitchFamily="18" charset="0"/>
              </a:rPr>
              <a:t>4</a:t>
            </a:r>
            <a:r>
              <a:rPr lang="en-US" sz="2400" b="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(5 prime phosphate) group of one nucleotide and the </a:t>
            </a:r>
            <a:r>
              <a:rPr lang="en-US" sz="2400" b="1" dirty="0">
                <a:latin typeface="Times New Roman" pitchFamily="18" charset="0"/>
                <a:ea typeface="Calibri"/>
                <a:cs typeface="Times New Roman" pitchFamily="18" charset="0"/>
              </a:rPr>
              <a:t>3'OH </a:t>
            </a:r>
            <a:r>
              <a:rPr lang="en-US" sz="2400" dirty="0">
                <a:latin typeface="Times New Roman" pitchFamily="18" charset="0"/>
                <a:ea typeface="Calibri"/>
                <a:cs typeface="Times New Roman" pitchFamily="18" charset="0"/>
              </a:rPr>
              <a:t>(3 prime hydroxyl) group of the next. </a:t>
            </a:r>
            <a:r>
              <a:rPr lang="en-US" sz="2400" dirty="0" smtClean="0">
                <a:latin typeface="Times New Roman" pitchFamily="18" charset="0"/>
                <a:ea typeface="Calibri"/>
                <a:cs typeface="Times New Roman" pitchFamily="18" charset="0"/>
              </a:rPr>
              <a:t>  Joining </a:t>
            </a:r>
            <a:r>
              <a:rPr lang="en-US" sz="2400" dirty="0">
                <a:latin typeface="Times New Roman" pitchFamily="18" charset="0"/>
                <a:ea typeface="Calibri"/>
                <a:cs typeface="Times New Roman" pitchFamily="18" charset="0"/>
              </a:rPr>
              <a:t>of the nucleotides in this manner creates a series of alternating sugar and phosphate moieties, called the </a:t>
            </a:r>
            <a:r>
              <a:rPr lang="en-US" sz="2400" b="1" dirty="0">
                <a:latin typeface="Times New Roman" pitchFamily="18" charset="0"/>
                <a:ea typeface="Calibri"/>
                <a:cs typeface="Times New Roman" pitchFamily="18" charset="0"/>
              </a:rPr>
              <a:t>sugar-phosphate backbone</a:t>
            </a:r>
            <a:r>
              <a:rPr lang="en-US" sz="2400" dirty="0">
                <a:latin typeface="Times New Roman" pitchFamily="18" charset="0"/>
                <a:ea typeface="Calibri"/>
                <a:cs typeface="Times New Roman" pitchFamily="18" charset="0"/>
              </a:rPr>
              <a:t>. </a:t>
            </a:r>
            <a:endParaRPr lang="ar-IQ" sz="2400" dirty="0">
              <a:latin typeface="Times New Roman" pitchFamily="18" charset="0"/>
              <a:cs typeface="Times New Roman" pitchFamily="18" charset="0"/>
            </a:endParaRPr>
          </a:p>
        </p:txBody>
      </p:sp>
      <p:pic>
        <p:nvPicPr>
          <p:cNvPr id="3" name="Picture 4" descr="Image result for pictures of deoxyribose and ribose su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293096"/>
            <a:ext cx="567848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055185" y="2402304"/>
            <a:ext cx="274434" cy="669542"/>
          </a:xfrm>
          <a:prstGeom prst="rect">
            <a:avLst/>
          </a:prstGeom>
        </p:spPr>
        <p:txBody>
          <a:bodyPr wrap="none">
            <a:spAutoFit/>
          </a:bodyPr>
          <a:lstStyle/>
          <a:p>
            <a:pPr algn="justLow" rtl="0">
              <a:lnSpc>
                <a:spcPct val="150000"/>
              </a:lnSpc>
              <a:spcAft>
                <a:spcPts val="0"/>
              </a:spcAft>
            </a:pPr>
            <a:r>
              <a:rPr lang="en-US" sz="2800" dirty="0" smtClean="0">
                <a:effectLst/>
                <a:latin typeface="Times New Roman"/>
                <a:ea typeface="Calibri"/>
                <a:cs typeface="Arial"/>
              </a:rPr>
              <a:t> </a:t>
            </a:r>
            <a:endParaRPr lang="en-US" sz="2800" dirty="0">
              <a:effectLst/>
              <a:latin typeface="Calibri"/>
              <a:ea typeface="Calibri"/>
              <a:cs typeface="Arial"/>
            </a:endParaRPr>
          </a:p>
        </p:txBody>
      </p:sp>
      <p:pic>
        <p:nvPicPr>
          <p:cNvPr id="8" name="Picture 2" descr="E:\73_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561662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7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48902"/>
            <a:ext cx="8568952" cy="3970318"/>
          </a:xfrm>
          <a:prstGeom prst="rect">
            <a:avLst/>
          </a:prstGeom>
        </p:spPr>
        <p:txBody>
          <a:bodyPr wrap="square">
            <a:spAutoFit/>
          </a:bodyPr>
          <a:lstStyle/>
          <a:p>
            <a:pPr algn="justLow" rtl="0">
              <a:lnSpc>
                <a:spcPct val="150000"/>
              </a:lnSpc>
              <a:spcAft>
                <a:spcPts val="0"/>
              </a:spcAft>
            </a:pPr>
            <a:r>
              <a:rPr lang="en-US" sz="2400" dirty="0">
                <a:latin typeface="Times New Roman"/>
                <a:ea typeface="Calibri"/>
                <a:cs typeface="Arial"/>
              </a:rPr>
              <a:t>Connected to each sugar is one of the nitrogenous bases, an adenine (A), thymine (T), guanine (G), or cytosine (C). Because of the chemical structure of the nucleotides and how they are joined, a single strand of DNA will always have a 5'PO4 group at one end and a 3'OH group at the other. These ends are often referred to as the 5' end and the 3' end and have important implications in DNA and RNA </a:t>
            </a:r>
            <a:r>
              <a:rPr lang="en-US" sz="2400" dirty="0" smtClean="0">
                <a:latin typeface="Times New Roman"/>
                <a:ea typeface="Calibri"/>
                <a:cs typeface="Arial"/>
              </a:rPr>
              <a:t>synthesis. </a:t>
            </a:r>
            <a:endParaRPr lang="en-US" sz="2400" dirty="0">
              <a:effectLst/>
              <a:latin typeface="Calibri"/>
              <a:ea typeface="Calibri"/>
              <a:cs typeface="Arial"/>
            </a:endParaRPr>
          </a:p>
        </p:txBody>
      </p:sp>
      <p:pic>
        <p:nvPicPr>
          <p:cNvPr id="4" name="Picture 2" descr="Image result for pictures of nitrogen 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4781" y="3212976"/>
            <a:ext cx="578167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260648"/>
            <a:ext cx="7920880" cy="3416320"/>
          </a:xfrm>
          <a:prstGeom prst="rect">
            <a:avLst/>
          </a:prstGeom>
        </p:spPr>
        <p:txBody>
          <a:bodyPr wrap="square">
            <a:spAutoFit/>
          </a:bodyPr>
          <a:lstStyle/>
          <a:p>
            <a:pPr lvl="0" algn="justLow" rtl="0">
              <a:lnSpc>
                <a:spcPct val="150000"/>
              </a:lnSpc>
            </a:pPr>
            <a:r>
              <a:rPr lang="en-US" sz="2400" dirty="0">
                <a:solidFill>
                  <a:prstClr val="black"/>
                </a:solidFill>
                <a:latin typeface="Times New Roman"/>
                <a:ea typeface="Calibri"/>
                <a:cs typeface="Arial"/>
              </a:rPr>
              <a:t>The DNA in a cell usually occurs as a double-stranded, helical structure. The two strands are held together by weak hydrogen bonds between the nitrogenous bases of the opposing strands. The characteristic bonding of A to T and G to C is called base pairing and is fundamental to the remarkable functionality of DNA. </a:t>
            </a:r>
            <a:endParaRPr lang="en-US" sz="2400" dirty="0">
              <a:solidFill>
                <a:prstClr val="black"/>
              </a:solidFill>
              <a:latin typeface="Calibri"/>
              <a:ea typeface="Calibri"/>
              <a:cs typeface="Arial"/>
            </a:endParaRPr>
          </a:p>
        </p:txBody>
      </p:sp>
      <p:pic>
        <p:nvPicPr>
          <p:cNvPr id="1026" name="Picture 2" descr="What is the energy of a hydrogen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48" y="3429000"/>
            <a:ext cx="48768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08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ictures of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48680"/>
            <a:ext cx="597666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5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13717</TotalTime>
  <Words>1712</Words>
  <Application>Microsoft Office PowerPoint</Application>
  <PresentationFormat>عرض على الشاشة (3:4)‏</PresentationFormat>
  <Paragraphs>159</Paragraphs>
  <Slides>35</Slides>
  <Notes>0</Notes>
  <HiddenSlides>0</HiddenSlides>
  <MMClips>0</MMClips>
  <ScaleCrop>false</ScaleCrop>
  <HeadingPairs>
    <vt:vector size="4" baseType="variant">
      <vt:variant>
        <vt:lpstr>نسق</vt:lpstr>
      </vt:variant>
      <vt:variant>
        <vt:i4>2</vt:i4>
      </vt:variant>
      <vt:variant>
        <vt:lpstr>عناوين الشرائح</vt:lpstr>
      </vt:variant>
      <vt:variant>
        <vt:i4>35</vt:i4>
      </vt:variant>
    </vt:vector>
  </HeadingPairs>
  <TitlesOfParts>
    <vt:vector size="37" baseType="lpstr">
      <vt:lpstr>انقلاب</vt:lpstr>
      <vt:lpstr>1_انقلاب</vt:lpstr>
      <vt:lpstr>بسم الله الرحمن الرحيم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Eukaryotic Genome </vt:lpstr>
      <vt:lpstr>The Prokaryotic Genome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DR.Ahmed Saker 2O11</cp:lastModifiedBy>
  <cp:revision>152</cp:revision>
  <dcterms:created xsi:type="dcterms:W3CDTF">2016-10-12T07:45:43Z</dcterms:created>
  <dcterms:modified xsi:type="dcterms:W3CDTF">2020-12-23T17:06:35Z</dcterms:modified>
</cp:coreProperties>
</file>