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7" r:id="rId4"/>
    <p:sldId id="272" r:id="rId5"/>
    <p:sldId id="268" r:id="rId6"/>
    <p:sldId id="292" r:id="rId7"/>
    <p:sldId id="291" r:id="rId8"/>
    <p:sldId id="273" r:id="rId9"/>
    <p:sldId id="290" r:id="rId10"/>
    <p:sldId id="266" r:id="rId11"/>
  </p:sldIdLst>
  <p:sldSz cx="18288000" cy="10287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 Classic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AADD"/>
    <a:srgbClr val="A0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D20-803F-4EDE-A435-9246A689CBD3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A8E92-E66D-427F-B18C-B7332A290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8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A8E92-E66D-427F-B18C-B7332A2907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6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A8E92-E66D-427F-B18C-B7332A2907A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6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A8E92-E66D-427F-B18C-B7332A2907A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8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A8E92-E66D-427F-B18C-B7332A2907A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66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A8E92-E66D-427F-B18C-B7332A2907A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2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3639800" y="-1"/>
            <a:ext cx="5103223" cy="10287001"/>
          </a:xfrm>
          <a:prstGeom prst="rect">
            <a:avLst/>
          </a:prstGeom>
          <a:solidFill>
            <a:srgbClr val="87AAD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GB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441" b="3117"/>
          <a:stretch>
            <a:fillRect/>
          </a:stretch>
        </p:blipFill>
        <p:spPr>
          <a:xfrm>
            <a:off x="0" y="6004383"/>
            <a:ext cx="5154374" cy="42826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-152400" y="3338508"/>
            <a:ext cx="13566126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13"/>
              </a:lnSpc>
            </a:pPr>
            <a:r>
              <a:rPr lang="en-GB" sz="9642" spc="67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Oral Ulceration</a:t>
            </a:r>
            <a:endParaRPr lang="en-US" sz="9642" spc="674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76800" y="7035515"/>
            <a:ext cx="8689325" cy="191930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 spc="189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By:</a:t>
            </a:r>
          </a:p>
          <a:p>
            <a:pPr>
              <a:lnSpc>
                <a:spcPts val="3779"/>
              </a:lnSpc>
            </a:pPr>
            <a:r>
              <a:rPr lang="en-US" sz="2700" spc="189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Dr. Ahmed Salih Khudhur</a:t>
            </a:r>
            <a:br>
              <a:rPr lang="en-US" sz="2700" spc="189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700" spc="189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BDS, MSc, PhD Newcastle University/ UK</a:t>
            </a:r>
          </a:p>
          <a:p>
            <a:pPr>
              <a:lnSpc>
                <a:spcPts val="3779"/>
              </a:lnSpc>
            </a:pPr>
            <a:r>
              <a:rPr lang="ar-IQ" sz="2800" b="1" spc="189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دكتور احمد صالح خضر</a:t>
            </a:r>
            <a:endParaRPr lang="en-US" sz="2800" b="1" spc="189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676635" y="145588"/>
            <a:ext cx="5029551" cy="2776950"/>
            <a:chOff x="13258448" y="145588"/>
            <a:chExt cx="5029551" cy="277695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003034" y="145588"/>
              <a:ext cx="1284965" cy="1284965"/>
            </a:xfrm>
            <a:prstGeom prst="rect">
              <a:avLst/>
            </a:prstGeom>
          </p:spPr>
        </p:pic>
        <p:sp>
          <p:nvSpPr>
            <p:cNvPr id="5" name="AutoShape 5"/>
            <p:cNvSpPr/>
            <p:nvPr/>
          </p:nvSpPr>
          <p:spPr>
            <a:xfrm>
              <a:off x="14775094" y="2400300"/>
              <a:ext cx="1799783" cy="28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258448" y="145588"/>
              <a:ext cx="1344028" cy="1344028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3930462" y="1491370"/>
              <a:ext cx="3489047" cy="62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b="1" spc="197" dirty="0">
                  <a:solidFill>
                    <a:schemeClr val="tx2">
                      <a:lumMod val="75000"/>
                    </a:schemeClr>
                  </a:solidFill>
                  <a:latin typeface="Montserrat Classic"/>
                </a:rPr>
                <a:t>UNIVERSITY OF MOSUL</a:t>
              </a:r>
            </a:p>
            <a:p>
              <a:pPr algn="r">
                <a:lnSpc>
                  <a:spcPts val="2520"/>
                </a:lnSpc>
              </a:pPr>
              <a:r>
                <a:rPr lang="en-US" sz="1800" b="1" spc="197" dirty="0">
                  <a:solidFill>
                    <a:schemeClr val="tx2">
                      <a:lumMod val="75000"/>
                    </a:schemeClr>
                  </a:solidFill>
                  <a:latin typeface="Montserrat Classic"/>
                </a:rPr>
                <a:t>COLLEGE OF DENTISTRY</a:t>
              </a: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14337980" y="2601937"/>
              <a:ext cx="2796815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3200" b="1" spc="197" dirty="0">
                  <a:solidFill>
                    <a:schemeClr val="tx2">
                      <a:lumMod val="75000"/>
                    </a:schemeClr>
                  </a:solidFill>
                  <a:latin typeface="Montserrat Classic"/>
                </a:rPr>
                <a:t>2020-2021</a:t>
              </a:r>
            </a:p>
          </p:txBody>
        </p:sp>
      </p:grpSp>
      <p:sp>
        <p:nvSpPr>
          <p:cNvPr id="12" name="TextBox 9"/>
          <p:cNvSpPr txBox="1"/>
          <p:nvPr/>
        </p:nvSpPr>
        <p:spPr>
          <a:xfrm>
            <a:off x="14249281" y="7739169"/>
            <a:ext cx="368778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spc="197" dirty="0">
                <a:solidFill>
                  <a:schemeClr val="tx2">
                    <a:lumMod val="75000"/>
                  </a:schemeClr>
                </a:solidFill>
                <a:latin typeface="Montserrat Classic"/>
              </a:rPr>
              <a:t>Department of Oral and Maxillofacial Surgery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914400" y="471922"/>
            <a:ext cx="3687782" cy="813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3200" b="1" spc="197" dirty="0">
                <a:solidFill>
                  <a:srgbClr val="FFFFFF"/>
                </a:solidFill>
                <a:latin typeface="Montserrat Classic"/>
              </a:rPr>
              <a:t>Department of:</a:t>
            </a:r>
          </a:p>
          <a:p>
            <a:pPr algn="ctr"/>
            <a:r>
              <a:rPr lang="en-US" sz="3200" b="1" spc="197" dirty="0">
                <a:solidFill>
                  <a:srgbClr val="FFFFFF"/>
                </a:solidFill>
                <a:latin typeface="Montserrat Classic"/>
              </a:rPr>
              <a:t>HERE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3218709" y="-50376"/>
            <a:ext cx="5103223" cy="10287001"/>
          </a:xfrm>
          <a:prstGeom prst="rect">
            <a:avLst/>
          </a:prstGeom>
          <a:solidFill>
            <a:srgbClr val="87AAD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5" name="AutoShape 5"/>
          <p:cNvSpPr/>
          <p:nvPr/>
        </p:nvSpPr>
        <p:spPr>
          <a:xfrm>
            <a:off x="14870428" y="1249994"/>
            <a:ext cx="1799783" cy="2895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9"/>
          <p:cNvSpPr txBox="1"/>
          <p:nvPr/>
        </p:nvSpPr>
        <p:spPr>
          <a:xfrm>
            <a:off x="1937084" y="2061508"/>
            <a:ext cx="9067800" cy="389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6000" b="1" spc="197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Classic"/>
              </a:rPr>
              <a:t>THE END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218708" y="82917"/>
            <a:ext cx="5103221" cy="1895642"/>
            <a:chOff x="13184777" y="63259"/>
            <a:chExt cx="5103221" cy="189564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003033" y="63259"/>
              <a:ext cx="1284965" cy="128496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184777" y="63259"/>
              <a:ext cx="1344028" cy="1344028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4414180" y="439807"/>
              <a:ext cx="2644415" cy="5909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200" b="1" spc="197" dirty="0">
                  <a:solidFill>
                    <a:srgbClr val="FFFFFF"/>
                  </a:solidFill>
                  <a:latin typeface="Montserrat Classic"/>
                </a:rPr>
                <a:t>UNIVERSITY OF MOSUL</a:t>
              </a:r>
            </a:p>
            <a:p>
              <a:pPr algn="ctr">
                <a:lnSpc>
                  <a:spcPts val="2520"/>
                </a:lnSpc>
              </a:pPr>
              <a:r>
                <a:rPr lang="en-US" sz="1200" b="1" spc="197" dirty="0">
                  <a:solidFill>
                    <a:srgbClr val="FFFFFF"/>
                  </a:solidFill>
                  <a:latin typeface="Montserrat Classic"/>
                </a:rPr>
                <a:t>COLLEGE OF DENTISTRY</a:t>
              </a: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14504742" y="1638300"/>
              <a:ext cx="2796815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3200" b="1" spc="197" dirty="0">
                  <a:solidFill>
                    <a:srgbClr val="FFFFFF"/>
                  </a:solidFill>
                  <a:latin typeface="Montserrat Classic"/>
                </a:rPr>
                <a:t>2020-2021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71021"/>
            <a:ext cx="12419597" cy="6609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619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4B8DF0-328E-4D5D-BABE-86515C73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" y="67424"/>
            <a:ext cx="18274145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9837AB-6774-4CA2-B350-95587264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1535"/>
            <a:ext cx="18288000" cy="8418041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3BDE77-8DAE-414C-83B3-95DB3C39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95" y="1485669"/>
            <a:ext cx="12833105" cy="85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9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4B8DF0-328E-4D5D-BABE-86515C73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" y="67424"/>
            <a:ext cx="18274145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Examine an Ulcer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9837AB-6774-4CA2-B350-95587264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1535"/>
            <a:ext cx="18288000" cy="8418041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1AFB7-E308-40E0-B564-56645D9A4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4580776"/>
            <a:ext cx="7510552" cy="563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607F6-1D40-475F-BE30-CEF1611BC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45" y="1111727"/>
            <a:ext cx="8803355" cy="340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28E80-7ECD-4F99-A66E-11344E47F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966" y="2903742"/>
            <a:ext cx="9742252" cy="73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8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4B8DF0-328E-4D5D-BABE-86515C73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" y="0"/>
            <a:ext cx="18274145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Examine an Ulcer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9837AB-6774-4CA2-B350-95587264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1535"/>
            <a:ext cx="18288000" cy="8418041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78AF6B-289F-46FB-9B45-60E499639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67956"/>
            <a:ext cx="13073743" cy="91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4B8DF0-328E-4D5D-BABE-86515C73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" y="67424"/>
            <a:ext cx="18274145" cy="1143000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Examine an Ulcer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9837AB-6774-4CA2-B350-95587264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1535"/>
            <a:ext cx="18288000" cy="8418041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1810EF16-B9DF-485F-AAA4-F24358435164}"/>
              </a:ext>
            </a:extLst>
          </p:cNvPr>
          <p:cNvSpPr txBox="1">
            <a:spLocks/>
          </p:cNvSpPr>
          <p:nvPr/>
        </p:nvSpPr>
        <p:spPr>
          <a:xfrm>
            <a:off x="13855" y="952500"/>
            <a:ext cx="18260289" cy="9267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F497D"/>
              </a:buClr>
              <a:buNone/>
            </a:pPr>
            <a:r>
              <a:rPr lang="en-GB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examining a patient with an oral ulcer, ask about the following: </a:t>
            </a:r>
          </a:p>
          <a:p>
            <a:pPr marL="0" indent="0">
              <a:buClr>
                <a:srgbClr val="1F497D"/>
              </a:buClr>
              <a:buNone/>
            </a:pPr>
            <a:endParaRPr lang="en-GB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n-GB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the ulcer:</a:t>
            </a:r>
          </a:p>
          <a:p>
            <a:pPr marL="0" indent="0">
              <a:buClr>
                <a:srgbClr val="1F497D"/>
              </a:buClr>
              <a:buNone/>
            </a:pPr>
            <a:r>
              <a:rPr lang="en-GB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1. According to the patient’s chief complain, is the ulcer painful?</a:t>
            </a:r>
          </a:p>
          <a:p>
            <a:pPr marL="0" indent="0">
              <a:buClr>
                <a:srgbClr val="1F497D"/>
              </a:buClr>
              <a:buNone/>
            </a:pPr>
            <a:r>
              <a:rPr lang="en-GB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According to the patient’s chief complain, does the patient know the duration? or was it noticed by another clinician who referred the patient to you?</a:t>
            </a:r>
          </a:p>
          <a:p>
            <a:pPr marL="0" indent="0">
              <a:buClr>
                <a:srgbClr val="1F497D"/>
              </a:buClr>
              <a:buNone/>
            </a:pPr>
            <a:r>
              <a:rPr lang="en-GB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3. Can the patient recall any possible cause?</a:t>
            </a:r>
          </a:p>
          <a:p>
            <a:pPr marL="0" indent="0">
              <a:buClr>
                <a:srgbClr val="1F497D"/>
              </a:buClr>
              <a:buNone/>
            </a:pPr>
            <a:r>
              <a:rPr lang="en-GB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4. Recurrent or not?</a:t>
            </a:r>
          </a:p>
          <a:p>
            <a:pPr marL="0" indent="0">
              <a:buClr>
                <a:srgbClr val="1F497D"/>
              </a:buClr>
              <a:buNone/>
            </a:pPr>
            <a:endParaRPr lang="en-GB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n-GB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dental history?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v"/>
            </a:pPr>
            <a:endParaRPr lang="en-GB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n-GB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history?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v"/>
            </a:pPr>
            <a:endParaRPr lang="en-GB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n-GB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history?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v"/>
            </a:pPr>
            <a:endParaRPr lang="en-GB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n-GB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history?</a:t>
            </a:r>
          </a:p>
          <a:p>
            <a:pPr marL="0" indent="0">
              <a:buClr>
                <a:srgbClr val="1F497D"/>
              </a:buClr>
              <a:buNone/>
            </a:pPr>
            <a:endParaRPr lang="en-GB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F497D"/>
              </a:buClr>
              <a:buNone/>
            </a:pPr>
            <a:endParaRPr lang="en-US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F497D"/>
              </a:buClr>
              <a:buNone/>
            </a:pPr>
            <a:endParaRPr lang="en-US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Ø"/>
            </a:pPr>
            <a:endParaRPr lang="en-US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F497D"/>
              </a:buClr>
              <a:buNone/>
            </a:pPr>
            <a:endParaRPr lang="en-US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4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4B8DF0-328E-4D5D-BABE-86515C73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" y="67424"/>
            <a:ext cx="18274145" cy="1143000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Examine an Ulcer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9837AB-6774-4CA2-B350-95587264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1535"/>
            <a:ext cx="18288000" cy="8418041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1810EF16-B9DF-485F-AAA4-F24358435164}"/>
              </a:ext>
            </a:extLst>
          </p:cNvPr>
          <p:cNvSpPr txBox="1">
            <a:spLocks/>
          </p:cNvSpPr>
          <p:nvPr/>
        </p:nvSpPr>
        <p:spPr>
          <a:xfrm>
            <a:off x="13855" y="952500"/>
            <a:ext cx="18260289" cy="9267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F497D"/>
              </a:buClr>
              <a:buNone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examining a patient with an oral ulcer, inspect the following:                                          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Location (position)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Size and shape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Color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Edge and floor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Surrounding area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Tender to palpation?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Base: Relation to the underlying structures? (Loose, Firm or Fixed/ Indurated)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Regional lymph nodes</a:t>
            </a:r>
          </a:p>
          <a:p>
            <a:pPr marL="0" indent="0">
              <a:buClr>
                <a:srgbClr val="1F497D"/>
              </a:buClr>
              <a:buNone/>
            </a:pPr>
            <a:endParaRPr lang="en-GB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necessary and to exclude a disease/ condition (differential diagnosis) or to confirm the diagnosis, you may send the patient for investigations such as:</a:t>
            </a:r>
          </a:p>
          <a:p>
            <a:pPr marL="0" indent="0">
              <a:buClr>
                <a:srgbClr val="1F497D"/>
              </a:buClr>
              <a:buNone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Biopsy  # Microbiological &amp; Immunological tests   # Haematological tests </a:t>
            </a:r>
          </a:p>
          <a:p>
            <a:pPr marL="0" indent="0">
              <a:buClr>
                <a:srgbClr val="1F497D"/>
              </a:buClr>
              <a:buNone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Imaging (MRI, CT scan, CBCT, PET scan…)     # Further investigations…..</a:t>
            </a:r>
          </a:p>
          <a:p>
            <a:pPr marL="0" indent="0">
              <a:buClr>
                <a:srgbClr val="1F497D"/>
              </a:buClr>
              <a:buNone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scan:  positron emission tomography </a:t>
            </a:r>
          </a:p>
        </p:txBody>
      </p:sp>
    </p:spTree>
    <p:extLst>
      <p:ext uri="{BB962C8B-B14F-4D97-AF65-F5344CB8AC3E}">
        <p14:creationId xmlns:p14="http://schemas.microsoft.com/office/powerpoint/2010/main" val="87399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4B8DF0-328E-4D5D-BABE-86515C73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" y="67424"/>
            <a:ext cx="18274145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Oral Ulceration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9837AB-6774-4CA2-B350-95587264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1535"/>
            <a:ext cx="18288000" cy="8418041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1810EF16-B9DF-485F-AAA4-F24358435164}"/>
              </a:ext>
            </a:extLst>
          </p:cNvPr>
          <p:cNvSpPr txBox="1">
            <a:spLocks/>
          </p:cNvSpPr>
          <p:nvPr/>
        </p:nvSpPr>
        <p:spPr>
          <a:xfrm>
            <a:off x="13855" y="952500"/>
            <a:ext cx="18260289" cy="9267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F497D"/>
              </a:buClr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Ulcers divided clinically </a:t>
            </a:r>
          </a:p>
          <a:p>
            <a:pPr marL="0" indent="0">
              <a:buClr>
                <a:srgbClr val="1F497D"/>
              </a:buClr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F497D"/>
              </a:buClr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</a:p>
          <a:p>
            <a:pPr marL="0" indent="0">
              <a:buClr>
                <a:srgbClr val="1F497D"/>
              </a:buClr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Persistent                             Recurrent </a:t>
            </a:r>
          </a:p>
          <a:p>
            <a:pPr marL="0" indent="0">
              <a:buClr>
                <a:srgbClr val="1F497D"/>
              </a:buClr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F497D"/>
              </a:buClr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Which is a useful first step in differential diagnosis</a:t>
            </a:r>
          </a:p>
          <a:p>
            <a:pPr marL="0" indent="0">
              <a:buClr>
                <a:srgbClr val="1F497D"/>
              </a:buClr>
              <a:buFont typeface="Arial" pitchFamily="34" charset="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oral ulcers heal after a few days to 2 weeks (maximum duration) depending on their size and location, more rapidly on the floor of mouth or buccal mucosa (non-keratinized mucosa) than on the palate or gingivae (Keratinized mucosa).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Recurrent oral ulcers recur singly or in groups at the same or different sites. </a:t>
            </a:r>
          </a:p>
          <a:p>
            <a:pPr marL="0" indent="0">
              <a:buClr>
                <a:srgbClr val="1F497D"/>
              </a:buClr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F497D"/>
              </a:buClr>
              <a:buFont typeface="Arial" pitchFamily="34" charset="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to distinguish recurrent oral ulceration which has a few causes, from recurrent aphthous ulceration (RAU/RAS) which is a specific ulcer (condition).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6C7FC9E-94F2-4F9F-9E18-12CE98CD8479}"/>
              </a:ext>
            </a:extLst>
          </p:cNvPr>
          <p:cNvSpPr/>
          <p:nvPr/>
        </p:nvSpPr>
        <p:spPr>
          <a:xfrm rot="18212027" flipH="1">
            <a:off x="6870988" y="2315878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584C24-6A39-49BA-AFE4-3611DEDC6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0390" flipH="1">
            <a:off x="8965166" y="2000375"/>
            <a:ext cx="982438" cy="1224286"/>
          </a:xfrm>
          <a:prstGeom prst="rect">
            <a:avLst/>
          </a:prstGeom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4F0461E-DD61-4642-BE38-7550F1245269}"/>
              </a:ext>
            </a:extLst>
          </p:cNvPr>
          <p:cNvSpPr/>
          <p:nvPr/>
        </p:nvSpPr>
        <p:spPr>
          <a:xfrm>
            <a:off x="2514600" y="4076700"/>
            <a:ext cx="637310" cy="7321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7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4B8DF0-328E-4D5D-BABE-86515C73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" y="67424"/>
            <a:ext cx="18274145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Oral Ulceration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9837AB-6774-4CA2-B350-95587264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1535"/>
            <a:ext cx="18288000" cy="8418041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1810EF16-B9DF-485F-AAA4-F24358435164}"/>
              </a:ext>
            </a:extLst>
          </p:cNvPr>
          <p:cNvSpPr txBox="1">
            <a:spLocks/>
          </p:cNvSpPr>
          <p:nvPr/>
        </p:nvSpPr>
        <p:spPr>
          <a:xfrm>
            <a:off x="13855" y="952500"/>
            <a:ext cx="18260289" cy="9267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F497D"/>
              </a:buClr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Ulcers can be                                                      According to Number</a:t>
            </a:r>
          </a:p>
          <a:p>
            <a:pPr marL="0" indent="0">
              <a:buClr>
                <a:srgbClr val="1F497D"/>
              </a:buClr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F497D"/>
              </a:buClr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</a:p>
          <a:p>
            <a:pPr marL="0" indent="0">
              <a:buClr>
                <a:srgbClr val="1F497D"/>
              </a:buClr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Primary             Secondary                                        Single                Multiple</a:t>
            </a:r>
          </a:p>
          <a:p>
            <a:pPr marL="0" indent="0">
              <a:buClr>
                <a:srgbClr val="1F497D"/>
              </a:buClr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buClr>
                <a:srgbClr val="1F497D"/>
              </a:buClr>
              <a:buNone/>
            </a:pPr>
            <a:r>
              <a:rPr 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classification according to etiology:</a:t>
            </a:r>
          </a:p>
          <a:p>
            <a:pPr marL="514350" lvl="0" indent="-514350" algn="l" rtl="0">
              <a:buClr>
                <a:srgbClr val="1F497D"/>
              </a:buClr>
              <a:buAutoNum type="arabicPeriod"/>
            </a:pPr>
            <a:r>
              <a:rPr 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Traumatic </a:t>
            </a:r>
          </a:p>
          <a:p>
            <a:pPr marL="0" lvl="0" indent="0" algn="l" rtl="0">
              <a:buClr>
                <a:srgbClr val="1F497D"/>
              </a:buClr>
              <a:buNone/>
            </a:pPr>
            <a:endParaRPr lang="en-US" sz="3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buClr>
                <a:srgbClr val="1F497D"/>
              </a:buClr>
              <a:buNone/>
            </a:pPr>
            <a:r>
              <a:rPr 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Infective</a:t>
            </a:r>
          </a:p>
          <a:p>
            <a:pPr algn="l" rtl="0">
              <a:buClr>
                <a:srgbClr val="1F497D"/>
              </a:buClr>
            </a:pPr>
            <a:r>
              <a:rPr 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infection such as: Acute necrotizing ulcerative gingivitis &amp;  Noma</a:t>
            </a:r>
          </a:p>
          <a:p>
            <a:pPr algn="l" rtl="0">
              <a:buClr>
                <a:srgbClr val="1F497D"/>
              </a:buClr>
            </a:pPr>
            <a:r>
              <a:rPr 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infection such as: Tuberculosis, Syphilis, Histoplasmosis </a:t>
            </a:r>
          </a:p>
          <a:p>
            <a:pPr algn="l" rtl="0">
              <a:buClr>
                <a:srgbClr val="1F497D"/>
              </a:buClr>
            </a:pPr>
            <a:r>
              <a:rPr 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Viral  infections such as: Herpes viruses  </a:t>
            </a:r>
          </a:p>
          <a:p>
            <a:pPr marL="0" indent="0" algn="l" rtl="0">
              <a:buClr>
                <a:srgbClr val="1F497D"/>
              </a:buClr>
              <a:buNone/>
            </a:pPr>
            <a:r>
              <a:rPr 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  <a:p>
            <a:pPr marL="0" lvl="0" indent="0" algn="l" rtl="0">
              <a:buClr>
                <a:srgbClr val="1F497D"/>
              </a:buClr>
              <a:buNone/>
            </a:pPr>
            <a:r>
              <a:rPr 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Miscellaneous causes ( RAS/RAU, </a:t>
            </a:r>
            <a:r>
              <a:rPr lang="en-US" sz="31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Behçet’s</a:t>
            </a:r>
            <a:r>
              <a:rPr 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disease, IBD, Cyc. N, EM, SJS/TEN,  Oral mucositis, Pemphigus &amp; MMP, Oral cancer, ulcers associated with oral &amp; systemic diseases</a:t>
            </a:r>
          </a:p>
          <a:p>
            <a:pPr marL="0" indent="0">
              <a:buClr>
                <a:srgbClr val="1F497D"/>
              </a:buClr>
              <a:buFont typeface="Arial" pitchFamily="34" charset="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F497D"/>
              </a:buClr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6C7FC9E-94F2-4F9F-9E18-12CE98CD8479}"/>
              </a:ext>
            </a:extLst>
          </p:cNvPr>
          <p:cNvSpPr/>
          <p:nvPr/>
        </p:nvSpPr>
        <p:spPr>
          <a:xfrm rot="18212027" flipH="1">
            <a:off x="738205" y="2262851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584C24-6A39-49BA-AFE4-3611DEDC6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0390" flipH="1">
            <a:off x="2945367" y="1947346"/>
            <a:ext cx="982438" cy="1224286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51246519-9F7D-427F-84B7-75387A9CC497}"/>
              </a:ext>
            </a:extLst>
          </p:cNvPr>
          <p:cNvSpPr/>
          <p:nvPr/>
        </p:nvSpPr>
        <p:spPr>
          <a:xfrm rot="18212027" flipH="1">
            <a:off x="10071388" y="2262852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CC5FA3-CBD4-4187-8D46-0FE6883C8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0390" flipH="1">
            <a:off x="12698966" y="1947345"/>
            <a:ext cx="982438" cy="12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4B8DF0-328E-4D5D-BABE-86515C73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" y="67424"/>
            <a:ext cx="18274145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Oral Ulceration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9837AB-6774-4CA2-B350-95587264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1535"/>
            <a:ext cx="18288000" cy="8418041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800" b="1" u="sng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1810EF16-B9DF-485F-AAA4-F24358435164}"/>
              </a:ext>
            </a:extLst>
          </p:cNvPr>
          <p:cNvSpPr txBox="1">
            <a:spLocks/>
          </p:cNvSpPr>
          <p:nvPr/>
        </p:nvSpPr>
        <p:spPr>
          <a:xfrm>
            <a:off x="13855" y="952500"/>
            <a:ext cx="18260289" cy="9267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F497D"/>
              </a:buClr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F76C67-8723-4170-A1A7-C3307DA31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48357"/>
              </p:ext>
            </p:extLst>
          </p:nvPr>
        </p:nvGraphicFramePr>
        <p:xfrm>
          <a:off x="13854" y="952500"/>
          <a:ext cx="18260289" cy="10019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746">
                  <a:extLst>
                    <a:ext uri="{9D8B030D-6E8A-4147-A177-3AD203B41FA5}">
                      <a16:colId xmlns:a16="http://schemas.microsoft.com/office/drawing/2014/main" val="3398840711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3846161472"/>
                    </a:ext>
                  </a:extLst>
                </a:gridCol>
                <a:gridCol w="9511143">
                  <a:extLst>
                    <a:ext uri="{9D8B030D-6E8A-4147-A177-3AD203B41FA5}">
                      <a16:colId xmlns:a16="http://schemas.microsoft.com/office/drawing/2014/main" val="3067779911"/>
                    </a:ext>
                  </a:extLst>
                </a:gridCol>
              </a:tblGrid>
              <a:tr h="864426">
                <a:tc gridSpan="3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3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Important causes of oral mucosal ulcers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613195"/>
                  </a:ext>
                </a:extLst>
              </a:tr>
              <a:tr h="11167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Vesicular-bullous diseases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Ulceration without preceding vesiculation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32559"/>
                  </a:ext>
                </a:extLst>
              </a:tr>
              <a:tr h="2911385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Infectious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Primary herpetic stomatitis 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Herpes labialis 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Herpes zoster and chickenpox 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Hand-foot-and-mouth disease 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Herpangina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Measles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Glandular fever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Tuberculosis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Syphilis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707497"/>
                  </a:ext>
                </a:extLst>
              </a:tr>
              <a:tr h="2911385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Non-infectious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Pemphigus vulgaris 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Mucous membrane pemphigoid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Linear IgA disease 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Dermatitis herpetiformis 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Bullous erythema multiforme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Traumatic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Aphthous stomatitis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Behçet’s</a:t>
                      </a: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disease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HIV-associated mucosal ulcers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Lichen planus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Lupus erythematosus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Eosinophilic ulceration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Wegener’s granulomatosis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Some mucosal drug reactions</a:t>
                      </a:r>
                    </a:p>
                    <a:p>
                      <a:pPr marL="0" lvl="0" indent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en-GB" sz="2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Carcinoma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39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276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575</Words>
  <Application>Microsoft Office PowerPoint</Application>
  <PresentationFormat>Custom</PresentationFormat>
  <Paragraphs>215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Wingdings</vt:lpstr>
      <vt:lpstr>Arial Black</vt:lpstr>
      <vt:lpstr>Arial</vt:lpstr>
      <vt:lpstr>Calibri</vt:lpstr>
      <vt:lpstr>Montserrat Classic</vt:lpstr>
      <vt:lpstr>Office Theme</vt:lpstr>
      <vt:lpstr>PowerPoint Presentation</vt:lpstr>
      <vt:lpstr>Introduction</vt:lpstr>
      <vt:lpstr>How to Examine an Ulcer</vt:lpstr>
      <vt:lpstr>How to Examine an Ulcer</vt:lpstr>
      <vt:lpstr>How to Examine an Ulcer</vt:lpstr>
      <vt:lpstr>How to Examine an Ulcer</vt:lpstr>
      <vt:lpstr>Classification of Oral Ulceration</vt:lpstr>
      <vt:lpstr>Classification of Oral Ulceration</vt:lpstr>
      <vt:lpstr>Classification of Oral Ulceration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Bullying Education Presentation</dc:title>
  <cp:lastModifiedBy>Ahmed Khudhur</cp:lastModifiedBy>
  <cp:revision>66</cp:revision>
  <dcterms:created xsi:type="dcterms:W3CDTF">2006-08-16T00:00:00Z</dcterms:created>
  <dcterms:modified xsi:type="dcterms:W3CDTF">2021-01-13T20:53:48Z</dcterms:modified>
  <dc:identifier>DAEKmDzU_e4</dc:identifier>
</cp:coreProperties>
</file>