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87" r:id="rId3"/>
    <p:sldId id="291" r:id="rId4"/>
    <p:sldId id="292" r:id="rId5"/>
    <p:sldId id="293" r:id="rId6"/>
    <p:sldId id="294" r:id="rId7"/>
    <p:sldId id="295" r:id="rId8"/>
    <p:sldId id="296" r:id="rId9"/>
    <p:sldId id="288" r:id="rId10"/>
    <p:sldId id="289" r:id="rId11"/>
    <p:sldId id="290"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AA6965E-5AF5-4252-9899-4822D88B3BA9}" type="datetimeFigureOut">
              <a:rPr lang="ar-IQ" smtClean="0"/>
              <a:t>02/01/1438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321306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A6965E-5AF5-4252-9899-4822D88B3BA9}" type="datetimeFigureOut">
              <a:rPr lang="ar-IQ" smtClean="0"/>
              <a:t>02/01/1438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294938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A6965E-5AF5-4252-9899-4822D88B3BA9}" type="datetimeFigureOut">
              <a:rPr lang="ar-IQ" smtClean="0"/>
              <a:t>02/01/1438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74224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AA6965E-5AF5-4252-9899-4822D88B3BA9}" type="datetimeFigureOut">
              <a:rPr lang="ar-IQ" smtClean="0"/>
              <a:t>02/01/1438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630202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AA6965E-5AF5-4252-9899-4822D88B3BA9}" type="datetimeFigureOut">
              <a:rPr lang="ar-IQ" smtClean="0"/>
              <a:t>02/01/1438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3037503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AA6965E-5AF5-4252-9899-4822D88B3BA9}" type="datetimeFigureOut">
              <a:rPr lang="ar-IQ" smtClean="0"/>
              <a:t>02/01/1438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2632595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AA6965E-5AF5-4252-9899-4822D88B3BA9}" type="datetimeFigureOut">
              <a:rPr lang="ar-IQ" smtClean="0"/>
              <a:t>02/01/1438</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714139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AA6965E-5AF5-4252-9899-4822D88B3BA9}" type="datetimeFigureOut">
              <a:rPr lang="ar-IQ" smtClean="0"/>
              <a:t>02/01/1438</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137210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AA6965E-5AF5-4252-9899-4822D88B3BA9}" type="datetimeFigureOut">
              <a:rPr lang="ar-IQ" smtClean="0"/>
              <a:t>02/01/1438</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345091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A6965E-5AF5-4252-9899-4822D88B3BA9}" type="datetimeFigureOut">
              <a:rPr lang="ar-IQ" smtClean="0"/>
              <a:t>02/01/1438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356290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A6965E-5AF5-4252-9899-4822D88B3BA9}" type="datetimeFigureOut">
              <a:rPr lang="ar-IQ" smtClean="0"/>
              <a:t>02/01/1438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07B5EAA-0BFE-4351-97BB-5C62F1E6DC37}" type="slidenum">
              <a:rPr lang="ar-IQ" smtClean="0"/>
              <a:t>‹#›</a:t>
            </a:fld>
            <a:endParaRPr lang="ar-IQ"/>
          </a:p>
        </p:txBody>
      </p:sp>
    </p:spTree>
    <p:extLst>
      <p:ext uri="{BB962C8B-B14F-4D97-AF65-F5344CB8AC3E}">
        <p14:creationId xmlns:p14="http://schemas.microsoft.com/office/powerpoint/2010/main" val="427775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A6965E-5AF5-4252-9899-4822D88B3BA9}" type="datetimeFigureOut">
              <a:rPr lang="ar-IQ" smtClean="0"/>
              <a:t>02/01/1438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07B5EAA-0BFE-4351-97BB-5C62F1E6DC37}" type="slidenum">
              <a:rPr lang="ar-IQ" smtClean="0"/>
              <a:t>‹#›</a:t>
            </a:fld>
            <a:endParaRPr lang="ar-IQ"/>
          </a:p>
        </p:txBody>
      </p:sp>
    </p:spTree>
    <p:extLst>
      <p:ext uri="{BB962C8B-B14F-4D97-AF65-F5344CB8AC3E}">
        <p14:creationId xmlns:p14="http://schemas.microsoft.com/office/powerpoint/2010/main" val="322499350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836712"/>
            <a:ext cx="7772400" cy="1470025"/>
          </a:xfrm>
        </p:spPr>
        <p:txBody>
          <a:bodyPr>
            <a:normAutofit/>
          </a:bodyPr>
          <a:lstStyle/>
          <a:p>
            <a:pPr algn="justLow" rtl="0">
              <a:spcAft>
                <a:spcPts val="0"/>
              </a:spcAft>
            </a:pPr>
            <a:r>
              <a:rPr lang="en-US" b="1" dirty="0" smtClean="0">
                <a:effectLst/>
                <a:latin typeface="Times New Roman"/>
                <a:ea typeface="Times New Roman"/>
              </a:rPr>
              <a:t>Lecture-1 clinical immunology</a:t>
            </a:r>
            <a:r>
              <a:rPr lang="en-US" sz="2000" dirty="0" smtClean="0">
                <a:effectLst/>
                <a:latin typeface="Times New Roman"/>
                <a:ea typeface="Times New Roman"/>
              </a:rPr>
              <a:t/>
            </a:r>
            <a:br>
              <a:rPr lang="en-US" sz="2000" dirty="0" smtClean="0">
                <a:effectLst/>
                <a:latin typeface="Times New Roman"/>
                <a:ea typeface="Times New Roman"/>
              </a:rPr>
            </a:br>
            <a:endParaRPr lang="ar-IQ" dirty="0"/>
          </a:p>
        </p:txBody>
      </p:sp>
      <p:sp>
        <p:nvSpPr>
          <p:cNvPr id="3" name="عنوان فرعي 2"/>
          <p:cNvSpPr>
            <a:spLocks noGrp="1"/>
          </p:cNvSpPr>
          <p:nvPr>
            <p:ph type="subTitle" idx="1"/>
          </p:nvPr>
        </p:nvSpPr>
        <p:spPr>
          <a:xfrm>
            <a:off x="611560" y="2564904"/>
            <a:ext cx="6400800" cy="1752600"/>
          </a:xfrm>
        </p:spPr>
        <p:txBody>
          <a:bodyPr>
            <a:noAutofit/>
          </a:bodyPr>
          <a:lstStyle/>
          <a:p>
            <a:pPr marL="1371600" rtl="0">
              <a:spcAft>
                <a:spcPts val="0"/>
              </a:spcAft>
            </a:pPr>
            <a:r>
              <a:rPr lang="en-US" sz="4400" b="1" i="1" u="sng" dirty="0" smtClean="0">
                <a:effectLst/>
                <a:latin typeface="Times New Roman"/>
                <a:ea typeface="Times New Roman"/>
              </a:rPr>
              <a:t>The immune system</a:t>
            </a:r>
            <a:endParaRPr lang="en-US" sz="4400" b="1" dirty="0">
              <a:effectLst/>
              <a:latin typeface="Times New Roman"/>
              <a:ea typeface="Times New Roman"/>
            </a:endParaRPr>
          </a:p>
        </p:txBody>
      </p:sp>
    </p:spTree>
    <p:extLst>
      <p:ext uri="{BB962C8B-B14F-4D97-AF65-F5344CB8AC3E}">
        <p14:creationId xmlns:p14="http://schemas.microsoft.com/office/powerpoint/2010/main" val="8327339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775245"/>
            <a:ext cx="8229600" cy="4525963"/>
          </a:xfrm>
        </p:spPr>
        <p:txBody>
          <a:bodyPr>
            <a:noAutofit/>
          </a:bodyPr>
          <a:lstStyle/>
          <a:p>
            <a:pPr algn="l"/>
            <a:r>
              <a:rPr lang="en-US" sz="4800" b="1" dirty="0">
                <a:solidFill>
                  <a:prstClr val="black"/>
                </a:solidFill>
              </a:rPr>
              <a:t>Rather, an immune response is initiated at the site of infection(typically the mucosa or skin) &amp; then propagated &amp; refined in the </a:t>
            </a:r>
            <a:r>
              <a:rPr lang="en-US" sz="4800" b="1" i="1" dirty="0">
                <a:solidFill>
                  <a:prstClr val="black"/>
                </a:solidFill>
              </a:rPr>
              <a:t>secondary lymphoid organs(</a:t>
            </a:r>
            <a:r>
              <a:rPr lang="en-US" sz="4800" b="1" i="1" dirty="0" err="1">
                <a:solidFill>
                  <a:prstClr val="black"/>
                </a:solidFill>
              </a:rPr>
              <a:t>eg</a:t>
            </a:r>
            <a:r>
              <a:rPr lang="en-US" sz="4800" b="1" dirty="0">
                <a:solidFill>
                  <a:prstClr val="black"/>
                </a:solidFill>
              </a:rPr>
              <a:t>. Lymph nodes).</a:t>
            </a:r>
            <a:endParaRPr lang="ar-IQ" sz="6000" b="1" dirty="0"/>
          </a:p>
        </p:txBody>
      </p:sp>
    </p:spTree>
    <p:extLst>
      <p:ext uri="{BB962C8B-B14F-4D97-AF65-F5344CB8AC3E}">
        <p14:creationId xmlns:p14="http://schemas.microsoft.com/office/powerpoint/2010/main" val="3201197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548680"/>
            <a:ext cx="8229600" cy="4525963"/>
          </a:xfrm>
        </p:spPr>
        <p:txBody>
          <a:bodyPr>
            <a:noAutofit/>
          </a:bodyPr>
          <a:lstStyle/>
          <a:p>
            <a:pPr lvl="0" algn="l"/>
            <a:r>
              <a:rPr lang="en-US" sz="4800" b="1" dirty="0">
                <a:solidFill>
                  <a:prstClr val="black"/>
                </a:solidFill>
              </a:rPr>
              <a:t>After resolution of the infection, immunological memory specific for  the pathogen resides in cells(lymphocytes) in the spleen&amp; lymph nodes as well as being widely secreted in a molecular forms(antibodies)  </a:t>
            </a:r>
            <a:endParaRPr lang="ar-IQ" sz="4800" b="1" dirty="0">
              <a:solidFill>
                <a:prstClr val="black"/>
              </a:solidFill>
            </a:endParaRPr>
          </a:p>
          <a:p>
            <a:endParaRPr lang="ar-IQ" sz="5400" b="1" dirty="0"/>
          </a:p>
        </p:txBody>
      </p:sp>
    </p:spTree>
    <p:extLst>
      <p:ext uri="{BB962C8B-B14F-4D97-AF65-F5344CB8AC3E}">
        <p14:creationId xmlns:p14="http://schemas.microsoft.com/office/powerpoint/2010/main" val="3131113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764704"/>
            <a:ext cx="8229600" cy="4572000"/>
          </a:xfrm>
        </p:spPr>
        <p:txBody>
          <a:bodyPr>
            <a:noAutofit/>
          </a:bodyPr>
          <a:lstStyle/>
          <a:p>
            <a:pPr algn="l"/>
            <a:r>
              <a:rPr lang="en-US" sz="4400" b="1" dirty="0" smtClean="0">
                <a:effectLst/>
                <a:latin typeface="Times New Roman"/>
                <a:ea typeface="Times New Roman"/>
              </a:rPr>
              <a:t>The immune system is a network of cells, tissues, &amp; organs that work together to defend the body against attacks by "foreign" invaders&amp; destroy them. These are primarily microbes_ tiny organisms such as bacteria, parasites, &amp; fungi . </a:t>
            </a:r>
            <a:endParaRPr lang="ar-IQ" sz="4400" dirty="0"/>
          </a:p>
        </p:txBody>
      </p:sp>
    </p:spTree>
    <p:extLst>
      <p:ext uri="{BB962C8B-B14F-4D97-AF65-F5344CB8AC3E}">
        <p14:creationId xmlns:p14="http://schemas.microsoft.com/office/powerpoint/2010/main" val="3377896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1196752"/>
            <a:ext cx="8229600" cy="4572000"/>
          </a:xfrm>
        </p:spPr>
        <p:txBody>
          <a:bodyPr>
            <a:noAutofit/>
          </a:bodyPr>
          <a:lstStyle/>
          <a:p>
            <a:pPr algn="l"/>
            <a:r>
              <a:rPr lang="en-US" sz="3200" b="1" dirty="0"/>
              <a:t>Viruses also can cause infections ,but they are too primitive to be classified as living organisms. Animals of backbones called vertebrates have such advanced protective system &amp; human immune system is the most complex among other jawed vertebrates. The human body provides an ideal environment for many microbes. </a:t>
            </a:r>
            <a:endParaRPr lang="ar-IQ" sz="3200" dirty="0"/>
          </a:p>
        </p:txBody>
      </p:sp>
    </p:spTree>
    <p:extLst>
      <p:ext uri="{BB962C8B-B14F-4D97-AF65-F5344CB8AC3E}">
        <p14:creationId xmlns:p14="http://schemas.microsoft.com/office/powerpoint/2010/main" val="4014181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95536" y="692696"/>
            <a:ext cx="8229600" cy="4525963"/>
          </a:xfrm>
        </p:spPr>
        <p:txBody>
          <a:bodyPr>
            <a:noAutofit/>
          </a:bodyPr>
          <a:lstStyle/>
          <a:p>
            <a:pPr algn="l" rtl="0"/>
            <a:r>
              <a:rPr lang="en-US" sz="3200" b="1" dirty="0"/>
              <a:t>It is the immune system job to keep them out, or failing that, to seek out &amp; destroy them. It is amazingly complex. It is our free of charge body guard.</a:t>
            </a:r>
            <a:endParaRPr lang="en-US" sz="3200" dirty="0"/>
          </a:p>
          <a:p>
            <a:pPr algn="l"/>
            <a:r>
              <a:rPr lang="en-US" sz="3200" b="1" dirty="0"/>
              <a:t>Although there are millions of potentially harmful pathogens, no pathogen can invade or attack all organisms(humans &amp; non humans) because a pathogen's ability to cause harm requires a susceptible victim, &amp; not all organisms are susceptible </a:t>
            </a:r>
            <a:r>
              <a:rPr lang="en-US" sz="3200" b="1" dirty="0" smtClean="0"/>
              <a:t>to </a:t>
            </a:r>
            <a:r>
              <a:rPr lang="en-US" sz="3200" b="1" dirty="0"/>
              <a:t>same pathogens . </a:t>
            </a:r>
            <a:endParaRPr lang="ar-IQ" sz="3200" dirty="0"/>
          </a:p>
        </p:txBody>
      </p:sp>
    </p:spTree>
    <p:extLst>
      <p:ext uri="{BB962C8B-B14F-4D97-AF65-F5344CB8AC3E}">
        <p14:creationId xmlns:p14="http://schemas.microsoft.com/office/powerpoint/2010/main" val="23770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23528" y="1052736"/>
            <a:ext cx="8229600" cy="4525963"/>
          </a:xfrm>
        </p:spPr>
        <p:txBody>
          <a:bodyPr>
            <a:noAutofit/>
          </a:bodyPr>
          <a:lstStyle/>
          <a:p>
            <a:pPr algn="l" rtl="0"/>
            <a:r>
              <a:rPr lang="en-US" sz="3200" b="1" dirty="0"/>
              <a:t>for instance, the virus that cause AIDS in humans does not infect animals such as dogs. Similarly, humans are not susceptible to the viruses that cause mouse pox. Surprisingly, immune system has evolved to recognize self from non self tissues, thereby it can protect the host from pathogens and limits </a:t>
            </a:r>
            <a:r>
              <a:rPr lang="en-US" sz="3200" b="1" dirty="0" smtClean="0"/>
              <a:t>damage </a:t>
            </a:r>
            <a:r>
              <a:rPr lang="en-US" sz="3600" b="1" dirty="0" smtClean="0"/>
              <a:t>to </a:t>
            </a:r>
            <a:r>
              <a:rPr lang="en-US" sz="3600" b="1" dirty="0"/>
              <a:t>self tissue. </a:t>
            </a:r>
            <a:endParaRPr lang="en-US" sz="3600" dirty="0"/>
          </a:p>
        </p:txBody>
      </p:sp>
    </p:spTree>
    <p:extLst>
      <p:ext uri="{BB962C8B-B14F-4D97-AF65-F5344CB8AC3E}">
        <p14:creationId xmlns:p14="http://schemas.microsoft.com/office/powerpoint/2010/main" val="2763464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95536" y="1196752"/>
            <a:ext cx="8229600" cy="4525963"/>
          </a:xfrm>
        </p:spPr>
        <p:txBody>
          <a:bodyPr>
            <a:normAutofit lnSpcReduction="10000"/>
          </a:bodyPr>
          <a:lstStyle/>
          <a:p>
            <a:pPr algn="l" rtl="0"/>
            <a:r>
              <a:rPr lang="en-US" b="1" dirty="0"/>
              <a:t>Dysfunctions of immune system leads to a variety of diseases that may involve every part of the body.</a:t>
            </a:r>
            <a:endParaRPr lang="en-US" dirty="0"/>
          </a:p>
          <a:p>
            <a:pPr algn="l"/>
            <a:r>
              <a:rPr lang="en-US" b="1" dirty="0"/>
              <a:t>Over activity of various components of immune system leads to development of  allergic &amp;autoimmune disease.</a:t>
            </a:r>
            <a:endParaRPr lang="en-US" dirty="0"/>
          </a:p>
          <a:p>
            <a:pPr algn="l"/>
            <a:r>
              <a:rPr lang="en-US" b="1" dirty="0"/>
              <a:t> leukemia &amp;lymphomas are the results of </a:t>
            </a:r>
            <a:r>
              <a:rPr lang="en-US" b="1" dirty="0" smtClean="0"/>
              <a:t> </a:t>
            </a:r>
            <a:r>
              <a:rPr lang="en-US" b="1" dirty="0"/>
              <a:t>malignant transformation in the cells </a:t>
            </a:r>
            <a:r>
              <a:rPr lang="en-US" b="1" dirty="0" smtClean="0"/>
              <a:t>of the </a:t>
            </a:r>
            <a:r>
              <a:rPr lang="en-US" b="1" dirty="0"/>
              <a:t>immune system.</a:t>
            </a:r>
            <a:endParaRPr lang="en-US" dirty="0"/>
          </a:p>
        </p:txBody>
      </p:sp>
    </p:spTree>
    <p:extLst>
      <p:ext uri="{BB962C8B-B14F-4D97-AF65-F5344CB8AC3E}">
        <p14:creationId xmlns:p14="http://schemas.microsoft.com/office/powerpoint/2010/main" val="2182086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95536" y="620688"/>
            <a:ext cx="8229600" cy="4525963"/>
          </a:xfrm>
        </p:spPr>
        <p:txBody>
          <a:bodyPr>
            <a:noAutofit/>
          </a:bodyPr>
          <a:lstStyle/>
          <a:p>
            <a:pPr algn="l" rtl="0"/>
            <a:r>
              <a:rPr lang="en-US" sz="3600" b="1" dirty="0"/>
              <a:t>Two kinds of </a:t>
            </a:r>
            <a:r>
              <a:rPr lang="en-US" sz="3600" b="1" dirty="0" smtClean="0"/>
              <a:t>immunity:</a:t>
            </a:r>
            <a:endParaRPr lang="en-US" sz="3600" dirty="0"/>
          </a:p>
          <a:p>
            <a:pPr algn="l"/>
            <a:r>
              <a:rPr lang="en-US" sz="3600" b="1" i="1" dirty="0"/>
              <a:t>All animals posses a primitive system of defense against the pathogens to which they are susceptible. This defense is called the Innate, or natural immunity &amp; includes two parts, one part, called humoral innate immunity, involves a variety of substances found in the humors, or body fluids</a:t>
            </a:r>
            <a:r>
              <a:rPr lang="en-US" sz="2800" b="1" i="1" dirty="0"/>
              <a:t>. </a:t>
            </a:r>
            <a:endParaRPr lang="ar-IQ" sz="2800" dirty="0"/>
          </a:p>
        </p:txBody>
      </p:sp>
    </p:spTree>
    <p:extLst>
      <p:ext uri="{BB962C8B-B14F-4D97-AF65-F5344CB8AC3E}">
        <p14:creationId xmlns:p14="http://schemas.microsoft.com/office/powerpoint/2010/main" val="2325759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95536" y="404664"/>
            <a:ext cx="8229600" cy="4525963"/>
          </a:xfrm>
        </p:spPr>
        <p:txBody>
          <a:bodyPr>
            <a:noAutofit/>
          </a:bodyPr>
          <a:lstStyle/>
          <a:p>
            <a:pPr algn="l" rtl="0"/>
            <a:r>
              <a:rPr lang="en-US" sz="3600" b="1" i="1" dirty="0"/>
              <a:t>These substances interfere with the growth of pathogens or clump them together so that they can be eliminated from the body</a:t>
            </a:r>
            <a:r>
              <a:rPr lang="en-US" sz="3600" b="1" i="1" dirty="0" smtClean="0"/>
              <a:t>.</a:t>
            </a:r>
          </a:p>
          <a:p>
            <a:pPr algn="l" rtl="0"/>
            <a:r>
              <a:rPr lang="en-US" sz="3600" b="1" i="1" dirty="0" smtClean="0"/>
              <a:t> </a:t>
            </a:r>
            <a:r>
              <a:rPr lang="en-US" sz="3600" b="1" i="1" dirty="0"/>
              <a:t>The other part , called cellular innate immunity, is carried out by cells called phagocytes that ingest &amp; degrade, or "eat" pathogens&amp; by so-called natural killer cells that destroy certain cancerous cells</a:t>
            </a:r>
            <a:r>
              <a:rPr lang="en-US" sz="4000" b="1" i="1" dirty="0"/>
              <a:t>. </a:t>
            </a:r>
            <a:endParaRPr lang="en-US" sz="4000" dirty="0"/>
          </a:p>
        </p:txBody>
      </p:sp>
    </p:spTree>
    <p:extLst>
      <p:ext uri="{BB962C8B-B14F-4D97-AF65-F5344CB8AC3E}">
        <p14:creationId xmlns:p14="http://schemas.microsoft.com/office/powerpoint/2010/main" val="2271800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67544" y="476672"/>
            <a:ext cx="8229600" cy="4525963"/>
          </a:xfrm>
        </p:spPr>
        <p:txBody>
          <a:bodyPr>
            <a:noAutofit/>
          </a:bodyPr>
          <a:lstStyle/>
          <a:p>
            <a:pPr algn="l" rtl="0"/>
            <a:r>
              <a:rPr lang="en-US" sz="3200" b="1" i="1" dirty="0"/>
              <a:t>Innate immunity is non specific---that is , it is not directed against specific invaders but against any pathogens that enter the body. </a:t>
            </a:r>
            <a:endParaRPr lang="en-US" sz="3200" dirty="0"/>
          </a:p>
          <a:p>
            <a:pPr algn="l"/>
            <a:r>
              <a:rPr lang="en-US" sz="3200" b="1" i="1" dirty="0"/>
              <a:t>Only vertebrates have an additional &amp; more sophisticated system of defense mechanisms, called adaptive immunity ,that can recognize &amp;destroy specific substances. The defensive reaction of the adaptive immune system is called the immune response</a:t>
            </a:r>
            <a:r>
              <a:rPr lang="en-US" sz="2400" b="1" i="1" dirty="0"/>
              <a:t>. </a:t>
            </a:r>
            <a:endParaRPr lang="en-US" sz="2400" dirty="0"/>
          </a:p>
        </p:txBody>
      </p:sp>
    </p:spTree>
    <p:extLst>
      <p:ext uri="{BB962C8B-B14F-4D97-AF65-F5344CB8AC3E}">
        <p14:creationId xmlns:p14="http://schemas.microsoft.com/office/powerpoint/2010/main" val="54737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3029" y="404664"/>
            <a:ext cx="8229600" cy="4525963"/>
          </a:xfrm>
        </p:spPr>
        <p:txBody>
          <a:bodyPr>
            <a:noAutofit/>
          </a:bodyPr>
          <a:lstStyle/>
          <a:p>
            <a:pPr algn="l"/>
            <a:r>
              <a:rPr lang="en-US" sz="4400" b="1" dirty="0" smtClean="0"/>
              <a:t>Immunity can be defined as </a:t>
            </a:r>
            <a:r>
              <a:rPr lang="en-US" sz="4400" b="1" dirty="0" smtClean="0"/>
              <a:t>protection from </a:t>
            </a:r>
            <a:r>
              <a:rPr lang="en-US" sz="4400" b="1" dirty="0" smtClean="0"/>
              <a:t>infection, whether it be due to bacteria, viruses, fungi or multicellular parasites. Like other organs involved in human physiology, the immune system is composed of cells&amp; molecules organized into specialized tissues.</a:t>
            </a:r>
          </a:p>
        </p:txBody>
      </p:sp>
    </p:spTree>
    <p:extLst>
      <p:ext uri="{BB962C8B-B14F-4D97-AF65-F5344CB8AC3E}">
        <p14:creationId xmlns:p14="http://schemas.microsoft.com/office/powerpoint/2010/main" val="1755930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67544" y="332656"/>
            <a:ext cx="8229600" cy="4525963"/>
          </a:xfrm>
        </p:spPr>
        <p:txBody>
          <a:bodyPr>
            <a:noAutofit/>
          </a:bodyPr>
          <a:lstStyle/>
          <a:p>
            <a:pPr algn="l"/>
            <a:r>
              <a:rPr lang="en-US" sz="3200" b="1" i="1" dirty="0"/>
              <a:t>Any substance capable of generating such a response is called an antigen, or immunogen. </a:t>
            </a:r>
            <a:endParaRPr lang="en-US" sz="3200" b="1" i="1" dirty="0" smtClean="0"/>
          </a:p>
          <a:p>
            <a:pPr algn="l"/>
            <a:r>
              <a:rPr lang="en-US" sz="3200" b="1" i="1" dirty="0" smtClean="0"/>
              <a:t>Antigens </a:t>
            </a:r>
            <a:r>
              <a:rPr lang="en-US" sz="3200" b="1" i="1" dirty="0"/>
              <a:t>are not the foreign microorganisms &amp; tissues themselves; they are substances---such as toxins or enzymes---in the microorganisms or tissues that the immune system considers foreign. Immune responses are normally directed against antigen that provoked them &amp; are said to be antigen- specific.</a:t>
            </a:r>
            <a:endParaRPr lang="ar-IQ" sz="3200" dirty="0"/>
          </a:p>
        </p:txBody>
      </p:sp>
    </p:spTree>
    <p:extLst>
      <p:ext uri="{BB962C8B-B14F-4D97-AF65-F5344CB8AC3E}">
        <p14:creationId xmlns:p14="http://schemas.microsoft.com/office/powerpoint/2010/main" val="1326739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683568" y="332656"/>
            <a:ext cx="8229600" cy="4525963"/>
          </a:xfrm>
        </p:spPr>
        <p:txBody>
          <a:bodyPr>
            <a:noAutofit/>
          </a:bodyPr>
          <a:lstStyle/>
          <a:p>
            <a:pPr algn="l"/>
            <a:r>
              <a:rPr lang="en-US" sz="3200" b="1" i="1" dirty="0"/>
              <a:t>. Specificity is one of the two properties that distinguish adaptive immunity from innate immunity . The other is called immunologic memory. Immunologic memory is the ability of the adaptive immune system to mount a stronger &amp; more effective immune response against an antigen after it is first encounter with that antigen, leaving the organism better able to resist it in the future.</a:t>
            </a:r>
            <a:endParaRPr lang="en-US" sz="3200" dirty="0"/>
          </a:p>
          <a:p>
            <a:endParaRPr lang="ar-IQ" sz="3200" dirty="0"/>
          </a:p>
        </p:txBody>
      </p:sp>
    </p:spTree>
    <p:extLst>
      <p:ext uri="{BB962C8B-B14F-4D97-AF65-F5344CB8AC3E}">
        <p14:creationId xmlns:p14="http://schemas.microsoft.com/office/powerpoint/2010/main" val="27050728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95536" y="332656"/>
            <a:ext cx="8229600" cy="4525963"/>
          </a:xfrm>
        </p:spPr>
        <p:txBody>
          <a:bodyPr>
            <a:noAutofit/>
          </a:bodyPr>
          <a:lstStyle/>
          <a:p>
            <a:pPr algn="l" rtl="0"/>
            <a:r>
              <a:rPr lang="en-US" sz="3600" b="1" i="1" dirty="0"/>
              <a:t>Adaptive immunity works with innate immunity to provide vertebrate with a heightened resistance to microorganisms, parasites, &amp; other intruders that could harm them. However, adaptive immunity is also responsible for allergic reactions &amp; for the rejection of transplanted tissue, which it may mistake for a harmful foreign invader.     </a:t>
            </a:r>
            <a:endParaRPr lang="en-US" sz="3600" dirty="0"/>
          </a:p>
        </p:txBody>
      </p:sp>
    </p:spTree>
    <p:extLst>
      <p:ext uri="{BB962C8B-B14F-4D97-AF65-F5344CB8AC3E}">
        <p14:creationId xmlns:p14="http://schemas.microsoft.com/office/powerpoint/2010/main" val="17835282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548680"/>
            <a:ext cx="8229600" cy="4572000"/>
          </a:xfrm>
        </p:spPr>
        <p:txBody>
          <a:bodyPr>
            <a:noAutofit/>
          </a:bodyPr>
          <a:lstStyle/>
          <a:p>
            <a:pPr algn="l"/>
            <a:r>
              <a:rPr lang="en-US" sz="4000" b="1" i="1" dirty="0"/>
              <a:t> Innate immune system</a:t>
            </a:r>
            <a:r>
              <a:rPr lang="en-US" sz="4000" b="1" dirty="0"/>
              <a:t> provides immediate protection against invading pathogens.</a:t>
            </a:r>
            <a:endParaRPr lang="en-US" sz="4000" dirty="0"/>
          </a:p>
          <a:p>
            <a:pPr algn="l"/>
            <a:r>
              <a:rPr lang="en-US" sz="4000" b="1" i="1" dirty="0"/>
              <a:t>Adaptive(acquired)immune system</a:t>
            </a:r>
            <a:r>
              <a:rPr lang="en-US" sz="4000" b="1" dirty="0"/>
              <a:t> takes more time to develop but confers long lasting protection</a:t>
            </a:r>
            <a:r>
              <a:rPr lang="en-US" sz="3200" b="1" dirty="0"/>
              <a:t>.</a:t>
            </a:r>
            <a:endParaRPr lang="en-US" sz="3200" dirty="0"/>
          </a:p>
          <a:p>
            <a:endParaRPr lang="ar-IQ" sz="3200" dirty="0"/>
          </a:p>
        </p:txBody>
      </p:sp>
    </p:spTree>
    <p:extLst>
      <p:ext uri="{BB962C8B-B14F-4D97-AF65-F5344CB8AC3E}">
        <p14:creationId xmlns:p14="http://schemas.microsoft.com/office/powerpoint/2010/main" val="17699862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399032"/>
          </a:xfrm>
        </p:spPr>
        <p:txBody>
          <a:bodyPr>
            <a:noAutofit/>
          </a:bodyPr>
          <a:lstStyle/>
          <a:p>
            <a:pPr algn="l" rtl="0">
              <a:spcAft>
                <a:spcPts val="0"/>
              </a:spcAft>
              <a:tabLst>
                <a:tab pos="5278120" algn="r"/>
              </a:tabLst>
            </a:pPr>
            <a:r>
              <a:rPr lang="en-US" sz="4400" b="1" dirty="0" smtClean="0">
                <a:effectLst/>
                <a:latin typeface="Times New Roman"/>
                <a:ea typeface="Times New Roman"/>
              </a:rPr>
              <a:t>The innate immune system	</a:t>
            </a:r>
            <a:r>
              <a:rPr lang="en-US" sz="2400" dirty="0" smtClean="0">
                <a:effectLst/>
                <a:latin typeface="Times New Roman"/>
                <a:ea typeface="Times New Roman"/>
              </a:rPr>
              <a:t/>
            </a:r>
            <a:br>
              <a:rPr lang="en-US" sz="2400" dirty="0" smtClean="0">
                <a:effectLst/>
                <a:latin typeface="Times New Roman"/>
                <a:ea typeface="Times New Roman"/>
              </a:rPr>
            </a:br>
            <a:r>
              <a:rPr lang="en-US" sz="4400" b="1" dirty="0" smtClean="0">
                <a:effectLst/>
                <a:latin typeface="Times New Roman"/>
                <a:ea typeface="Times New Roman"/>
              </a:rPr>
              <a:t>===================== </a:t>
            </a:r>
            <a:endParaRPr lang="ar-IQ" sz="4400" dirty="0"/>
          </a:p>
        </p:txBody>
      </p:sp>
      <p:sp>
        <p:nvSpPr>
          <p:cNvPr id="3" name="عنصر نائب للمحتوى 2"/>
          <p:cNvSpPr>
            <a:spLocks noGrp="1"/>
          </p:cNvSpPr>
          <p:nvPr>
            <p:ph idx="1"/>
          </p:nvPr>
        </p:nvSpPr>
        <p:spPr>
          <a:xfrm>
            <a:off x="457200" y="1412776"/>
            <a:ext cx="8229600" cy="4572000"/>
          </a:xfrm>
        </p:spPr>
        <p:txBody>
          <a:bodyPr>
            <a:noAutofit/>
          </a:bodyPr>
          <a:lstStyle/>
          <a:p>
            <a:pPr algn="l"/>
            <a:r>
              <a:rPr lang="en-US" sz="4000" b="1" dirty="0"/>
              <a:t>Nonspecific response against infections, it usually takes minutes or hours &amp; includes</a:t>
            </a:r>
            <a:endParaRPr lang="en-US" sz="4000" dirty="0"/>
          </a:p>
          <a:p>
            <a:pPr algn="l" rtl="0"/>
            <a:r>
              <a:rPr lang="en-US" sz="4000" b="1" dirty="0"/>
              <a:t>1.anatomical barriers-the skin.</a:t>
            </a:r>
            <a:endParaRPr lang="en-US" sz="4000" dirty="0"/>
          </a:p>
          <a:p>
            <a:pPr algn="l" rtl="0"/>
            <a:r>
              <a:rPr lang="en-US" sz="4000" b="1" dirty="0"/>
              <a:t>2.phagocytic cells such as neutrophils ,Monocytes &amp; macrophages .</a:t>
            </a:r>
            <a:endParaRPr lang="en-US" sz="4000" dirty="0"/>
          </a:p>
          <a:p>
            <a:pPr algn="l" rtl="0"/>
            <a:r>
              <a:rPr lang="en-US" sz="4000" b="1" dirty="0"/>
              <a:t>3.cytokines</a:t>
            </a:r>
            <a:endParaRPr lang="en-US" sz="4000" dirty="0"/>
          </a:p>
        </p:txBody>
      </p:sp>
    </p:spTree>
    <p:extLst>
      <p:ext uri="{BB962C8B-B14F-4D97-AF65-F5344CB8AC3E}">
        <p14:creationId xmlns:p14="http://schemas.microsoft.com/office/powerpoint/2010/main" val="2865149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23528" y="404664"/>
            <a:ext cx="8280920" cy="5030019"/>
          </a:xfrm>
        </p:spPr>
        <p:txBody>
          <a:bodyPr>
            <a:noAutofit/>
          </a:bodyPr>
          <a:lstStyle/>
          <a:p>
            <a:pPr algn="l" rtl="0"/>
            <a:r>
              <a:rPr lang="en-US" sz="3200" b="1" dirty="0"/>
              <a:t>4.complements pathway&amp; acute phase proteins</a:t>
            </a:r>
            <a:endParaRPr lang="en-US" sz="3200" dirty="0"/>
          </a:p>
          <a:p>
            <a:pPr algn="l" rtl="0"/>
            <a:r>
              <a:rPr lang="en-US" sz="3200" b="1" dirty="0"/>
              <a:t>5.mast cells&amp; basophils- protect against allergic diseases</a:t>
            </a:r>
            <a:endParaRPr lang="en-US" sz="3200" dirty="0"/>
          </a:p>
          <a:p>
            <a:pPr algn="l" rtl="0"/>
            <a:r>
              <a:rPr lang="en-US" sz="3200" b="1" dirty="0"/>
              <a:t>6.natural killer cells, granular lymphocytes-play a major rule against tumors &amp;virally infected cells.</a:t>
            </a:r>
            <a:endParaRPr lang="en-US" sz="3200" dirty="0"/>
          </a:p>
          <a:p>
            <a:pPr algn="l" rtl="0"/>
            <a:r>
              <a:rPr lang="en-US" sz="3200" b="1" dirty="0"/>
              <a:t>Phagocytes=eating cells that kill m.o. they include</a:t>
            </a:r>
            <a:endParaRPr lang="en-US" sz="3200" dirty="0"/>
          </a:p>
          <a:p>
            <a:pPr algn="l" rtl="0"/>
            <a:r>
              <a:rPr lang="en-US" sz="3200" b="1" dirty="0"/>
              <a:t>a -neutrophils; PMN </a:t>
            </a:r>
            <a:r>
              <a:rPr lang="en-US" sz="3200" b="1" dirty="0" smtClean="0"/>
              <a:t>leucocytes that are </a:t>
            </a:r>
            <a:r>
              <a:rPr lang="en-US" sz="3200" b="1" dirty="0"/>
              <a:t>derived from BM&amp; have short half life of 6 </a:t>
            </a:r>
            <a:r>
              <a:rPr lang="en-US" sz="3200" b="1" dirty="0" smtClean="0"/>
              <a:t>hours</a:t>
            </a:r>
            <a:endParaRPr lang="en-US" sz="3200" dirty="0"/>
          </a:p>
        </p:txBody>
      </p:sp>
    </p:spTree>
    <p:extLst>
      <p:ext uri="{BB962C8B-B14F-4D97-AF65-F5344CB8AC3E}">
        <p14:creationId xmlns:p14="http://schemas.microsoft.com/office/powerpoint/2010/main" val="3962574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23528" y="188640"/>
            <a:ext cx="8229600" cy="4525963"/>
          </a:xfrm>
        </p:spPr>
        <p:txBody>
          <a:bodyPr>
            <a:noAutofit/>
          </a:bodyPr>
          <a:lstStyle/>
          <a:p>
            <a:pPr algn="l" rtl="0"/>
            <a:r>
              <a:rPr lang="en-US" sz="3200" b="1" dirty="0"/>
              <a:t>b-monocytes &amp;macrophages = monocytes are precursors of tissue macrophages. they are produced in BM&amp; have 5% of WBC. Example of tissue macrophages include </a:t>
            </a:r>
            <a:r>
              <a:rPr lang="en-US" sz="3200" b="1" dirty="0" err="1"/>
              <a:t>kup</a:t>
            </a:r>
            <a:r>
              <a:rPr lang="en-US" sz="3200" b="1" dirty="0"/>
              <a:t>''</a:t>
            </a:r>
            <a:r>
              <a:rPr lang="en-US" sz="3200" b="1" dirty="0" err="1"/>
              <a:t>ffer</a:t>
            </a:r>
            <a:r>
              <a:rPr lang="en-US" sz="3200" b="1" dirty="0"/>
              <a:t> cells of liver, alveolar macrophage in lungs, mesangial cells in kidneys, &amp;microglial cells in brain.</a:t>
            </a:r>
            <a:endParaRPr lang="en-US" sz="3200" dirty="0"/>
          </a:p>
          <a:p>
            <a:pPr algn="l"/>
            <a:r>
              <a:rPr lang="en-US" sz="3200" b="1" dirty="0"/>
              <a:t>Unlike neutrophils ,macrophages do not die after killing of pathogens.</a:t>
            </a:r>
            <a:endParaRPr lang="en-US" sz="3200" dirty="0"/>
          </a:p>
          <a:p>
            <a:pPr algn="l"/>
            <a:endParaRPr lang="ar-IQ" sz="3200" dirty="0"/>
          </a:p>
        </p:txBody>
      </p:sp>
    </p:spTree>
    <p:extLst>
      <p:ext uri="{BB962C8B-B14F-4D97-AF65-F5344CB8AC3E}">
        <p14:creationId xmlns:p14="http://schemas.microsoft.com/office/powerpoint/2010/main" val="41548005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7200" b="1" dirty="0" smtClean="0">
                <a:effectLst/>
                <a:latin typeface="Times New Roman"/>
                <a:ea typeface="Times New Roman"/>
              </a:rPr>
              <a:t>Cytokines-</a:t>
            </a:r>
            <a:endParaRPr lang="ar-IQ" sz="7200" dirty="0"/>
          </a:p>
        </p:txBody>
      </p:sp>
      <p:sp>
        <p:nvSpPr>
          <p:cNvPr id="3" name="عنصر نائب للمحتوى 2"/>
          <p:cNvSpPr>
            <a:spLocks noGrp="1"/>
          </p:cNvSpPr>
          <p:nvPr>
            <p:ph idx="1"/>
          </p:nvPr>
        </p:nvSpPr>
        <p:spPr>
          <a:xfrm>
            <a:off x="457200" y="1484784"/>
            <a:ext cx="8229600" cy="4572000"/>
          </a:xfrm>
        </p:spPr>
        <p:txBody>
          <a:bodyPr>
            <a:noAutofit/>
          </a:bodyPr>
          <a:lstStyle/>
          <a:p>
            <a:pPr algn="l">
              <a:spcAft>
                <a:spcPts val="0"/>
              </a:spcAft>
            </a:pPr>
            <a:r>
              <a:rPr lang="en-US" sz="4800" b="1" dirty="0" smtClean="0">
                <a:effectLst/>
                <a:latin typeface="Times New Roman"/>
                <a:ea typeface="Times New Roman"/>
              </a:rPr>
              <a:t>are small soluble proteins that act as chemical messengers.</a:t>
            </a:r>
            <a:endParaRPr lang="en-US" sz="2400" dirty="0" smtClean="0">
              <a:effectLst/>
              <a:latin typeface="Times New Roman"/>
              <a:ea typeface="Times New Roman"/>
            </a:endParaRPr>
          </a:p>
          <a:p>
            <a:pPr algn="l"/>
            <a:r>
              <a:rPr lang="en-US" sz="4800" b="1" dirty="0" smtClean="0">
                <a:effectLst/>
                <a:latin typeface="Times New Roman"/>
                <a:ea typeface="Times New Roman"/>
              </a:rPr>
              <a:t>More than 100 cytokines are described and act as immune modifiers. EX. interferon-alpha-have antiviral activity. </a:t>
            </a:r>
            <a:endParaRPr lang="ar-IQ" sz="4800" dirty="0"/>
          </a:p>
        </p:txBody>
      </p:sp>
    </p:spTree>
    <p:extLst>
      <p:ext uri="{BB962C8B-B14F-4D97-AF65-F5344CB8AC3E}">
        <p14:creationId xmlns:p14="http://schemas.microsoft.com/office/powerpoint/2010/main" val="1564006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476672"/>
            <a:ext cx="8229600" cy="4572000"/>
          </a:xfrm>
        </p:spPr>
        <p:txBody>
          <a:bodyPr>
            <a:noAutofit/>
          </a:bodyPr>
          <a:lstStyle/>
          <a:p>
            <a:pPr algn="l"/>
            <a:r>
              <a:rPr lang="en-US" sz="4400" b="1" dirty="0"/>
              <a:t>. Other cytokines include interferon-gamma, tumor necrosis factor, interleukin 1,2,4,6&amp;12.</a:t>
            </a:r>
            <a:endParaRPr lang="en-US" sz="4400" dirty="0"/>
          </a:p>
          <a:p>
            <a:pPr algn="l"/>
            <a:r>
              <a:rPr lang="en-US" sz="4400" b="1" dirty="0"/>
              <a:t>Complement components -&gt;20 proteins are described that promote inflammation &amp; eliminate invading pathogens.</a:t>
            </a:r>
            <a:endParaRPr lang="en-US" sz="4400" dirty="0"/>
          </a:p>
        </p:txBody>
      </p:sp>
    </p:spTree>
    <p:extLst>
      <p:ext uri="{BB962C8B-B14F-4D97-AF65-F5344CB8AC3E}">
        <p14:creationId xmlns:p14="http://schemas.microsoft.com/office/powerpoint/2010/main" val="1090943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67544" y="332656"/>
            <a:ext cx="8229600" cy="4525963"/>
          </a:xfrm>
        </p:spPr>
        <p:txBody>
          <a:bodyPr>
            <a:noAutofit/>
          </a:bodyPr>
          <a:lstStyle/>
          <a:p>
            <a:pPr algn="l"/>
            <a:r>
              <a:rPr lang="en-US" sz="3600" b="1" dirty="0"/>
              <a:t>There are 3 mechanisms for activation of complement cascade=</a:t>
            </a:r>
            <a:endParaRPr lang="en-US" sz="3600" dirty="0"/>
          </a:p>
          <a:p>
            <a:pPr algn="l" rtl="0"/>
            <a:r>
              <a:rPr lang="en-US" sz="3600" b="1" dirty="0"/>
              <a:t>1.classical pathway(antibody-antigen immune complex).</a:t>
            </a:r>
            <a:endParaRPr lang="en-US" sz="3600" dirty="0"/>
          </a:p>
          <a:p>
            <a:pPr algn="l" rtl="0"/>
            <a:r>
              <a:rPr lang="en-US" sz="3600" b="1" dirty="0"/>
              <a:t>2.alternative pathway(microbial surface).</a:t>
            </a:r>
            <a:endParaRPr lang="en-US" sz="3600" dirty="0"/>
          </a:p>
          <a:p>
            <a:pPr algn="l" rtl="0"/>
            <a:r>
              <a:rPr lang="en-US" sz="3600" b="1" dirty="0"/>
              <a:t>3.lectin pathway(mannose binding pathway). These pathways activate C3&amp; cause direct cell lyses.</a:t>
            </a:r>
            <a:endParaRPr lang="en-US" sz="3600" dirty="0"/>
          </a:p>
          <a:p>
            <a:pPr algn="l"/>
            <a:r>
              <a:rPr lang="en-US" sz="4000" dirty="0"/>
              <a:t>  </a:t>
            </a:r>
          </a:p>
        </p:txBody>
      </p:sp>
    </p:spTree>
    <p:extLst>
      <p:ext uri="{BB962C8B-B14F-4D97-AF65-F5344CB8AC3E}">
        <p14:creationId xmlns:p14="http://schemas.microsoft.com/office/powerpoint/2010/main" val="3076327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Text Box 4"/>
          <p:cNvSpPr txBox="1">
            <a:spLocks noGrp="1" noChangeArrowheads="1"/>
          </p:cNvSpPr>
          <p:nvPr>
            <p:ph type="title"/>
          </p:nvPr>
        </p:nvSpPr>
        <p:spPr bwMode="auto">
          <a:xfrm>
            <a:off x="457200" y="-171400"/>
            <a:ext cx="8229600" cy="1143000"/>
          </a:xfrm>
          <a:prstGeom prst="rect">
            <a:avLst/>
          </a:prstGeom>
          <a:noFill/>
          <a:ln w="9525">
            <a:noFill/>
            <a:miter lim="800000"/>
            <a:headEnd/>
            <a:tailEnd/>
          </a:ln>
          <a:effectLst/>
        </p:spPr>
        <p:txBody>
          <a:bodyPr wrap="none">
            <a:prstTxWarp prst="textNoShape">
              <a:avLst/>
            </a:prstTxWarp>
            <a:spAutoFit/>
          </a:bodyPr>
          <a:lstStyle/>
          <a:p>
            <a:pPr algn="ctr"/>
            <a:r>
              <a:rPr lang="en-US" sz="2800" b="1" dirty="0">
                <a:solidFill>
                  <a:srgbClr val="F11401"/>
                </a:solidFill>
                <a:latin typeface="Comic Sans MS" charset="0"/>
              </a:rPr>
              <a:t>The functional importance of the immune system </a:t>
            </a:r>
          </a:p>
        </p:txBody>
      </p:sp>
      <p:pic>
        <p:nvPicPr>
          <p:cNvPr id="5" name="Picture 2" descr="C:\Users\Andrew\Documents\Book\Basic 4\Ch 1\B4 Fig 1-1.jpg"/>
          <p:cNvPicPr>
            <a:picLocks noChangeAspect="1" noChangeArrowheads="1"/>
          </p:cNvPicPr>
          <p:nvPr/>
        </p:nvPicPr>
        <p:blipFill>
          <a:blip r:embed="rId2"/>
          <a:srcRect/>
          <a:stretch>
            <a:fillRect/>
          </a:stretch>
        </p:blipFill>
        <p:spPr bwMode="auto">
          <a:xfrm>
            <a:off x="-36512" y="836712"/>
            <a:ext cx="8829023" cy="5760640"/>
          </a:xfrm>
          <a:prstGeom prst="rect">
            <a:avLst/>
          </a:prstGeom>
          <a:noFill/>
        </p:spPr>
      </p:pic>
    </p:spTree>
    <p:extLst>
      <p:ext uri="{BB962C8B-B14F-4D97-AF65-F5344CB8AC3E}">
        <p14:creationId xmlns:p14="http://schemas.microsoft.com/office/powerpoint/2010/main" val="31638402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normAutofit/>
          </a:bodyPr>
          <a:lstStyle/>
          <a:p>
            <a:endParaRPr lang="ar-IQ"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8747" y="2996952"/>
            <a:ext cx="6907523"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3564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95536" y="199181"/>
            <a:ext cx="8229600" cy="4525963"/>
          </a:xfrm>
        </p:spPr>
        <p:txBody>
          <a:bodyPr>
            <a:noAutofit/>
          </a:bodyPr>
          <a:lstStyle/>
          <a:p>
            <a:pPr algn="l"/>
            <a:r>
              <a:rPr lang="en-US" sz="3600" b="1" dirty="0"/>
              <a:t>This type of immunity is characterized by an antigen-specific response to a foreign antigen </a:t>
            </a:r>
            <a:r>
              <a:rPr lang="en-US" sz="3600" b="1" dirty="0" smtClean="0"/>
              <a:t>or </a:t>
            </a:r>
            <a:r>
              <a:rPr lang="en-US" sz="3600" b="1" dirty="0"/>
              <a:t>pathogen &amp; generally takes several days or longer to materialize.</a:t>
            </a:r>
          </a:p>
          <a:p>
            <a:pPr algn="l"/>
            <a:r>
              <a:rPr lang="en-US" sz="3600" b="1" dirty="0"/>
              <a:t>A key feature of immunity is memory for the antigen such that subsequent exposure </a:t>
            </a:r>
            <a:r>
              <a:rPr lang="en-US" sz="3600" b="1" dirty="0" smtClean="0"/>
              <a:t>leads </a:t>
            </a:r>
            <a:r>
              <a:rPr lang="en-US" sz="3600" b="1" dirty="0"/>
              <a:t>to more rapid &amp; often a more vigorous response</a:t>
            </a:r>
            <a:r>
              <a:rPr lang="en-US" sz="2800" b="1" dirty="0"/>
              <a:t>.</a:t>
            </a:r>
          </a:p>
        </p:txBody>
      </p:sp>
    </p:spTree>
    <p:extLst>
      <p:ext uri="{BB962C8B-B14F-4D97-AF65-F5344CB8AC3E}">
        <p14:creationId xmlns:p14="http://schemas.microsoft.com/office/powerpoint/2010/main" val="12311345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23528" y="548680"/>
            <a:ext cx="8229600" cy="4525963"/>
          </a:xfrm>
        </p:spPr>
        <p:txBody>
          <a:bodyPr>
            <a:noAutofit/>
          </a:bodyPr>
          <a:lstStyle/>
          <a:p>
            <a:pPr algn="l" rtl="0"/>
            <a:r>
              <a:rPr lang="en-US" sz="3600" b="1" dirty="0"/>
              <a:t>The dual limbs of the adaptive immune system consist of cellular &amp; humeral immunity.</a:t>
            </a:r>
          </a:p>
          <a:p>
            <a:pPr algn="l"/>
            <a:r>
              <a:rPr lang="en-US" sz="3600" b="1" dirty="0"/>
              <a:t>The principal effectors of cellular immunity is the thymus-derived ( </a:t>
            </a:r>
            <a:r>
              <a:rPr lang="en-US" sz="3600" b="1" dirty="0" smtClean="0"/>
              <a:t>T)  </a:t>
            </a:r>
            <a:r>
              <a:rPr lang="en-US" sz="3600" b="1" dirty="0"/>
              <a:t>lymphocyte</a:t>
            </a:r>
            <a:r>
              <a:rPr lang="en-US" sz="3600" b="1" dirty="0" smtClean="0"/>
              <a:t>,&amp; </a:t>
            </a:r>
            <a:r>
              <a:rPr lang="en-US" sz="3600" b="1" dirty="0"/>
              <a:t>of humoral immunity is the bone marrow-derived or bursa-equivalent </a:t>
            </a:r>
            <a:r>
              <a:rPr lang="en-US" sz="3600" b="1" dirty="0" smtClean="0"/>
              <a:t>(B </a:t>
            </a:r>
            <a:r>
              <a:rPr lang="en-US" sz="3600" b="1" dirty="0"/>
              <a:t>) lymphocyte. Both B &amp; T lymphocytes are derived from  common stem cell.</a:t>
            </a:r>
          </a:p>
          <a:p>
            <a:pPr algn="l"/>
            <a:endParaRPr lang="ar-IQ" sz="4000" b="1" dirty="0"/>
          </a:p>
        </p:txBody>
      </p:sp>
    </p:spTree>
    <p:extLst>
      <p:ext uri="{BB962C8B-B14F-4D97-AF65-F5344CB8AC3E}">
        <p14:creationId xmlns:p14="http://schemas.microsoft.com/office/powerpoint/2010/main" val="37591946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323528" y="620688"/>
            <a:ext cx="8229600" cy="4525963"/>
          </a:xfrm>
        </p:spPr>
        <p:txBody>
          <a:bodyPr>
            <a:noAutofit/>
          </a:bodyPr>
          <a:lstStyle/>
          <a:p>
            <a:pPr algn="l" rtl="0"/>
            <a:r>
              <a:rPr lang="en-US" sz="3200" b="1" dirty="0"/>
              <a:t>Regulator cells of the immune system are large granular lymphocytes </a:t>
            </a:r>
            <a:r>
              <a:rPr lang="en-US" sz="3200" b="1" dirty="0" smtClean="0"/>
              <a:t> (monocytes-macrophages</a:t>
            </a:r>
            <a:r>
              <a:rPr lang="en-US" sz="3200" b="1" dirty="0"/>
              <a:t>, &amp; dendritic/ langerhans </a:t>
            </a:r>
            <a:r>
              <a:rPr lang="en-US" sz="3200" b="1" dirty="0" smtClean="0"/>
              <a:t>cells).</a:t>
            </a:r>
            <a:endParaRPr lang="en-US" sz="3200" b="1" dirty="0"/>
          </a:p>
          <a:p>
            <a:pPr algn="l"/>
            <a:r>
              <a:rPr lang="en-US" sz="3200" b="1" dirty="0" smtClean="0"/>
              <a:t>Bone </a:t>
            </a:r>
            <a:r>
              <a:rPr lang="en-US" sz="3200" b="1" dirty="0"/>
              <a:t>marrow is the major site of maturation of B cells, monocytes-macrophages,&amp; granulocytes &amp; contains pluripotent stem cells which, under the influence of various colony stimulating factors, are capable of giving rise to all hematopoietic cell types</a:t>
            </a:r>
            <a:r>
              <a:rPr lang="en-US" sz="3200" dirty="0"/>
              <a:t>.</a:t>
            </a:r>
          </a:p>
        </p:txBody>
      </p:sp>
    </p:spTree>
    <p:extLst>
      <p:ext uri="{BB962C8B-B14F-4D97-AF65-F5344CB8AC3E}">
        <p14:creationId xmlns:p14="http://schemas.microsoft.com/office/powerpoint/2010/main" val="40648757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251520" y="188640"/>
            <a:ext cx="8229600" cy="4525963"/>
          </a:xfrm>
        </p:spPr>
        <p:txBody>
          <a:bodyPr>
            <a:noAutofit/>
          </a:bodyPr>
          <a:lstStyle/>
          <a:p>
            <a:pPr algn="l"/>
            <a:r>
              <a:rPr lang="en-US" sz="2800" b="1" dirty="0"/>
              <a:t>T cell precursors also arise from hematopoietic stem cells but leave the yolk sac, fetal liver, or bone marrow while they are immature and home to the thymus for completion of maturation.</a:t>
            </a:r>
          </a:p>
          <a:p>
            <a:pPr algn="l"/>
            <a:r>
              <a:rPr lang="en-US" sz="2800" b="1" dirty="0"/>
              <a:t> Mature lymphocytes,  lymphocytes, monocytes, &amp; dendritic/ langerhans cells enter the circulation &amp; home to peripheral lymphoid organs(lymph nodes&amp; spleen</a:t>
            </a:r>
            <a:r>
              <a:rPr lang="en-US" sz="2800" b="1" dirty="0" smtClean="0"/>
              <a:t>) &amp;the gut associated lymphoid tissues (tonsils, payer's patches &amp; appendix ) as well as the skin &amp; mucous membranes &amp; await activation by foreign antigen.</a:t>
            </a:r>
            <a:endParaRPr lang="en-US" sz="2800" b="1" dirty="0"/>
          </a:p>
        </p:txBody>
      </p:sp>
    </p:spTree>
    <p:extLst>
      <p:ext uri="{BB962C8B-B14F-4D97-AF65-F5344CB8AC3E}">
        <p14:creationId xmlns:p14="http://schemas.microsoft.com/office/powerpoint/2010/main" val="2008354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1052736"/>
            <a:ext cx="8229600" cy="4572000"/>
          </a:xfrm>
        </p:spPr>
        <p:txBody>
          <a:bodyPr>
            <a:noAutofit/>
          </a:bodyPr>
          <a:lstStyle/>
          <a:p>
            <a:pPr algn="l"/>
            <a:r>
              <a:rPr lang="en-US" sz="3600" b="1" dirty="0"/>
              <a:t>T lymphocytes differ from other immune effectors cell types in that the pool of effectors T cells is established in the thymus early in the life &amp; is maintained throughout life by antigen-driven expansion of virgin peripheral T cells into ''memory'' T cells that reside primarily in peripheral lymphoid organs</a:t>
            </a:r>
            <a:r>
              <a:rPr lang="en-US" sz="3600"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836712"/>
            <a:ext cx="933450"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60926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764704"/>
            <a:ext cx="8229600" cy="4572000"/>
          </a:xfrm>
        </p:spPr>
        <p:txBody>
          <a:bodyPr>
            <a:noAutofit/>
          </a:bodyPr>
          <a:lstStyle/>
          <a:p>
            <a:pPr algn="l"/>
            <a:r>
              <a:rPr lang="en-US" sz="3600" b="1" dirty="0"/>
              <a:t>Mature T lymphocytes constitute 70 to 80 percent of  normal peripheral blood lymphocytes (only 2 percent of the total body lymphocytes are contained in peripheral blood), 90 percent of thoracic duct lymphocytes &amp;  30-40 percent of lymph node cells&amp;30 percent of spleen lymphoid cells.</a:t>
            </a:r>
          </a:p>
        </p:txBody>
      </p:sp>
    </p:spTree>
    <p:extLst>
      <p:ext uri="{BB962C8B-B14F-4D97-AF65-F5344CB8AC3E}">
        <p14:creationId xmlns:p14="http://schemas.microsoft.com/office/powerpoint/2010/main" val="20870147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404664"/>
            <a:ext cx="8229600" cy="4572000"/>
          </a:xfrm>
        </p:spPr>
        <p:txBody>
          <a:bodyPr>
            <a:noAutofit/>
          </a:bodyPr>
          <a:lstStyle/>
          <a:p>
            <a:pPr algn="l"/>
            <a:r>
              <a:rPr lang="en-US" sz="4000" b="1" dirty="0"/>
              <a:t> Cellular immunity is mediated by T-lymphocytes, which synthesize &amp; release cytokines. These interact closely with each other&amp; with components of the innate immune system to maximize the effectiveness of the immune response.</a:t>
            </a:r>
          </a:p>
          <a:p>
            <a:pPr rtl="0"/>
            <a:r>
              <a:rPr lang="en-US" sz="3200" dirty="0"/>
              <a:t>  </a:t>
            </a:r>
          </a:p>
          <a:p>
            <a:endParaRPr lang="ar-IQ" sz="3200" dirty="0"/>
          </a:p>
        </p:txBody>
      </p:sp>
    </p:spTree>
    <p:extLst>
      <p:ext uri="{BB962C8B-B14F-4D97-AF65-F5344CB8AC3E}">
        <p14:creationId xmlns:p14="http://schemas.microsoft.com/office/powerpoint/2010/main" val="13248996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1399032"/>
          </a:xfrm>
        </p:spPr>
        <p:txBody>
          <a:bodyPr>
            <a:normAutofit/>
          </a:bodyPr>
          <a:lstStyle/>
          <a:p>
            <a:pPr algn="l" rtl="0">
              <a:spcAft>
                <a:spcPts val="0"/>
              </a:spcAft>
            </a:pPr>
            <a:r>
              <a:rPr lang="en-US" sz="4800" dirty="0" smtClean="0">
                <a:solidFill>
                  <a:srgbClr val="FF0000"/>
                </a:solidFill>
                <a:effectLst/>
                <a:latin typeface="Times New Roman"/>
                <a:ea typeface="Times New Roman"/>
              </a:rPr>
              <a:t>Lymphoid</a:t>
            </a:r>
            <a:r>
              <a:rPr lang="en-US" sz="4800" dirty="0" smtClean="0">
                <a:effectLst/>
                <a:latin typeface="Times New Roman"/>
                <a:ea typeface="Times New Roman"/>
              </a:rPr>
              <a:t> </a:t>
            </a:r>
            <a:r>
              <a:rPr lang="en-US" sz="4800" dirty="0" smtClean="0">
                <a:solidFill>
                  <a:srgbClr val="FF0000"/>
                </a:solidFill>
                <a:effectLst/>
                <a:latin typeface="Times New Roman"/>
                <a:ea typeface="Times New Roman"/>
              </a:rPr>
              <a:t>organs</a:t>
            </a:r>
            <a:r>
              <a:rPr lang="en-US" sz="4800" dirty="0" smtClean="0">
                <a:effectLst/>
                <a:latin typeface="Times New Roman"/>
                <a:ea typeface="Times New Roman"/>
              </a:rPr>
              <a:t>=</a:t>
            </a:r>
            <a:endParaRPr lang="en-US" sz="2800" dirty="0">
              <a:effectLst/>
              <a:latin typeface="Times New Roman"/>
              <a:ea typeface="Times New Roman"/>
            </a:endParaRPr>
          </a:p>
        </p:txBody>
      </p:sp>
      <p:sp>
        <p:nvSpPr>
          <p:cNvPr id="3" name="عنصر نائب للمحتوى 2"/>
          <p:cNvSpPr>
            <a:spLocks noGrp="1"/>
          </p:cNvSpPr>
          <p:nvPr>
            <p:ph idx="1"/>
          </p:nvPr>
        </p:nvSpPr>
        <p:spPr>
          <a:xfrm>
            <a:off x="457200" y="1268760"/>
            <a:ext cx="8229600" cy="4572000"/>
          </a:xfrm>
        </p:spPr>
        <p:txBody>
          <a:bodyPr>
            <a:noAutofit/>
          </a:bodyPr>
          <a:lstStyle/>
          <a:p>
            <a:pPr algn="l" rtl="0"/>
            <a:r>
              <a:rPr lang="en-US" sz="4000" b="1" dirty="0"/>
              <a:t>a. primary lymphoid organs.</a:t>
            </a:r>
          </a:p>
          <a:p>
            <a:pPr algn="l" rtl="0"/>
            <a:r>
              <a:rPr lang="en-US" sz="4000" b="1" dirty="0"/>
              <a:t>1-Bone marrow      2-thymus                                                                                                                                                                                                        </a:t>
            </a:r>
          </a:p>
          <a:p>
            <a:pPr algn="l" rtl="0"/>
            <a:r>
              <a:rPr lang="en-US" sz="4000" b="1" dirty="0"/>
              <a:t>b. Secondary lymphoid organs</a:t>
            </a:r>
          </a:p>
          <a:p>
            <a:pPr algn="l" rtl="0"/>
            <a:r>
              <a:rPr lang="en-US" sz="4000" b="1" dirty="0"/>
              <a:t>1. spleen</a:t>
            </a:r>
          </a:p>
          <a:p>
            <a:pPr algn="l" rtl="0"/>
            <a:r>
              <a:rPr lang="en-US" sz="4000" b="1" dirty="0"/>
              <a:t>2. lymph nodes</a:t>
            </a:r>
          </a:p>
          <a:p>
            <a:pPr algn="l" rtl="0"/>
            <a:r>
              <a:rPr lang="en-US" sz="4000" b="1" dirty="0"/>
              <a:t>3. mucosa –associated lymphoid tissues</a:t>
            </a:r>
          </a:p>
        </p:txBody>
      </p:sp>
    </p:spTree>
    <p:extLst>
      <p:ext uri="{BB962C8B-B14F-4D97-AF65-F5344CB8AC3E}">
        <p14:creationId xmlns:p14="http://schemas.microsoft.com/office/powerpoint/2010/main" val="9564134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rtl="0">
              <a:spcAft>
                <a:spcPts val="0"/>
              </a:spcAft>
            </a:pPr>
            <a:r>
              <a:rPr lang="en-US" sz="4800" dirty="0" smtClean="0">
                <a:effectLst/>
                <a:latin typeface="Times New Roman"/>
                <a:ea typeface="Times New Roman"/>
              </a:rPr>
              <a:t>HUMORAL IMMUNITY-</a:t>
            </a:r>
            <a:endParaRPr lang="en-US" sz="2800" dirty="0">
              <a:effectLst/>
              <a:latin typeface="Times New Roman"/>
              <a:ea typeface="Times New Roman"/>
            </a:endParaRPr>
          </a:p>
        </p:txBody>
      </p:sp>
      <p:sp>
        <p:nvSpPr>
          <p:cNvPr id="3" name="عنصر نائب للمحتوى 2"/>
          <p:cNvSpPr>
            <a:spLocks noGrp="1"/>
          </p:cNvSpPr>
          <p:nvPr>
            <p:ph idx="1"/>
          </p:nvPr>
        </p:nvSpPr>
        <p:spPr/>
        <p:txBody>
          <a:bodyPr>
            <a:normAutofit/>
          </a:bodyPr>
          <a:lstStyle/>
          <a:p>
            <a:pPr algn="l"/>
            <a:r>
              <a:rPr lang="en-US" sz="4400" b="1" dirty="0"/>
              <a:t>B-lymphocytes</a:t>
            </a:r>
          </a:p>
          <a:p>
            <a:pPr algn="l"/>
            <a:r>
              <a:rPr lang="en-US" sz="4400" b="1" dirty="0"/>
              <a:t>These cells arise from hemopoietic bone marrow stem cells, &amp; there major function is to produce an antibody</a:t>
            </a:r>
            <a:r>
              <a:rPr lang="en-US" sz="3600" dirty="0"/>
              <a:t>.</a:t>
            </a:r>
            <a:endParaRPr lang="ar-IQ" sz="3600" dirty="0"/>
          </a:p>
        </p:txBody>
      </p:sp>
    </p:spTree>
    <p:extLst>
      <p:ext uri="{BB962C8B-B14F-4D97-AF65-F5344CB8AC3E}">
        <p14:creationId xmlns:p14="http://schemas.microsoft.com/office/powerpoint/2010/main" val="2304326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4" name="Rectangle 3"/>
          <p:cNvSpPr>
            <a:spLocks noChangeArrowheads="1"/>
          </p:cNvSpPr>
          <p:nvPr/>
        </p:nvSpPr>
        <p:spPr bwMode="auto">
          <a:xfrm>
            <a:off x="533400" y="188640"/>
            <a:ext cx="8153400" cy="5334000"/>
          </a:xfrm>
          <a:prstGeom prst="rect">
            <a:avLst/>
          </a:prstGeom>
          <a:noFill/>
          <a:ln w="9525">
            <a:noFill/>
            <a:miter lim="800000"/>
            <a:headEnd/>
            <a:tailEnd/>
          </a:ln>
          <a:effectLst/>
        </p:spPr>
        <p:txBody>
          <a:bodyPr>
            <a:prstTxWarp prst="textNoShape">
              <a:avLst/>
            </a:prstTxWarp>
          </a:bodyPr>
          <a:lstStyle/>
          <a:p>
            <a:pPr marL="342900" indent="-342900" algn="l" rtl="0" eaLnBrk="0" fontAlgn="base" hangingPunct="0">
              <a:spcBef>
                <a:spcPct val="20000"/>
              </a:spcBef>
              <a:spcAft>
                <a:spcPct val="0"/>
              </a:spcAft>
              <a:buFontTx/>
              <a:buChar char="•"/>
            </a:pPr>
            <a:r>
              <a:rPr lang="en-US" sz="3600" b="1" dirty="0">
                <a:solidFill>
                  <a:srgbClr val="F11401"/>
                </a:solidFill>
                <a:latin typeface="Comic Sans MS" charset="0"/>
              </a:rPr>
              <a:t>How does the immune system respond to different infections?</a:t>
            </a:r>
            <a:endParaRPr lang="en-US" sz="3600" b="1" dirty="0">
              <a:solidFill>
                <a:srgbClr val="000000"/>
              </a:solidFill>
              <a:latin typeface="Comic Sans MS" charset="0"/>
            </a:endParaRPr>
          </a:p>
          <a:p>
            <a:pPr marL="742950" lvl="1" indent="-285750" algn="l" rtl="0" eaLnBrk="0" fontAlgn="base" hangingPunct="0">
              <a:spcBef>
                <a:spcPct val="20000"/>
              </a:spcBef>
              <a:spcAft>
                <a:spcPct val="0"/>
              </a:spcAft>
              <a:buFontTx/>
              <a:buChar char="–"/>
            </a:pPr>
            <a:r>
              <a:rPr lang="en-US" sz="3600" b="1" dirty="0">
                <a:solidFill>
                  <a:srgbClr val="000000"/>
                </a:solidFill>
                <a:latin typeface="Comic Sans MS" charset="0"/>
                <a:ea typeface="ＭＳ Ｐゴシック" charset="-128"/>
              </a:rPr>
              <a:t>Different types of microbes are eliminated by different effector mechanisms, which are designed to best combat each type of microbe</a:t>
            </a:r>
          </a:p>
          <a:p>
            <a:pPr marL="742950" lvl="1" indent="-285750" algn="l" rtl="0" eaLnBrk="0" fontAlgn="base" hangingPunct="0">
              <a:spcBef>
                <a:spcPct val="20000"/>
              </a:spcBef>
              <a:spcAft>
                <a:spcPct val="0"/>
              </a:spcAft>
              <a:buFontTx/>
              <a:buChar char="–"/>
            </a:pPr>
            <a:r>
              <a:rPr lang="en-US" sz="3600" b="1" dirty="0">
                <a:solidFill>
                  <a:srgbClr val="000000"/>
                </a:solidFill>
                <a:latin typeface="Comic Sans MS" charset="0"/>
                <a:ea typeface="ＭＳ Ｐゴシック" charset="-128"/>
              </a:rPr>
              <a:t>Antigens are useful models for studying immune responses to microbes</a:t>
            </a:r>
          </a:p>
          <a:p>
            <a:pPr marL="742950" lvl="1" indent="-285750" algn="l" rtl="0" eaLnBrk="0" fontAlgn="base" hangingPunct="0">
              <a:spcBef>
                <a:spcPct val="20000"/>
              </a:spcBef>
              <a:spcAft>
                <a:spcPct val="0"/>
              </a:spcAft>
              <a:buFontTx/>
              <a:buChar char="–"/>
            </a:pPr>
            <a:endParaRPr lang="en-US" sz="3200" b="1" dirty="0">
              <a:solidFill>
                <a:srgbClr val="000000"/>
              </a:solidFill>
              <a:latin typeface="Comic Sans MS" charset="0"/>
              <a:ea typeface="ＭＳ Ｐゴシック" charset="-128"/>
            </a:endParaRPr>
          </a:p>
          <a:p>
            <a:pPr marL="742950" lvl="1" indent="-285750" algn="l" rtl="0" eaLnBrk="0" fontAlgn="base" hangingPunct="0">
              <a:spcBef>
                <a:spcPct val="20000"/>
              </a:spcBef>
              <a:spcAft>
                <a:spcPct val="0"/>
              </a:spcAft>
            </a:pPr>
            <a:endParaRPr lang="en-US" sz="3200" b="1" dirty="0">
              <a:solidFill>
                <a:srgbClr val="000000"/>
              </a:solidFill>
              <a:latin typeface="Comic Sans MS" charset="0"/>
              <a:ea typeface="ＭＳ Ｐゴシック" charset="-128"/>
            </a:endParaRPr>
          </a:p>
        </p:txBody>
      </p:sp>
    </p:spTree>
    <p:extLst>
      <p:ext uri="{BB962C8B-B14F-4D97-AF65-F5344CB8AC3E}">
        <p14:creationId xmlns:p14="http://schemas.microsoft.com/office/powerpoint/2010/main" val="9609439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4800" b="1" u="sng" dirty="0" err="1"/>
              <a:t>Immunoglobulins</a:t>
            </a:r>
            <a:endParaRPr lang="en-US" sz="4800" dirty="0"/>
          </a:p>
        </p:txBody>
      </p:sp>
      <p:sp>
        <p:nvSpPr>
          <p:cNvPr id="3" name="عنصر نائب للمحتوى 2"/>
          <p:cNvSpPr>
            <a:spLocks noGrp="1"/>
          </p:cNvSpPr>
          <p:nvPr>
            <p:ph idx="1"/>
          </p:nvPr>
        </p:nvSpPr>
        <p:spPr/>
        <p:txBody>
          <a:bodyPr>
            <a:noAutofit/>
          </a:bodyPr>
          <a:lstStyle/>
          <a:p>
            <a:pPr algn="l"/>
            <a:r>
              <a:rPr lang="en-US" sz="3200" b="1" dirty="0"/>
              <a:t>When a previously unstimulated B- lymphocytes are activated by an antigen, the first antibody to be produced is </a:t>
            </a:r>
            <a:r>
              <a:rPr lang="en-US" sz="3200" b="1" dirty="0" smtClean="0"/>
              <a:t>IgM</a:t>
            </a:r>
            <a:r>
              <a:rPr lang="en-US" sz="3200" b="1" dirty="0"/>
              <a:t>, which appears in the serum after 5-10 days. Depending on additional stimuli provided by T- lymphocytes, other antibody classes like IgG, IgA&amp; IgE are  produced 3-7 days later.      </a:t>
            </a:r>
          </a:p>
          <a:p>
            <a:pPr algn="l"/>
            <a:r>
              <a:rPr lang="en-US" sz="3200" b="1" dirty="0"/>
              <a:t> </a:t>
            </a:r>
          </a:p>
        </p:txBody>
      </p:sp>
    </p:spTree>
    <p:extLst>
      <p:ext uri="{BB962C8B-B14F-4D97-AF65-F5344CB8AC3E}">
        <p14:creationId xmlns:p14="http://schemas.microsoft.com/office/powerpoint/2010/main" val="1007712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sz="4400" b="1" i="1" u="sng" cap="all" dirty="0"/>
              <a:t>cellular immunity</a:t>
            </a:r>
            <a:endParaRPr lang="en-US" sz="4400" b="1" dirty="0"/>
          </a:p>
        </p:txBody>
      </p:sp>
      <p:sp>
        <p:nvSpPr>
          <p:cNvPr id="3" name="عنصر نائب للمحتوى 2"/>
          <p:cNvSpPr>
            <a:spLocks noGrp="1"/>
          </p:cNvSpPr>
          <p:nvPr>
            <p:ph idx="1"/>
          </p:nvPr>
        </p:nvSpPr>
        <p:spPr>
          <a:xfrm>
            <a:off x="457200" y="1953344"/>
            <a:ext cx="8229600" cy="4572000"/>
          </a:xfrm>
        </p:spPr>
        <p:txBody>
          <a:bodyPr>
            <a:normAutofit/>
          </a:bodyPr>
          <a:lstStyle/>
          <a:p>
            <a:pPr algn="l" rtl="0"/>
            <a:r>
              <a:rPr lang="en-US" sz="4000" b="1" dirty="0"/>
              <a:t>T-lymphocytes mediate cellular immunity &amp; are particularly important for defense against viruses, fungi&amp; intracellular bacteria.	</a:t>
            </a:r>
          </a:p>
          <a:p>
            <a:pPr rtl="0"/>
            <a:r>
              <a:rPr lang="en-US" sz="3200" dirty="0"/>
              <a:t> </a:t>
            </a:r>
          </a:p>
        </p:txBody>
      </p:sp>
    </p:spTree>
    <p:extLst>
      <p:ext uri="{BB962C8B-B14F-4D97-AF65-F5344CB8AC3E}">
        <p14:creationId xmlns:p14="http://schemas.microsoft.com/office/powerpoint/2010/main" val="1778572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43408"/>
            <a:ext cx="8229600" cy="1143000"/>
          </a:xfrm>
        </p:spPr>
        <p:txBody>
          <a:bodyPr>
            <a:normAutofit fontScale="90000"/>
          </a:bodyPr>
          <a:lstStyle/>
          <a:p>
            <a:r>
              <a:rPr lang="en-US" altLang="ar-IQ" sz="3600" b="1" dirty="0"/>
              <a:t>PRINCIPAL FUNCTION OF THE IMMUNE SYSTEM</a:t>
            </a:r>
          </a:p>
        </p:txBody>
      </p:sp>
      <p:sp>
        <p:nvSpPr>
          <p:cNvPr id="5" name="Rectangle 3"/>
          <p:cNvSpPr>
            <a:spLocks noGrp="1" noChangeArrowheads="1"/>
          </p:cNvSpPr>
          <p:nvPr>
            <p:ph idx="1"/>
          </p:nvPr>
        </p:nvSpPr>
        <p:spPr>
          <a:xfrm>
            <a:off x="457200" y="836712"/>
            <a:ext cx="8229600" cy="4525963"/>
          </a:xfrm>
        </p:spPr>
        <p:txBody>
          <a:bodyPr>
            <a:noAutofit/>
          </a:bodyPr>
          <a:lstStyle/>
          <a:p>
            <a:pPr algn="l">
              <a:lnSpc>
                <a:spcPct val="90000"/>
              </a:lnSpc>
            </a:pPr>
            <a:r>
              <a:rPr lang="en-US" altLang="ar-IQ" b="1" dirty="0"/>
              <a:t>To protect humans from pathogenic microorganisms </a:t>
            </a:r>
          </a:p>
          <a:p>
            <a:pPr algn="l">
              <a:lnSpc>
                <a:spcPct val="90000"/>
              </a:lnSpc>
              <a:buFont typeface="Times New Roman" pitchFamily="18" charset="0"/>
              <a:buNone/>
            </a:pPr>
            <a:endParaRPr lang="en-US" altLang="ar-IQ" b="1" dirty="0"/>
          </a:p>
          <a:p>
            <a:pPr algn="l">
              <a:lnSpc>
                <a:spcPct val="90000"/>
              </a:lnSpc>
            </a:pPr>
            <a:r>
              <a:rPr lang="en-US" altLang="ar-IQ" b="1" dirty="0"/>
              <a:t>Pathogenic microorganisms (Pathogens)</a:t>
            </a:r>
          </a:p>
          <a:p>
            <a:pPr lvl="1" algn="l">
              <a:lnSpc>
                <a:spcPct val="90000"/>
              </a:lnSpc>
            </a:pPr>
            <a:r>
              <a:rPr lang="en-US" altLang="ar-IQ" sz="2400" b="1" dirty="0"/>
              <a:t>Microorganisms capable of causing infection and/or disease</a:t>
            </a:r>
          </a:p>
          <a:p>
            <a:pPr lvl="1" algn="l">
              <a:lnSpc>
                <a:spcPct val="90000"/>
              </a:lnSpc>
              <a:buFont typeface="Times New Roman" pitchFamily="18" charset="0"/>
              <a:buNone/>
            </a:pPr>
            <a:endParaRPr lang="en-US" altLang="ar-IQ" sz="2400" b="1" dirty="0"/>
          </a:p>
          <a:p>
            <a:pPr algn="l">
              <a:lnSpc>
                <a:spcPct val="90000"/>
              </a:lnSpc>
            </a:pPr>
            <a:r>
              <a:rPr lang="en-US" altLang="ar-IQ" b="1" dirty="0"/>
              <a:t>Infection</a:t>
            </a:r>
          </a:p>
          <a:p>
            <a:pPr lvl="1" algn="l">
              <a:lnSpc>
                <a:spcPct val="90000"/>
              </a:lnSpc>
            </a:pPr>
            <a:r>
              <a:rPr lang="en-US" altLang="ar-IQ" sz="2400" b="1" dirty="0"/>
              <a:t>Ability of pathogen to enter host, multiply and stimulate an immune response</a:t>
            </a:r>
          </a:p>
          <a:p>
            <a:pPr lvl="1" algn="l">
              <a:lnSpc>
                <a:spcPct val="90000"/>
              </a:lnSpc>
              <a:buFont typeface="Times New Roman" pitchFamily="18" charset="0"/>
              <a:buNone/>
            </a:pPr>
            <a:endParaRPr lang="en-US" altLang="ar-IQ" sz="2400" b="1" dirty="0"/>
          </a:p>
          <a:p>
            <a:pPr algn="l">
              <a:lnSpc>
                <a:spcPct val="90000"/>
              </a:lnSpc>
            </a:pPr>
            <a:r>
              <a:rPr lang="en-US" altLang="ar-IQ" b="1" dirty="0"/>
              <a:t>Disease</a:t>
            </a:r>
          </a:p>
          <a:p>
            <a:pPr lvl="1" algn="l">
              <a:lnSpc>
                <a:spcPct val="90000"/>
              </a:lnSpc>
            </a:pPr>
            <a:r>
              <a:rPr lang="en-US" altLang="ar-IQ" sz="2400" b="1" dirty="0"/>
              <a:t>Clinical manifestations associated with infection</a:t>
            </a:r>
          </a:p>
        </p:txBody>
      </p:sp>
    </p:spTree>
    <p:extLst>
      <p:ext uri="{BB962C8B-B14F-4D97-AF65-F5344CB8AC3E}">
        <p14:creationId xmlns:p14="http://schemas.microsoft.com/office/powerpoint/2010/main" val="132892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71400"/>
            <a:ext cx="8229600" cy="1143000"/>
          </a:xfrm>
        </p:spPr>
        <p:txBody>
          <a:bodyPr>
            <a:normAutofit fontScale="90000"/>
          </a:bodyPr>
          <a:lstStyle/>
          <a:p>
            <a:r>
              <a:rPr lang="en-US" altLang="ar-IQ" sz="3600" b="1" dirty="0"/>
              <a:t>DEFENSE MECHANISMS OF THE HUMAN HOST</a:t>
            </a:r>
          </a:p>
        </p:txBody>
      </p:sp>
      <p:sp>
        <p:nvSpPr>
          <p:cNvPr id="5" name="Rectangle 3"/>
          <p:cNvSpPr>
            <a:spLocks noGrp="1" noChangeArrowheads="1"/>
          </p:cNvSpPr>
          <p:nvPr>
            <p:ph idx="1"/>
          </p:nvPr>
        </p:nvSpPr>
        <p:spPr>
          <a:xfrm>
            <a:off x="457200" y="1135285"/>
            <a:ext cx="8229600" cy="4525963"/>
          </a:xfrm>
        </p:spPr>
        <p:txBody>
          <a:bodyPr>
            <a:noAutofit/>
          </a:bodyPr>
          <a:lstStyle/>
          <a:p>
            <a:pPr algn="l"/>
            <a:r>
              <a:rPr lang="en-US" altLang="ar-IQ" b="1"/>
              <a:t>Innate Mechanisms (Innate immunity)</a:t>
            </a:r>
          </a:p>
          <a:p>
            <a:pPr lvl="1" algn="l"/>
            <a:r>
              <a:rPr lang="en-US" altLang="ar-IQ" b="1"/>
              <a:t>First line of defense</a:t>
            </a:r>
          </a:p>
          <a:p>
            <a:pPr lvl="1" algn="l"/>
            <a:r>
              <a:rPr lang="en-US" altLang="ar-IQ" b="1"/>
              <a:t>Non-specific</a:t>
            </a:r>
          </a:p>
          <a:p>
            <a:pPr lvl="1" algn="l">
              <a:buFont typeface="Times New Roman" pitchFamily="18" charset="0"/>
              <a:buNone/>
            </a:pPr>
            <a:endParaRPr lang="en-US" altLang="ar-IQ" b="1"/>
          </a:p>
          <a:p>
            <a:pPr algn="l"/>
            <a:r>
              <a:rPr lang="en-US" altLang="ar-IQ" b="1"/>
              <a:t>Adaptive Mechanisms (Adaptive immunity)</a:t>
            </a:r>
          </a:p>
          <a:p>
            <a:pPr lvl="1" algn="l"/>
            <a:r>
              <a:rPr lang="en-US" altLang="ar-IQ" b="1"/>
              <a:t>Second line of defense</a:t>
            </a:r>
          </a:p>
          <a:p>
            <a:pPr lvl="1" algn="l"/>
            <a:r>
              <a:rPr lang="en-US" altLang="ar-IQ" b="1"/>
              <a:t>Highly specific with memory</a:t>
            </a:r>
          </a:p>
          <a:p>
            <a:pPr lvl="1" algn="l">
              <a:buFont typeface="Times New Roman" pitchFamily="18" charset="0"/>
              <a:buNone/>
            </a:pPr>
            <a:endParaRPr lang="en-US" altLang="ar-IQ" b="1"/>
          </a:p>
          <a:p>
            <a:pPr algn="l"/>
            <a:r>
              <a:rPr lang="en-US" altLang="ar-IQ" b="1"/>
              <a:t>Cooperation between mechanisms</a:t>
            </a:r>
          </a:p>
        </p:txBody>
      </p:sp>
    </p:spTree>
    <p:extLst>
      <p:ext uri="{BB962C8B-B14F-4D97-AF65-F5344CB8AC3E}">
        <p14:creationId xmlns:p14="http://schemas.microsoft.com/office/powerpoint/2010/main" val="4039444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99392"/>
            <a:ext cx="8229600" cy="1143000"/>
          </a:xfrm>
        </p:spPr>
        <p:txBody>
          <a:bodyPr>
            <a:normAutofit fontScale="90000"/>
          </a:bodyPr>
          <a:lstStyle/>
          <a:p>
            <a:r>
              <a:rPr lang="en-US" altLang="ar-IQ" sz="3600" b="1" dirty="0"/>
              <a:t>ORIGIN OF CELLS OF THE IMMUNE SYSTEM</a:t>
            </a:r>
          </a:p>
        </p:txBody>
      </p:sp>
      <p:sp>
        <p:nvSpPr>
          <p:cNvPr id="5" name="Rectangle 3"/>
          <p:cNvSpPr>
            <a:spLocks noGrp="1" noChangeArrowheads="1"/>
          </p:cNvSpPr>
          <p:nvPr>
            <p:ph idx="1"/>
          </p:nvPr>
        </p:nvSpPr>
        <p:spPr>
          <a:xfrm>
            <a:off x="457200" y="836712"/>
            <a:ext cx="8229600" cy="4525963"/>
          </a:xfrm>
        </p:spPr>
        <p:txBody>
          <a:bodyPr>
            <a:noAutofit/>
          </a:bodyPr>
          <a:lstStyle/>
          <a:p>
            <a:pPr algn="l"/>
            <a:r>
              <a:rPr lang="en-US" altLang="ar-IQ" b="1" dirty="0"/>
              <a:t>Derived from common progenitor cell in bone marrow</a:t>
            </a:r>
          </a:p>
          <a:p>
            <a:pPr lvl="1" algn="l"/>
            <a:r>
              <a:rPr lang="en-US" altLang="ar-IQ" b="1" dirty="0"/>
              <a:t>Pluripotent hematopoietic stem cell</a:t>
            </a:r>
          </a:p>
          <a:p>
            <a:pPr lvl="1" algn="l">
              <a:buFont typeface="Times New Roman" pitchFamily="18" charset="0"/>
              <a:buNone/>
            </a:pPr>
            <a:endParaRPr lang="en-US" altLang="ar-IQ" b="1" dirty="0"/>
          </a:p>
          <a:p>
            <a:pPr algn="l"/>
            <a:r>
              <a:rPr lang="en-US" altLang="ar-IQ" b="1" dirty="0"/>
              <a:t>Progenitor Stem Cells</a:t>
            </a:r>
          </a:p>
          <a:p>
            <a:pPr lvl="1" algn="l"/>
            <a:r>
              <a:rPr lang="en-US" altLang="ar-IQ" b="1" dirty="0"/>
              <a:t>Erythroid lineage</a:t>
            </a:r>
          </a:p>
          <a:p>
            <a:pPr lvl="2" algn="l"/>
            <a:r>
              <a:rPr lang="en-US" altLang="ar-IQ" b="1" dirty="0"/>
              <a:t>Erythrocytes and Megakaryocytes</a:t>
            </a:r>
          </a:p>
          <a:p>
            <a:pPr lvl="1" algn="l"/>
            <a:r>
              <a:rPr lang="en-US" altLang="ar-IQ" b="1" dirty="0"/>
              <a:t>Myeloid lineage</a:t>
            </a:r>
          </a:p>
          <a:p>
            <a:pPr lvl="2" algn="l"/>
            <a:r>
              <a:rPr lang="en-US" altLang="ar-IQ" b="1" dirty="0"/>
              <a:t>Monocyte/macrophage, dendritic cells, PMN’s, mast cells</a:t>
            </a:r>
          </a:p>
          <a:p>
            <a:pPr lvl="1" algn="l"/>
            <a:r>
              <a:rPr lang="en-US" altLang="ar-IQ" b="1" dirty="0"/>
              <a:t>Lymphoid lineage</a:t>
            </a:r>
          </a:p>
          <a:p>
            <a:pPr lvl="2" algn="l"/>
            <a:r>
              <a:rPr lang="en-US" altLang="ar-IQ" b="1" dirty="0"/>
              <a:t>Small and large lymphocytes</a:t>
            </a:r>
          </a:p>
        </p:txBody>
      </p:sp>
    </p:spTree>
    <p:extLst>
      <p:ext uri="{BB962C8B-B14F-4D97-AF65-F5344CB8AC3E}">
        <p14:creationId xmlns:p14="http://schemas.microsoft.com/office/powerpoint/2010/main" val="796663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a:p>
        </p:txBody>
      </p:sp>
      <p:pic>
        <p:nvPicPr>
          <p:cNvPr id="4" name="Picture 5" descr="figure 01-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8424936" cy="6840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828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457200" y="476672"/>
            <a:ext cx="8229600" cy="4525963"/>
          </a:xfrm>
        </p:spPr>
        <p:txBody>
          <a:bodyPr>
            <a:noAutofit/>
          </a:bodyPr>
          <a:lstStyle/>
          <a:p>
            <a:pPr algn="l"/>
            <a:r>
              <a:rPr lang="en-US" sz="4800" b="1" i="1" dirty="0">
                <a:solidFill>
                  <a:prstClr val="black"/>
                </a:solidFill>
              </a:rPr>
              <a:t>The primary lymphoid organs </a:t>
            </a:r>
            <a:r>
              <a:rPr lang="en-US" sz="4800" b="1" dirty="0">
                <a:solidFill>
                  <a:prstClr val="black"/>
                </a:solidFill>
              </a:rPr>
              <a:t>are where the cells originate &amp; develop into immature forms. Cells&amp; molecules of the immune system circulate in the blood, but immune responses do not take place there.</a:t>
            </a:r>
            <a:endParaRPr lang="ar-IQ" sz="6600" b="1" dirty="0"/>
          </a:p>
        </p:txBody>
      </p:sp>
    </p:spTree>
    <p:extLst>
      <p:ext uri="{BB962C8B-B14F-4D97-AF65-F5344CB8AC3E}">
        <p14:creationId xmlns:p14="http://schemas.microsoft.com/office/powerpoint/2010/main" val="3775022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TotalTime>
  <Words>1776</Words>
  <Application>Microsoft Office PowerPoint</Application>
  <PresentationFormat>عرض على الشاشة (3:4)‏</PresentationFormat>
  <Paragraphs>112</Paragraphs>
  <Slides>41</Slides>
  <Notes>0</Notes>
  <HiddenSlides>0</HiddenSlides>
  <MMClips>0</MMClips>
  <ScaleCrop>false</ScaleCrop>
  <HeadingPairs>
    <vt:vector size="4" baseType="variant">
      <vt:variant>
        <vt:lpstr>نسق</vt:lpstr>
      </vt:variant>
      <vt:variant>
        <vt:i4>1</vt:i4>
      </vt:variant>
      <vt:variant>
        <vt:lpstr>عناوين الشرائح</vt:lpstr>
      </vt:variant>
      <vt:variant>
        <vt:i4>41</vt:i4>
      </vt:variant>
    </vt:vector>
  </HeadingPairs>
  <TitlesOfParts>
    <vt:vector size="42" baseType="lpstr">
      <vt:lpstr>نسق Office</vt:lpstr>
      <vt:lpstr>Lecture-1 clinical immunology </vt:lpstr>
      <vt:lpstr>عرض تقديمي في PowerPoint</vt:lpstr>
      <vt:lpstr>The functional importance of the immune system </vt:lpstr>
      <vt:lpstr>عرض تقديمي في PowerPoint</vt:lpstr>
      <vt:lpstr>PRINCIPAL FUNCTION OF THE IMMUNE SYSTEM</vt:lpstr>
      <vt:lpstr>DEFENSE MECHANISMS OF THE HUMAN HOST</vt:lpstr>
      <vt:lpstr>ORIGIN OF CELLS OF THE IMMUNE SYSTEM</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The innate immune system  ===================== </vt:lpstr>
      <vt:lpstr>عرض تقديمي في PowerPoint</vt:lpstr>
      <vt:lpstr>عرض تقديمي في PowerPoint</vt:lpstr>
      <vt:lpstr>Cytokines-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Lymphoid organs=</vt:lpstr>
      <vt:lpstr>HUMORAL IMMUNITY-</vt:lpstr>
      <vt:lpstr>Immunoglobulins</vt:lpstr>
      <vt:lpstr>cellular immunity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Lecture-1clinical immunology</dc:title>
  <dc:creator>مركز الذرى</dc:creator>
  <cp:lastModifiedBy>الهدى</cp:lastModifiedBy>
  <cp:revision>25</cp:revision>
  <dcterms:created xsi:type="dcterms:W3CDTF">2014-02-09T19:08:20Z</dcterms:created>
  <dcterms:modified xsi:type="dcterms:W3CDTF">2016-10-03T20:28:39Z</dcterms:modified>
</cp:coreProperties>
</file>