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5" r:id="rId1"/>
  </p:sldMasterIdLst>
  <p:notesMasterIdLst>
    <p:notesMasterId r:id="rId56"/>
  </p:notesMasterIdLst>
  <p:sldIdLst>
    <p:sldId id="256" r:id="rId2"/>
    <p:sldId id="257" r:id="rId3"/>
    <p:sldId id="259" r:id="rId4"/>
    <p:sldId id="310" r:id="rId5"/>
    <p:sldId id="309" r:id="rId6"/>
    <p:sldId id="263" r:id="rId7"/>
    <p:sldId id="262" r:id="rId8"/>
    <p:sldId id="308" r:id="rId9"/>
    <p:sldId id="260" r:id="rId10"/>
    <p:sldId id="264" r:id="rId11"/>
    <p:sldId id="265" r:id="rId12"/>
    <p:sldId id="270" r:id="rId13"/>
    <p:sldId id="271" r:id="rId14"/>
    <p:sldId id="272" r:id="rId15"/>
    <p:sldId id="273" r:id="rId16"/>
    <p:sldId id="268" r:id="rId17"/>
    <p:sldId id="318" r:id="rId18"/>
    <p:sldId id="319" r:id="rId19"/>
    <p:sldId id="274" r:id="rId20"/>
    <p:sldId id="275" r:id="rId21"/>
    <p:sldId id="276" r:id="rId22"/>
    <p:sldId id="277" r:id="rId23"/>
    <p:sldId id="278" r:id="rId24"/>
    <p:sldId id="279" r:id="rId25"/>
    <p:sldId id="320" r:id="rId26"/>
    <p:sldId id="321" r:id="rId27"/>
    <p:sldId id="291" r:id="rId28"/>
    <p:sldId id="280" r:id="rId29"/>
    <p:sldId id="282" r:id="rId30"/>
    <p:sldId id="283" r:id="rId31"/>
    <p:sldId id="284" r:id="rId32"/>
    <p:sldId id="285" r:id="rId33"/>
    <p:sldId id="299" r:id="rId34"/>
    <p:sldId id="300" r:id="rId35"/>
    <p:sldId id="301" r:id="rId36"/>
    <p:sldId id="302" r:id="rId37"/>
    <p:sldId id="303" r:id="rId38"/>
    <p:sldId id="322" r:id="rId39"/>
    <p:sldId id="304" r:id="rId40"/>
    <p:sldId id="305" r:id="rId41"/>
    <p:sldId id="288" r:id="rId42"/>
    <p:sldId id="281" r:id="rId43"/>
    <p:sldId id="286" r:id="rId44"/>
    <p:sldId id="287" r:id="rId45"/>
    <p:sldId id="298" r:id="rId46"/>
    <p:sldId id="289" r:id="rId47"/>
    <p:sldId id="296" r:id="rId48"/>
    <p:sldId id="290" r:id="rId49"/>
    <p:sldId id="295" r:id="rId50"/>
    <p:sldId id="293" r:id="rId51"/>
    <p:sldId id="294" r:id="rId52"/>
    <p:sldId id="297" r:id="rId53"/>
    <p:sldId id="306" r:id="rId54"/>
    <p:sldId id="307" r:id="rId5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5A7C852-A204-4FCF-96AA-C9A9EC7C5E07}" type="datetimeFigureOut">
              <a:rPr lang="ar-SA" smtClean="0"/>
              <a:pPr/>
              <a:t>09/06/1442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2281DEB-555C-4F2A-B845-98A127324FD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81DEB-555C-4F2A-B845-98A127324FDF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22-Jan-21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09/06/1442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09/06/1442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09/06/1442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بسم الله الرحمن الرحيم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                       10/01/2021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endParaRPr lang="ar-IQ" dirty="0" smtClean="0"/>
          </a:p>
          <a:p>
            <a:pPr algn="l" rtl="0">
              <a:buNone/>
            </a:pPr>
            <a:r>
              <a:rPr lang="ar-IQ" dirty="0" smtClean="0"/>
              <a:t>  كلية الطب      جامعة ذي قار            </a:t>
            </a:r>
          </a:p>
          <a:p>
            <a:pPr algn="l" rtl="0">
              <a:buNone/>
            </a:pPr>
            <a:r>
              <a:rPr lang="ar-IQ" dirty="0" smtClean="0"/>
              <a:t> ذي قار  الناصريه                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Lobar  and bronchopneumonia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/>
              <a:t>Lobar pneumonia</a:t>
            </a:r>
            <a:r>
              <a:rPr lang="en-US" dirty="0" smtClean="0"/>
              <a:t>’ is a radiological and pathological term referring to homogeneous consolidation  of one or more lung lobes, often with associated pleural inflammation. </a:t>
            </a:r>
          </a:p>
          <a:p>
            <a:pPr algn="l" rtl="0">
              <a:buNone/>
            </a:pPr>
            <a:r>
              <a:rPr lang="en-US" b="1" dirty="0" smtClean="0"/>
              <a:t>Bronchopneumonia</a:t>
            </a:r>
            <a:r>
              <a:rPr lang="en-US" dirty="0" smtClean="0"/>
              <a:t>’   refers to more patchy alveolar consolidation associated with bronchial and bronchiolar inflammation, often affecting  both lower lobes.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inflammatory response in lobar pneumonia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Evolves through stages of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Congestion.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Red </a:t>
            </a:r>
            <a:r>
              <a:rPr lang="en-US" dirty="0" err="1" smtClean="0"/>
              <a:t>hepatisation</a:t>
            </a:r>
            <a:r>
              <a:rPr lang="en-US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Grey </a:t>
            </a:r>
            <a:r>
              <a:rPr lang="en-US" dirty="0" err="1" smtClean="0"/>
              <a:t>hepatisation</a:t>
            </a:r>
            <a:r>
              <a:rPr lang="en-US" dirty="0" smtClean="0"/>
              <a:t> 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Finally resolution. </a:t>
            </a:r>
          </a:p>
          <a:p>
            <a:pPr algn="l" rtl="0">
              <a:buNone/>
            </a:pP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1351" y="291955"/>
            <a:ext cx="285305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600" b="1" spc="-5" dirty="0" smtClean="0">
                <a:solidFill>
                  <a:srgbClr val="FF0000"/>
                </a:solidFill>
                <a:latin typeface="Arial"/>
                <a:cs typeface="Arial"/>
              </a:rPr>
              <a:t>Congestion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</a:b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337" y="1632644"/>
            <a:ext cx="4736465" cy="1697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56250"/>
              <a:buChar char="•"/>
              <a:tabLst>
                <a:tab pos="7747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Presence of a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proteinaceous  exudate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—and often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bacteria—in  the alveoli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20072" y="1340768"/>
            <a:ext cx="3672467" cy="4487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0206" y="501435"/>
            <a:ext cx="43948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RED</a:t>
            </a:r>
            <a:r>
              <a:rPr sz="3600" spc="-65" dirty="0"/>
              <a:t> </a:t>
            </a:r>
            <a:r>
              <a:rPr sz="3600" spc="-70" dirty="0"/>
              <a:t>HEPATIZATION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10336" y="2123102"/>
            <a:ext cx="5238750" cy="2895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56250"/>
              <a:buChar char="•"/>
              <a:tabLst>
                <a:tab pos="7747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Presence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erythrocytes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 the cellula</a:t>
            </a:r>
            <a:r>
              <a:rPr lang="en-US" sz="24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intraalveolar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exudate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SzPct val="56250"/>
              <a:buChar char="•"/>
              <a:tabLst>
                <a:tab pos="7747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Neutrophils are also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present</a:t>
            </a:r>
            <a:endParaRPr sz="2400" dirty="0">
              <a:latin typeface="Arial"/>
              <a:cs typeface="Arial"/>
            </a:endParaRPr>
          </a:p>
          <a:p>
            <a:pPr marL="76835" indent="-64135">
              <a:lnSpc>
                <a:spcPct val="100000"/>
              </a:lnSpc>
              <a:spcBef>
                <a:spcPts val="2160"/>
              </a:spcBef>
              <a:buSzPct val="56250"/>
              <a:buChar char="•"/>
              <a:tabLst>
                <a:tab pos="7747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Bacteria are occasionally seen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cultures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alveolar specimens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collect</a:t>
            </a:r>
            <a:r>
              <a:rPr lang="en-US" sz="2400" spc="-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38801" y="1631663"/>
            <a:ext cx="3419855" cy="3879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8270" y="290339"/>
            <a:ext cx="206502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Normal</a:t>
            </a:r>
            <a:r>
              <a:rPr sz="2800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Lung</a:t>
            </a:r>
            <a:endParaRPr sz="28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8065" y="451688"/>
            <a:ext cx="275526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FF0000"/>
                </a:solidFill>
                <a:latin typeface="Arial"/>
                <a:cs typeface="Arial"/>
              </a:rPr>
              <a:t>Red</a:t>
            </a:r>
            <a:r>
              <a:rPr sz="2800" b="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0" spc="-5" dirty="0">
                <a:solidFill>
                  <a:srgbClr val="FF0000"/>
                </a:solidFill>
                <a:latin typeface="Arial"/>
                <a:cs typeface="Arial"/>
              </a:rPr>
              <a:t>Hepatization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8072" y="1412240"/>
            <a:ext cx="3456431" cy="4799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2311" y="1221232"/>
            <a:ext cx="3240024" cy="4884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577" y="1277941"/>
            <a:ext cx="5328592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GRAY</a:t>
            </a:r>
            <a:r>
              <a:rPr spc="-150" dirty="0"/>
              <a:t> </a:t>
            </a:r>
            <a:r>
              <a:rPr spc="-60" dirty="0"/>
              <a:t>HEPATIZATION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337" y="1634677"/>
            <a:ext cx="5676265" cy="27372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675" indent="-53975">
              <a:lnSpc>
                <a:spcPct val="100000"/>
              </a:lnSpc>
              <a:spcBef>
                <a:spcPts val="105"/>
              </a:spcBef>
              <a:buSzPct val="55000"/>
              <a:buChar char="•"/>
              <a:tabLst>
                <a:tab pos="6731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 new erythrocytes are extravasating, and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already present have been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lysed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degraded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66675" indent="-53975">
              <a:lnSpc>
                <a:spcPct val="100000"/>
              </a:lnSpc>
              <a:buSzPct val="55000"/>
              <a:buChar char="•"/>
              <a:tabLst>
                <a:tab pos="6731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Neutrophil is the predominant</a:t>
            </a:r>
            <a:r>
              <a:rPr sz="20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cell</a:t>
            </a:r>
            <a:endParaRPr sz="2000">
              <a:latin typeface="Arial"/>
              <a:cs typeface="Arial"/>
            </a:endParaRPr>
          </a:p>
          <a:p>
            <a:pPr marL="66675" indent="-53975">
              <a:lnSpc>
                <a:spcPct val="100000"/>
              </a:lnSpc>
              <a:spcBef>
                <a:spcPts val="5"/>
              </a:spcBef>
              <a:buSzPct val="55000"/>
              <a:buChar char="•"/>
              <a:tabLst>
                <a:tab pos="6731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Fibrin deposition is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abundant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66675" indent="-53975">
              <a:lnSpc>
                <a:spcPct val="100000"/>
              </a:lnSpc>
              <a:buSzPct val="55000"/>
              <a:buChar char="•"/>
              <a:tabLst>
                <a:tab pos="6731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Bacteria have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disappeared</a:t>
            </a:r>
            <a:endParaRPr sz="2000">
              <a:latin typeface="Arial"/>
              <a:cs typeface="Arial"/>
            </a:endParaRPr>
          </a:p>
          <a:p>
            <a:pPr marL="66675" indent="-53975">
              <a:lnSpc>
                <a:spcPct val="100000"/>
              </a:lnSpc>
              <a:buSzPct val="55000"/>
              <a:buChar char="•"/>
              <a:tabLst>
                <a:tab pos="6731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Corresponds with successful containment of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infection and improvement in gas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exchange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04432" y="1796288"/>
            <a:ext cx="2639567" cy="449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2170" y="699929"/>
            <a:ext cx="650684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Factors that predispose to</a:t>
            </a:r>
            <a:r>
              <a:rPr sz="2800" spc="50" dirty="0"/>
              <a:t> </a:t>
            </a:r>
            <a:r>
              <a:rPr sz="2800" spc="-5" dirty="0"/>
              <a:t>Pneumonia</a:t>
            </a:r>
            <a:endParaRPr sz="2800" dirty="0"/>
          </a:p>
        </p:txBody>
      </p:sp>
      <p:sp>
        <p:nvSpPr>
          <p:cNvPr id="4" name="object 4"/>
          <p:cNvSpPr/>
          <p:nvPr/>
        </p:nvSpPr>
        <p:spPr>
          <a:xfrm>
            <a:off x="6444997" y="1700784"/>
            <a:ext cx="2699003" cy="2363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4996" y="4005072"/>
            <a:ext cx="2699004" cy="211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مستطيل 5"/>
          <p:cNvSpPr/>
          <p:nvPr/>
        </p:nvSpPr>
        <p:spPr>
          <a:xfrm>
            <a:off x="1619672" y="2136339"/>
            <a:ext cx="4248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Cigarette smoking</a:t>
            </a:r>
          </a:p>
          <a:p>
            <a:pPr algn="l" rtl="0">
              <a:buNone/>
            </a:pPr>
            <a:r>
              <a:rPr lang="en-US" dirty="0" smtClean="0"/>
              <a:t>• Upper respiratory tract  infections</a:t>
            </a:r>
          </a:p>
          <a:p>
            <a:pPr algn="l" rtl="0">
              <a:buNone/>
            </a:pPr>
            <a:r>
              <a:rPr lang="en-US" dirty="0" smtClean="0"/>
              <a:t>• Alcohol</a:t>
            </a:r>
          </a:p>
          <a:p>
            <a:pPr algn="l" rtl="0">
              <a:buNone/>
            </a:pPr>
            <a:r>
              <a:rPr lang="en-US" dirty="0" smtClean="0"/>
              <a:t>• Corticosteroid therapy</a:t>
            </a:r>
          </a:p>
          <a:p>
            <a:pPr algn="l" rtl="0">
              <a:buNone/>
            </a:pPr>
            <a:r>
              <a:rPr lang="en-US" dirty="0" smtClean="0"/>
              <a:t>• Old age</a:t>
            </a:r>
          </a:p>
          <a:p>
            <a:pPr algn="l" rtl="0">
              <a:buNone/>
            </a:pPr>
            <a:r>
              <a:rPr lang="en-US" dirty="0" smtClean="0"/>
              <a:t>• Recent influenza infection</a:t>
            </a:r>
          </a:p>
          <a:p>
            <a:pPr algn="l" rtl="0">
              <a:buNone/>
            </a:pPr>
            <a:r>
              <a:rPr lang="en-US" dirty="0" smtClean="0"/>
              <a:t>• Pre-existing lung disease</a:t>
            </a:r>
          </a:p>
          <a:p>
            <a:pPr algn="l" rtl="0">
              <a:buNone/>
            </a:pPr>
            <a:r>
              <a:rPr lang="en-US" dirty="0" smtClean="0"/>
              <a:t>• HIV</a:t>
            </a:r>
          </a:p>
          <a:p>
            <a:pPr algn="l" rtl="0">
              <a:buNone/>
            </a:pPr>
            <a:r>
              <a:rPr lang="en-US" dirty="0" smtClean="0"/>
              <a:t>• Indoor air pollution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7505" t="12045" r="10642" b="50030"/>
          <a:stretch>
            <a:fillRect/>
          </a:stretch>
        </p:blipFill>
        <p:spPr bwMode="auto">
          <a:xfrm>
            <a:off x="2278520" y="404664"/>
            <a:ext cx="510460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800" t="54637" r="39779" b="8980"/>
          <a:stretch>
            <a:fillRect/>
          </a:stretch>
        </p:blipFill>
        <p:spPr bwMode="auto">
          <a:xfrm>
            <a:off x="332309" y="404664"/>
            <a:ext cx="8535581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0"/>
            <a:r>
              <a:rPr lang="en-US" sz="2800" b="1" dirty="0" smtClean="0"/>
              <a:t>Organisms causing community-acquired  pneumonia</a:t>
            </a:r>
            <a:endParaRPr lang="ar-SA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b="1" dirty="0" smtClean="0"/>
              <a:t>Bacteria</a:t>
            </a:r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i="1" dirty="0" smtClean="0"/>
              <a:t>Streptococcus </a:t>
            </a:r>
            <a:r>
              <a:rPr lang="en-US" i="1" dirty="0" err="1" smtClean="0"/>
              <a:t>pneumoniae</a:t>
            </a:r>
            <a:endParaRPr lang="en-US" i="1" dirty="0" smtClean="0"/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i="1" dirty="0" err="1" smtClean="0"/>
              <a:t>Mycoplasma</a:t>
            </a:r>
            <a:r>
              <a:rPr lang="en-US" i="1" dirty="0" smtClean="0"/>
              <a:t> </a:t>
            </a:r>
            <a:r>
              <a:rPr lang="en-US" i="1" dirty="0" err="1" smtClean="0"/>
              <a:t>pneumoniae</a:t>
            </a:r>
            <a:endParaRPr lang="en-US" i="1" dirty="0" smtClean="0"/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i="1" dirty="0" err="1" smtClean="0"/>
              <a:t>Legionella</a:t>
            </a:r>
            <a:r>
              <a:rPr lang="en-US" i="1" dirty="0" smtClean="0"/>
              <a:t> </a:t>
            </a:r>
            <a:r>
              <a:rPr lang="en-US" i="1" dirty="0" err="1" smtClean="0"/>
              <a:t>pneumophila</a:t>
            </a:r>
            <a:endParaRPr lang="en-US" i="1" dirty="0" smtClean="0"/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i="1" dirty="0" smtClean="0"/>
              <a:t>Chlamydia </a:t>
            </a:r>
            <a:r>
              <a:rPr lang="en-US" i="1" dirty="0" err="1" smtClean="0"/>
              <a:t>pneumoniae</a:t>
            </a:r>
            <a:endParaRPr lang="en-US" i="1" dirty="0" smtClean="0"/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i="1" dirty="0" err="1" smtClean="0"/>
              <a:t>Haemophilus</a:t>
            </a:r>
            <a:r>
              <a:rPr lang="en-US" i="1" dirty="0" smtClean="0"/>
              <a:t> </a:t>
            </a:r>
            <a:r>
              <a:rPr lang="en-US" i="1" dirty="0" err="1" smtClean="0"/>
              <a:t>influenzae</a:t>
            </a:r>
            <a:endParaRPr lang="en-US" i="1" dirty="0" smtClean="0"/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endParaRPr lang="en-US" i="1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i="1" dirty="0" smtClean="0"/>
              <a:t>Chlamydia </a:t>
            </a:r>
            <a:r>
              <a:rPr lang="en-US" i="1" dirty="0" err="1" smtClean="0"/>
              <a:t>psittaci</a:t>
            </a:r>
            <a:endParaRPr lang="en-US" i="1" dirty="0" smtClean="0"/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i="1" dirty="0" err="1" smtClean="0"/>
              <a:t>Coxiella</a:t>
            </a:r>
            <a:r>
              <a:rPr lang="en-US" i="1" dirty="0" smtClean="0"/>
              <a:t> </a:t>
            </a:r>
            <a:r>
              <a:rPr lang="en-US" i="1" dirty="0" err="1" smtClean="0"/>
              <a:t>burnetii</a:t>
            </a:r>
            <a:r>
              <a:rPr lang="en-US" i="1" dirty="0" smtClean="0"/>
              <a:t> (Q fever,</a:t>
            </a:r>
          </a:p>
          <a:p>
            <a:pPr algn="l" rtl="0">
              <a:buNone/>
            </a:pPr>
            <a:r>
              <a:rPr lang="en-US" dirty="0" smtClean="0"/>
              <a:t>‘</a:t>
            </a:r>
            <a:r>
              <a:rPr lang="en-US" dirty="0" err="1" smtClean="0"/>
              <a:t>querry</a:t>
            </a:r>
            <a:r>
              <a:rPr lang="en-US" dirty="0" smtClean="0"/>
              <a:t>’ fever)</a:t>
            </a:r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i="1" dirty="0" err="1" smtClean="0"/>
              <a:t>Klebsiella</a:t>
            </a:r>
            <a:r>
              <a:rPr lang="en-US" i="1" dirty="0" smtClean="0"/>
              <a:t> </a:t>
            </a:r>
            <a:r>
              <a:rPr lang="en-US" i="1" dirty="0" err="1" smtClean="0"/>
              <a:t>pneumoniae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i="1" dirty="0" err="1" smtClean="0"/>
              <a:t>Actinomyces</a:t>
            </a:r>
            <a:r>
              <a:rPr lang="en-US" i="1" dirty="0" smtClean="0"/>
              <a:t> </a:t>
            </a:r>
            <a:r>
              <a:rPr lang="en-US" i="1" dirty="0" err="1" smtClean="0"/>
              <a:t>israelii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Pneumonia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b="1" dirty="0" smtClean="0"/>
              <a:t>                     </a:t>
            </a:r>
            <a:endParaRPr lang="en-US" sz="6000" b="1" dirty="0" smtClean="0"/>
          </a:p>
          <a:p>
            <a:pPr algn="l" rtl="0">
              <a:buNone/>
            </a:pPr>
            <a:r>
              <a:rPr lang="en-US" dirty="0" smtClean="0"/>
              <a:t>           Dr. </a:t>
            </a:r>
            <a:r>
              <a:rPr lang="en-US" dirty="0" err="1" smtClean="0"/>
              <a:t>Majeed</a:t>
            </a:r>
            <a:r>
              <a:rPr lang="en-US" dirty="0" smtClean="0"/>
              <a:t>  Mohan  </a:t>
            </a:r>
            <a:r>
              <a:rPr lang="en-US" dirty="0" err="1" smtClean="0"/>
              <a:t>Alhamami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              Dep. Of  medicine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rtl="0"/>
            <a:r>
              <a:rPr lang="en-US" sz="2800" b="1" dirty="0" smtClean="0"/>
              <a:t>Organisms causing community-acquired  pneumonia</a:t>
            </a:r>
            <a:endParaRPr lang="ar-SA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b="1" dirty="0" smtClean="0"/>
              <a:t>Viruses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 smtClean="0"/>
              <a:t>SARS-CoV-2(COVID-19)</a:t>
            </a:r>
            <a:endParaRPr lang="ar-IQ" b="1" dirty="0" smtClean="0"/>
          </a:p>
          <a:p>
            <a:pPr algn="l">
              <a:buNone/>
            </a:pPr>
            <a:r>
              <a:rPr lang="en-US" dirty="0" smtClean="0"/>
              <a:t>• Influenza, </a:t>
            </a:r>
            <a:r>
              <a:rPr lang="en-US" dirty="0" err="1" smtClean="0"/>
              <a:t>parainfluenza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• Measles</a:t>
            </a:r>
          </a:p>
          <a:p>
            <a:pPr algn="l">
              <a:buNone/>
            </a:pPr>
            <a:r>
              <a:rPr lang="en-US" dirty="0" smtClean="0"/>
              <a:t>• Herpes simplex</a:t>
            </a:r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Varicella</a:t>
            </a:r>
            <a:endParaRPr lang="en-US" dirty="0" smtClean="0"/>
          </a:p>
          <a:p>
            <a:pPr algn="l">
              <a:buNone/>
            </a:pPr>
            <a:r>
              <a:rPr lang="ar-IQ" dirty="0" smtClean="0"/>
              <a:t> </a:t>
            </a:r>
            <a:r>
              <a:rPr lang="en-US" dirty="0" smtClean="0"/>
              <a:t>• </a:t>
            </a:r>
            <a:r>
              <a:rPr lang="en-US" dirty="0" err="1" smtClean="0"/>
              <a:t>Adenoviruse</a:t>
            </a:r>
            <a:endParaRPr lang="en-US" dirty="0" smtClean="0"/>
          </a:p>
          <a:p>
            <a:pPr algn="l" rtl="0"/>
            <a:r>
              <a:rPr lang="en-US" dirty="0" smtClean="0"/>
              <a:t>Cytomegalovirus (CMV)</a:t>
            </a:r>
          </a:p>
          <a:p>
            <a:pPr algn="l">
              <a:buNone/>
            </a:pPr>
            <a:r>
              <a:rPr lang="ar-IQ" dirty="0" err="1" smtClean="0"/>
              <a:t>(</a:t>
            </a:r>
            <a:r>
              <a:rPr lang="en-US" dirty="0" smtClean="0"/>
              <a:t>• </a:t>
            </a:r>
            <a:r>
              <a:rPr lang="en-US" dirty="0" err="1" smtClean="0"/>
              <a:t>Coronavirus</a:t>
            </a:r>
            <a:r>
              <a:rPr lang="en-US" dirty="0" smtClean="0"/>
              <a:t> ( SARS,MERS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Clinical features</a:t>
            </a:r>
            <a:br>
              <a:rPr lang="en-US" b="1" i="1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Pneumonia, particularly lobar pneumonia, usually</a:t>
            </a:r>
          </a:p>
          <a:p>
            <a:pPr algn="l" rtl="0">
              <a:buNone/>
            </a:pPr>
            <a:r>
              <a:rPr lang="en-US" dirty="0" smtClean="0"/>
              <a:t>presents as an acute illness. </a:t>
            </a:r>
          </a:p>
          <a:p>
            <a:pPr algn="l" rtl="0">
              <a:buNone/>
            </a:pPr>
            <a:r>
              <a:rPr lang="en-US" dirty="0" smtClean="0"/>
              <a:t>  </a:t>
            </a:r>
            <a:r>
              <a:rPr lang="en-US" b="1" dirty="0" smtClean="0"/>
              <a:t>Systemic features such as</a:t>
            </a:r>
          </a:p>
          <a:p>
            <a:pPr algn="l" rtl="0"/>
            <a:r>
              <a:rPr lang="en-US" dirty="0" smtClean="0"/>
              <a:t>fever, </a:t>
            </a:r>
          </a:p>
          <a:p>
            <a:pPr algn="l" rtl="0"/>
            <a:r>
              <a:rPr lang="en-US" dirty="0" smtClean="0"/>
              <a:t>rigors, shivering </a:t>
            </a:r>
          </a:p>
          <a:p>
            <a:pPr algn="l" rtl="0"/>
            <a:r>
              <a:rPr lang="en-US" dirty="0" smtClean="0"/>
              <a:t> malaise </a:t>
            </a:r>
          </a:p>
          <a:p>
            <a:pPr algn="l" rtl="0"/>
            <a:r>
              <a:rPr lang="en-US" dirty="0" smtClean="0"/>
              <a:t>delirium . </a:t>
            </a:r>
          </a:p>
          <a:p>
            <a:pPr algn="l" rtl="0"/>
            <a:r>
              <a:rPr lang="en-US" dirty="0" smtClean="0"/>
              <a:t>Decrease  appetite .</a:t>
            </a:r>
          </a:p>
          <a:p>
            <a:pPr algn="l" rtl="0"/>
            <a:r>
              <a:rPr lang="en-US" dirty="0" smtClean="0"/>
              <a:t> headache.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/>
              <a:t>Clinical features</a:t>
            </a:r>
            <a:endParaRPr lang="ar-SA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lnSpcReduction="1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Pulmonary symptoms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 cough, which at first is  short, painful and dry, but later accompanied by the expectoration of </a:t>
            </a:r>
            <a:r>
              <a:rPr lang="en-US" dirty="0" err="1" smtClean="0"/>
              <a:t>mucopurulent</a:t>
            </a:r>
            <a:r>
              <a:rPr lang="en-US" dirty="0" smtClean="0"/>
              <a:t> sputum. 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Rust-</a:t>
            </a:r>
            <a:r>
              <a:rPr lang="en-US" dirty="0" err="1" smtClean="0"/>
              <a:t>coloured</a:t>
            </a:r>
            <a:r>
              <a:rPr lang="en-US" dirty="0" smtClean="0"/>
              <a:t> sputum may be seen in patients with </a:t>
            </a:r>
            <a:r>
              <a:rPr lang="en-US" i="1" dirty="0" smtClean="0"/>
              <a:t>Strep. </a:t>
            </a:r>
            <a:r>
              <a:rPr lang="en-US" i="1" dirty="0" err="1" smtClean="0"/>
              <a:t>pneumoniae</a:t>
            </a:r>
            <a:r>
              <a:rPr lang="en-US" i="1" dirty="0" smtClean="0"/>
              <a:t>, 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haemoptysis. 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err="1" smtClean="0"/>
              <a:t>Pleuritic</a:t>
            </a:r>
            <a:r>
              <a:rPr lang="en-US" dirty="0" smtClean="0"/>
              <a:t> chest pain. 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Upper abdominal tenderness 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examination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 The respiratory and pulse rate may be raised </a:t>
            </a:r>
          </a:p>
          <a:p>
            <a:pPr algn="l" rtl="0"/>
            <a:r>
              <a:rPr lang="en-US" dirty="0" smtClean="0"/>
              <a:t> The blood pressure low,</a:t>
            </a:r>
          </a:p>
          <a:p>
            <a:pPr algn="l" rtl="0"/>
            <a:r>
              <a:rPr lang="en-US" dirty="0" smtClean="0"/>
              <a:t>delirium. 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Temperature may be normal</a:t>
            </a:r>
          </a:p>
          <a:p>
            <a:pPr algn="l" rtl="0"/>
            <a:r>
              <a:rPr lang="en-US" dirty="0" smtClean="0"/>
              <a:t>Oxygen saturation on air may be low, and the patient cyanosed and distressed.</a:t>
            </a:r>
          </a:p>
          <a:p>
            <a:pPr algn="l" rtl="0"/>
            <a:r>
              <a:rPr lang="en-US" dirty="0" smtClean="0"/>
              <a:t>Herpes </a:t>
            </a:r>
            <a:r>
              <a:rPr lang="en-US" dirty="0" err="1" smtClean="0"/>
              <a:t>labialis</a:t>
            </a:r>
            <a:r>
              <a:rPr lang="en-US" dirty="0" smtClean="0"/>
              <a:t>-----Streptococcal pneumonia</a:t>
            </a:r>
          </a:p>
          <a:p>
            <a:pPr algn="l" rtl="0"/>
            <a:r>
              <a:rPr lang="en-US" dirty="0" smtClean="0"/>
              <a:t>poor dental hygiene  ----</a:t>
            </a:r>
            <a:r>
              <a:rPr lang="en-US" i="1" dirty="0" err="1" smtClean="0"/>
              <a:t>Klebsiella</a:t>
            </a:r>
            <a:r>
              <a:rPr lang="en-US" i="1" dirty="0" smtClean="0"/>
              <a:t> or </a:t>
            </a:r>
            <a:r>
              <a:rPr lang="en-US" i="1" dirty="0" err="1" smtClean="0"/>
              <a:t>Actinomyces</a:t>
            </a:r>
            <a:r>
              <a:rPr lang="en-US" i="1" dirty="0" smtClean="0"/>
              <a:t> </a:t>
            </a:r>
            <a:r>
              <a:rPr lang="en-US" i="1" dirty="0" err="1" smtClean="0"/>
              <a:t>israelii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signs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Depending on the phase of the inflammatory response. </a:t>
            </a:r>
          </a:p>
          <a:p>
            <a:pPr algn="l" rtl="0"/>
            <a:r>
              <a:rPr lang="en-US" dirty="0" smtClean="0"/>
              <a:t>When consolidated, the lung is </a:t>
            </a:r>
          </a:p>
          <a:p>
            <a:pPr algn="l" rtl="0"/>
            <a:r>
              <a:rPr lang="en-US" dirty="0" smtClean="0"/>
              <a:t>typically dull to percussion , </a:t>
            </a:r>
          </a:p>
          <a:p>
            <a:pPr algn="l" rtl="0"/>
            <a:r>
              <a:rPr lang="en-US" dirty="0" smtClean="0"/>
              <a:t>bronchial breathing and whispering </a:t>
            </a:r>
            <a:r>
              <a:rPr lang="en-US" dirty="0" err="1" smtClean="0"/>
              <a:t>pectoriloquy</a:t>
            </a:r>
            <a:r>
              <a:rPr lang="en-US" dirty="0" smtClean="0"/>
              <a:t>; crackles..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165" t="43228" r="38454" b="7090"/>
          <a:stretch>
            <a:fillRect/>
          </a:stretch>
        </p:blipFill>
        <p:spPr bwMode="auto">
          <a:xfrm>
            <a:off x="1187624" y="332656"/>
            <a:ext cx="698477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431" t="11769" r="36582" b="5499"/>
          <a:stretch>
            <a:fillRect/>
          </a:stretch>
        </p:blipFill>
        <p:spPr bwMode="auto">
          <a:xfrm>
            <a:off x="611560" y="258121"/>
            <a:ext cx="7848872" cy="626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/>
          </a:bodyPr>
          <a:lstStyle/>
          <a:p>
            <a:pPr rtl="0"/>
            <a:r>
              <a:rPr lang="en-US" sz="4000" b="1" i="1" dirty="0" smtClean="0"/>
              <a:t>Prevention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Stop smoking.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Influenza and pneumococcal vaccination .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i="1" dirty="0" err="1" smtClean="0"/>
              <a:t>Legionella</a:t>
            </a:r>
            <a:r>
              <a:rPr lang="en-US" i="1" dirty="0" smtClean="0"/>
              <a:t> </a:t>
            </a:r>
            <a:r>
              <a:rPr lang="en-US" i="1" dirty="0" err="1" smtClean="0"/>
              <a:t>pneumophila</a:t>
            </a:r>
            <a:r>
              <a:rPr lang="en-US" i="1" dirty="0" smtClean="0"/>
              <a:t> </a:t>
            </a:r>
            <a:r>
              <a:rPr lang="en-US" dirty="0" smtClean="0"/>
              <a:t> notification. </a:t>
            </a:r>
          </a:p>
          <a:p>
            <a:pPr marL="514350" indent="-514350" algn="l" rtl="0">
              <a:buFont typeface="Wingdings" pitchFamily="2" charset="2"/>
              <a:buChar char="v"/>
            </a:pPr>
            <a:r>
              <a:rPr lang="en-US" dirty="0" err="1" smtClean="0"/>
              <a:t>Malneutrion</a:t>
            </a:r>
            <a:r>
              <a:rPr lang="en-US" dirty="0" smtClean="0"/>
              <a:t> treatment.</a:t>
            </a:r>
          </a:p>
          <a:p>
            <a:pPr marL="514350" indent="-514350" algn="l" rtl="0">
              <a:buFont typeface="Wingdings" pitchFamily="2" charset="2"/>
              <a:buChar char="v"/>
            </a:pPr>
            <a:r>
              <a:rPr lang="en-US" dirty="0" smtClean="0"/>
              <a:t>Correct indoor air pollution, </a:t>
            </a:r>
          </a:p>
          <a:p>
            <a:pPr marL="514350" indent="-514350" algn="l" rtl="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encouragingimmunisation</a:t>
            </a:r>
            <a:r>
              <a:rPr lang="en-US" dirty="0" smtClean="0"/>
              <a:t> against measles, </a:t>
            </a:r>
            <a:r>
              <a:rPr lang="en-US" dirty="0" err="1" smtClean="0"/>
              <a:t>pertussis</a:t>
            </a:r>
            <a:r>
              <a:rPr lang="en-US" dirty="0" smtClean="0"/>
              <a:t> and </a:t>
            </a:r>
            <a:r>
              <a:rPr lang="en-US" i="1" dirty="0" err="1" smtClean="0"/>
              <a:t>Haemophilus</a:t>
            </a:r>
            <a:r>
              <a:rPr lang="en-US" i="1" dirty="0" smtClean="0"/>
              <a:t> ,</a:t>
            </a:r>
            <a:r>
              <a:rPr lang="en-US" i="1" dirty="0" err="1" smtClean="0"/>
              <a:t>influenzae</a:t>
            </a:r>
            <a:r>
              <a:rPr lang="en-US" i="1" dirty="0" smtClean="0"/>
              <a:t> type b are particularly important in </a:t>
            </a:r>
            <a:r>
              <a:rPr lang="en-US" dirty="0" smtClean="0"/>
              <a:t>children.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Differential diagnosis of pneumonia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Pulmonary infarction</a:t>
            </a:r>
          </a:p>
          <a:p>
            <a:pPr algn="l" rtl="0">
              <a:buNone/>
            </a:pPr>
            <a:r>
              <a:rPr lang="en-US" dirty="0" smtClean="0"/>
              <a:t>• Pulmonary/pleural TB</a:t>
            </a:r>
          </a:p>
          <a:p>
            <a:pPr algn="l" rtl="0"/>
            <a:r>
              <a:rPr lang="en-US" dirty="0" smtClean="0"/>
              <a:t>• Pulmonary oedema (can be unilateral)</a:t>
            </a:r>
          </a:p>
          <a:p>
            <a:pPr algn="l" rtl="0"/>
            <a:r>
              <a:rPr lang="en-US" dirty="0" smtClean="0"/>
              <a:t>• Pulmonary eosinophilia .</a:t>
            </a:r>
          </a:p>
          <a:p>
            <a:pPr algn="l" rtl="0"/>
            <a:r>
              <a:rPr lang="en-US" dirty="0" smtClean="0"/>
              <a:t>• Malignancy: bronchoalveolar cell carcinoma</a:t>
            </a:r>
          </a:p>
          <a:p>
            <a:pPr algn="l" rtl="0"/>
            <a:r>
              <a:rPr lang="en-US" dirty="0" smtClean="0"/>
              <a:t>• Rare disorders: cryptogenic organising pneumonia/</a:t>
            </a:r>
          </a:p>
          <a:p>
            <a:pPr algn="l" rtl="0">
              <a:buNone/>
            </a:pPr>
            <a:r>
              <a:rPr lang="en-US" dirty="0" smtClean="0"/>
              <a:t>   bronchiolitis obliterans organising pneumonia (COP/BOOP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Investigations in CAP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4000" b="1" dirty="0" smtClean="0"/>
              <a:t> Blood</a:t>
            </a:r>
          </a:p>
          <a:p>
            <a:pPr algn="l" rtl="0"/>
            <a:r>
              <a:rPr lang="en-US" b="1" dirty="0" smtClean="0"/>
              <a:t>Full blood count</a:t>
            </a:r>
          </a:p>
          <a:p>
            <a:pPr algn="l" rtl="0">
              <a:buNone/>
            </a:pPr>
            <a:r>
              <a:rPr lang="en-US" dirty="0" smtClean="0"/>
              <a:t>• Very high (&gt; 20 × 109/L) or low (&lt; 4 × 109/L) white cell</a:t>
            </a:r>
          </a:p>
          <a:p>
            <a:pPr algn="l" rtl="0">
              <a:buNone/>
            </a:pPr>
            <a:r>
              <a:rPr lang="en-US" dirty="0" smtClean="0"/>
              <a:t>count: marker of severity</a:t>
            </a:r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Neutrophil</a:t>
            </a:r>
            <a:r>
              <a:rPr lang="en-US" dirty="0" smtClean="0"/>
              <a:t> </a:t>
            </a:r>
            <a:r>
              <a:rPr lang="en-US" dirty="0" err="1" smtClean="0"/>
              <a:t>leucocytosis</a:t>
            </a:r>
            <a:r>
              <a:rPr lang="en-US" dirty="0" smtClean="0"/>
              <a:t> &gt; 15 × 109/L: suggests bacterial</a:t>
            </a:r>
          </a:p>
          <a:p>
            <a:pPr algn="l" rtl="0">
              <a:buNone/>
            </a:pPr>
            <a:r>
              <a:rPr lang="en-US" dirty="0" err="1" smtClean="0"/>
              <a:t>aetiology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Haemolytic</a:t>
            </a:r>
            <a:r>
              <a:rPr lang="en-US" dirty="0" smtClean="0"/>
              <a:t> </a:t>
            </a:r>
            <a:r>
              <a:rPr lang="en-US" dirty="0" err="1" smtClean="0"/>
              <a:t>anaemia</a:t>
            </a:r>
            <a:r>
              <a:rPr lang="en-US" dirty="0" smtClean="0"/>
              <a:t>: occasional complication of </a:t>
            </a:r>
            <a:r>
              <a:rPr lang="en-US" i="1" dirty="0" err="1" smtClean="0"/>
              <a:t>Mycoplasma</a:t>
            </a:r>
            <a:endParaRPr lang="en-US" i="1" dirty="0" smtClean="0"/>
          </a:p>
          <a:p>
            <a:pPr algn="l" rtl="0"/>
            <a:r>
              <a:rPr lang="en-US" b="1" dirty="0" smtClean="0"/>
              <a:t>Urea and electrolytes</a:t>
            </a:r>
          </a:p>
          <a:p>
            <a:pPr algn="l" rtl="0">
              <a:buNone/>
            </a:pPr>
            <a:r>
              <a:rPr lang="en-US" dirty="0" smtClean="0"/>
              <a:t>• Urea &gt; 7 </a:t>
            </a:r>
            <a:r>
              <a:rPr lang="en-US" dirty="0" err="1" smtClean="0"/>
              <a:t>mmol</a:t>
            </a:r>
            <a:r>
              <a:rPr lang="en-US" dirty="0" smtClean="0"/>
              <a:t>/L (~20 mg/</a:t>
            </a:r>
            <a:r>
              <a:rPr lang="en-US" dirty="0" err="1" smtClean="0"/>
              <a:t>dL</a:t>
            </a:r>
            <a:r>
              <a:rPr lang="en-US" dirty="0" smtClean="0"/>
              <a:t>): marker of severity</a:t>
            </a:r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Hyponatraemia</a:t>
            </a:r>
            <a:r>
              <a:rPr lang="en-US" dirty="0" smtClean="0"/>
              <a:t>: marker of severity</a:t>
            </a:r>
          </a:p>
          <a:p>
            <a:pPr algn="l" rtl="0"/>
            <a:r>
              <a:rPr lang="en-US" b="1" dirty="0" smtClean="0"/>
              <a:t>Liver function tests</a:t>
            </a:r>
          </a:p>
          <a:p>
            <a:pPr algn="l" rtl="0">
              <a:buNone/>
            </a:pPr>
            <a:r>
              <a:rPr lang="en-US" dirty="0" smtClean="0"/>
              <a:t>• Abnormal if basal pneumonia inflames liver</a:t>
            </a:r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Hypoalbuminaemia</a:t>
            </a:r>
            <a:r>
              <a:rPr lang="en-US" dirty="0" smtClean="0"/>
              <a:t>: marker of severity</a:t>
            </a:r>
          </a:p>
          <a:p>
            <a:pPr algn="l" rtl="0"/>
            <a:r>
              <a:rPr lang="en-US" b="1" dirty="0" smtClean="0"/>
              <a:t>Erythrocyte sedimentation rate/C-reactive protein</a:t>
            </a:r>
          </a:p>
          <a:p>
            <a:pPr algn="l" rtl="0">
              <a:buNone/>
            </a:pPr>
            <a:r>
              <a:rPr lang="en-US" dirty="0" smtClean="0"/>
              <a:t>• Non-specifically elevated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dirty="0" smtClean="0"/>
              <a:t>   To know the </a:t>
            </a:r>
            <a:r>
              <a:rPr lang="en-US" dirty="0" err="1" smtClean="0"/>
              <a:t>the</a:t>
            </a:r>
            <a:r>
              <a:rPr lang="en-US" dirty="0" smtClean="0"/>
              <a:t> following</a:t>
            </a:r>
          </a:p>
          <a:p>
            <a:pPr algn="l" rtl="0"/>
            <a:r>
              <a:rPr lang="en-US" dirty="0" err="1" smtClean="0"/>
              <a:t>Epedimology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Etiology</a:t>
            </a:r>
          </a:p>
          <a:p>
            <a:pPr algn="l" rtl="0"/>
            <a:r>
              <a:rPr lang="en-US" dirty="0" smtClean="0"/>
              <a:t>Pathogenesis</a:t>
            </a:r>
          </a:p>
          <a:p>
            <a:pPr algn="l" rtl="0"/>
            <a:r>
              <a:rPr lang="en-US" dirty="0" smtClean="0"/>
              <a:t>Clinical presentation</a:t>
            </a:r>
          </a:p>
          <a:p>
            <a:pPr algn="l" rtl="0"/>
            <a:r>
              <a:rPr lang="en-US" dirty="0" smtClean="0"/>
              <a:t>Complication</a:t>
            </a:r>
          </a:p>
          <a:p>
            <a:pPr algn="l" rtl="0"/>
            <a:r>
              <a:rPr lang="en-US" dirty="0" smtClean="0"/>
              <a:t>Investigation</a:t>
            </a:r>
          </a:p>
          <a:p>
            <a:pPr algn="l" rtl="0"/>
            <a:r>
              <a:rPr lang="en-US" dirty="0" smtClean="0"/>
              <a:t>Treatment</a:t>
            </a:r>
          </a:p>
          <a:p>
            <a:pPr algn="l" rtl="0"/>
            <a:r>
              <a:rPr lang="en-US" dirty="0" smtClean="0"/>
              <a:t>Prognosis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Investigations in CAP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800" b="1" dirty="0" smtClean="0"/>
              <a:t>  Blood</a:t>
            </a:r>
          </a:p>
          <a:p>
            <a:pPr algn="l" rtl="0"/>
            <a:r>
              <a:rPr lang="en-US" b="1" dirty="0" smtClean="0"/>
              <a:t>Blood culture</a:t>
            </a:r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Bacteraemia</a:t>
            </a:r>
            <a:r>
              <a:rPr lang="en-US" dirty="0" smtClean="0"/>
              <a:t>: marker of severity</a:t>
            </a:r>
          </a:p>
          <a:p>
            <a:pPr algn="l" rtl="0"/>
            <a:r>
              <a:rPr lang="en-US" b="1" dirty="0" smtClean="0"/>
              <a:t>Serology</a:t>
            </a:r>
          </a:p>
          <a:p>
            <a:pPr algn="l" rtl="0">
              <a:buNone/>
            </a:pPr>
            <a:r>
              <a:rPr lang="en-US" dirty="0" smtClean="0"/>
              <a:t>• Acute and convalescent </a:t>
            </a:r>
            <a:r>
              <a:rPr lang="en-US" dirty="0" err="1" smtClean="0"/>
              <a:t>titres</a:t>
            </a:r>
            <a:r>
              <a:rPr lang="en-US" dirty="0" smtClean="0"/>
              <a:t> for </a:t>
            </a:r>
            <a:r>
              <a:rPr lang="en-US" i="1" dirty="0" err="1" smtClean="0"/>
              <a:t>Mycoplasma</a:t>
            </a:r>
            <a:r>
              <a:rPr lang="en-US" i="1" dirty="0" smtClean="0"/>
              <a:t>, Chlamydia,</a:t>
            </a:r>
          </a:p>
          <a:p>
            <a:pPr algn="l" rtl="0">
              <a:buNone/>
            </a:pPr>
            <a:r>
              <a:rPr lang="en-US" i="1" dirty="0" smtClean="0"/>
              <a:t> </a:t>
            </a:r>
            <a:r>
              <a:rPr lang="en-US" i="1" dirty="0" err="1" smtClean="0"/>
              <a:t>Legionella</a:t>
            </a:r>
            <a:r>
              <a:rPr lang="en-US" i="1" dirty="0" smtClean="0"/>
              <a:t> and viral infections</a:t>
            </a:r>
          </a:p>
          <a:p>
            <a:pPr algn="l" rtl="0"/>
            <a:r>
              <a:rPr lang="en-US" b="1" dirty="0" smtClean="0"/>
              <a:t>Cold agglutinins</a:t>
            </a:r>
          </a:p>
          <a:p>
            <a:pPr algn="l" rtl="0">
              <a:buNone/>
            </a:pPr>
            <a:r>
              <a:rPr lang="en-US" dirty="0" smtClean="0"/>
              <a:t>  • Positive in 50% of patients with </a:t>
            </a:r>
            <a:r>
              <a:rPr lang="en-US" i="1" dirty="0" err="1" smtClean="0"/>
              <a:t>Mycoplasma</a:t>
            </a:r>
            <a:endParaRPr lang="en-US" i="1" dirty="0" smtClean="0"/>
          </a:p>
          <a:p>
            <a:pPr algn="l" rtl="0"/>
            <a:r>
              <a:rPr lang="en-US" b="1" dirty="0" smtClean="0"/>
              <a:t>Arterial blood gases</a:t>
            </a:r>
          </a:p>
          <a:p>
            <a:pPr algn="l" rtl="0">
              <a:buNone/>
            </a:pPr>
            <a:r>
              <a:rPr lang="en-US" dirty="0" smtClean="0"/>
              <a:t>  • Measure when </a:t>
            </a:r>
            <a:r>
              <a:rPr lang="en-US" i="1" dirty="0" smtClean="0"/>
              <a:t>SaO2 &lt; 93% or when severe clinical features </a:t>
            </a:r>
            <a:r>
              <a:rPr lang="en-US" dirty="0" smtClean="0"/>
              <a:t>to assess ventilatory failure or acidosis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Investigations in CAP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600" b="1" dirty="0" smtClean="0"/>
              <a:t>Sputum</a:t>
            </a:r>
          </a:p>
          <a:p>
            <a:pPr algn="l" rtl="0"/>
            <a:r>
              <a:rPr lang="en-US" b="1" dirty="0" smtClean="0"/>
              <a:t>Sputum samples</a:t>
            </a:r>
          </a:p>
          <a:p>
            <a:pPr algn="l" rtl="0">
              <a:buNone/>
            </a:pPr>
            <a:r>
              <a:rPr lang="en-US" dirty="0" smtClean="0"/>
              <a:t> • Gram stain culture and antimicrobial sensitivity testing</a:t>
            </a:r>
          </a:p>
          <a:p>
            <a:pPr algn="l" rtl="0"/>
            <a:r>
              <a:rPr lang="en-US" b="1" dirty="0" err="1" smtClean="0"/>
              <a:t>Oropharynx</a:t>
            </a:r>
            <a:r>
              <a:rPr lang="en-US" b="1" dirty="0" smtClean="0"/>
              <a:t> swab</a:t>
            </a:r>
          </a:p>
          <a:p>
            <a:pPr algn="l" rtl="0">
              <a:buNone/>
            </a:pPr>
            <a:r>
              <a:rPr lang="en-US" dirty="0" smtClean="0"/>
              <a:t>• PCR for </a:t>
            </a:r>
            <a:r>
              <a:rPr lang="en-US" i="1" dirty="0" err="1" smtClean="0"/>
              <a:t>Mycoplasma</a:t>
            </a:r>
            <a:r>
              <a:rPr lang="en-US" i="1" dirty="0" smtClean="0"/>
              <a:t> </a:t>
            </a:r>
            <a:r>
              <a:rPr lang="en-US" i="1" dirty="0" err="1" smtClean="0"/>
              <a:t>pneumoniae</a:t>
            </a:r>
            <a:r>
              <a:rPr lang="en-US" i="1" dirty="0" smtClean="0"/>
              <a:t> and other atypical</a:t>
            </a:r>
          </a:p>
          <a:p>
            <a:pPr algn="l" rtl="0">
              <a:buNone/>
            </a:pPr>
            <a:r>
              <a:rPr lang="en-US" dirty="0" smtClean="0"/>
              <a:t>pathogens</a:t>
            </a:r>
          </a:p>
          <a:p>
            <a:pPr algn="l" rtl="0"/>
            <a:r>
              <a:rPr lang="en-US" b="1" dirty="0" smtClean="0"/>
              <a:t>Urine</a:t>
            </a:r>
          </a:p>
          <a:p>
            <a:pPr algn="l" rtl="0">
              <a:buNone/>
            </a:pPr>
            <a:r>
              <a:rPr lang="en-US" dirty="0" smtClean="0"/>
              <a:t>  • Pneumococcal and/or </a:t>
            </a:r>
            <a:r>
              <a:rPr lang="en-US" i="1" dirty="0" err="1" smtClean="0"/>
              <a:t>Legionella</a:t>
            </a:r>
            <a:r>
              <a:rPr lang="en-US" i="1" dirty="0" smtClean="0"/>
              <a:t> antigen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Investigations in CAP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600" b="1" dirty="0" smtClean="0"/>
              <a:t>Chest X-ray  and Ultrasound</a:t>
            </a:r>
          </a:p>
          <a:p>
            <a:pPr algn="l" rtl="0">
              <a:buNone/>
            </a:pPr>
            <a:r>
              <a:rPr lang="en-US" b="1" dirty="0" smtClean="0"/>
              <a:t>Lobar pneumonia</a:t>
            </a:r>
          </a:p>
          <a:p>
            <a:pPr algn="l" rtl="0">
              <a:buNone/>
            </a:pPr>
            <a:r>
              <a:rPr lang="en-US" dirty="0" smtClean="0"/>
              <a:t>• Patchy </a:t>
            </a:r>
            <a:r>
              <a:rPr lang="en-US" dirty="0" err="1" smtClean="0"/>
              <a:t>opacification</a:t>
            </a:r>
            <a:r>
              <a:rPr lang="en-US" dirty="0" smtClean="0"/>
              <a:t> ,consolidation.</a:t>
            </a:r>
          </a:p>
          <a:p>
            <a:pPr algn="l" rtl="0">
              <a:buNone/>
            </a:pPr>
            <a:r>
              <a:rPr lang="en-US" dirty="0" smtClean="0"/>
              <a:t>• Air </a:t>
            </a:r>
            <a:r>
              <a:rPr lang="en-US" dirty="0" err="1" smtClean="0"/>
              <a:t>bronchogram</a:t>
            </a:r>
            <a:r>
              <a:rPr lang="en-US" dirty="0" smtClean="0"/>
              <a:t> (air-filled bronchi appear lucent against</a:t>
            </a:r>
          </a:p>
          <a:p>
            <a:pPr algn="l" rtl="0">
              <a:buNone/>
            </a:pPr>
            <a:r>
              <a:rPr lang="en-US" dirty="0" smtClean="0"/>
              <a:t>consolidated lung tissue)</a:t>
            </a:r>
          </a:p>
          <a:p>
            <a:pPr algn="l" rtl="0">
              <a:buNone/>
            </a:pPr>
            <a:r>
              <a:rPr lang="en-US" b="1" dirty="0" smtClean="0"/>
              <a:t>Bronchopneumonia</a:t>
            </a:r>
          </a:p>
          <a:p>
            <a:pPr algn="l" rtl="0">
              <a:buNone/>
            </a:pPr>
            <a:r>
              <a:rPr lang="en-US" dirty="0" smtClean="0"/>
              <a:t>• Typically patchy and segmental shadowing</a:t>
            </a:r>
          </a:p>
          <a:p>
            <a:pPr algn="l" rtl="0">
              <a:buNone/>
            </a:pPr>
            <a:r>
              <a:rPr lang="en-US" b="1" dirty="0" smtClean="0"/>
              <a:t>Complications</a:t>
            </a:r>
          </a:p>
          <a:p>
            <a:pPr algn="l" rtl="0">
              <a:buNone/>
            </a:pPr>
            <a:r>
              <a:rPr lang="en-US" b="1" i="1" dirty="0" smtClean="0"/>
              <a:t>Staph. </a:t>
            </a:r>
            <a:r>
              <a:rPr lang="en-US" b="1" i="1" dirty="0" err="1" smtClean="0"/>
              <a:t>aureus</a:t>
            </a:r>
            <a:endParaRPr lang="en-US" b="1" i="1" dirty="0" smtClean="0"/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multilobar</a:t>
            </a:r>
            <a:r>
              <a:rPr lang="en-US" dirty="0" smtClean="0"/>
              <a:t> shadowing, </a:t>
            </a:r>
            <a:r>
              <a:rPr lang="en-US" dirty="0" err="1" smtClean="0"/>
              <a:t>cavitation</a:t>
            </a:r>
            <a:r>
              <a:rPr lang="en-US" dirty="0" smtClean="0"/>
              <a:t>, </a:t>
            </a:r>
            <a:r>
              <a:rPr lang="en-US" dirty="0" err="1" smtClean="0"/>
              <a:t>pneumatocoeles</a:t>
            </a:r>
            <a:r>
              <a:rPr lang="en-US" dirty="0" smtClean="0"/>
              <a:t> and abscesses.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3600" b="1" dirty="0" smtClean="0"/>
              <a:t>Pleural fluid</a:t>
            </a:r>
          </a:p>
          <a:p>
            <a:pPr algn="l" rtl="0"/>
            <a:r>
              <a:rPr lang="en-US" dirty="0" smtClean="0"/>
              <a:t>• Always aspirate and culture.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8635" y="206519"/>
            <a:ext cx="158115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X</a:t>
            </a:r>
            <a:r>
              <a:rPr sz="4400" b="1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00"/>
                </a:solidFill>
                <a:latin typeface="Arial"/>
                <a:cs typeface="Arial"/>
              </a:rPr>
              <a:t>Ray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337" y="1631356"/>
            <a:ext cx="5567045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Homogenous opacity with </a:t>
            </a:r>
            <a:r>
              <a:rPr sz="3400" spc="-5" dirty="0">
                <a:solidFill>
                  <a:srgbClr val="FF0000"/>
                </a:solidFill>
                <a:latin typeface="Arial"/>
                <a:cs typeface="Arial"/>
              </a:rPr>
              <a:t>air  bronchogram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9268" y="4017264"/>
            <a:ext cx="3692652" cy="2245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5779" y="3245103"/>
            <a:ext cx="4632960" cy="3612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4946" y="358209"/>
            <a:ext cx="47453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>
                <a:latin typeface="Calibri"/>
                <a:cs typeface="Calibri"/>
              </a:rPr>
              <a:t>LOBAR</a:t>
            </a:r>
            <a:r>
              <a:rPr sz="4400" spc="-6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PNEUMONIA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336" y="1618420"/>
            <a:ext cx="7823834" cy="11560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630" indent="-74930">
              <a:lnSpc>
                <a:spcPct val="100000"/>
              </a:lnSpc>
              <a:spcBef>
                <a:spcPts val="95"/>
              </a:spcBef>
              <a:buSzPct val="55357"/>
              <a:buFont typeface="Arial"/>
              <a:buChar char="•"/>
              <a:tabLst>
                <a:tab pos="88265" algn="l"/>
              </a:tabLst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Peripheral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airspace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consolidation</a:t>
            </a:r>
            <a:r>
              <a:rPr sz="28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pneumonia</a:t>
            </a:r>
            <a:endParaRPr sz="2800">
              <a:latin typeface="Calibri"/>
              <a:cs typeface="Calibri"/>
            </a:endParaRPr>
          </a:p>
          <a:p>
            <a:pPr marL="87630" indent="-74930">
              <a:lnSpc>
                <a:spcPct val="100000"/>
              </a:lnSpc>
              <a:spcBef>
                <a:spcPts val="2165"/>
              </a:spcBef>
              <a:buSzPct val="55357"/>
              <a:buFont typeface="Arial"/>
              <a:buChar char="•"/>
              <a:tabLst>
                <a:tab pos="88265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Without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prominent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involvement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bronchial</a:t>
            </a:r>
            <a:r>
              <a:rPr sz="28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tree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5594" y="445585"/>
            <a:ext cx="504571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RUL</a:t>
            </a:r>
            <a:r>
              <a:rPr sz="4400" spc="-120" dirty="0"/>
              <a:t> </a:t>
            </a:r>
            <a:r>
              <a:rPr sz="4400" spc="-5" dirty="0"/>
              <a:t>Consolidation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979677" y="1316735"/>
            <a:ext cx="5327903" cy="5279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5115" y="445585"/>
            <a:ext cx="510730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RML</a:t>
            </a:r>
            <a:r>
              <a:rPr sz="4400" spc="-120" dirty="0"/>
              <a:t> </a:t>
            </a:r>
            <a:r>
              <a:rPr sz="4400" spc="-5" dirty="0"/>
              <a:t>Consolidation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67711" y="1316735"/>
            <a:ext cx="4684776" cy="5541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6073" y="445585"/>
            <a:ext cx="498348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RLL</a:t>
            </a:r>
            <a:r>
              <a:rPr sz="4400" spc="-120" dirty="0"/>
              <a:t> </a:t>
            </a:r>
            <a:r>
              <a:rPr sz="4400" spc="-5" dirty="0"/>
              <a:t>Consolidation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834895" y="1221229"/>
            <a:ext cx="5343144" cy="547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060" t="10178" r="33004" b="43683"/>
          <a:stretch>
            <a:fillRect/>
          </a:stretch>
        </p:blipFill>
        <p:spPr bwMode="auto">
          <a:xfrm>
            <a:off x="601628" y="188640"/>
            <a:ext cx="836286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2901" y="358209"/>
            <a:ext cx="544893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latin typeface="Calibri"/>
                <a:cs typeface="Calibri"/>
              </a:rPr>
              <a:t>BRONCHOPNEUMONIA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337" y="1618421"/>
            <a:ext cx="3396615" cy="260648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1015">
              <a:lnSpc>
                <a:spcPct val="100499"/>
              </a:lnSpc>
              <a:spcBef>
                <a:spcPts val="85"/>
              </a:spcBef>
              <a:buSzPct val="56250"/>
              <a:buFont typeface="Arial"/>
              <a:buChar char="•"/>
              <a:tabLst>
                <a:tab pos="7747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Centrilobular and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Peribronchiolar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opacity  pneumonia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70"/>
              </a:lnSpc>
              <a:buSzPct val="56250"/>
              <a:buChar char="•"/>
              <a:tabLst>
                <a:tab pos="7747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ends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multifocal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880"/>
              </a:lnSpc>
              <a:spcBef>
                <a:spcPts val="85"/>
              </a:spcBef>
              <a:buSzPct val="56250"/>
              <a:buFont typeface="Arial"/>
              <a:buChar char="•"/>
              <a:tabLst>
                <a:tab pos="77470" algn="l"/>
              </a:tabLst>
            </a:pP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Patchy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distribution 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rather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than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localized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10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lung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region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15256" y="1412240"/>
            <a:ext cx="3896867" cy="5252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dirty="0" smtClean="0">
                <a:latin typeface="Calibri,Bold"/>
              </a:rPr>
              <a:t>Community-acquired pneumonia (CAP)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4294967295"/>
          </p:nvPr>
        </p:nvSpPr>
        <p:spPr>
          <a:xfrm>
            <a:off x="467544" y="1772816"/>
            <a:ext cx="8280920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000" dirty="0" smtClean="0"/>
              <a:t>The </a:t>
            </a:r>
            <a:r>
              <a:rPr lang="en-US" sz="3000" dirty="0"/>
              <a:t>sixth leading cause of death in the United </a:t>
            </a:r>
            <a:r>
              <a:rPr lang="en-US" sz="3000" dirty="0" smtClean="0"/>
              <a:t>States.</a:t>
            </a:r>
            <a:endParaRPr lang="en-US" sz="3000" dirty="0"/>
          </a:p>
          <a:p>
            <a:pPr algn="l">
              <a:buNone/>
            </a:pPr>
            <a:r>
              <a:rPr lang="en-US" sz="3000" b="0" i="0" u="none" strike="noStrike" baseline="0" dirty="0" smtClean="0">
                <a:latin typeface="Symbol"/>
              </a:rPr>
              <a:t> </a:t>
            </a:r>
            <a:r>
              <a:rPr lang="en-US" sz="3000" dirty="0"/>
              <a:t>R</a:t>
            </a:r>
            <a:r>
              <a:rPr lang="en-US" sz="3000" dirty="0" smtClean="0"/>
              <a:t>esponsible </a:t>
            </a:r>
            <a:r>
              <a:rPr lang="en-US" sz="3000" dirty="0"/>
              <a:t>for 4 to 10 million </a:t>
            </a:r>
            <a:r>
              <a:rPr lang="en-US" sz="3000" dirty="0" smtClean="0"/>
              <a:t>respiratory infections </a:t>
            </a:r>
            <a:r>
              <a:rPr lang="en-US" sz="3000" dirty="0"/>
              <a:t>each </a:t>
            </a:r>
            <a:r>
              <a:rPr lang="en-US" sz="3000" dirty="0" smtClean="0"/>
              <a:t>year..</a:t>
            </a:r>
            <a:endParaRPr lang="ar-IQ" sz="3000" dirty="0"/>
          </a:p>
          <a:p>
            <a:pPr algn="l">
              <a:buNone/>
            </a:pPr>
            <a:r>
              <a:rPr lang="en-US" sz="3000" b="0" i="0" u="none" strike="noStrike" baseline="0" dirty="0" smtClean="0">
                <a:latin typeface="Symbol"/>
              </a:rPr>
              <a:t> </a:t>
            </a:r>
            <a:r>
              <a:rPr lang="en-US" sz="3000" dirty="0"/>
              <a:t>5-12% of all lower respiratory tract infections.</a:t>
            </a:r>
          </a:p>
          <a:p>
            <a:pPr algn="l">
              <a:buNone/>
            </a:pPr>
            <a:r>
              <a:rPr lang="en-US" sz="3000" b="0" i="0" u="none" strike="noStrike" baseline="0" dirty="0" smtClean="0">
                <a:latin typeface="Symbol"/>
              </a:rPr>
              <a:t> </a:t>
            </a:r>
            <a:r>
              <a:rPr lang="en-US" sz="3000" dirty="0"/>
              <a:t>The incidence varies with age, being much higher in the very young and very old, </a:t>
            </a:r>
            <a:r>
              <a:rPr lang="en-US" sz="3000" dirty="0" smtClean="0"/>
              <a:t>in whom </a:t>
            </a:r>
            <a:r>
              <a:rPr lang="en-US" sz="3000" dirty="0"/>
              <a:t>the mortality rates are also much higher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7544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7805" y="423233"/>
            <a:ext cx="624205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Calibri"/>
                <a:cs typeface="Calibri"/>
              </a:rPr>
              <a:t>INTERSTITIAL</a:t>
            </a:r>
            <a:r>
              <a:rPr sz="4400" spc="-4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PNEUMONIA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337" y="1614357"/>
            <a:ext cx="3037205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630" indent="-74930">
              <a:lnSpc>
                <a:spcPct val="100000"/>
              </a:lnSpc>
              <a:spcBef>
                <a:spcPts val="95"/>
              </a:spcBef>
              <a:buSzPct val="55357"/>
              <a:buFont typeface="Arial"/>
              <a:buChar char="•"/>
              <a:tabLst>
                <a:tab pos="88265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Peribronchovascular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Infiltrate</a:t>
            </a:r>
            <a:endParaRPr sz="2800">
              <a:latin typeface="Calibri"/>
              <a:cs typeface="Calibri"/>
            </a:endParaRPr>
          </a:p>
          <a:p>
            <a:pPr marL="87630" indent="-74930">
              <a:lnSpc>
                <a:spcPct val="100000"/>
              </a:lnSpc>
              <a:buSzPct val="55357"/>
              <a:buFont typeface="Arial"/>
              <a:buChar char="•"/>
              <a:tabLst>
                <a:tab pos="88265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Mycoplasma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viral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40708" y="1221232"/>
            <a:ext cx="4459224" cy="515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7741" y="-592429"/>
            <a:ext cx="2201545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 smtClean="0">
                <a:latin typeface="Calibri"/>
                <a:cs typeface="Calibri"/>
              </a:rPr>
              <a:t>IN</a:t>
            </a:r>
            <a:r>
              <a:rPr sz="4400" spc="-229" dirty="0" smtClean="0">
                <a:latin typeface="Calibri"/>
                <a:cs typeface="Calibri"/>
              </a:rPr>
              <a:t>V</a:t>
            </a:r>
            <a:r>
              <a:rPr sz="4400" dirty="0" smtClean="0">
                <a:latin typeface="Calibri"/>
                <a:cs typeface="Calibri"/>
              </a:rPr>
              <a:t>A</a:t>
            </a:r>
            <a:r>
              <a:rPr sz="4400" spc="-15" dirty="0" smtClean="0">
                <a:latin typeface="Calibri"/>
                <a:cs typeface="Calibri"/>
              </a:rPr>
              <a:t>S</a:t>
            </a:r>
            <a:r>
              <a:rPr sz="4400" dirty="0" smtClean="0">
                <a:latin typeface="Calibri"/>
                <a:cs typeface="Calibri"/>
              </a:rPr>
              <a:t>IVE</a:t>
            </a:r>
            <a:r>
              <a:rPr lang="en-US" sz="4400" dirty="0" smtClean="0">
                <a:latin typeface="Calibri"/>
                <a:cs typeface="Calibri"/>
              </a:rPr>
              <a:t>  Investigation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337" y="1634676"/>
            <a:ext cx="4005579" cy="1838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 indent="-64135">
              <a:lnSpc>
                <a:spcPct val="100000"/>
              </a:lnSpc>
              <a:spcBef>
                <a:spcPts val="100"/>
              </a:spcBef>
              <a:buSzPct val="56250"/>
              <a:buChar char="•"/>
              <a:tabLst>
                <a:tab pos="7747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Bronchoscopy</a:t>
            </a:r>
            <a:endParaRPr sz="2400" dirty="0">
              <a:latin typeface="Arial"/>
              <a:cs typeface="Arial"/>
            </a:endParaRPr>
          </a:p>
          <a:p>
            <a:pPr marL="76835" indent="-64135">
              <a:lnSpc>
                <a:spcPts val="2845"/>
              </a:lnSpc>
              <a:spcBef>
                <a:spcPts val="5"/>
              </a:spcBef>
              <a:buSzPct val="56250"/>
              <a:buChar char="•"/>
              <a:tabLst>
                <a:tab pos="7747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Thoracoscopy</a:t>
            </a:r>
            <a:endParaRPr sz="2400" dirty="0">
              <a:latin typeface="Arial"/>
              <a:cs typeface="Arial"/>
            </a:endParaRPr>
          </a:p>
          <a:p>
            <a:pPr marL="76835" indent="-64135">
              <a:lnSpc>
                <a:spcPts val="2845"/>
              </a:lnSpc>
              <a:buSzPct val="56250"/>
              <a:buFont typeface="Arial"/>
              <a:buChar char="•"/>
              <a:tabLst>
                <a:tab pos="7747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Percutaneous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aspiration/biopsy</a:t>
            </a:r>
            <a:endParaRPr sz="2400" dirty="0">
              <a:latin typeface="Calibri"/>
              <a:cs typeface="Calibri"/>
            </a:endParaRPr>
          </a:p>
          <a:p>
            <a:pPr marL="76835" indent="-64135">
              <a:lnSpc>
                <a:spcPct val="100000"/>
              </a:lnSpc>
              <a:buSzPct val="56250"/>
              <a:buFont typeface="Arial"/>
              <a:buChar char="•"/>
              <a:tabLst>
                <a:tab pos="7747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Open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lung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biopsy</a:t>
            </a:r>
            <a:endParaRPr sz="2400" dirty="0">
              <a:latin typeface="Calibri"/>
              <a:cs typeface="Calibri"/>
            </a:endParaRPr>
          </a:p>
          <a:p>
            <a:pPr marL="76835" indent="-64135">
              <a:lnSpc>
                <a:spcPct val="100000"/>
              </a:lnSpc>
              <a:buSzPct val="56250"/>
              <a:buFont typeface="Arial"/>
              <a:buChar char="•"/>
              <a:tabLst>
                <a:tab pos="7747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Pleural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aspiration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30240" y="1412238"/>
            <a:ext cx="3413760" cy="5445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Hospital CURB-65. </a:t>
            </a:r>
            <a:br>
              <a:rPr lang="en-US" sz="2800" b="1" dirty="0" smtClean="0"/>
            </a:br>
            <a:r>
              <a:rPr lang="en-US" sz="2800" dirty="0" smtClean="0"/>
              <a:t>* Confusion </a:t>
            </a:r>
            <a:r>
              <a:rPr lang="en-US" sz="2200" dirty="0" smtClean="0"/>
              <a:t>Defined as a Mental Test Score of 8 or less, or new disorientation in person, place or time. ( Urea of 7 </a:t>
            </a:r>
            <a:r>
              <a:rPr lang="en-US" sz="2200" dirty="0" err="1" smtClean="0"/>
              <a:t>mmol</a:t>
            </a:r>
            <a:r>
              <a:rPr lang="en-US" sz="2200" dirty="0" smtClean="0"/>
              <a:t>/L ≅20 mg/dl)</a:t>
            </a:r>
            <a:endParaRPr lang="ar-SA" sz="2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75" t="10178" r="8853" b="23000"/>
          <a:stretch>
            <a:fillRect/>
          </a:stretch>
        </p:blipFill>
        <p:spPr bwMode="auto">
          <a:xfrm>
            <a:off x="971600" y="2060848"/>
            <a:ext cx="691276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Indications for referral to ITU</a:t>
            </a:r>
            <a:endParaRPr lang="ar-SA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dirty="0" smtClean="0"/>
              <a:t>CURB score of 4–5, failing to respond rapidly to initial</a:t>
            </a:r>
          </a:p>
          <a:p>
            <a:pPr algn="l" rtl="0">
              <a:buNone/>
            </a:pPr>
            <a:r>
              <a:rPr lang="en-US" dirty="0" smtClean="0"/>
              <a:t>management</a:t>
            </a:r>
          </a:p>
          <a:p>
            <a:pPr algn="l" rtl="0">
              <a:buNone/>
            </a:pPr>
            <a:r>
              <a:rPr lang="en-US" dirty="0" smtClean="0"/>
              <a:t>• Persisting hypoxia (</a:t>
            </a:r>
            <a:r>
              <a:rPr lang="en-US" i="1" dirty="0" smtClean="0"/>
              <a:t>PaO2 &lt; 8 </a:t>
            </a:r>
            <a:r>
              <a:rPr lang="en-US" i="1" dirty="0" err="1" smtClean="0"/>
              <a:t>kPa</a:t>
            </a:r>
            <a:r>
              <a:rPr lang="en-US" i="1" dirty="0" smtClean="0"/>
              <a:t> (60 mmHg)), despite high </a:t>
            </a:r>
            <a:r>
              <a:rPr lang="en-US" dirty="0" smtClean="0"/>
              <a:t>concentrations of oxygen</a:t>
            </a:r>
          </a:p>
          <a:p>
            <a:pPr algn="l" rtl="0">
              <a:buNone/>
            </a:pPr>
            <a:r>
              <a:rPr lang="en-US" dirty="0" smtClean="0"/>
              <a:t>• Progressive </a:t>
            </a:r>
            <a:r>
              <a:rPr lang="en-US" dirty="0" err="1" smtClean="0"/>
              <a:t>hypercapnia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• Severe acidosis</a:t>
            </a:r>
          </a:p>
          <a:p>
            <a:pPr algn="l" rtl="0">
              <a:buNone/>
            </a:pPr>
            <a:r>
              <a:rPr lang="en-US" dirty="0" smtClean="0"/>
              <a:t>• Circulatory shock</a:t>
            </a:r>
          </a:p>
          <a:p>
            <a:pPr algn="l" rtl="0">
              <a:buNone/>
            </a:pPr>
            <a:r>
              <a:rPr lang="en-US" dirty="0" smtClean="0"/>
              <a:t>• Reduced conscious level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Complications of pneumonia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Para-pneumonic effusion – common</a:t>
            </a:r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Empyema</a:t>
            </a:r>
            <a:r>
              <a:rPr lang="en-US" dirty="0" smtClean="0"/>
              <a:t> .</a:t>
            </a:r>
          </a:p>
          <a:p>
            <a:pPr algn="l" rtl="0">
              <a:buNone/>
            </a:pPr>
            <a:r>
              <a:rPr lang="en-US" dirty="0" smtClean="0"/>
              <a:t>• lobar collapse</a:t>
            </a:r>
          </a:p>
          <a:p>
            <a:pPr algn="l" rtl="0">
              <a:buNone/>
            </a:pPr>
            <a:r>
              <a:rPr lang="en-US" dirty="0" smtClean="0"/>
              <a:t>• Deep vein thrombosis and pulmonary embolism</a:t>
            </a:r>
          </a:p>
          <a:p>
            <a:pPr algn="l" rtl="0">
              <a:buNone/>
            </a:pPr>
            <a:r>
              <a:rPr lang="en-US" dirty="0" smtClean="0"/>
              <a:t>• Pneumothorax, particularly with </a:t>
            </a:r>
            <a:r>
              <a:rPr lang="en-US" i="1" dirty="0" smtClean="0"/>
              <a:t>Staph. </a:t>
            </a:r>
            <a:r>
              <a:rPr lang="en-US" i="1" dirty="0" err="1" smtClean="0"/>
              <a:t>aureus</a:t>
            </a:r>
            <a:endParaRPr lang="en-US" i="1" dirty="0" smtClean="0"/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Suppurative</a:t>
            </a:r>
            <a:r>
              <a:rPr lang="en-US" dirty="0" smtClean="0"/>
              <a:t> pneumonia/lung abscess</a:t>
            </a:r>
          </a:p>
          <a:p>
            <a:pPr algn="l" rtl="0">
              <a:buNone/>
            </a:pPr>
            <a:r>
              <a:rPr lang="fr-FR" dirty="0" smtClean="0"/>
              <a:t>• ARDS, </a:t>
            </a:r>
            <a:r>
              <a:rPr lang="fr-FR" dirty="0" err="1" smtClean="0"/>
              <a:t>renal</a:t>
            </a:r>
            <a:r>
              <a:rPr lang="fr-FR" dirty="0" smtClean="0"/>
              <a:t> </a:t>
            </a:r>
            <a:r>
              <a:rPr lang="fr-FR" dirty="0" err="1" smtClean="0"/>
              <a:t>failure</a:t>
            </a:r>
            <a:r>
              <a:rPr lang="fr-FR" dirty="0" smtClean="0"/>
              <a:t>, multi-</a:t>
            </a:r>
            <a:r>
              <a:rPr lang="fr-FR" dirty="0" err="1" smtClean="0"/>
              <a:t>organ</a:t>
            </a:r>
            <a:r>
              <a:rPr lang="fr-FR" dirty="0" smtClean="0"/>
              <a:t> </a:t>
            </a:r>
            <a:r>
              <a:rPr lang="fr-FR" dirty="0" err="1" smtClean="0"/>
              <a:t>failure</a:t>
            </a:r>
            <a:r>
              <a:rPr lang="fr-FR" dirty="0" smtClean="0"/>
              <a:t> .</a:t>
            </a:r>
          </a:p>
          <a:p>
            <a:pPr algn="l" rtl="0">
              <a:buNone/>
            </a:pPr>
            <a:r>
              <a:rPr lang="fr-FR" dirty="0" smtClean="0"/>
              <a:t>• </a:t>
            </a:r>
            <a:r>
              <a:rPr lang="fr-FR" dirty="0" err="1" smtClean="0"/>
              <a:t>Ectopic</a:t>
            </a:r>
            <a:r>
              <a:rPr lang="fr-FR" dirty="0" smtClean="0"/>
              <a:t> </a:t>
            </a:r>
            <a:r>
              <a:rPr lang="fr-FR" dirty="0" err="1" smtClean="0"/>
              <a:t>abscess</a:t>
            </a:r>
            <a:r>
              <a:rPr lang="fr-FR" dirty="0" smtClean="0"/>
              <a:t> formation (</a:t>
            </a:r>
            <a:r>
              <a:rPr lang="fr-FR" i="1" dirty="0" err="1" smtClean="0"/>
              <a:t>Staph</a:t>
            </a:r>
            <a:r>
              <a:rPr lang="fr-FR" i="1" dirty="0" smtClean="0"/>
              <a:t>. aureus)</a:t>
            </a:r>
          </a:p>
          <a:p>
            <a:pPr algn="l" rtl="0">
              <a:buNone/>
            </a:pPr>
            <a:r>
              <a:rPr lang="en-US" dirty="0" smtClean="0"/>
              <a:t>• Hepatitis, </a:t>
            </a:r>
            <a:r>
              <a:rPr lang="en-US" dirty="0" err="1" smtClean="0"/>
              <a:t>pericarditis</a:t>
            </a:r>
            <a:r>
              <a:rPr lang="en-US" dirty="0" smtClean="0"/>
              <a:t>, </a:t>
            </a:r>
            <a:r>
              <a:rPr lang="en-US" dirty="0" err="1" smtClean="0"/>
              <a:t>myocarditis</a:t>
            </a:r>
            <a:r>
              <a:rPr lang="en-US" dirty="0" smtClean="0"/>
              <a:t>, </a:t>
            </a:r>
            <a:r>
              <a:rPr lang="en-US" dirty="0" err="1" smtClean="0"/>
              <a:t>meningoencephalitis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• Pyrexia due to drug hypersensitivity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8555" y="535979"/>
            <a:ext cx="35229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65" dirty="0">
                <a:latin typeface="Calibri"/>
                <a:cs typeface="Calibri"/>
              </a:rPr>
              <a:t>COMPLICATIONS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336" y="1634676"/>
            <a:ext cx="47498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155" indent="-338455">
              <a:lnSpc>
                <a:spcPct val="100000"/>
              </a:lnSpc>
              <a:spcBef>
                <a:spcPts val="100"/>
              </a:spcBef>
              <a:buSzPct val="56250"/>
              <a:buChar char="•"/>
              <a:tabLst>
                <a:tab pos="7747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Lung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abscess</a:t>
            </a:r>
            <a:endParaRPr sz="2400">
              <a:latin typeface="Arial"/>
              <a:cs typeface="Arial"/>
            </a:endParaRPr>
          </a:p>
          <a:p>
            <a:pPr marL="76835" indent="-64135">
              <a:lnSpc>
                <a:spcPct val="100000"/>
              </a:lnSpc>
              <a:spcBef>
                <a:spcPts val="5"/>
              </a:spcBef>
              <a:buSzPct val="56250"/>
              <a:buChar char="•"/>
              <a:tabLst>
                <a:tab pos="7747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Para-pneumonic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effusions</a:t>
            </a:r>
            <a:endParaRPr sz="2400">
              <a:latin typeface="Arial"/>
              <a:cs typeface="Arial"/>
            </a:endParaRPr>
          </a:p>
          <a:p>
            <a:pPr marL="76835" indent="-64135">
              <a:lnSpc>
                <a:spcPct val="100000"/>
              </a:lnSpc>
              <a:buSzPct val="56250"/>
              <a:buChar char="•"/>
              <a:tabLst>
                <a:tab pos="7747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Empyema</a:t>
            </a:r>
            <a:endParaRPr sz="2400">
              <a:latin typeface="Arial"/>
              <a:cs typeface="Arial"/>
            </a:endParaRPr>
          </a:p>
          <a:p>
            <a:pPr marL="351155" indent="-338455">
              <a:lnSpc>
                <a:spcPct val="100000"/>
              </a:lnSpc>
              <a:buSzPct val="56250"/>
              <a:buChar char="•"/>
              <a:tabLst>
                <a:tab pos="7747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Sepsis</a:t>
            </a:r>
            <a:endParaRPr sz="2400">
              <a:latin typeface="Arial"/>
              <a:cs typeface="Arial"/>
            </a:endParaRPr>
          </a:p>
          <a:p>
            <a:pPr marL="351155" marR="5080" indent="-338455">
              <a:lnSpc>
                <a:spcPct val="100000"/>
              </a:lnSpc>
              <a:buSzPct val="56250"/>
              <a:buChar char="•"/>
              <a:tabLst>
                <a:tab pos="7747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Metastatic infections  (meningitis,endocarditis,arthritis)</a:t>
            </a:r>
            <a:endParaRPr sz="2400">
              <a:latin typeface="Arial"/>
              <a:cs typeface="Arial"/>
            </a:endParaRPr>
          </a:p>
          <a:p>
            <a:pPr marL="351155" indent="-338455">
              <a:lnSpc>
                <a:spcPct val="100000"/>
              </a:lnSpc>
              <a:buSzPct val="56250"/>
              <a:buChar char="•"/>
              <a:tabLst>
                <a:tab pos="7747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ARDS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 Respiratory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endParaRPr sz="2400">
              <a:latin typeface="Arial"/>
              <a:cs typeface="Arial"/>
            </a:endParaRPr>
          </a:p>
          <a:p>
            <a:pPr marL="76835" indent="-64135">
              <a:lnSpc>
                <a:spcPct val="100000"/>
              </a:lnSpc>
              <a:spcBef>
                <a:spcPts val="5"/>
              </a:spcBef>
              <a:buSzPct val="56250"/>
              <a:buChar char="•"/>
              <a:tabLst>
                <a:tab pos="7747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Circulatory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endParaRPr sz="2400">
              <a:latin typeface="Arial"/>
              <a:cs typeface="Arial"/>
            </a:endParaRPr>
          </a:p>
          <a:p>
            <a:pPr marL="76835" indent="-64135">
              <a:lnSpc>
                <a:spcPct val="100000"/>
              </a:lnSpc>
              <a:buSzPct val="56250"/>
              <a:buChar char="•"/>
              <a:tabLst>
                <a:tab pos="7747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Renal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endParaRPr sz="2400">
              <a:latin typeface="Arial"/>
              <a:cs typeface="Arial"/>
            </a:endParaRPr>
          </a:p>
          <a:p>
            <a:pPr marL="76835" indent="-64135">
              <a:lnSpc>
                <a:spcPct val="100000"/>
              </a:lnSpc>
              <a:buSzPct val="56250"/>
              <a:buChar char="•"/>
              <a:tabLst>
                <a:tab pos="7747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Multi-organ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36108" y="1796288"/>
            <a:ext cx="3497580" cy="4031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Management</a:t>
            </a:r>
            <a:br>
              <a:rPr lang="en-US" b="1" i="1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The most important aspects of management are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Oxygenation,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Fluid balance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Antibiotic therapy.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Nutritional support in  severe or prolonged illness,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Oxygen</a:t>
            </a:r>
            <a:br>
              <a:rPr lang="en-US" i="1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dirty="0" err="1" smtClean="0"/>
              <a:t>tachypnoea</a:t>
            </a:r>
            <a:r>
              <a:rPr lang="en-US" dirty="0" smtClean="0"/>
              <a:t>,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err="1" smtClean="0"/>
              <a:t>hypoxaemia</a:t>
            </a:r>
            <a:r>
              <a:rPr lang="en-US" dirty="0" smtClean="0"/>
              <a:t>,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 hypotension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 acidosis,</a:t>
            </a:r>
          </a:p>
          <a:p>
            <a:pPr algn="l" rtl="0">
              <a:buNone/>
            </a:pPr>
            <a:r>
              <a:rPr lang="en-US" dirty="0" smtClean="0"/>
              <a:t> </a:t>
            </a:r>
          </a:p>
          <a:p>
            <a:pPr algn="l" rtl="0">
              <a:buNone/>
            </a:pPr>
            <a:r>
              <a:rPr lang="en-US" b="1" dirty="0" smtClean="0"/>
              <a:t>The aim of maintaining </a:t>
            </a:r>
            <a:r>
              <a:rPr lang="en-US" dirty="0" smtClean="0"/>
              <a:t>the </a:t>
            </a:r>
            <a:r>
              <a:rPr lang="en-US" i="1" dirty="0" smtClean="0"/>
              <a:t>PaO2 at or above 8 </a:t>
            </a:r>
            <a:r>
              <a:rPr lang="en-US" i="1" dirty="0" err="1" smtClean="0"/>
              <a:t>kPa</a:t>
            </a:r>
            <a:endParaRPr lang="en-US" i="1" dirty="0" smtClean="0"/>
          </a:p>
          <a:p>
            <a:pPr algn="l" rtl="0">
              <a:buNone/>
            </a:pPr>
            <a:r>
              <a:rPr lang="en-US" dirty="0" smtClean="0"/>
              <a:t>(60 mmHg) or the </a:t>
            </a:r>
            <a:r>
              <a:rPr lang="en-US" i="1" dirty="0" smtClean="0"/>
              <a:t>SaO2 at or above 92%. </a:t>
            </a:r>
          </a:p>
          <a:p>
            <a:pPr algn="l" rtl="0">
              <a:buNone/>
            </a:pPr>
            <a:r>
              <a:rPr lang="en-US" b="1" i="1" dirty="0" smtClean="0"/>
              <a:t>High concentrations  </a:t>
            </a:r>
            <a:r>
              <a:rPr lang="en-US" dirty="0" smtClean="0"/>
              <a:t>(35% or more), preferably </a:t>
            </a:r>
            <a:r>
              <a:rPr lang="en-US" dirty="0" err="1" smtClean="0"/>
              <a:t>humidifiedContinuous</a:t>
            </a:r>
            <a:r>
              <a:rPr lang="en-US" dirty="0" smtClean="0"/>
              <a:t> positive airway pressure (CPAP) for hypoxic despite this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Intravenous fluids</a:t>
            </a:r>
            <a:br>
              <a:rPr lang="en-US" i="1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/>
          </a:bodyPr>
          <a:lstStyle/>
          <a:p>
            <a:pPr algn="l" rtl="0">
              <a:buFont typeface="Courier New" pitchFamily="49" charset="0"/>
              <a:buChar char="o"/>
            </a:pPr>
            <a:r>
              <a:rPr lang="en-US" dirty="0" err="1" smtClean="0"/>
              <a:t>severeillness</a:t>
            </a:r>
            <a:r>
              <a:rPr lang="en-US" dirty="0" smtClean="0"/>
              <a:t>,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older patients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vomiting.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 an adequate oral intake of fluid encouraged.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Antibiotic treatment for CAP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i="1" dirty="0" smtClean="0"/>
              <a:t>Antibiotics  </a:t>
            </a:r>
            <a:r>
              <a:rPr lang="en-US" dirty="0" smtClean="0"/>
              <a:t>improves the  outcome.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The initial choice of antibiotic is guided by</a:t>
            </a:r>
          </a:p>
          <a:p>
            <a:pPr algn="l" rtl="0">
              <a:buNone/>
            </a:pPr>
            <a:r>
              <a:rPr lang="en-US" dirty="0" smtClean="0"/>
              <a:t> 1-clinical context, </a:t>
            </a:r>
          </a:p>
          <a:p>
            <a:pPr marL="514350" indent="-514350" algn="l" rtl="0">
              <a:buNone/>
            </a:pPr>
            <a:r>
              <a:rPr lang="en-US" dirty="0" smtClean="0"/>
              <a:t>2-severity assessment.</a:t>
            </a:r>
          </a:p>
          <a:p>
            <a:pPr marL="514350" indent="-514350" algn="l" rtl="0">
              <a:buNone/>
            </a:pPr>
            <a:r>
              <a:rPr lang="en-US" dirty="0" smtClean="0"/>
              <a:t>3- local knowledge of antibiotic resistance patterns .</a:t>
            </a:r>
          </a:p>
          <a:p>
            <a:pPr marL="514350" indent="-514350" algn="l" rtl="0">
              <a:buNone/>
            </a:pPr>
            <a:r>
              <a:rPr lang="en-US" dirty="0" smtClean="0"/>
              <a:t> 4- available epidemiological information.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6552" y="0"/>
            <a:ext cx="9890419" cy="72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86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Antibiotic treatment for CAP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b="1" dirty="0" smtClean="0"/>
              <a:t>Uncomplicated CAP</a:t>
            </a:r>
          </a:p>
          <a:p>
            <a:pPr algn="l" rtl="0">
              <a:buNone/>
            </a:pPr>
            <a:r>
              <a:rPr lang="en-US" dirty="0" smtClean="0"/>
              <a:t>• Amoxicillin 500 mg 3 times daily orally</a:t>
            </a:r>
          </a:p>
          <a:p>
            <a:pPr algn="l" rtl="0">
              <a:buNone/>
            </a:pPr>
            <a:r>
              <a:rPr lang="en-US" b="1" dirty="0" smtClean="0"/>
              <a:t>If patient is allergic to penicillin</a:t>
            </a:r>
          </a:p>
          <a:p>
            <a:pPr algn="l" rtl="0">
              <a:buNone/>
            </a:pPr>
            <a:r>
              <a:rPr lang="en-US" dirty="0" smtClean="0"/>
              <a:t>• Clarithromycin 500 mg twice daily orally </a:t>
            </a:r>
            <a:r>
              <a:rPr lang="en-US" b="1" i="1" dirty="0" smtClean="0"/>
              <a:t>or Erythromycin</a:t>
            </a:r>
          </a:p>
          <a:p>
            <a:pPr algn="l" rtl="0">
              <a:buNone/>
            </a:pPr>
            <a:r>
              <a:rPr lang="en-US" dirty="0" smtClean="0"/>
              <a:t>500 mg 4 times daily orally</a:t>
            </a:r>
          </a:p>
          <a:p>
            <a:pPr algn="l" rtl="0">
              <a:buNone/>
            </a:pPr>
            <a:r>
              <a:rPr lang="en-US" b="1" dirty="0" smtClean="0"/>
              <a:t>If </a:t>
            </a:r>
            <a:r>
              <a:rPr lang="en-US" b="1" i="1" dirty="0" smtClean="0"/>
              <a:t>Staphylococcus is cultured or suspected</a:t>
            </a:r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Flucloxacillin</a:t>
            </a:r>
            <a:r>
              <a:rPr lang="en-US" dirty="0" smtClean="0"/>
              <a:t> 1–2 g 4 times daily IV </a:t>
            </a:r>
            <a:r>
              <a:rPr lang="en-US" b="1" i="1" dirty="0" smtClean="0"/>
              <a:t>plus</a:t>
            </a:r>
          </a:p>
          <a:p>
            <a:pPr algn="l" rtl="0">
              <a:buNone/>
            </a:pPr>
            <a:r>
              <a:rPr lang="en-US" dirty="0" smtClean="0"/>
              <a:t>• Clarithromycin 500 mg twice daily IV</a:t>
            </a:r>
          </a:p>
          <a:p>
            <a:pPr algn="l" rtl="0">
              <a:buNone/>
            </a:pPr>
            <a:r>
              <a:rPr lang="en-US" b="1" dirty="0" smtClean="0"/>
              <a:t>If </a:t>
            </a:r>
            <a:r>
              <a:rPr lang="en-US" b="1" i="1" dirty="0" err="1" smtClean="0"/>
              <a:t>Mycoplasma</a:t>
            </a:r>
            <a:r>
              <a:rPr lang="en-US" b="1" i="1" dirty="0" smtClean="0"/>
              <a:t> or </a:t>
            </a:r>
            <a:r>
              <a:rPr lang="en-US" b="1" i="1" dirty="0" err="1" smtClean="0"/>
              <a:t>Legionella</a:t>
            </a:r>
            <a:r>
              <a:rPr lang="en-US" b="1" i="1" dirty="0" smtClean="0"/>
              <a:t> is suspected</a:t>
            </a:r>
          </a:p>
          <a:p>
            <a:pPr algn="l" rtl="0">
              <a:buNone/>
            </a:pPr>
            <a:r>
              <a:rPr lang="en-US" dirty="0" smtClean="0"/>
              <a:t>• Clarithromycin 500 mg twice daily orally or IV </a:t>
            </a:r>
            <a:r>
              <a:rPr lang="en-US" b="1" i="1" dirty="0" smtClean="0"/>
              <a:t>or</a:t>
            </a:r>
          </a:p>
          <a:p>
            <a:pPr algn="l" rtl="0">
              <a:buNone/>
            </a:pPr>
            <a:r>
              <a:rPr lang="en-US" dirty="0" smtClean="0"/>
              <a:t>Erythromycin 500 mg 4 times daily orally IV </a:t>
            </a:r>
            <a:r>
              <a:rPr lang="en-US" b="1" i="1" dirty="0" smtClean="0"/>
              <a:t>plus</a:t>
            </a:r>
          </a:p>
          <a:p>
            <a:pPr algn="l" rtl="0">
              <a:buNone/>
            </a:pPr>
            <a:r>
              <a:rPr lang="en-US" dirty="0" smtClean="0"/>
              <a:t>• Rifampicin 600 mg twice daily IV in severe cases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Antibiotic treatment for CAP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/>
              <a:t>Severe CAP</a:t>
            </a:r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sz="2400" dirty="0" smtClean="0"/>
              <a:t>Clarithromycin 500 mg twice daily IV </a:t>
            </a:r>
            <a:r>
              <a:rPr lang="en-US" sz="2400" b="1" i="1" dirty="0" smtClean="0"/>
              <a:t>or Erythromycin </a:t>
            </a:r>
            <a:r>
              <a:rPr lang="en-US" sz="2400" dirty="0" smtClean="0"/>
              <a:t>500 mg 4 times daily IV </a:t>
            </a:r>
            <a:r>
              <a:rPr lang="en-US" sz="2400" b="1" i="1" dirty="0" smtClean="0"/>
              <a:t>plus</a:t>
            </a:r>
          </a:p>
          <a:p>
            <a:pPr algn="l" rtl="0">
              <a:buNone/>
            </a:pPr>
            <a:r>
              <a:rPr lang="en-US" sz="2400" dirty="0" smtClean="0"/>
              <a:t>• Co-</a:t>
            </a:r>
            <a:r>
              <a:rPr lang="en-US" sz="2400" dirty="0" err="1" smtClean="0"/>
              <a:t>amoxiclav</a:t>
            </a:r>
            <a:r>
              <a:rPr lang="en-US" sz="2400" dirty="0" smtClean="0"/>
              <a:t> 1.2 g 3 times daily IV </a:t>
            </a:r>
            <a:r>
              <a:rPr lang="en-US" sz="2400" b="1" i="1" dirty="0" smtClean="0"/>
              <a:t>or Ceftriaxone 1–2 g</a:t>
            </a:r>
          </a:p>
          <a:p>
            <a:pPr algn="l" rtl="0">
              <a:buNone/>
            </a:pPr>
            <a:r>
              <a:rPr lang="en-US" sz="2400" dirty="0" smtClean="0"/>
              <a:t>daily IV </a:t>
            </a:r>
            <a:r>
              <a:rPr lang="en-US" sz="2400" b="1" i="1" dirty="0" smtClean="0"/>
              <a:t>or </a:t>
            </a:r>
            <a:r>
              <a:rPr lang="en-US" sz="2400" b="1" i="1" dirty="0" err="1" smtClean="0"/>
              <a:t>Cefuroxime</a:t>
            </a:r>
            <a:r>
              <a:rPr lang="en-US" sz="2400" b="1" i="1" dirty="0" smtClean="0"/>
              <a:t> 1.5 g 3 times daily IV or</a:t>
            </a:r>
          </a:p>
          <a:p>
            <a:pPr algn="l" rtl="0">
              <a:buNone/>
            </a:pPr>
            <a:r>
              <a:rPr lang="en-US" sz="2400" dirty="0" smtClean="0"/>
              <a:t>• Amoxicillin 1 g 4 times daily IV </a:t>
            </a:r>
            <a:r>
              <a:rPr lang="en-US" sz="2400" b="1" i="1" dirty="0" smtClean="0"/>
              <a:t>plus </a:t>
            </a:r>
            <a:r>
              <a:rPr lang="en-US" sz="2400" b="1" i="1" dirty="0" err="1" smtClean="0"/>
              <a:t>flucloxacillin</a:t>
            </a:r>
            <a:r>
              <a:rPr lang="en-US" sz="2400" b="1" i="1" dirty="0" smtClean="0"/>
              <a:t> 2 g 4 times  </a:t>
            </a:r>
            <a:r>
              <a:rPr lang="en-US" sz="2400" dirty="0" smtClean="0"/>
              <a:t>daily IV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78328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Discharge and follow-up</a:t>
            </a:r>
            <a:br>
              <a:rPr lang="en-US" b="1" i="1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The decision to discharge patients depends on  their home circumstances and the likelihood of complications.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Clinical review should be arranged around 6 weeks later and a chest X-ray obtained if there are persistent </a:t>
            </a:r>
            <a:r>
              <a:rPr lang="en-US" dirty="0" err="1" smtClean="0"/>
              <a:t>symptoms,physical</a:t>
            </a:r>
            <a:r>
              <a:rPr lang="en-US" dirty="0" smtClean="0"/>
              <a:t> signs or reasons to suspect underlying malignancy.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i="1" dirty="0" smtClean="0"/>
              <a:t>Thank you</a:t>
            </a:r>
            <a:endParaRPr lang="ar-SA" sz="7200" b="1" i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r>
              <a:rPr lang="en-US" dirty="0" smtClean="0"/>
              <a:t>QUIZE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2952" y="483024"/>
            <a:ext cx="304038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Pneu</a:t>
            </a:r>
            <a:r>
              <a:rPr sz="4400" spc="-10" dirty="0"/>
              <a:t>m</a:t>
            </a:r>
            <a:r>
              <a:rPr sz="4400" dirty="0"/>
              <a:t>onia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1" y="1507507"/>
            <a:ext cx="3700779" cy="35035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SzPct val="56250"/>
              <a:buFont typeface="Wingdings"/>
              <a:buChar char=""/>
              <a:tabLst>
                <a:tab pos="9715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Pneumonia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 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infection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 one or both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lungs.</a:t>
            </a:r>
            <a:endParaRPr sz="2400" dirty="0">
              <a:latin typeface="Arial"/>
              <a:cs typeface="Arial"/>
            </a:endParaRPr>
          </a:p>
          <a:p>
            <a:pPr marL="96520" indent="-83820">
              <a:lnSpc>
                <a:spcPct val="100000"/>
              </a:lnSpc>
              <a:spcBef>
                <a:spcPts val="2160"/>
              </a:spcBef>
              <a:buSzPct val="56250"/>
              <a:buFont typeface="Wingdings"/>
              <a:buChar char=""/>
              <a:tabLst>
                <a:tab pos="9715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Pneumonia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causes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74002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flammation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alveo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i.</a:t>
            </a:r>
            <a:endParaRPr sz="2400" dirty="0">
              <a:latin typeface="Arial"/>
              <a:cs typeface="Arial"/>
            </a:endParaRPr>
          </a:p>
          <a:p>
            <a:pPr marL="12700" marR="257175">
              <a:lnSpc>
                <a:spcPct val="100000"/>
              </a:lnSpc>
              <a:spcBef>
                <a:spcPts val="2160"/>
              </a:spcBef>
              <a:buSzPct val="56250"/>
              <a:buFont typeface="Wingdings"/>
              <a:buChar char=""/>
              <a:tabLst>
                <a:tab pos="9715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alveoli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filled with  fluid or pus, making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difficult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breathe.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1050" spc="5" dirty="0">
                <a:latin typeface="Wingdings"/>
                <a:cs typeface="Wingdings"/>
              </a:rPr>
              <a:t></a:t>
            </a:r>
            <a:endParaRPr sz="1050" dirty="0">
              <a:latin typeface="Wingdings"/>
              <a:cs typeface="Wingding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88408" y="1700784"/>
            <a:ext cx="4030980" cy="3744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8490" y="320048"/>
            <a:ext cx="290131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DE</a:t>
            </a:r>
            <a:r>
              <a:rPr sz="4000" spc="-25" dirty="0"/>
              <a:t>F</a:t>
            </a:r>
            <a:r>
              <a:rPr sz="4000" spc="-5" dirty="0"/>
              <a:t>INITION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27585" y="1634677"/>
            <a:ext cx="4536504" cy="5096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 rtl="0">
              <a:buNone/>
            </a:pPr>
            <a:r>
              <a:rPr lang="en-US" sz="2400" spc="-20" dirty="0">
                <a:solidFill>
                  <a:srgbClr val="FFFFFF"/>
                </a:solidFill>
                <a:latin typeface="Arial"/>
                <a:cs typeface="Arial"/>
              </a:rPr>
              <a:t>It is as an acute respiratory illness associated with recently </a:t>
            </a:r>
            <a:r>
              <a:rPr lang="en-US" sz="2400" spc="-20" dirty="0" err="1" smtClean="0">
                <a:solidFill>
                  <a:srgbClr val="FFFFFF"/>
                </a:solidFill>
                <a:latin typeface="Arial"/>
                <a:cs typeface="Arial"/>
              </a:rPr>
              <a:t>develope</a:t>
            </a:r>
            <a:r>
              <a:rPr lang="en-US" sz="2400" dirty="0" smtClean="0"/>
              <a:t> </a:t>
            </a:r>
            <a:r>
              <a:rPr lang="en-US" sz="2800" dirty="0" smtClean="0"/>
              <a:t>Pneumonia is as an acute respiratory illness associated</a:t>
            </a:r>
          </a:p>
          <a:p>
            <a:pPr algn="l" rtl="0">
              <a:buNone/>
            </a:pPr>
            <a:r>
              <a:rPr lang="en-US" sz="2800" dirty="0" smtClean="0"/>
              <a:t>with recently developed radiological pulmonary shadowing, which may be segmental, lobar or </a:t>
            </a:r>
            <a:r>
              <a:rPr lang="en-US" sz="2800" dirty="0" err="1" smtClean="0"/>
              <a:t>multilobar</a:t>
            </a:r>
            <a:r>
              <a:rPr lang="en-US" sz="2400" dirty="0" smtClean="0"/>
              <a:t>. </a:t>
            </a:r>
            <a:r>
              <a:rPr lang="en-US" sz="2400" spc="-20" dirty="0" smtClean="0">
                <a:solidFill>
                  <a:srgbClr val="FFFFFF"/>
                </a:solidFill>
                <a:latin typeface="Arial"/>
                <a:cs typeface="Arial"/>
              </a:rPr>
              <a:t>pulmonary </a:t>
            </a:r>
            <a:r>
              <a:rPr lang="en-US" sz="2400" spc="-20" dirty="0">
                <a:solidFill>
                  <a:srgbClr val="FFFFFF"/>
                </a:solidFill>
                <a:latin typeface="Arial"/>
                <a:cs typeface="Arial"/>
              </a:rPr>
              <a:t>shadowing, which may be segmental, lobar or </a:t>
            </a:r>
            <a:r>
              <a:rPr lang="en-US" sz="2400" spc="-20" dirty="0" err="1" smtClean="0">
                <a:solidFill>
                  <a:srgbClr val="FFFFFF"/>
                </a:solidFill>
                <a:latin typeface="Arial"/>
                <a:cs typeface="Arial"/>
              </a:rPr>
              <a:t>multil</a:t>
            </a:r>
            <a:endParaRPr lang="en-US" sz="2400" spc="-2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  <a:buSzPct val="56250"/>
              <a:tabLst>
                <a:tab pos="162560" algn="l"/>
              </a:tabLst>
            </a:pP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COSOLIDATION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‘Inflammatory  induration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 normally </a:t>
            </a:r>
            <a:r>
              <a:rPr sz="2400" spc="-5" dirty="0" smtClean="0">
                <a:solidFill>
                  <a:srgbClr val="FFFFFF"/>
                </a:solidFill>
                <a:latin typeface="Arial"/>
                <a:cs typeface="Arial"/>
              </a:rPr>
              <a:t>aerate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1844" y="1796289"/>
            <a:ext cx="2449068" cy="3360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6324600" y="1803401"/>
            <a:ext cx="2449068" cy="3360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" y="47216"/>
            <a:ext cx="9124523" cy="6838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75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Pneumonias  classification 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b="1" dirty="0" smtClean="0"/>
              <a:t>Clinical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community-acquired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hospital-acquired,  HCAP  VAP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immunocompromised</a:t>
            </a:r>
            <a:r>
              <a:rPr lang="en-US" dirty="0" smtClean="0"/>
              <a:t>  hosts. ‘</a:t>
            </a:r>
          </a:p>
          <a:p>
            <a:pPr algn="l" rtl="0">
              <a:buFont typeface="Wingdings" pitchFamily="2" charset="2"/>
              <a:buChar char="v"/>
            </a:pPr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b="1" dirty="0" smtClean="0"/>
              <a:t>Morphological 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Lobar pneumonia’ 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Bronchopneumonia’.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Interstitial pneumonia</a:t>
            </a:r>
            <a:r>
              <a:rPr lang="en-US" b="1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 smtClean="0"/>
              <a:t> Etiological  a causative  organism:   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i="1" dirty="0" err="1" smtClean="0"/>
              <a:t>bacerial</a:t>
            </a:r>
            <a:endParaRPr lang="en-US" i="1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i="1" dirty="0" smtClean="0"/>
              <a:t>viral 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i="1" dirty="0" smtClean="0"/>
              <a:t>fungal.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i="1" dirty="0" err="1" smtClean="0"/>
              <a:t>Parasitice</a:t>
            </a:r>
            <a:endParaRPr lang="en-US" i="1" dirty="0" smtClean="0"/>
          </a:p>
          <a:p>
            <a:pPr algn="l" rtl="0">
              <a:buNone/>
            </a:pPr>
            <a:endParaRPr lang="en-US" b="1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1514</Words>
  <Application>Microsoft Office PowerPoint</Application>
  <PresentationFormat>عرض على الشاشة (3:4)‏</PresentationFormat>
  <Paragraphs>317</Paragraphs>
  <Slides>54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54</vt:i4>
      </vt:variant>
    </vt:vector>
  </HeadingPairs>
  <TitlesOfParts>
    <vt:vector size="55" baseType="lpstr">
      <vt:lpstr>سمة Office</vt:lpstr>
      <vt:lpstr>بسم الله الرحمن الرحيم</vt:lpstr>
      <vt:lpstr>Pneumonia</vt:lpstr>
      <vt:lpstr>Objectives</vt:lpstr>
      <vt:lpstr>Community-acquired pneumonia (CAP)</vt:lpstr>
      <vt:lpstr>الشريحة 5</vt:lpstr>
      <vt:lpstr>Pneumonia</vt:lpstr>
      <vt:lpstr>DEFINITION</vt:lpstr>
      <vt:lpstr>الشريحة 8</vt:lpstr>
      <vt:lpstr>Pneumonias  classification  </vt:lpstr>
      <vt:lpstr>Lobar  and bronchopneumonia</vt:lpstr>
      <vt:lpstr>The inflammatory response in lobar pneumonia </vt:lpstr>
      <vt:lpstr>Congestion </vt:lpstr>
      <vt:lpstr>RED HEPATIZATION</vt:lpstr>
      <vt:lpstr>Red Hepatization</vt:lpstr>
      <vt:lpstr>GRAY HEPATIZATION</vt:lpstr>
      <vt:lpstr>Factors that predispose to Pneumonia</vt:lpstr>
      <vt:lpstr>الشريحة 17</vt:lpstr>
      <vt:lpstr>الشريحة 18</vt:lpstr>
      <vt:lpstr>Organisms causing community-acquired  pneumonia</vt:lpstr>
      <vt:lpstr>Organisms causing community-acquired  pneumonia</vt:lpstr>
      <vt:lpstr>Clinical features </vt:lpstr>
      <vt:lpstr>Clinical features</vt:lpstr>
      <vt:lpstr>On examination</vt:lpstr>
      <vt:lpstr>Chest signs</vt:lpstr>
      <vt:lpstr>الشريحة 25</vt:lpstr>
      <vt:lpstr>الشريحة 26</vt:lpstr>
      <vt:lpstr>Prevention</vt:lpstr>
      <vt:lpstr>Differential diagnosis of pneumonia</vt:lpstr>
      <vt:lpstr>Investigations in CAP</vt:lpstr>
      <vt:lpstr>Investigations in CAP</vt:lpstr>
      <vt:lpstr>Investigations in CAP</vt:lpstr>
      <vt:lpstr>Investigations in CAP</vt:lpstr>
      <vt:lpstr>الشريحة 33</vt:lpstr>
      <vt:lpstr>LOBAR PNEUMONIA</vt:lpstr>
      <vt:lpstr>RUL Consolidation</vt:lpstr>
      <vt:lpstr>RML Consolidation</vt:lpstr>
      <vt:lpstr>RLL Consolidation</vt:lpstr>
      <vt:lpstr>الشريحة 38</vt:lpstr>
      <vt:lpstr>BRONCHOPNEUMONIA</vt:lpstr>
      <vt:lpstr>INTERSTITIAL PNEUMONIA</vt:lpstr>
      <vt:lpstr>INVASIVE  Investigation</vt:lpstr>
      <vt:lpstr>Hospital CURB-65.  * Confusion Defined as a Mental Test Score of 8 or less, or new disorientation in person, place or time. ( Urea of 7 mmol/L ≅20 mg/dl)</vt:lpstr>
      <vt:lpstr>Indications for referral to ITU</vt:lpstr>
      <vt:lpstr>Complications of pneumonia</vt:lpstr>
      <vt:lpstr>COMPLICATIONS</vt:lpstr>
      <vt:lpstr>Management </vt:lpstr>
      <vt:lpstr>Oxygen </vt:lpstr>
      <vt:lpstr>Intravenous fluids </vt:lpstr>
      <vt:lpstr>Antibiotic treatment for CAP</vt:lpstr>
      <vt:lpstr>Antibiotic treatment for CAP</vt:lpstr>
      <vt:lpstr>Antibiotic treatment for CAP</vt:lpstr>
      <vt:lpstr> Discharge and follow-up </vt:lpstr>
      <vt:lpstr>Thank you</vt:lpstr>
      <vt:lpstr>Q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Hp</cp:lastModifiedBy>
  <cp:revision>118</cp:revision>
  <dcterms:created xsi:type="dcterms:W3CDTF">2017-11-28T19:37:47Z</dcterms:created>
  <dcterms:modified xsi:type="dcterms:W3CDTF">2021-01-22T16:53:23Z</dcterms:modified>
</cp:coreProperties>
</file>