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sldIdLst>
    <p:sldId id="256" r:id="rId2"/>
    <p:sldId id="291" r:id="rId3"/>
    <p:sldId id="292" r:id="rId4"/>
    <p:sldId id="305" r:id="rId5"/>
    <p:sldId id="285" r:id="rId6"/>
    <p:sldId id="293" r:id="rId7"/>
    <p:sldId id="301" r:id="rId8"/>
    <p:sldId id="302" r:id="rId9"/>
    <p:sldId id="303" r:id="rId10"/>
    <p:sldId id="304" r:id="rId11"/>
    <p:sldId id="307" r:id="rId12"/>
    <p:sldId id="309" r:id="rId13"/>
    <p:sldId id="312" r:id="rId14"/>
    <p:sldId id="311" r:id="rId15"/>
    <p:sldId id="297" r:id="rId16"/>
    <p:sldId id="298" r:id="rId17"/>
    <p:sldId id="299" r:id="rId18"/>
    <p:sldId id="319" r:id="rId19"/>
    <p:sldId id="316" r:id="rId20"/>
    <p:sldId id="317" r:id="rId21"/>
    <p:sldId id="314" r:id="rId22"/>
    <p:sldId id="300" r:id="rId23"/>
    <p:sldId id="318" r:id="rId24"/>
    <p:sldId id="315" r:id="rId25"/>
    <p:sldId id="295" r:id="rId26"/>
    <p:sldId id="290" r:id="rId27"/>
    <p:sldId id="288" r:id="rId28"/>
    <p:sldId id="259" r:id="rId29"/>
    <p:sldId id="260" r:id="rId3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768C360-7535-44D2-86B3-6ACC3BE4FEB3}" type="datetimeFigureOut">
              <a:rPr lang="ar-IQ" smtClean="0"/>
              <a:t>02/01/1438</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6775F24-1B92-4832-80B0-894B21960763}" type="slidenum">
              <a:rPr lang="ar-IQ" smtClean="0"/>
              <a:t>‹#›</a:t>
            </a:fld>
            <a:endParaRPr lang="ar-IQ"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768C360-7535-44D2-86B3-6ACC3BE4FEB3}" type="datetimeFigureOut">
              <a:rPr lang="ar-IQ" smtClean="0"/>
              <a:t>02/01/1438</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96775F24-1B92-4832-80B0-894B21960763}" type="slidenum">
              <a:rPr lang="ar-IQ" smtClean="0"/>
              <a:t>‹#›</a:t>
            </a:fld>
            <a:endParaRPr lang="ar-IQ"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768C360-7535-44D2-86B3-6ACC3BE4FEB3}" type="datetimeFigureOut">
              <a:rPr lang="ar-IQ" smtClean="0"/>
              <a:t>02/01/1438</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96775F24-1B92-4832-80B0-894B21960763}" type="slidenum">
              <a:rPr lang="ar-IQ" smtClean="0"/>
              <a:t>‹#›</a:t>
            </a:fld>
            <a:endParaRPr lang="ar-IQ"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768C360-7535-44D2-86B3-6ACC3BE4FEB3}" type="datetimeFigureOut">
              <a:rPr lang="ar-IQ" smtClean="0"/>
              <a:t>02/01/1438</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96775F24-1B92-4832-80B0-894B21960763}" type="slidenum">
              <a:rPr lang="ar-IQ" smtClean="0"/>
              <a:t>‹#›</a:t>
            </a:fld>
            <a:endParaRPr lang="ar-IQ"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B768C360-7535-44D2-86B3-6ACC3BE4FEB3}" type="datetimeFigureOut">
              <a:rPr lang="ar-IQ" smtClean="0"/>
              <a:t>02/01/1438</a:t>
            </a:fld>
            <a:endParaRPr lang="ar-IQ" dirty="0"/>
          </a:p>
        </p:txBody>
      </p:sp>
      <p:sp>
        <p:nvSpPr>
          <p:cNvPr id="8" name="Slide Number Placeholder 7"/>
          <p:cNvSpPr>
            <a:spLocks noGrp="1"/>
          </p:cNvSpPr>
          <p:nvPr>
            <p:ph type="sldNum" sz="quarter" idx="11"/>
          </p:nvPr>
        </p:nvSpPr>
        <p:spPr/>
        <p:txBody>
          <a:bodyPr/>
          <a:lstStyle/>
          <a:p>
            <a:fld id="{96775F24-1B92-4832-80B0-894B21960763}" type="slidenum">
              <a:rPr lang="ar-IQ" smtClean="0"/>
              <a:t>‹#›</a:t>
            </a:fld>
            <a:endParaRPr lang="ar-IQ" dirty="0"/>
          </a:p>
        </p:txBody>
      </p:sp>
      <p:sp>
        <p:nvSpPr>
          <p:cNvPr id="9" name="Footer Placeholder 8"/>
          <p:cNvSpPr>
            <a:spLocks noGrp="1"/>
          </p:cNvSpPr>
          <p:nvPr>
            <p:ph type="ftr" sz="quarter" idx="12"/>
          </p:nvPr>
        </p:nvSpPr>
        <p:spPr/>
        <p:txBody>
          <a:bodyPr/>
          <a:lstStyle/>
          <a:p>
            <a:endParaRPr lang="ar-IQ"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768C360-7535-44D2-86B3-6ACC3BE4FEB3}" type="datetimeFigureOut">
              <a:rPr lang="ar-IQ" smtClean="0"/>
              <a:t>02/01/1438</a:t>
            </a:fld>
            <a:endParaRPr lang="ar-IQ" dirty="0"/>
          </a:p>
        </p:txBody>
      </p:sp>
      <p:sp>
        <p:nvSpPr>
          <p:cNvPr id="6" name="Footer Placeholder 5"/>
          <p:cNvSpPr>
            <a:spLocks noGrp="1"/>
          </p:cNvSpPr>
          <p:nvPr>
            <p:ph type="ftr" sz="quarter" idx="11"/>
          </p:nvPr>
        </p:nvSpPr>
        <p:spPr/>
        <p:txBody>
          <a:bodyPr/>
          <a:lstStyle/>
          <a:p>
            <a:endParaRPr lang="ar-IQ" dirty="0"/>
          </a:p>
        </p:txBody>
      </p:sp>
      <p:sp>
        <p:nvSpPr>
          <p:cNvPr id="7" name="Slide Number Placeholder 6"/>
          <p:cNvSpPr>
            <a:spLocks noGrp="1"/>
          </p:cNvSpPr>
          <p:nvPr>
            <p:ph type="sldNum" sz="quarter" idx="12"/>
          </p:nvPr>
        </p:nvSpPr>
        <p:spPr/>
        <p:txBody>
          <a:bodyPr/>
          <a:lstStyle/>
          <a:p>
            <a:fld id="{96775F24-1B92-4832-80B0-894B21960763}" type="slidenum">
              <a:rPr lang="ar-IQ" smtClean="0"/>
              <a:t>‹#›</a:t>
            </a:fld>
            <a:endParaRPr lang="ar-IQ"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768C360-7535-44D2-86B3-6ACC3BE4FEB3}" type="datetimeFigureOut">
              <a:rPr lang="ar-IQ" smtClean="0"/>
              <a:t>02/01/1438</a:t>
            </a:fld>
            <a:endParaRPr lang="ar-IQ" dirty="0"/>
          </a:p>
        </p:txBody>
      </p:sp>
      <p:sp>
        <p:nvSpPr>
          <p:cNvPr id="8" name="Footer Placeholder 7"/>
          <p:cNvSpPr>
            <a:spLocks noGrp="1"/>
          </p:cNvSpPr>
          <p:nvPr>
            <p:ph type="ftr" sz="quarter" idx="11"/>
          </p:nvPr>
        </p:nvSpPr>
        <p:spPr/>
        <p:txBody>
          <a:bodyPr/>
          <a:lstStyle/>
          <a:p>
            <a:endParaRPr lang="ar-IQ" dirty="0"/>
          </a:p>
        </p:txBody>
      </p:sp>
      <p:sp>
        <p:nvSpPr>
          <p:cNvPr id="9" name="Slide Number Placeholder 8"/>
          <p:cNvSpPr>
            <a:spLocks noGrp="1"/>
          </p:cNvSpPr>
          <p:nvPr>
            <p:ph type="sldNum" sz="quarter" idx="12"/>
          </p:nvPr>
        </p:nvSpPr>
        <p:spPr/>
        <p:txBody>
          <a:bodyPr/>
          <a:lstStyle/>
          <a:p>
            <a:fld id="{96775F24-1B92-4832-80B0-894B21960763}" type="slidenum">
              <a:rPr lang="ar-IQ" smtClean="0"/>
              <a:t>‹#›</a:t>
            </a:fld>
            <a:endParaRPr lang="ar-IQ"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768C360-7535-44D2-86B3-6ACC3BE4FEB3}" type="datetimeFigureOut">
              <a:rPr lang="ar-IQ" smtClean="0"/>
              <a:t>02/01/1438</a:t>
            </a:fld>
            <a:endParaRPr lang="ar-IQ" dirty="0"/>
          </a:p>
        </p:txBody>
      </p:sp>
      <p:sp>
        <p:nvSpPr>
          <p:cNvPr id="4" name="Footer Placeholder 3"/>
          <p:cNvSpPr>
            <a:spLocks noGrp="1"/>
          </p:cNvSpPr>
          <p:nvPr>
            <p:ph type="ftr" sz="quarter" idx="11"/>
          </p:nvPr>
        </p:nvSpPr>
        <p:spPr/>
        <p:txBody>
          <a:bodyPr/>
          <a:lstStyle/>
          <a:p>
            <a:endParaRPr lang="ar-IQ" dirty="0"/>
          </a:p>
        </p:txBody>
      </p:sp>
      <p:sp>
        <p:nvSpPr>
          <p:cNvPr id="5" name="Slide Number Placeholder 4"/>
          <p:cNvSpPr>
            <a:spLocks noGrp="1"/>
          </p:cNvSpPr>
          <p:nvPr>
            <p:ph type="sldNum" sz="quarter" idx="12"/>
          </p:nvPr>
        </p:nvSpPr>
        <p:spPr/>
        <p:txBody>
          <a:bodyPr/>
          <a:lstStyle/>
          <a:p>
            <a:fld id="{96775F24-1B92-4832-80B0-894B21960763}" type="slidenum">
              <a:rPr lang="ar-IQ" smtClean="0"/>
              <a:t>‹#›</a:t>
            </a:fld>
            <a:endParaRPr lang="ar-IQ"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C360-7535-44D2-86B3-6ACC3BE4FEB3}" type="datetimeFigureOut">
              <a:rPr lang="ar-IQ" smtClean="0"/>
              <a:t>02/01/1438</a:t>
            </a:fld>
            <a:endParaRPr lang="ar-IQ" dirty="0"/>
          </a:p>
        </p:txBody>
      </p:sp>
      <p:sp>
        <p:nvSpPr>
          <p:cNvPr id="3" name="Footer Placeholder 2"/>
          <p:cNvSpPr>
            <a:spLocks noGrp="1"/>
          </p:cNvSpPr>
          <p:nvPr>
            <p:ph type="ftr" sz="quarter" idx="11"/>
          </p:nvPr>
        </p:nvSpPr>
        <p:spPr/>
        <p:txBody>
          <a:bodyPr/>
          <a:lstStyle/>
          <a:p>
            <a:endParaRPr lang="ar-IQ" dirty="0"/>
          </a:p>
        </p:txBody>
      </p:sp>
      <p:sp>
        <p:nvSpPr>
          <p:cNvPr id="4" name="Slide Number Placeholder 3"/>
          <p:cNvSpPr>
            <a:spLocks noGrp="1"/>
          </p:cNvSpPr>
          <p:nvPr>
            <p:ph type="sldNum" sz="quarter" idx="12"/>
          </p:nvPr>
        </p:nvSpPr>
        <p:spPr/>
        <p:txBody>
          <a:bodyPr/>
          <a:lstStyle/>
          <a:p>
            <a:fld id="{96775F24-1B92-4832-80B0-894B21960763}" type="slidenum">
              <a:rPr lang="ar-IQ" smtClean="0"/>
              <a:t>‹#›</a:t>
            </a:fld>
            <a:endParaRPr lang="ar-IQ"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768C360-7535-44D2-86B3-6ACC3BE4FEB3}" type="datetimeFigureOut">
              <a:rPr lang="ar-IQ" smtClean="0"/>
              <a:t>02/01/1438</a:t>
            </a:fld>
            <a:endParaRPr lang="ar-IQ" dirty="0"/>
          </a:p>
        </p:txBody>
      </p:sp>
      <p:sp>
        <p:nvSpPr>
          <p:cNvPr id="6" name="Footer Placeholder 5"/>
          <p:cNvSpPr>
            <a:spLocks noGrp="1"/>
          </p:cNvSpPr>
          <p:nvPr>
            <p:ph type="ftr" sz="quarter" idx="11"/>
          </p:nvPr>
        </p:nvSpPr>
        <p:spPr/>
        <p:txBody>
          <a:bodyPr/>
          <a:lstStyle/>
          <a:p>
            <a:endParaRPr lang="ar-IQ" dirty="0"/>
          </a:p>
        </p:txBody>
      </p:sp>
      <p:sp>
        <p:nvSpPr>
          <p:cNvPr id="7" name="Slide Number Placeholder 6"/>
          <p:cNvSpPr>
            <a:spLocks noGrp="1"/>
          </p:cNvSpPr>
          <p:nvPr>
            <p:ph type="sldNum" sz="quarter" idx="12"/>
          </p:nvPr>
        </p:nvSpPr>
        <p:spPr/>
        <p:txBody>
          <a:bodyPr/>
          <a:lstStyle/>
          <a:p>
            <a:fld id="{96775F24-1B92-4832-80B0-894B21960763}" type="slidenum">
              <a:rPr lang="ar-IQ" smtClean="0"/>
              <a:t>‹#›</a:t>
            </a:fld>
            <a:endParaRPr lang="ar-IQ" dirty="0"/>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dirty="0" smtClean="0"/>
              <a:t>انقر فوق الأيقونة لإضافة صورة</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768C360-7535-44D2-86B3-6ACC3BE4FEB3}" type="datetimeFigureOut">
              <a:rPr lang="ar-IQ" smtClean="0"/>
              <a:t>02/01/1438</a:t>
            </a:fld>
            <a:endParaRPr lang="ar-IQ" dirty="0"/>
          </a:p>
        </p:txBody>
      </p:sp>
      <p:sp>
        <p:nvSpPr>
          <p:cNvPr id="6" name="Footer Placeholder 5"/>
          <p:cNvSpPr>
            <a:spLocks noGrp="1"/>
          </p:cNvSpPr>
          <p:nvPr>
            <p:ph type="ftr" sz="quarter" idx="11"/>
          </p:nvPr>
        </p:nvSpPr>
        <p:spPr/>
        <p:txBody>
          <a:bodyPr/>
          <a:lstStyle/>
          <a:p>
            <a:endParaRPr lang="ar-IQ"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96775F24-1B92-4832-80B0-894B21960763}" type="slidenum">
              <a:rPr lang="ar-IQ" smtClean="0"/>
              <a:t>‹#›</a:t>
            </a:fld>
            <a:endParaRPr lang="ar-IQ"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ar-SA" smtClean="0"/>
              <a:t>انقر لتحرير نمط العنوان الرئيسي</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B768C360-7535-44D2-86B3-6ACC3BE4FEB3}" type="datetimeFigureOut">
              <a:rPr lang="ar-IQ" smtClean="0"/>
              <a:t>02/01/1438</a:t>
            </a:fld>
            <a:endParaRPr lang="ar-IQ"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ar-IQ"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96775F24-1B92-4832-80B0-894B21960763}" type="slidenum">
              <a:rPr lang="ar-IQ" smtClean="0"/>
              <a:t>‹#›</a:t>
            </a:fld>
            <a:endParaRPr lang="ar-IQ"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1"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r" defTabSz="914400" rtl="1"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2132856"/>
            <a:ext cx="7772400" cy="1470025"/>
          </a:xfrm>
        </p:spPr>
        <p:txBody>
          <a:bodyPr>
            <a:noAutofit/>
          </a:bodyPr>
          <a:lstStyle/>
          <a:p>
            <a:r>
              <a:rPr lang="en-US" sz="2800" b="1" dirty="0"/>
              <a:t>Lecture-2 clinical </a:t>
            </a:r>
            <a:r>
              <a:rPr lang="en-US" sz="2800" b="1" dirty="0" smtClean="0"/>
              <a:t>immunology</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5400" b="1" dirty="0" smtClean="0"/>
              <a:t>i</a:t>
            </a:r>
            <a:r>
              <a:rPr lang="en-US" sz="4800" b="1" dirty="0" smtClean="0"/>
              <a:t>mmune </a:t>
            </a:r>
            <a:r>
              <a:rPr lang="en-US" sz="2800" b="1" dirty="0" smtClean="0"/>
              <a:t> </a:t>
            </a:r>
            <a:r>
              <a:rPr lang="en-US" sz="4800" b="1" dirty="0" smtClean="0"/>
              <a:t>deficiency</a:t>
            </a:r>
            <a:br>
              <a:rPr lang="en-US" sz="4800" b="1" dirty="0" smtClean="0"/>
            </a:br>
            <a:endParaRPr lang="ar-IQ" sz="2800" b="1" dirty="0"/>
          </a:p>
        </p:txBody>
      </p:sp>
    </p:spTree>
    <p:extLst>
      <p:ext uri="{BB962C8B-B14F-4D97-AF65-F5344CB8AC3E}">
        <p14:creationId xmlns:p14="http://schemas.microsoft.com/office/powerpoint/2010/main" val="778818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723488"/>
            <a:ext cx="8229600" cy="4937760"/>
          </a:xfrm>
        </p:spPr>
        <p:txBody>
          <a:bodyPr>
            <a:noAutofit/>
          </a:bodyPr>
          <a:lstStyle/>
          <a:p>
            <a:pPr algn="l"/>
            <a:r>
              <a:rPr lang="en-US" sz="4800" b="1" dirty="0"/>
              <a:t>Peripheral blood neutrophil count may be very high during acute infection because of the failure of mobilized neutrophils to exit blood vessels.</a:t>
            </a:r>
          </a:p>
          <a:p>
            <a:pPr algn="l"/>
            <a:r>
              <a:rPr lang="en-US" sz="4400" dirty="0" smtClean="0"/>
              <a:t>.</a:t>
            </a:r>
            <a:endParaRPr lang="ar-IQ" sz="4400" dirty="0"/>
          </a:p>
        </p:txBody>
      </p:sp>
    </p:spTree>
    <p:extLst>
      <p:ext uri="{BB962C8B-B14F-4D97-AF65-F5344CB8AC3E}">
        <p14:creationId xmlns:p14="http://schemas.microsoft.com/office/powerpoint/2010/main" val="3604758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a:bodyPr>
          <a:lstStyle/>
          <a:p>
            <a:pPr algn="l"/>
            <a:r>
              <a:rPr lang="en-US" sz="4800" b="1" dirty="0">
                <a:solidFill>
                  <a:prstClr val="black"/>
                </a:solidFill>
              </a:rPr>
              <a:t>Defects in cytokine &amp;cytokine receptors also result in failure of intracellular killing&amp; such patients are susceptible to mycobacterial infection</a:t>
            </a:r>
            <a:endParaRPr lang="ar-IQ" sz="3600" dirty="0"/>
          </a:p>
        </p:txBody>
      </p:sp>
    </p:spTree>
    <p:extLst>
      <p:ext uri="{BB962C8B-B14F-4D97-AF65-F5344CB8AC3E}">
        <p14:creationId xmlns:p14="http://schemas.microsoft.com/office/powerpoint/2010/main" val="1824041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4937760"/>
          </a:xfrm>
        </p:spPr>
        <p:txBody>
          <a:bodyPr>
            <a:noAutofit/>
          </a:bodyPr>
          <a:lstStyle/>
          <a:p>
            <a:pPr algn="l"/>
            <a:r>
              <a:rPr lang="en-US" sz="5400" b="1" dirty="0">
                <a:solidFill>
                  <a:prstClr val="black"/>
                </a:solidFill>
              </a:rPr>
              <a:t>Defects of common &amp;classical pathway result in the susceptibility to infection by encapsulated bacteria like Neisseria</a:t>
            </a:r>
            <a:endParaRPr lang="ar-IQ" sz="3600" dirty="0"/>
          </a:p>
        </p:txBody>
      </p:sp>
    </p:spTree>
    <p:extLst>
      <p:ext uri="{BB962C8B-B14F-4D97-AF65-F5344CB8AC3E}">
        <p14:creationId xmlns:p14="http://schemas.microsoft.com/office/powerpoint/2010/main" val="3051504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pPr lvl="0" algn="l">
              <a:buClr>
                <a:srgbClr val="727CA3"/>
              </a:buClr>
            </a:pPr>
            <a:r>
              <a:rPr lang="en-US" sz="4400" b="1" dirty="0">
                <a:solidFill>
                  <a:prstClr val="black"/>
                </a:solidFill>
              </a:rPr>
              <a:t>Mannose-binding lectin pathway def. is common&amp; occur in 5% of  general population &amp;associated with infection in only individuals who are immune compromised.</a:t>
            </a:r>
            <a:r>
              <a:rPr lang="en-US" sz="1050" dirty="0">
                <a:solidFill>
                  <a:prstClr val="black"/>
                </a:solidFill>
              </a:rPr>
              <a:t>.</a:t>
            </a:r>
            <a:endParaRPr lang="ar-IQ" sz="1050" dirty="0">
              <a:solidFill>
                <a:prstClr val="black"/>
              </a:solidFill>
            </a:endParaRPr>
          </a:p>
          <a:p>
            <a:endParaRPr lang="ar-IQ" sz="3600" dirty="0"/>
          </a:p>
        </p:txBody>
      </p:sp>
    </p:spTree>
    <p:extLst>
      <p:ext uri="{BB962C8B-B14F-4D97-AF65-F5344CB8AC3E}">
        <p14:creationId xmlns:p14="http://schemas.microsoft.com/office/powerpoint/2010/main" val="31549938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a:xfrm>
            <a:off x="395536" y="-304875"/>
            <a:ext cx="8229600" cy="4525963"/>
          </a:xfrm>
        </p:spPr>
        <p:txBody>
          <a:bodyPr>
            <a:noAutofit/>
          </a:bodyPr>
          <a:lstStyle/>
          <a:p>
            <a:pPr algn="l"/>
            <a:endParaRPr lang="en-US" sz="4800" b="1" dirty="0"/>
          </a:p>
          <a:p>
            <a:pPr algn="l"/>
            <a:r>
              <a:rPr lang="en-US" sz="4800" b="1" dirty="0"/>
              <a:t>Genetic def. Of C1,C2&amp;C4 classical pathway result in  autoimmune disease of sever type like SLE.</a:t>
            </a:r>
          </a:p>
          <a:p>
            <a:pPr algn="l"/>
            <a:r>
              <a:rPr lang="en-US" sz="4800" b="1" dirty="0"/>
              <a:t>Def. Of regulatory protein C1 inhibitor cause angioedema</a:t>
            </a:r>
            <a:r>
              <a:rPr lang="en-US" sz="4800" b="1" dirty="0" smtClean="0"/>
              <a:t>. </a:t>
            </a:r>
          </a:p>
          <a:p>
            <a:pPr algn="l"/>
            <a:endParaRPr lang="en-US" sz="4800" b="1" dirty="0"/>
          </a:p>
        </p:txBody>
      </p:sp>
    </p:spTree>
    <p:extLst>
      <p:ext uri="{BB962C8B-B14F-4D97-AF65-F5344CB8AC3E}">
        <p14:creationId xmlns:p14="http://schemas.microsoft.com/office/powerpoint/2010/main" val="13737913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315416"/>
            <a:ext cx="8229600" cy="990600"/>
          </a:xfrm>
        </p:spPr>
        <p:txBody>
          <a:bodyPr>
            <a:noAutofit/>
          </a:bodyPr>
          <a:lstStyle/>
          <a:p>
            <a:pPr algn="l"/>
            <a:r>
              <a:rPr lang="en-US" altLang="ar-IQ" sz="2800" b="1" dirty="0">
                <a:solidFill>
                  <a:srgbClr val="FF0000"/>
                </a:solidFill>
              </a:rPr>
              <a:t>SEVERE COMBINED IMMUNODEFICENCY</a:t>
            </a:r>
          </a:p>
        </p:txBody>
      </p:sp>
      <p:sp>
        <p:nvSpPr>
          <p:cNvPr id="3" name="عنصر نائب للمحتوى 2"/>
          <p:cNvSpPr>
            <a:spLocks noGrp="1"/>
          </p:cNvSpPr>
          <p:nvPr>
            <p:ph idx="1"/>
          </p:nvPr>
        </p:nvSpPr>
        <p:spPr/>
        <p:txBody>
          <a:bodyPr/>
          <a:lstStyle/>
          <a:p>
            <a:endParaRPr lang="ar-IQ" dirty="0"/>
          </a:p>
        </p:txBody>
      </p:sp>
      <p:sp>
        <p:nvSpPr>
          <p:cNvPr id="5" name="Rectangle 3"/>
          <p:cNvSpPr txBox="1">
            <a:spLocks noChangeArrowheads="1"/>
          </p:cNvSpPr>
          <p:nvPr/>
        </p:nvSpPr>
        <p:spPr bwMode="auto">
          <a:xfrm>
            <a:off x="457200" y="991269"/>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marL="342900" marR="0" lvl="0" indent="-342900" algn="l" defTabSz="914400" rtl="0" eaLnBrk="1" fontAlgn="base" latinLnBrk="0" hangingPunct="1">
              <a:lnSpc>
                <a:spcPct val="100000"/>
              </a:lnSpc>
              <a:spcBef>
                <a:spcPct val="20000"/>
              </a:spcBef>
              <a:spcAft>
                <a:spcPct val="0"/>
              </a:spcAft>
              <a:buClr>
                <a:srgbClr val="FF0000"/>
              </a:buClr>
              <a:buSzTx/>
              <a:buFont typeface="Wingdings" pitchFamily="2" charset="2"/>
              <a:buChar char="Ø"/>
              <a:tabLst/>
              <a:defRPr/>
            </a:pPr>
            <a:r>
              <a:rPr kumimoji="0" lang="en-US" altLang="ar-IQ" b="0" i="0" u="none" strike="noStrike" kern="0" cap="none" spc="0" normalizeH="0" baseline="0" noProof="0" dirty="0" smtClean="0">
                <a:ln>
                  <a:noFill/>
                </a:ln>
                <a:solidFill>
                  <a:srgbClr val="000000"/>
                </a:solidFill>
                <a:effectLst/>
                <a:uLnTx/>
                <a:uFillTx/>
                <a:latin typeface="Arial"/>
                <a:cs typeface="Arial"/>
              </a:rPr>
              <a:t>In about 50% of SCID patients the immunodeficiency is </a:t>
            </a:r>
            <a:r>
              <a:rPr kumimoji="0" lang="en-US" altLang="ar-IQ" b="0" i="0" u="none" strike="noStrike" kern="0" cap="none" spc="0" normalizeH="0" baseline="0" noProof="0" dirty="0" smtClean="0">
                <a:ln>
                  <a:noFill/>
                </a:ln>
                <a:solidFill>
                  <a:srgbClr val="000099"/>
                </a:solidFill>
                <a:effectLst/>
                <a:uLnTx/>
                <a:uFillTx/>
                <a:latin typeface="Arial"/>
                <a:cs typeface="Arial"/>
              </a:rPr>
              <a:t>x-linked</a:t>
            </a:r>
            <a:r>
              <a:rPr kumimoji="0" lang="en-US" altLang="ar-IQ" b="0" i="0" u="none" strike="noStrike" kern="0" cap="none" spc="0" normalizeH="0" baseline="0" noProof="0" dirty="0" smtClean="0">
                <a:ln>
                  <a:noFill/>
                </a:ln>
                <a:solidFill>
                  <a:srgbClr val="000000"/>
                </a:solidFill>
                <a:effectLst/>
                <a:uLnTx/>
                <a:uFillTx/>
                <a:latin typeface="Arial"/>
                <a:cs typeface="Arial"/>
              </a:rPr>
              <a:t> whereas in the other half the deficiency is </a:t>
            </a:r>
            <a:r>
              <a:rPr kumimoji="0" lang="en-US" altLang="ar-IQ" b="0" i="0" u="none" strike="noStrike" kern="0" cap="none" spc="0" normalizeH="0" baseline="0" noProof="0" dirty="0" smtClean="0">
                <a:ln>
                  <a:noFill/>
                </a:ln>
                <a:solidFill>
                  <a:srgbClr val="000099"/>
                </a:solidFill>
                <a:effectLst/>
                <a:uLnTx/>
                <a:uFillTx/>
                <a:latin typeface="Arial"/>
                <a:cs typeface="Arial"/>
              </a:rPr>
              <a:t>autosomal.</a:t>
            </a:r>
            <a:r>
              <a:rPr kumimoji="0" lang="en-US" altLang="ar-IQ" b="0" i="0" u="none" strike="noStrike" kern="0" cap="none" spc="0" normalizeH="0" baseline="0" noProof="0" dirty="0" smtClean="0">
                <a:ln>
                  <a:noFill/>
                </a:ln>
                <a:solidFill>
                  <a:srgbClr val="000000"/>
                </a:solidFill>
                <a:effectLst/>
                <a:uLnTx/>
                <a:uFillTx/>
                <a:latin typeface="Arial"/>
                <a:cs typeface="Arial"/>
              </a:rPr>
              <a:t> </a:t>
            </a:r>
          </a:p>
          <a:p>
            <a:pPr marL="342900" marR="0" lvl="0" indent="-342900" algn="l" defTabSz="914400" rtl="0" eaLnBrk="1" fontAlgn="base" latinLnBrk="0" hangingPunct="1">
              <a:lnSpc>
                <a:spcPct val="100000"/>
              </a:lnSpc>
              <a:spcBef>
                <a:spcPct val="20000"/>
              </a:spcBef>
              <a:spcAft>
                <a:spcPct val="0"/>
              </a:spcAft>
              <a:buClr>
                <a:srgbClr val="FF0000"/>
              </a:buClr>
              <a:buSzTx/>
              <a:buFont typeface="Wingdings" pitchFamily="2" charset="2"/>
              <a:buChar char="Ø"/>
              <a:tabLst/>
              <a:defRPr/>
            </a:pPr>
            <a:r>
              <a:rPr kumimoji="0" lang="en-US" altLang="ar-IQ" b="0" i="0" u="none" strike="noStrike" kern="0" cap="none" spc="0" normalizeH="0" baseline="0" noProof="0" dirty="0" smtClean="0">
                <a:ln>
                  <a:noFill/>
                </a:ln>
                <a:solidFill>
                  <a:srgbClr val="000000"/>
                </a:solidFill>
                <a:effectLst/>
                <a:uLnTx/>
                <a:uFillTx/>
                <a:latin typeface="Arial"/>
                <a:cs typeface="Arial"/>
              </a:rPr>
              <a:t>They are both characterized by an </a:t>
            </a:r>
            <a:r>
              <a:rPr kumimoji="0" lang="en-US" altLang="ar-IQ" b="1" i="0" u="none" strike="noStrike" kern="0" cap="none" spc="0" normalizeH="0" baseline="0" noProof="0" dirty="0" smtClean="0">
                <a:ln>
                  <a:noFill/>
                </a:ln>
                <a:solidFill>
                  <a:srgbClr val="000099"/>
                </a:solidFill>
                <a:effectLst/>
                <a:uLnTx/>
                <a:uFillTx/>
                <a:latin typeface="Arial"/>
                <a:cs typeface="Arial"/>
              </a:rPr>
              <a:t>absence of T cell and B cell immunity and absence (or very low numbers) of circulating T and B lymphocytes</a:t>
            </a:r>
            <a:r>
              <a:rPr kumimoji="0" lang="en-US" altLang="ar-IQ" b="0" i="0" u="none" strike="noStrike" kern="0" cap="none" spc="0" normalizeH="0" baseline="0" noProof="0" dirty="0" smtClean="0">
                <a:ln>
                  <a:noFill/>
                </a:ln>
                <a:solidFill>
                  <a:srgbClr val="000099"/>
                </a:solidFill>
                <a:effectLst/>
                <a:uLnTx/>
                <a:uFillTx/>
                <a:latin typeface="Arial"/>
                <a:cs typeface="Arial"/>
              </a:rPr>
              <a:t>. </a:t>
            </a:r>
          </a:p>
          <a:p>
            <a:pPr marL="342900" marR="0" lvl="0" indent="-342900" algn="l" defTabSz="914400" rtl="0" eaLnBrk="1" fontAlgn="base" latinLnBrk="0" hangingPunct="1">
              <a:lnSpc>
                <a:spcPct val="100000"/>
              </a:lnSpc>
              <a:spcBef>
                <a:spcPct val="20000"/>
              </a:spcBef>
              <a:spcAft>
                <a:spcPct val="0"/>
              </a:spcAft>
              <a:buClr>
                <a:srgbClr val="FF0000"/>
              </a:buClr>
              <a:buSzTx/>
              <a:buFont typeface="Wingdings" pitchFamily="2" charset="2"/>
              <a:buChar char="Ø"/>
              <a:tabLst/>
              <a:defRPr/>
            </a:pPr>
            <a:r>
              <a:rPr kumimoji="0" lang="en-US" altLang="ar-IQ" b="0" i="0" u="none" strike="noStrike" kern="0" cap="none" spc="0" normalizeH="0" baseline="0" noProof="0" dirty="0" smtClean="0">
                <a:ln>
                  <a:noFill/>
                </a:ln>
                <a:solidFill>
                  <a:srgbClr val="000000"/>
                </a:solidFill>
                <a:effectLst/>
                <a:uLnTx/>
                <a:uFillTx/>
                <a:latin typeface="Arial"/>
                <a:cs typeface="Arial"/>
              </a:rPr>
              <a:t>Patients with SCID are susceptible to a variety of bacterial, viral, mycotic and protozoan infections. </a:t>
            </a:r>
          </a:p>
        </p:txBody>
      </p:sp>
    </p:spTree>
    <p:extLst>
      <p:ext uri="{BB962C8B-B14F-4D97-AF65-F5344CB8AC3E}">
        <p14:creationId xmlns:p14="http://schemas.microsoft.com/office/powerpoint/2010/main" val="16861857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a:p>
        </p:txBody>
      </p:sp>
      <p:sp>
        <p:nvSpPr>
          <p:cNvPr id="4" name="Rectangle 2"/>
          <p:cNvSpPr txBox="1">
            <a:spLocks noChangeArrowheads="1"/>
          </p:cNvSpPr>
          <p:nvPr/>
        </p:nvSpPr>
        <p:spPr bwMode="auto">
          <a:xfrm>
            <a:off x="457200" y="371195"/>
            <a:ext cx="8229600"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ar-IQ" sz="4400" b="1" i="1" u="sng" strike="noStrike" kern="0" cap="none" spc="0" normalizeH="0" baseline="0" noProof="0" dirty="0" smtClean="0">
                <a:ln>
                  <a:noFill/>
                </a:ln>
                <a:solidFill>
                  <a:srgbClr val="000000"/>
                </a:solidFill>
                <a:effectLst/>
                <a:uLnTx/>
                <a:uFillTx/>
                <a:latin typeface="Arial"/>
                <a:cs typeface="Arial"/>
              </a:rPr>
              <a:t>Diagnosis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ar-IQ" sz="4400" b="0" i="0" u="none" strike="noStrike" kern="0" cap="none" spc="0" normalizeH="0" baseline="0" noProof="0" dirty="0" smtClean="0">
                <a:ln>
                  <a:noFill/>
                </a:ln>
                <a:solidFill>
                  <a:srgbClr val="000000"/>
                </a:solidFill>
                <a:effectLst/>
                <a:uLnTx/>
                <a:uFillTx/>
                <a:latin typeface="Arial"/>
                <a:cs typeface="Arial"/>
              </a:rPr>
              <a:t>Is based on enumeration of T and B cells and immunoglobulin measurement. </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ar-IQ" sz="4400" b="0" i="0" u="none" strike="noStrike" kern="0" cap="none" spc="0" normalizeH="0" baseline="0" noProof="0" dirty="0" smtClean="0">
                <a:ln>
                  <a:noFill/>
                </a:ln>
                <a:solidFill>
                  <a:srgbClr val="000000"/>
                </a:solidFill>
                <a:effectLst/>
                <a:uLnTx/>
                <a:uFillTx/>
                <a:latin typeface="Arial"/>
                <a:cs typeface="Arial"/>
              </a:rPr>
              <a:t>Severe combined immunodeficiency can be treated with bone marrow transplant </a:t>
            </a:r>
            <a:r>
              <a:rPr lang="en-US" altLang="ar-IQ" sz="4400" kern="0" dirty="0" smtClean="0">
                <a:solidFill>
                  <a:srgbClr val="000000"/>
                </a:solidFill>
                <a:latin typeface="Arial"/>
                <a:cs typeface="Arial"/>
              </a:rPr>
              <a:t>&amp;recently with gene therapy.</a:t>
            </a:r>
            <a:endParaRPr kumimoji="0" lang="en-US" altLang="ar-IQ" sz="4400" b="0" i="0" u="none" strike="noStrike" kern="0" cap="none" spc="0" normalizeH="0" baseline="0" noProof="0" dirty="0" smtClean="0">
              <a:ln>
                <a:noFill/>
              </a:ln>
              <a:solidFill>
                <a:srgbClr val="000000"/>
              </a:solidFill>
              <a:effectLst/>
              <a:uLnTx/>
              <a:uFillTx/>
              <a:latin typeface="Arial"/>
              <a:cs typeface="Arial"/>
            </a:endParaRPr>
          </a:p>
        </p:txBody>
      </p:sp>
    </p:spTree>
    <p:extLst>
      <p:ext uri="{BB962C8B-B14F-4D97-AF65-F5344CB8AC3E}">
        <p14:creationId xmlns:p14="http://schemas.microsoft.com/office/powerpoint/2010/main" val="8825361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a:p>
        </p:txBody>
      </p:sp>
      <p:sp>
        <p:nvSpPr>
          <p:cNvPr id="4" name="Rectangle 2"/>
          <p:cNvSpPr txBox="1">
            <a:spLocks noChangeArrowheads="1"/>
          </p:cNvSpPr>
          <p:nvPr/>
        </p:nvSpPr>
        <p:spPr bwMode="auto">
          <a:xfrm>
            <a:off x="457200" y="-315416"/>
            <a:ext cx="82296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cs-CZ" sz="5400" b="1" i="1" u="none" strike="noStrike" kern="1200" cap="none" spc="0" normalizeH="0" baseline="0" noProof="0" dirty="0" smtClean="0">
                <a:ln>
                  <a:noFill/>
                </a:ln>
                <a:solidFill>
                  <a:sysClr val="windowText" lastClr="000000"/>
                </a:solidFill>
                <a:effectLst/>
                <a:uLnTx/>
                <a:uFillTx/>
                <a:latin typeface="Calibri"/>
              </a:rPr>
              <a:t> </a:t>
            </a:r>
            <a:br>
              <a:rPr kumimoji="0" lang="cs-CZ" sz="5400" b="1" i="1" u="none" strike="noStrike" kern="1200" cap="none" spc="0" normalizeH="0" baseline="0" noProof="0" dirty="0" smtClean="0">
                <a:ln>
                  <a:noFill/>
                </a:ln>
                <a:solidFill>
                  <a:sysClr val="windowText" lastClr="000000"/>
                </a:solidFill>
                <a:effectLst/>
                <a:uLnTx/>
                <a:uFillTx/>
                <a:latin typeface="Calibri"/>
              </a:rPr>
            </a:br>
            <a:r>
              <a:rPr kumimoji="0" lang="cs-CZ" sz="5400" b="1" i="1" u="none" strike="noStrike" kern="1200" cap="none" spc="0" normalizeH="0" baseline="0" noProof="0" dirty="0" smtClean="0">
                <a:ln>
                  <a:noFill/>
                </a:ln>
                <a:solidFill>
                  <a:sysClr val="windowText" lastClr="000000"/>
                </a:solidFill>
                <a:effectLst/>
                <a:uLnTx/>
                <a:uFillTx/>
                <a:latin typeface="Calibri"/>
              </a:rPr>
              <a:t>B cell disorders</a:t>
            </a:r>
            <a:endParaRPr kumimoji="0" lang="cs-CZ" sz="5400" b="1" i="1" u="none" strike="noStrike" kern="1200" cap="none" spc="0" normalizeH="0" baseline="0" noProof="0" dirty="0">
              <a:ln>
                <a:noFill/>
              </a:ln>
              <a:solidFill>
                <a:sysClr val="windowText" lastClr="000000"/>
              </a:solidFill>
              <a:effectLst/>
              <a:uLnTx/>
              <a:uFillTx/>
              <a:latin typeface="Calibri"/>
            </a:endParaRPr>
          </a:p>
        </p:txBody>
      </p:sp>
      <p:sp>
        <p:nvSpPr>
          <p:cNvPr id="5" name="Rectangle 3"/>
          <p:cNvSpPr txBox="1">
            <a:spLocks noChangeArrowheads="1"/>
          </p:cNvSpPr>
          <p:nvPr/>
        </p:nvSpPr>
        <p:spPr bwMode="auto">
          <a:xfrm>
            <a:off x="468313" y="1270148"/>
            <a:ext cx="8229600" cy="518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80000"/>
              </a:lnSpc>
              <a:spcBef>
                <a:spcPct val="20000"/>
              </a:spcBef>
              <a:spcAft>
                <a:spcPct val="0"/>
              </a:spcAft>
              <a:buClrTx/>
              <a:buSzTx/>
              <a:buFontTx/>
              <a:buNone/>
              <a:tabLst/>
              <a:defRPr/>
            </a:pPr>
            <a:r>
              <a:rPr kumimoji="0" lang="en-US" altLang="ar-IQ" sz="3600" b="1" i="1" u="none" strike="noStrike" kern="1200" cap="none" spc="0" normalizeH="0" baseline="0" noProof="0" dirty="0" smtClean="0">
                <a:ln>
                  <a:noFill/>
                </a:ln>
                <a:solidFill>
                  <a:sysClr val="windowText" lastClr="000000"/>
                </a:solidFill>
                <a:effectLst/>
                <a:uLnTx/>
                <a:uFillTx/>
                <a:latin typeface="Calibri"/>
                <a:cs typeface="Arial"/>
              </a:rPr>
              <a:t>  </a:t>
            </a:r>
            <a:r>
              <a:rPr kumimoji="0" lang="en-US" altLang="ar-IQ" sz="4800" b="1" i="1" u="none" strike="noStrike" kern="1200" cap="none" spc="0" normalizeH="0" baseline="0" noProof="0" dirty="0" smtClean="0">
                <a:ln>
                  <a:noFill/>
                </a:ln>
                <a:solidFill>
                  <a:sysClr val="windowText" lastClr="000000"/>
                </a:solidFill>
                <a:effectLst/>
                <a:uLnTx/>
                <a:uFillTx/>
                <a:latin typeface="Calibri"/>
                <a:cs typeface="Arial"/>
              </a:rPr>
              <a:t> Selective IgA deficiency</a:t>
            </a:r>
            <a:endParaRPr kumimoji="0" lang="cs-CZ" altLang="ar-IQ" sz="4800" b="1" i="1"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sz="3600" b="1" i="0" u="none" strike="noStrike" kern="1200" cap="none" spc="0" normalizeH="0" baseline="0" noProof="0" dirty="0" smtClean="0">
                <a:ln>
                  <a:noFill/>
                </a:ln>
                <a:solidFill>
                  <a:sysClr val="windowText" lastClr="000000"/>
                </a:solidFill>
                <a:effectLst/>
                <a:uLnTx/>
                <a:uFillTx/>
                <a:latin typeface="Calibri"/>
                <a:cs typeface="Arial"/>
              </a:rPr>
              <a:t>Disorder of B cell function </a:t>
            </a: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sz="3600" b="1" i="0" u="none" strike="noStrike" kern="1200" cap="none" spc="0" normalizeH="0" baseline="0" noProof="0" dirty="0" smtClean="0">
                <a:ln>
                  <a:noFill/>
                </a:ln>
                <a:solidFill>
                  <a:sysClr val="windowText" lastClr="000000"/>
                </a:solidFill>
                <a:effectLst/>
                <a:uLnTx/>
                <a:uFillTx/>
                <a:latin typeface="Calibri"/>
                <a:cs typeface="Arial"/>
              </a:rPr>
              <a:t>Recurrent mild/moderate infections (respiratory, GIT</a:t>
            </a:r>
            <a:r>
              <a:rPr kumimoji="0" lang="cs-CZ" altLang="ar-IQ" sz="3600" b="1" i="0" u="none" strike="noStrike" kern="1200" cap="none" spc="0" normalizeH="0" baseline="0" noProof="0" dirty="0" smtClean="0">
                <a:ln>
                  <a:noFill/>
                </a:ln>
                <a:solidFill>
                  <a:sysClr val="windowText" lastClr="000000"/>
                </a:solidFill>
                <a:effectLst/>
                <a:uLnTx/>
                <a:uFillTx/>
                <a:latin typeface="Calibri"/>
                <a:cs typeface="Arial"/>
              </a:rPr>
              <a:t>, </a:t>
            </a:r>
            <a:r>
              <a:rPr kumimoji="0" lang="en-US" altLang="ar-IQ" sz="3600" b="1" i="0" u="none" strike="noStrike" kern="1200" cap="none" spc="0" normalizeH="0" baseline="0" noProof="0" dirty="0" smtClean="0">
                <a:ln>
                  <a:noFill/>
                </a:ln>
                <a:solidFill>
                  <a:sysClr val="windowText" lastClr="000000"/>
                </a:solidFill>
                <a:effectLst/>
                <a:uLnTx/>
                <a:uFillTx/>
                <a:latin typeface="Calibri"/>
                <a:cs typeface="Arial"/>
              </a:rPr>
              <a:t>urinary tract) or asymptomatic</a:t>
            </a:r>
            <a:endParaRPr kumimoji="0" lang="cs-CZ" altLang="ar-IQ" sz="3600" b="1" i="0"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sz="3600" b="1" i="0" u="none" strike="noStrike" kern="1200" cap="none" spc="0" normalizeH="0" baseline="0" noProof="0" dirty="0" smtClean="0">
                <a:ln>
                  <a:noFill/>
                </a:ln>
                <a:solidFill>
                  <a:sysClr val="windowText" lastClr="000000"/>
                </a:solidFill>
                <a:effectLst/>
                <a:uLnTx/>
                <a:uFillTx/>
                <a:latin typeface="Calibri"/>
                <a:cs typeface="Arial"/>
              </a:rPr>
              <a:t>Risk of reaction to live attenuated vaccines or generation of</a:t>
            </a:r>
            <a:r>
              <a:rPr kumimoji="0" lang="cs-CZ" altLang="ar-IQ" sz="3600" b="1" i="0" u="none" strike="noStrike" kern="1200" cap="none" spc="0" normalizeH="0" baseline="0" noProof="0" dirty="0" smtClean="0">
                <a:ln>
                  <a:noFill/>
                </a:ln>
                <a:solidFill>
                  <a:sysClr val="windowText" lastClr="000000"/>
                </a:solidFill>
                <a:effectLst/>
                <a:uLnTx/>
                <a:uFillTx/>
                <a:latin typeface="Calibri"/>
                <a:cs typeface="Arial"/>
              </a:rPr>
              <a:t> anti</a:t>
            </a:r>
            <a:r>
              <a:rPr kumimoji="0" lang="en-US" altLang="ar-IQ" sz="3600" b="1" i="0" u="none" strike="noStrike" kern="1200" cap="none" spc="0" normalizeH="0" baseline="0" noProof="0" dirty="0" smtClean="0">
                <a:ln>
                  <a:noFill/>
                </a:ln>
                <a:solidFill>
                  <a:sysClr val="windowText" lastClr="000000"/>
                </a:solidFill>
                <a:effectLst/>
                <a:uLnTx/>
                <a:uFillTx/>
                <a:latin typeface="Calibri"/>
                <a:cs typeface="Arial"/>
              </a:rPr>
              <a:t>-</a:t>
            </a:r>
            <a:r>
              <a:rPr kumimoji="0" lang="cs-CZ" altLang="ar-IQ" sz="3600" b="1" i="0" u="none" strike="noStrike" kern="1200" cap="none" spc="0" normalizeH="0" baseline="0" noProof="0" dirty="0" smtClean="0">
                <a:ln>
                  <a:noFill/>
                </a:ln>
                <a:solidFill>
                  <a:sysClr val="windowText" lastClr="000000"/>
                </a:solidFill>
                <a:effectLst/>
                <a:uLnTx/>
                <a:uFillTx/>
                <a:latin typeface="Calibri"/>
                <a:cs typeface="Arial"/>
              </a:rPr>
              <a:t>IgA </a:t>
            </a:r>
            <a:r>
              <a:rPr kumimoji="0" lang="en-US" altLang="ar-IQ" sz="3600" b="1" i="0" u="none" strike="noStrike" kern="1200" cap="none" spc="0" normalizeH="0" baseline="0" noProof="0" dirty="0" smtClean="0">
                <a:ln>
                  <a:noFill/>
                </a:ln>
                <a:solidFill>
                  <a:sysClr val="windowText" lastClr="000000"/>
                </a:solidFill>
                <a:effectLst/>
                <a:uLnTx/>
                <a:uFillTx/>
                <a:latin typeface="Calibri"/>
                <a:cs typeface="Arial"/>
              </a:rPr>
              <a:t>antibodies after a blood transfusion</a:t>
            </a: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endParaRPr kumimoji="0" lang="en-US" altLang="ar-IQ" sz="3600" b="1" i="0"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None/>
              <a:tabLst/>
              <a:defRPr/>
            </a:pPr>
            <a:endParaRPr kumimoji="0" lang="cs-CZ" altLang="ar-IQ" sz="3600" b="1" i="0"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endParaRPr kumimoji="0" lang="cs-CZ" altLang="ar-IQ" sz="4400" b="1" i="1" u="none" strike="noStrike" kern="1200" cap="none" spc="0" normalizeH="0" baseline="0" noProof="0" dirty="0" smtClean="0">
              <a:ln>
                <a:noFill/>
              </a:ln>
              <a:solidFill>
                <a:sysClr val="windowText" lastClr="000000"/>
              </a:solidFill>
              <a:effectLst/>
              <a:uLnTx/>
              <a:uFillTx/>
              <a:latin typeface="Calibri"/>
              <a:cs typeface="Arial"/>
            </a:endParaRPr>
          </a:p>
        </p:txBody>
      </p:sp>
    </p:spTree>
    <p:extLst>
      <p:ext uri="{BB962C8B-B14F-4D97-AF65-F5344CB8AC3E}">
        <p14:creationId xmlns:p14="http://schemas.microsoft.com/office/powerpoint/2010/main" val="4077840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a:xfrm>
            <a:off x="457200" y="116632"/>
            <a:ext cx="8229600" cy="4937760"/>
          </a:xfrm>
        </p:spPr>
        <p:txBody>
          <a:bodyPr>
            <a:noAutofit/>
          </a:bodyPr>
          <a:lstStyle/>
          <a:p>
            <a:pPr marL="342900" lvl="0" indent="-342900" algn="l" rtl="0" fontAlgn="base">
              <a:lnSpc>
                <a:spcPct val="80000"/>
              </a:lnSpc>
              <a:spcBef>
                <a:spcPct val="20000"/>
              </a:spcBef>
              <a:spcAft>
                <a:spcPct val="0"/>
              </a:spcAft>
              <a:buClrTx/>
              <a:buSzTx/>
              <a:buNone/>
              <a:defRPr/>
            </a:pPr>
            <a:r>
              <a:rPr lang="en-US" altLang="ar-IQ" sz="4000" b="1" i="1" dirty="0">
                <a:solidFill>
                  <a:sysClr val="windowText" lastClr="000000"/>
                </a:solidFill>
                <a:latin typeface="Calibri"/>
              </a:rPr>
              <a:t> </a:t>
            </a:r>
            <a:r>
              <a:rPr lang="en-US" altLang="ar-IQ" sz="4400" b="1" i="1" dirty="0">
                <a:solidFill>
                  <a:sysClr val="windowText" lastClr="000000"/>
                </a:solidFill>
                <a:latin typeface="Calibri"/>
              </a:rPr>
              <a:t>Selective IgG subclasses or specific IgG </a:t>
            </a:r>
            <a:r>
              <a:rPr lang="en-US" altLang="ar-IQ" sz="4000" b="1" i="1" dirty="0" smtClean="0">
                <a:solidFill>
                  <a:sysClr val="windowText" lastClr="000000"/>
                </a:solidFill>
                <a:latin typeface="Calibri"/>
              </a:rPr>
              <a:t>deficiency</a:t>
            </a:r>
          </a:p>
          <a:p>
            <a:pPr marL="342900" lvl="0" indent="-342900" algn="l" rtl="0" fontAlgn="base">
              <a:lnSpc>
                <a:spcPct val="80000"/>
              </a:lnSpc>
              <a:spcBef>
                <a:spcPct val="20000"/>
              </a:spcBef>
              <a:spcAft>
                <a:spcPct val="0"/>
              </a:spcAft>
              <a:buClrTx/>
              <a:buSzTx/>
              <a:buNone/>
              <a:defRPr/>
            </a:pPr>
            <a:r>
              <a:rPr lang="cs-CZ" altLang="ar-IQ" sz="4000" b="1" i="1" dirty="0" smtClean="0">
                <a:solidFill>
                  <a:sysClr val="windowText" lastClr="000000"/>
                </a:solidFill>
                <a:latin typeface="Calibri"/>
              </a:rPr>
              <a:t> </a:t>
            </a:r>
            <a:endParaRPr lang="cs-CZ" altLang="ar-IQ" sz="4000" b="1" i="1" dirty="0">
              <a:solidFill>
                <a:sysClr val="windowText" lastClr="000000"/>
              </a:solidFill>
              <a:latin typeface="Calibri"/>
            </a:endParaRPr>
          </a:p>
          <a:p>
            <a:pPr marL="342900" lvl="0" indent="-342900" algn="l" rtl="0" fontAlgn="base">
              <a:lnSpc>
                <a:spcPct val="80000"/>
              </a:lnSpc>
              <a:spcBef>
                <a:spcPct val="20000"/>
              </a:spcBef>
              <a:spcAft>
                <a:spcPct val="0"/>
              </a:spcAft>
              <a:buClrTx/>
              <a:buSzTx/>
              <a:buFont typeface="Arial" pitchFamily="34" charset="0"/>
              <a:buChar char="•"/>
              <a:defRPr/>
            </a:pPr>
            <a:r>
              <a:rPr lang="en-US" altLang="ar-IQ" sz="4000" b="1" dirty="0">
                <a:solidFill>
                  <a:sysClr val="windowText" lastClr="000000"/>
                </a:solidFill>
                <a:latin typeface="Calibri"/>
              </a:rPr>
              <a:t>B cell function disorder</a:t>
            </a:r>
            <a:endParaRPr lang="cs-CZ" altLang="ar-IQ" sz="4000" b="1" dirty="0">
              <a:solidFill>
                <a:sysClr val="windowText" lastClr="000000"/>
              </a:solidFill>
              <a:latin typeface="Calibri"/>
            </a:endParaRPr>
          </a:p>
          <a:p>
            <a:pPr marL="342900" lvl="0" indent="-342900" algn="l" rtl="0" fontAlgn="base">
              <a:lnSpc>
                <a:spcPct val="80000"/>
              </a:lnSpc>
              <a:spcBef>
                <a:spcPct val="20000"/>
              </a:spcBef>
              <a:spcAft>
                <a:spcPct val="0"/>
              </a:spcAft>
              <a:buClrTx/>
              <a:buSzTx/>
              <a:buFont typeface="Arial" pitchFamily="34" charset="0"/>
              <a:buChar char="•"/>
              <a:defRPr/>
            </a:pPr>
            <a:r>
              <a:rPr lang="en-US" altLang="ar-IQ" sz="4000" b="1" dirty="0">
                <a:solidFill>
                  <a:sysClr val="windowText" lastClr="000000"/>
                </a:solidFill>
                <a:latin typeface="Calibri"/>
              </a:rPr>
              <a:t>Onset of symptoms in childhood</a:t>
            </a:r>
            <a:r>
              <a:rPr lang="cs-CZ" altLang="ar-IQ" sz="4000" b="1" dirty="0">
                <a:solidFill>
                  <a:sysClr val="windowText" lastClr="000000"/>
                </a:solidFill>
                <a:latin typeface="Calibri"/>
              </a:rPr>
              <a:t>, </a:t>
            </a:r>
            <a:r>
              <a:rPr lang="en-US" altLang="ar-IQ" sz="4000" b="1" dirty="0">
                <a:solidFill>
                  <a:sysClr val="windowText" lastClr="000000"/>
                </a:solidFill>
                <a:latin typeface="Calibri"/>
              </a:rPr>
              <a:t>mostly respiratory tract infections caused by encapsulated bacteria (</a:t>
            </a:r>
            <a:r>
              <a:rPr lang="cs-CZ" altLang="ar-IQ" sz="4000" b="1" i="1" dirty="0">
                <a:solidFill>
                  <a:sysClr val="windowText" lastClr="000000"/>
                </a:solidFill>
                <a:latin typeface="Calibri"/>
              </a:rPr>
              <a:t>H.influenzae, Pneumo</a:t>
            </a:r>
            <a:r>
              <a:rPr lang="en-US" altLang="ar-IQ" sz="4000" b="1" i="1" dirty="0">
                <a:solidFill>
                  <a:sysClr val="windowText" lastClr="000000"/>
                </a:solidFill>
                <a:latin typeface="Calibri"/>
              </a:rPr>
              <a:t>c</a:t>
            </a:r>
            <a:r>
              <a:rPr lang="cs-CZ" altLang="ar-IQ" sz="4000" b="1" i="1" dirty="0">
                <a:solidFill>
                  <a:sysClr val="windowText" lastClr="000000"/>
                </a:solidFill>
                <a:latin typeface="Calibri"/>
              </a:rPr>
              <a:t>o</a:t>
            </a:r>
            <a:r>
              <a:rPr lang="en-US" altLang="ar-IQ" sz="4000" b="1" i="1" dirty="0">
                <a:solidFill>
                  <a:sysClr val="windowText" lastClr="000000"/>
                </a:solidFill>
                <a:latin typeface="Calibri"/>
              </a:rPr>
              <a:t>cci</a:t>
            </a:r>
            <a:r>
              <a:rPr lang="cs-CZ" altLang="ar-IQ" sz="4000" b="1" dirty="0">
                <a:solidFill>
                  <a:sysClr val="windowText" lastClr="000000"/>
                </a:solidFill>
                <a:latin typeface="Calibri"/>
              </a:rPr>
              <a:t>)</a:t>
            </a:r>
          </a:p>
          <a:p>
            <a:pPr marL="342900" lvl="0" indent="-342900" algn="l" rtl="0" fontAlgn="base">
              <a:lnSpc>
                <a:spcPct val="80000"/>
              </a:lnSpc>
              <a:spcBef>
                <a:spcPct val="20000"/>
              </a:spcBef>
              <a:spcAft>
                <a:spcPct val="0"/>
              </a:spcAft>
              <a:buClrTx/>
              <a:buSzTx/>
              <a:buNone/>
              <a:defRPr/>
            </a:pPr>
            <a:r>
              <a:rPr lang="cs-CZ" altLang="ar-IQ" sz="4000" b="1" i="1" dirty="0">
                <a:solidFill>
                  <a:sysClr val="windowText" lastClr="000000"/>
                </a:solidFill>
                <a:latin typeface="Calibri"/>
              </a:rPr>
              <a:t>  </a:t>
            </a:r>
          </a:p>
          <a:p>
            <a:pPr marL="342900" lvl="0" indent="-342900" algn="l" rtl="0" fontAlgn="base">
              <a:lnSpc>
                <a:spcPct val="80000"/>
              </a:lnSpc>
              <a:spcBef>
                <a:spcPct val="20000"/>
              </a:spcBef>
              <a:spcAft>
                <a:spcPct val="0"/>
              </a:spcAft>
              <a:buClrTx/>
              <a:buSzTx/>
              <a:buNone/>
              <a:defRPr/>
            </a:pPr>
            <a:r>
              <a:rPr lang="en-US" altLang="ar-IQ" sz="4000" b="1" i="1" dirty="0">
                <a:solidFill>
                  <a:sysClr val="windowText" lastClr="000000"/>
                </a:solidFill>
                <a:latin typeface="Calibri"/>
              </a:rPr>
              <a:t>Transient hypogammaglobulinemia of infancy</a:t>
            </a:r>
            <a:endParaRPr lang="ar-IQ" sz="3600" b="1" dirty="0"/>
          </a:p>
        </p:txBody>
      </p:sp>
    </p:spTree>
    <p:extLst>
      <p:ext uri="{BB962C8B-B14F-4D97-AF65-F5344CB8AC3E}">
        <p14:creationId xmlns:p14="http://schemas.microsoft.com/office/powerpoint/2010/main" val="954879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lstStyle/>
          <a:p>
            <a:endParaRPr lang="ar-IQ" dirty="0"/>
          </a:p>
        </p:txBody>
      </p:sp>
      <p:sp>
        <p:nvSpPr>
          <p:cNvPr id="7" name="Rectangle 2"/>
          <p:cNvSpPr txBox="1">
            <a:spLocks noChangeArrowheads="1"/>
          </p:cNvSpPr>
          <p:nvPr/>
        </p:nvSpPr>
        <p:spPr bwMode="auto">
          <a:xfrm>
            <a:off x="457200" y="-99392"/>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ar-IQ" sz="3200" b="1" i="0" u="none" strike="noStrike" kern="0" cap="none" spc="0" normalizeH="0" baseline="0" noProof="0" dirty="0" smtClean="0">
                <a:ln>
                  <a:noFill/>
                </a:ln>
                <a:solidFill>
                  <a:srgbClr val="FF0000"/>
                </a:solidFill>
                <a:effectLst/>
                <a:uLnTx/>
                <a:uFillTx/>
                <a:latin typeface="Arial"/>
                <a:cs typeface="Arial"/>
              </a:rPr>
              <a:t> Common Variable Immunodeficiency</a:t>
            </a:r>
            <a:r>
              <a:rPr kumimoji="0" lang="en-US" altLang="ar-IQ" sz="3600" b="1" i="0" u="none" strike="noStrike" kern="0" cap="none" spc="0" normalizeH="0" baseline="0" noProof="0" dirty="0" smtClean="0">
                <a:ln>
                  <a:noFill/>
                </a:ln>
                <a:solidFill>
                  <a:srgbClr val="FF0000"/>
                </a:solidFill>
                <a:effectLst/>
                <a:uLnTx/>
                <a:uFillTx/>
                <a:latin typeface="Arial"/>
                <a:cs typeface="Arial"/>
              </a:rPr>
              <a:t> (CVID)</a:t>
            </a:r>
          </a:p>
        </p:txBody>
      </p:sp>
      <p:sp>
        <p:nvSpPr>
          <p:cNvPr id="8" name="Rectangle 3"/>
          <p:cNvSpPr txBox="1">
            <a:spLocks noChangeArrowheads="1"/>
          </p:cNvSpPr>
          <p:nvPr/>
        </p:nvSpPr>
        <p:spPr bwMode="auto">
          <a:xfrm>
            <a:off x="457200" y="1124744"/>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algn="l" rtl="0" eaLnBrk="1" hangingPunct="1">
              <a:lnSpc>
                <a:spcPct val="90000"/>
              </a:lnSpc>
              <a:buClr>
                <a:srgbClr val="FF0000"/>
              </a:buClr>
              <a:buFont typeface="Wingdings" pitchFamily="2" charset="2"/>
              <a:buChar char="v"/>
            </a:pPr>
            <a:r>
              <a:rPr lang="en-US" altLang="ar-IQ" kern="0" dirty="0" smtClean="0">
                <a:solidFill>
                  <a:srgbClr val="000099"/>
                </a:solidFill>
                <a:latin typeface="Comic Sans MS" pitchFamily="66" charset="0"/>
              </a:rPr>
              <a:t>There are defect in T cell signaling to B cells</a:t>
            </a:r>
          </a:p>
          <a:p>
            <a:pPr algn="l" rtl="0" eaLnBrk="1" hangingPunct="1">
              <a:lnSpc>
                <a:spcPct val="90000"/>
              </a:lnSpc>
              <a:buClr>
                <a:srgbClr val="FF0000"/>
              </a:buClr>
              <a:buFont typeface="Wingdings" pitchFamily="2" charset="2"/>
              <a:buChar char="v"/>
            </a:pPr>
            <a:r>
              <a:rPr lang="en-US" altLang="ar-IQ" kern="0" dirty="0" smtClean="0">
                <a:solidFill>
                  <a:srgbClr val="000099"/>
                </a:solidFill>
                <a:latin typeface="Comic Sans MS" pitchFamily="66" charset="0"/>
              </a:rPr>
              <a:t>Acquired agammaglobulinemia in the 2</a:t>
            </a:r>
            <a:r>
              <a:rPr lang="en-US" altLang="ar-IQ" kern="0" baseline="30000" dirty="0" smtClean="0">
                <a:solidFill>
                  <a:srgbClr val="000099"/>
                </a:solidFill>
                <a:latin typeface="Comic Sans MS" pitchFamily="66" charset="0"/>
              </a:rPr>
              <a:t>nd</a:t>
            </a:r>
            <a:r>
              <a:rPr lang="en-US" altLang="ar-IQ" kern="0" dirty="0" smtClean="0">
                <a:solidFill>
                  <a:srgbClr val="000099"/>
                </a:solidFill>
                <a:latin typeface="Comic Sans MS" pitchFamily="66" charset="0"/>
              </a:rPr>
              <a:t> or 3</a:t>
            </a:r>
            <a:r>
              <a:rPr lang="en-US" altLang="ar-IQ" kern="0" baseline="30000" dirty="0" smtClean="0">
                <a:solidFill>
                  <a:srgbClr val="000099"/>
                </a:solidFill>
                <a:latin typeface="Comic Sans MS" pitchFamily="66" charset="0"/>
              </a:rPr>
              <a:t>rd</a:t>
            </a:r>
            <a:r>
              <a:rPr lang="en-US" altLang="ar-IQ" kern="0" dirty="0" smtClean="0">
                <a:solidFill>
                  <a:srgbClr val="000099"/>
                </a:solidFill>
                <a:latin typeface="Comic Sans MS" pitchFamily="66" charset="0"/>
              </a:rPr>
              <a:t> decade of life</a:t>
            </a:r>
          </a:p>
          <a:p>
            <a:pPr algn="l" rtl="0" eaLnBrk="1" hangingPunct="1">
              <a:lnSpc>
                <a:spcPct val="90000"/>
              </a:lnSpc>
              <a:buClr>
                <a:srgbClr val="FF0000"/>
              </a:buClr>
              <a:buFont typeface="Wingdings" pitchFamily="2" charset="2"/>
              <a:buChar char="v"/>
            </a:pPr>
            <a:r>
              <a:rPr lang="en-US" altLang="ar-IQ" kern="0" dirty="0" smtClean="0">
                <a:solidFill>
                  <a:srgbClr val="000099"/>
                </a:solidFill>
                <a:latin typeface="Comic Sans MS" pitchFamily="66" charset="0"/>
              </a:rPr>
              <a:t>May follow viral infection</a:t>
            </a:r>
          </a:p>
          <a:p>
            <a:pPr algn="l" rtl="0" eaLnBrk="1" hangingPunct="1">
              <a:lnSpc>
                <a:spcPct val="90000"/>
              </a:lnSpc>
              <a:buClr>
                <a:srgbClr val="FF0000"/>
              </a:buClr>
              <a:buFont typeface="Wingdings" pitchFamily="2" charset="2"/>
              <a:buChar char="v"/>
            </a:pPr>
            <a:r>
              <a:rPr lang="en-US" altLang="ar-IQ" kern="0" dirty="0" smtClean="0">
                <a:solidFill>
                  <a:srgbClr val="000099"/>
                </a:solidFill>
                <a:latin typeface="Comic Sans MS" pitchFamily="66" charset="0"/>
              </a:rPr>
              <a:t>Pyogenic infection</a:t>
            </a:r>
          </a:p>
          <a:p>
            <a:pPr algn="l" rtl="0" eaLnBrk="1" hangingPunct="1">
              <a:lnSpc>
                <a:spcPct val="90000"/>
              </a:lnSpc>
              <a:buClr>
                <a:srgbClr val="FF0000"/>
              </a:buClr>
              <a:buFont typeface="Wingdings" pitchFamily="2" charset="2"/>
              <a:buChar char="v"/>
            </a:pPr>
            <a:r>
              <a:rPr lang="en-US" altLang="ar-IQ" kern="0" dirty="0" smtClean="0">
                <a:solidFill>
                  <a:srgbClr val="000099"/>
                </a:solidFill>
                <a:latin typeface="Comic Sans MS" pitchFamily="66" charset="0"/>
              </a:rPr>
              <a:t>80% of patients have B cells that are not functioning</a:t>
            </a:r>
          </a:p>
          <a:p>
            <a:pPr algn="l" rtl="0" eaLnBrk="1" hangingPunct="1">
              <a:lnSpc>
                <a:spcPct val="90000"/>
              </a:lnSpc>
              <a:buClr>
                <a:srgbClr val="FF0000"/>
              </a:buClr>
              <a:buFont typeface="Wingdings" pitchFamily="2" charset="2"/>
              <a:buChar char="v"/>
            </a:pPr>
            <a:r>
              <a:rPr lang="en-US" altLang="ar-IQ" kern="0" dirty="0" smtClean="0">
                <a:solidFill>
                  <a:srgbClr val="000099"/>
                </a:solidFill>
                <a:latin typeface="Comic Sans MS" pitchFamily="66" charset="0"/>
              </a:rPr>
              <a:t>B cells are not defective. They fail to receive signaling from T lymphocytes</a:t>
            </a:r>
          </a:p>
          <a:p>
            <a:pPr algn="l" rtl="0" eaLnBrk="1" hangingPunct="1">
              <a:lnSpc>
                <a:spcPct val="90000"/>
              </a:lnSpc>
              <a:buClr>
                <a:srgbClr val="FF0000"/>
              </a:buClr>
              <a:buFont typeface="Wingdings" pitchFamily="2" charset="2"/>
              <a:buChar char="v"/>
            </a:pPr>
            <a:r>
              <a:rPr lang="en-US" altLang="ar-IQ" kern="0" dirty="0" smtClean="0">
                <a:solidFill>
                  <a:srgbClr val="000099"/>
                </a:solidFill>
                <a:latin typeface="Comic Sans MS" pitchFamily="66" charset="0"/>
              </a:rPr>
              <a:t>Unknown</a:t>
            </a:r>
          </a:p>
        </p:txBody>
      </p:sp>
    </p:spTree>
    <p:extLst>
      <p:ext uri="{BB962C8B-B14F-4D97-AF65-F5344CB8AC3E}">
        <p14:creationId xmlns:p14="http://schemas.microsoft.com/office/powerpoint/2010/main" val="121755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06152"/>
            <a:ext cx="8229600" cy="990600"/>
          </a:xfrm>
        </p:spPr>
        <p:txBody>
          <a:bodyPr>
            <a:normAutofit fontScale="90000"/>
          </a:bodyPr>
          <a:lstStyle/>
          <a:p>
            <a:pPr algn="ctr"/>
            <a:r>
              <a:rPr lang="en-US" altLang="ar-IQ" sz="3400" b="1" dirty="0"/>
              <a:t>Mechanisms of Immunodeficiency</a:t>
            </a:r>
          </a:p>
        </p:txBody>
      </p:sp>
      <p:sp>
        <p:nvSpPr>
          <p:cNvPr id="3" name="عنصر نائب للمحتوى 2"/>
          <p:cNvSpPr>
            <a:spLocks noGrp="1"/>
          </p:cNvSpPr>
          <p:nvPr>
            <p:ph idx="1"/>
          </p:nvPr>
        </p:nvSpPr>
        <p:spPr/>
        <p:txBody>
          <a:bodyPr/>
          <a:lstStyle/>
          <a:p>
            <a:endParaRPr lang="ar-IQ" dirty="0"/>
          </a:p>
        </p:txBody>
      </p:sp>
      <p:sp>
        <p:nvSpPr>
          <p:cNvPr id="5" name="Rectangle 3"/>
          <p:cNvSpPr txBox="1">
            <a:spLocks noChangeArrowheads="1"/>
          </p:cNvSpPr>
          <p:nvPr/>
        </p:nvSpPr>
        <p:spPr bwMode="auto">
          <a:xfrm>
            <a:off x="609600" y="1610072"/>
            <a:ext cx="8001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469900" marR="0" lvl="0" indent="-469900" algn="l" defTabSz="914400" rtl="0" eaLnBrk="1" fontAlgn="base" latinLnBrk="0" hangingPunct="1">
              <a:lnSpc>
                <a:spcPct val="100000"/>
              </a:lnSpc>
              <a:spcBef>
                <a:spcPct val="20000"/>
              </a:spcBef>
              <a:spcAft>
                <a:spcPct val="0"/>
              </a:spcAft>
              <a:buClr>
                <a:srgbClr val="CC0000"/>
              </a:buClr>
              <a:buSzTx/>
              <a:buFont typeface="Wingdings" pitchFamily="2" charset="2"/>
              <a:buNone/>
              <a:tabLst/>
              <a:defRPr/>
            </a:pPr>
            <a:r>
              <a:rPr kumimoji="0" lang="en-US" altLang="ar-IQ" sz="5400" b="1" i="0" u="none" strike="noStrike" kern="0" cap="none" spc="0" normalizeH="0" baseline="0" noProof="0" dirty="0" smtClean="0">
                <a:ln>
                  <a:noFill/>
                </a:ln>
                <a:solidFill>
                  <a:srgbClr val="000000"/>
                </a:solidFill>
                <a:effectLst/>
                <a:uLnTx/>
                <a:uFillTx/>
                <a:latin typeface="Verdana"/>
              </a:rPr>
              <a:t>Loss or reduction of:</a:t>
            </a:r>
          </a:p>
          <a:p>
            <a:pPr marL="469900" marR="0" lvl="0" indent="-469900" algn="l" defTabSz="914400" rtl="0" eaLnBrk="1" fontAlgn="base" latinLnBrk="0" hangingPunct="1">
              <a:lnSpc>
                <a:spcPct val="100000"/>
              </a:lnSpc>
              <a:spcBef>
                <a:spcPct val="20000"/>
              </a:spcBef>
              <a:spcAft>
                <a:spcPct val="0"/>
              </a:spcAft>
              <a:buClr>
                <a:srgbClr val="CC0000"/>
              </a:buClr>
              <a:buSzTx/>
              <a:buFont typeface="Wingdings" pitchFamily="2" charset="2"/>
              <a:buChar char="o"/>
              <a:tabLst/>
              <a:defRPr/>
            </a:pPr>
            <a:r>
              <a:rPr kumimoji="0" lang="en-US" altLang="ar-IQ" sz="5400" b="1" i="0" u="none" strike="noStrike" kern="0" cap="none" spc="0" normalizeH="0" baseline="0" noProof="0" dirty="0" smtClean="0">
                <a:ln>
                  <a:noFill/>
                </a:ln>
                <a:solidFill>
                  <a:srgbClr val="000000"/>
                </a:solidFill>
                <a:effectLst/>
                <a:uLnTx/>
                <a:uFillTx/>
                <a:latin typeface="Verdana"/>
              </a:rPr>
              <a:t>Cell type</a:t>
            </a:r>
          </a:p>
          <a:p>
            <a:pPr marL="469900" marR="0" lvl="0" indent="-469900" algn="l" defTabSz="914400" rtl="0" eaLnBrk="1" fontAlgn="base" latinLnBrk="0" hangingPunct="1">
              <a:lnSpc>
                <a:spcPct val="100000"/>
              </a:lnSpc>
              <a:spcBef>
                <a:spcPct val="20000"/>
              </a:spcBef>
              <a:spcAft>
                <a:spcPct val="0"/>
              </a:spcAft>
              <a:buClr>
                <a:srgbClr val="CC0000"/>
              </a:buClr>
              <a:buSzTx/>
              <a:buFont typeface="Wingdings" pitchFamily="2" charset="2"/>
              <a:buChar char="o"/>
              <a:tabLst/>
              <a:defRPr/>
            </a:pPr>
            <a:r>
              <a:rPr kumimoji="0" lang="en-US" altLang="ar-IQ" sz="5400" b="1" i="0" u="none" strike="noStrike" kern="0" cap="none" spc="0" normalizeH="0" baseline="0" noProof="0" dirty="0" smtClean="0">
                <a:ln>
                  <a:noFill/>
                </a:ln>
                <a:solidFill>
                  <a:srgbClr val="000000"/>
                </a:solidFill>
                <a:effectLst/>
                <a:uLnTx/>
                <a:uFillTx/>
                <a:latin typeface="Verdana"/>
              </a:rPr>
              <a:t>Cell numbers</a:t>
            </a:r>
          </a:p>
          <a:p>
            <a:pPr marL="469900" marR="0" lvl="0" indent="-469900" algn="l" defTabSz="914400" rtl="0" eaLnBrk="1" fontAlgn="base" latinLnBrk="0" hangingPunct="1">
              <a:lnSpc>
                <a:spcPct val="100000"/>
              </a:lnSpc>
              <a:spcBef>
                <a:spcPct val="20000"/>
              </a:spcBef>
              <a:spcAft>
                <a:spcPct val="0"/>
              </a:spcAft>
              <a:buClr>
                <a:srgbClr val="CC0000"/>
              </a:buClr>
              <a:buSzTx/>
              <a:buFont typeface="Wingdings" pitchFamily="2" charset="2"/>
              <a:buChar char="o"/>
              <a:tabLst/>
              <a:defRPr/>
            </a:pPr>
            <a:r>
              <a:rPr kumimoji="0" lang="en-US" altLang="ar-IQ" sz="5400" b="1" i="0" u="none" strike="noStrike" kern="0" cap="none" spc="0" normalizeH="0" baseline="0" noProof="0" dirty="0" smtClean="0">
                <a:ln>
                  <a:noFill/>
                </a:ln>
                <a:solidFill>
                  <a:srgbClr val="000000"/>
                </a:solidFill>
                <a:effectLst/>
                <a:uLnTx/>
                <a:uFillTx/>
                <a:latin typeface="Verdana"/>
              </a:rPr>
              <a:t>Cell function</a:t>
            </a:r>
          </a:p>
        </p:txBody>
      </p:sp>
    </p:spTree>
    <p:extLst>
      <p:ext uri="{BB962C8B-B14F-4D97-AF65-F5344CB8AC3E}">
        <p14:creationId xmlns:p14="http://schemas.microsoft.com/office/powerpoint/2010/main" val="8481640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lstStyle/>
          <a:p>
            <a:endParaRPr lang="ar-IQ" dirty="0"/>
          </a:p>
        </p:txBody>
      </p:sp>
      <p:sp>
        <p:nvSpPr>
          <p:cNvPr id="4" name="Rectangle 3"/>
          <p:cNvSpPr txBox="1">
            <a:spLocks noChangeArrowheads="1"/>
          </p:cNvSpPr>
          <p:nvPr/>
        </p:nvSpPr>
        <p:spPr bwMode="auto">
          <a:xfrm>
            <a:off x="457200" y="126876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algn="l" rtl="0" eaLnBrk="1" hangingPunct="1">
              <a:buClr>
                <a:srgbClr val="FF0000"/>
              </a:buClr>
              <a:buFont typeface="Wingdings" pitchFamily="2" charset="2"/>
              <a:buChar char="v"/>
            </a:pPr>
            <a:r>
              <a:rPr lang="en-US" altLang="ar-IQ" sz="3600" kern="0" dirty="0" smtClean="0">
                <a:solidFill>
                  <a:srgbClr val="000099"/>
                </a:solidFill>
                <a:latin typeface="Comic Sans MS" pitchFamily="66" charset="0"/>
              </a:rPr>
              <a:t>In X-LA early maturation of B cells fails</a:t>
            </a:r>
          </a:p>
          <a:p>
            <a:pPr algn="l" rtl="0" eaLnBrk="1" hangingPunct="1">
              <a:buClr>
                <a:srgbClr val="FF0000"/>
              </a:buClr>
              <a:buFont typeface="Wingdings" pitchFamily="2" charset="2"/>
              <a:buChar char="v"/>
            </a:pPr>
            <a:r>
              <a:rPr lang="en-US" altLang="ar-IQ" sz="3600" kern="0" dirty="0" smtClean="0">
                <a:solidFill>
                  <a:srgbClr val="000099"/>
                </a:solidFill>
                <a:latin typeface="Comic Sans MS" pitchFamily="66" charset="0"/>
              </a:rPr>
              <a:t>Affect males</a:t>
            </a:r>
          </a:p>
          <a:p>
            <a:pPr algn="l" rtl="0" eaLnBrk="1" hangingPunct="1">
              <a:buClr>
                <a:srgbClr val="FF0000"/>
              </a:buClr>
              <a:buFont typeface="Wingdings" pitchFamily="2" charset="2"/>
              <a:buChar char="v"/>
            </a:pPr>
            <a:r>
              <a:rPr lang="en-US" altLang="ar-IQ" sz="3600" kern="0" dirty="0" smtClean="0">
                <a:solidFill>
                  <a:srgbClr val="000099"/>
                </a:solidFill>
                <a:latin typeface="Comic Sans MS" pitchFamily="66" charset="0"/>
              </a:rPr>
              <a:t>Few or no B cells in blood</a:t>
            </a:r>
          </a:p>
          <a:p>
            <a:pPr algn="l" rtl="0" eaLnBrk="1" hangingPunct="1">
              <a:buClr>
                <a:srgbClr val="FF0000"/>
              </a:buClr>
              <a:buFont typeface="Wingdings" pitchFamily="2" charset="2"/>
              <a:buChar char="v"/>
            </a:pPr>
            <a:r>
              <a:rPr lang="en-US" altLang="ar-IQ" sz="3600" kern="0" dirty="0" smtClean="0">
                <a:solidFill>
                  <a:srgbClr val="000099"/>
                </a:solidFill>
                <a:latin typeface="Comic Sans MS" pitchFamily="66" charset="0"/>
              </a:rPr>
              <a:t>Very small lymph nodes and tonsils</a:t>
            </a:r>
          </a:p>
          <a:p>
            <a:pPr algn="l" rtl="0" eaLnBrk="1" hangingPunct="1">
              <a:buClr>
                <a:srgbClr val="FF0000"/>
              </a:buClr>
              <a:buFont typeface="Wingdings" pitchFamily="2" charset="2"/>
              <a:buChar char="v"/>
            </a:pPr>
            <a:r>
              <a:rPr lang="en-US" altLang="ar-IQ" sz="3600" kern="0" dirty="0" smtClean="0">
                <a:solidFill>
                  <a:srgbClr val="000099"/>
                </a:solidFill>
                <a:latin typeface="Comic Sans MS" pitchFamily="66" charset="0"/>
              </a:rPr>
              <a:t>No Ig</a:t>
            </a:r>
          </a:p>
          <a:p>
            <a:pPr algn="l" rtl="0" eaLnBrk="1" hangingPunct="1">
              <a:buClr>
                <a:srgbClr val="FF0000"/>
              </a:buClr>
              <a:buFont typeface="Wingdings" pitchFamily="2" charset="2"/>
              <a:buChar char="v"/>
            </a:pPr>
            <a:r>
              <a:rPr lang="en-US" altLang="ar-IQ" sz="3600" kern="0" dirty="0" smtClean="0">
                <a:solidFill>
                  <a:srgbClr val="000099"/>
                </a:solidFill>
                <a:latin typeface="Comic Sans MS" pitchFamily="66" charset="0"/>
              </a:rPr>
              <a:t>Small amount of Ig G in early age</a:t>
            </a:r>
          </a:p>
          <a:p>
            <a:pPr algn="l" rtl="0" eaLnBrk="1" hangingPunct="1">
              <a:buClr>
                <a:srgbClr val="FF0000"/>
              </a:buClr>
              <a:buFont typeface="Wingdings" pitchFamily="2" charset="2"/>
              <a:buChar char="v"/>
            </a:pPr>
            <a:r>
              <a:rPr lang="en-US" altLang="ar-IQ" sz="3600" kern="0" dirty="0" smtClean="0">
                <a:solidFill>
                  <a:srgbClr val="000099"/>
                </a:solidFill>
                <a:latin typeface="Comic Sans MS" pitchFamily="66" charset="0"/>
              </a:rPr>
              <a:t>Recurrent pyogenic infection</a:t>
            </a:r>
          </a:p>
          <a:p>
            <a:pPr algn="l" rtl="0" eaLnBrk="1" hangingPunct="1">
              <a:buClr>
                <a:srgbClr val="FF0000"/>
              </a:buClr>
              <a:buFont typeface="Wingdings" pitchFamily="2" charset="2"/>
              <a:buNone/>
            </a:pPr>
            <a:endParaRPr lang="en-US" altLang="ar-IQ" sz="3600" kern="0" dirty="0" smtClean="0">
              <a:solidFill>
                <a:srgbClr val="000099"/>
              </a:solidFill>
              <a:latin typeface="Comic Sans MS" pitchFamily="66" charset="0"/>
            </a:endParaRPr>
          </a:p>
        </p:txBody>
      </p:sp>
      <p:sp>
        <p:nvSpPr>
          <p:cNvPr id="5" name="Rectangle 2"/>
          <p:cNvSpPr txBox="1">
            <a:spLocks noChangeArrowheads="1"/>
          </p:cNvSpPr>
          <p:nvPr/>
        </p:nvSpPr>
        <p:spPr bwMode="auto">
          <a:xfrm>
            <a:off x="323850" y="44624"/>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a:lstStyle>
          <a:p>
            <a:pPr marL="0" marR="0" lvl="0" indent="0" algn="l" defTabSz="914400" rtl="1" eaLnBrk="1" fontAlgn="base" latinLnBrk="0" hangingPunct="1">
              <a:lnSpc>
                <a:spcPct val="100000"/>
              </a:lnSpc>
              <a:spcBef>
                <a:spcPct val="0"/>
              </a:spcBef>
              <a:spcAft>
                <a:spcPct val="0"/>
              </a:spcAft>
              <a:buClrTx/>
              <a:buSzTx/>
              <a:buFontTx/>
              <a:buNone/>
              <a:tabLst/>
              <a:defRPr/>
            </a:pPr>
            <a:r>
              <a:rPr kumimoji="0" lang="en-US" altLang="ar-IQ" sz="3600" b="1" i="0" u="none" strike="noStrike" kern="0" cap="none" spc="0" normalizeH="0" baseline="0" noProof="0" dirty="0" smtClean="0">
                <a:ln>
                  <a:noFill/>
                </a:ln>
                <a:solidFill>
                  <a:srgbClr val="FF0000"/>
                </a:solidFill>
                <a:effectLst/>
                <a:uLnTx/>
                <a:uFillTx/>
                <a:latin typeface="Arial"/>
                <a:cs typeface="Arial"/>
              </a:rPr>
              <a:t>X-linked </a:t>
            </a:r>
            <a:r>
              <a:rPr kumimoji="0" lang="en-US" altLang="ar-IQ" sz="3600" b="1" i="0" u="none" strike="noStrike" kern="0" cap="none" spc="0" normalizeH="0" baseline="0" noProof="0" dirty="0" err="1" smtClean="0">
                <a:ln>
                  <a:noFill/>
                </a:ln>
                <a:solidFill>
                  <a:srgbClr val="FF0000"/>
                </a:solidFill>
                <a:effectLst/>
                <a:uLnTx/>
                <a:uFillTx/>
                <a:latin typeface="Arial"/>
                <a:cs typeface="Arial"/>
              </a:rPr>
              <a:t>agammaglobulinaemia</a:t>
            </a:r>
            <a:r>
              <a:rPr kumimoji="0" lang="en-US" altLang="ar-IQ" sz="4400" b="1" i="0" u="none" strike="noStrike" kern="0" cap="none" spc="0" normalizeH="0" baseline="0" noProof="0" dirty="0" smtClean="0">
                <a:ln>
                  <a:noFill/>
                </a:ln>
                <a:solidFill>
                  <a:srgbClr val="000000"/>
                </a:solidFill>
                <a:effectLst/>
                <a:uLnTx/>
                <a:uFillTx/>
                <a:latin typeface="Arial"/>
                <a:cs typeface="Arial"/>
              </a:rPr>
              <a:t> </a:t>
            </a:r>
          </a:p>
        </p:txBody>
      </p:sp>
    </p:spTree>
    <p:extLst>
      <p:ext uri="{BB962C8B-B14F-4D97-AF65-F5344CB8AC3E}">
        <p14:creationId xmlns:p14="http://schemas.microsoft.com/office/powerpoint/2010/main" val="11010502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41176"/>
            <a:ext cx="8229600" cy="4572000"/>
          </a:xfrm>
        </p:spPr>
        <p:txBody>
          <a:bodyPr>
            <a:noAutofit/>
          </a:bodyPr>
          <a:lstStyle/>
          <a:p>
            <a:pPr algn="l">
              <a:tabLst>
                <a:tab pos="890905" algn="l"/>
              </a:tabLst>
            </a:pPr>
            <a:r>
              <a:rPr lang="en-US" sz="4400" b="1" dirty="0" smtClean="0">
                <a:effectLst/>
                <a:latin typeface="Times New Roman"/>
                <a:ea typeface="Times New Roman"/>
              </a:rPr>
              <a:t>With an exception of selective IgA def., immunization is generally not effective because of the defect in IgG antibody production.</a:t>
            </a:r>
            <a:endParaRPr lang="en-US" sz="2400" b="1" dirty="0" smtClean="0">
              <a:effectLst/>
              <a:latin typeface="Times New Roman"/>
              <a:ea typeface="Times New Roman"/>
            </a:endParaRPr>
          </a:p>
          <a:p>
            <a:pPr algn="l"/>
            <a:r>
              <a:rPr lang="en-US" sz="4400" b="1" dirty="0" smtClean="0">
                <a:effectLst/>
                <a:latin typeface="Times New Roman"/>
                <a:ea typeface="Times New Roman"/>
              </a:rPr>
              <a:t>As with all primary immune deficiencies, live vaccines should be avoided</a:t>
            </a:r>
            <a:r>
              <a:rPr lang="en-US" dirty="0" smtClean="0">
                <a:effectLst/>
                <a:latin typeface="Times New Roman"/>
                <a:ea typeface="Times New Roman"/>
              </a:rPr>
              <a:t>.</a:t>
            </a:r>
            <a:endParaRPr lang="ar-IQ" dirty="0"/>
          </a:p>
        </p:txBody>
      </p:sp>
    </p:spTree>
    <p:extLst>
      <p:ext uri="{BB962C8B-B14F-4D97-AF65-F5344CB8AC3E}">
        <p14:creationId xmlns:p14="http://schemas.microsoft.com/office/powerpoint/2010/main" val="4761705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78904" y="-99392"/>
            <a:ext cx="8229600" cy="990600"/>
          </a:xfrm>
        </p:spPr>
        <p:txBody>
          <a:bodyPr>
            <a:normAutofit/>
          </a:bodyPr>
          <a:lstStyle/>
          <a:p>
            <a:r>
              <a:rPr lang="en-US" sz="4000" b="1" dirty="0" smtClean="0"/>
              <a:t>T-cell disorders</a:t>
            </a:r>
            <a:endParaRPr lang="ar-IQ" sz="4000" b="1" dirty="0"/>
          </a:p>
        </p:txBody>
      </p:sp>
      <p:sp>
        <p:nvSpPr>
          <p:cNvPr id="3" name="عنصر نائب للمحتوى 2"/>
          <p:cNvSpPr>
            <a:spLocks noGrp="1"/>
          </p:cNvSpPr>
          <p:nvPr>
            <p:ph idx="1"/>
          </p:nvPr>
        </p:nvSpPr>
        <p:spPr/>
        <p:txBody>
          <a:bodyPr/>
          <a:lstStyle/>
          <a:p>
            <a:endParaRPr lang="ar-IQ" dirty="0"/>
          </a:p>
        </p:txBody>
      </p:sp>
      <p:sp>
        <p:nvSpPr>
          <p:cNvPr id="4" name="Rectangle 3"/>
          <p:cNvSpPr txBox="1">
            <a:spLocks noChangeArrowheads="1"/>
          </p:cNvSpPr>
          <p:nvPr/>
        </p:nvSpPr>
        <p:spPr bwMode="auto">
          <a:xfrm>
            <a:off x="323850" y="1340768"/>
            <a:ext cx="8280400"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80000"/>
              </a:lnSpc>
              <a:spcBef>
                <a:spcPct val="20000"/>
              </a:spcBef>
              <a:spcAft>
                <a:spcPct val="0"/>
              </a:spcAft>
              <a:buClrTx/>
              <a:buSzTx/>
              <a:buFontTx/>
              <a:buNone/>
              <a:tabLst/>
              <a:defRPr/>
            </a:pPr>
            <a:r>
              <a:rPr kumimoji="0" lang="en-US" altLang="ar-IQ" sz="3600" b="1" i="1" u="none" strike="noStrike" kern="1200" cap="none" spc="0" normalizeH="0" baseline="0" noProof="0" dirty="0" smtClean="0">
                <a:ln>
                  <a:noFill/>
                </a:ln>
                <a:solidFill>
                  <a:sysClr val="windowText" lastClr="000000"/>
                </a:solidFill>
                <a:effectLst/>
                <a:uLnTx/>
                <a:uFillTx/>
                <a:latin typeface="Calibri"/>
                <a:cs typeface="Arial"/>
              </a:rPr>
              <a:t>     </a:t>
            </a:r>
            <a:r>
              <a:rPr lang="en-US" altLang="ar-IQ" sz="3600" b="1" i="1" dirty="0" smtClean="0">
                <a:solidFill>
                  <a:sysClr val="windowText" lastClr="000000"/>
                </a:solidFill>
                <a:latin typeface="Calibri"/>
                <a:cs typeface="Arial"/>
              </a:rPr>
              <a:t>D</a:t>
            </a:r>
            <a:r>
              <a:rPr kumimoji="0" lang="en-US" altLang="ar-IQ" sz="3600" b="1" i="1" u="none" strike="noStrike" kern="1200" cap="none" spc="0" normalizeH="0" baseline="0" noProof="0" dirty="0" smtClean="0">
                <a:ln>
                  <a:noFill/>
                </a:ln>
                <a:solidFill>
                  <a:sysClr val="windowText" lastClr="000000"/>
                </a:solidFill>
                <a:effectLst/>
                <a:uLnTx/>
                <a:uFillTx/>
                <a:latin typeface="Calibri"/>
                <a:cs typeface="Arial"/>
              </a:rPr>
              <a:t>iGeorge syndrome</a:t>
            </a: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Disorder of prethymocytes maturation due to absence of thymus</a:t>
            </a:r>
            <a:r>
              <a:rPr kumimoji="0" lang="cs-CZ" altLang="ar-IQ" b="0" i="0" u="none" strike="noStrike" kern="1200" cap="none" spc="0" normalizeH="0" baseline="0" noProof="0" dirty="0" smtClean="0">
                <a:ln>
                  <a:noFill/>
                </a:ln>
                <a:solidFill>
                  <a:sysClr val="windowText" lastClr="000000"/>
                </a:solidFill>
                <a:effectLst/>
                <a:uLnTx/>
                <a:uFillTx/>
                <a:latin typeface="Calibri"/>
                <a:cs typeface="Arial"/>
              </a:rPr>
              <a:t> (d</a:t>
            </a: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isorder of development of 3</a:t>
            </a:r>
            <a:r>
              <a:rPr kumimoji="0" lang="en-US" altLang="ar-IQ" b="0" i="0" u="none" strike="noStrike" kern="1200" cap="none" spc="0" normalizeH="0" baseline="30000" noProof="0" dirty="0" smtClean="0">
                <a:ln>
                  <a:noFill/>
                </a:ln>
                <a:solidFill>
                  <a:sysClr val="windowText" lastClr="000000"/>
                </a:solidFill>
                <a:effectLst/>
                <a:uLnTx/>
                <a:uFillTx/>
                <a:latin typeface="Calibri"/>
                <a:cs typeface="Arial"/>
              </a:rPr>
              <a:t>rd</a:t>
            </a: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 and 4</a:t>
            </a:r>
            <a:r>
              <a:rPr kumimoji="0" lang="en-US" altLang="ar-IQ" b="0" i="0" u="none" strike="noStrike" kern="1200" cap="none" spc="0" normalizeH="0" baseline="30000" noProof="0" dirty="0" smtClean="0">
                <a:ln>
                  <a:noFill/>
                </a:ln>
                <a:solidFill>
                  <a:sysClr val="windowText" lastClr="000000"/>
                </a:solidFill>
                <a:effectLst/>
                <a:uLnTx/>
                <a:uFillTx/>
                <a:latin typeface="Calibri"/>
                <a:cs typeface="Arial"/>
              </a:rPr>
              <a:t>th</a:t>
            </a: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 branchial pouch</a:t>
            </a:r>
            <a:r>
              <a:rPr kumimoji="0" lang="cs-CZ" altLang="ar-IQ" b="0" i="0" u="none" strike="noStrike" kern="1200" cap="none" spc="0" normalizeH="0" baseline="0" noProof="0" dirty="0" smtClean="0">
                <a:ln>
                  <a:noFill/>
                </a:ln>
                <a:solidFill>
                  <a:sysClr val="windowText" lastClr="000000"/>
                </a:solidFill>
                <a:effectLst/>
                <a:uLnTx/>
                <a:uFillTx/>
                <a:latin typeface="Calibri"/>
                <a:cs typeface="Arial"/>
              </a:rPr>
              <a:t>)</a:t>
            </a: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 </a:t>
            </a: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Congenital heart diseases</a:t>
            </a: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The onset of symptoms after the birth – hypocalcemic spasms and manifestations of cong.heart disease</a:t>
            </a: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Immunodeficiency could be only mild, the numbers of T lymphocytes later usually become normal</a:t>
            </a: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Treatment symptomatic</a:t>
            </a: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endParaRPr kumimoji="0" lang="en-US" altLang="ar-IQ" sz="3600" b="1" i="1"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80000"/>
              </a:lnSpc>
              <a:spcBef>
                <a:spcPct val="20000"/>
              </a:spcBef>
              <a:spcAft>
                <a:spcPct val="0"/>
              </a:spcAft>
              <a:buClrTx/>
              <a:buSzTx/>
              <a:buFontTx/>
              <a:buNone/>
              <a:tabLst/>
              <a:defRPr/>
            </a:pPr>
            <a:r>
              <a:rPr kumimoji="0" lang="en-US" altLang="ar-IQ" b="1" i="0" u="none" strike="noStrike" kern="1200" cap="none" spc="0" normalizeH="0" baseline="0" noProof="0" dirty="0" smtClean="0">
                <a:ln>
                  <a:noFill/>
                </a:ln>
                <a:solidFill>
                  <a:sysClr val="windowText" lastClr="000000"/>
                </a:solidFill>
                <a:effectLst/>
                <a:uLnTx/>
                <a:uFillTx/>
                <a:latin typeface="Calibri"/>
                <a:cs typeface="Arial"/>
              </a:rPr>
              <a:t>      </a:t>
            </a:r>
          </a:p>
        </p:txBody>
      </p:sp>
    </p:spTree>
    <p:extLst>
      <p:ext uri="{BB962C8B-B14F-4D97-AF65-F5344CB8AC3E}">
        <p14:creationId xmlns:p14="http://schemas.microsoft.com/office/powerpoint/2010/main" val="27317731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a:p>
        </p:txBody>
      </p:sp>
      <p:sp>
        <p:nvSpPr>
          <p:cNvPr id="4" name="Rectangle 3"/>
          <p:cNvSpPr txBox="1">
            <a:spLocks noChangeArrowheads="1"/>
          </p:cNvSpPr>
          <p:nvPr/>
        </p:nvSpPr>
        <p:spPr bwMode="auto">
          <a:xfrm>
            <a:off x="457200" y="260648"/>
            <a:ext cx="8229600" cy="543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marL="342900" marR="0" lvl="0" indent="-342900" algn="l" defTabSz="914400" rtl="0" eaLnBrk="1" fontAlgn="base" latinLnBrk="0" hangingPunct="1">
              <a:lnSpc>
                <a:spcPct val="80000"/>
              </a:lnSpc>
              <a:spcBef>
                <a:spcPct val="20000"/>
              </a:spcBef>
              <a:spcAft>
                <a:spcPct val="0"/>
              </a:spcAft>
              <a:buClrTx/>
              <a:buSzTx/>
              <a:buFontTx/>
              <a:buNone/>
              <a:tabLst/>
              <a:defRPr/>
            </a:pPr>
            <a:r>
              <a:rPr kumimoji="0" lang="en-US" altLang="ar-IQ" b="1" i="0" u="none" strike="noStrike" kern="0" cap="none" spc="0" normalizeH="0" baseline="0" noProof="0" dirty="0" smtClean="0">
                <a:ln>
                  <a:noFill/>
                </a:ln>
                <a:solidFill>
                  <a:srgbClr val="FF0000"/>
                </a:solidFill>
                <a:effectLst/>
                <a:uLnTx/>
                <a:uFillTx/>
                <a:latin typeface="Arial"/>
                <a:cs typeface="Arial"/>
              </a:rPr>
              <a:t> </a:t>
            </a:r>
            <a:r>
              <a:rPr kumimoji="0" lang="en-US" altLang="ar-IQ" sz="3600" b="1" i="0" u="none" strike="noStrike" kern="0" cap="none" spc="0" normalizeH="0" baseline="0" noProof="0" dirty="0" smtClean="0">
                <a:ln>
                  <a:noFill/>
                </a:ln>
                <a:solidFill>
                  <a:srgbClr val="FF0000"/>
                </a:solidFill>
                <a:effectLst/>
                <a:uLnTx/>
                <a:uFillTx/>
                <a:latin typeface="Arial"/>
                <a:cs typeface="Arial"/>
              </a:rPr>
              <a:t>Wiskott-Aldrich syndrome</a:t>
            </a:r>
            <a:r>
              <a:rPr kumimoji="0" lang="en-US" altLang="ar-IQ" sz="1800" b="1" i="0" u="none" strike="noStrike" kern="0" cap="none" spc="0" normalizeH="0" baseline="0" noProof="0" dirty="0" smtClean="0">
                <a:ln>
                  <a:noFill/>
                </a:ln>
                <a:solidFill>
                  <a:srgbClr val="000000"/>
                </a:solidFill>
                <a:effectLst/>
                <a:uLnTx/>
                <a:uFillTx/>
                <a:latin typeface="Arial"/>
                <a:cs typeface="Arial"/>
              </a:rPr>
              <a:t>: </a:t>
            </a:r>
          </a:p>
          <a:p>
            <a:pPr marL="342900" marR="0" lvl="0" indent="-342900" algn="l" defTabSz="914400" rtl="0" eaLnBrk="1" fontAlgn="base" latinLnBrk="0" hangingPunct="1">
              <a:lnSpc>
                <a:spcPct val="80000"/>
              </a:lnSpc>
              <a:spcBef>
                <a:spcPct val="20000"/>
              </a:spcBef>
              <a:spcAft>
                <a:spcPct val="0"/>
              </a:spcAft>
              <a:buClrTx/>
              <a:buSzTx/>
              <a:buFontTx/>
              <a:buNone/>
              <a:tabLst/>
              <a:defRPr/>
            </a:pPr>
            <a:endParaRPr kumimoji="0" lang="en-US" altLang="ar-IQ" sz="2400" b="1" i="0" u="none" strike="noStrike" kern="0" cap="none" spc="0" normalizeH="0" baseline="0" noProof="0" dirty="0" smtClean="0">
              <a:ln>
                <a:noFill/>
              </a:ln>
              <a:solidFill>
                <a:srgbClr val="000000"/>
              </a:solidFill>
              <a:effectLst/>
              <a:uLnTx/>
              <a:uFillTx/>
              <a:latin typeface="Arial"/>
              <a:cs typeface="Arial"/>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kumimoji="0" lang="en-US" altLang="ar-IQ" b="1" i="0" u="none" strike="noStrike" kern="0" cap="none" spc="0" normalizeH="0" baseline="0" noProof="0" dirty="0" smtClean="0">
                <a:ln>
                  <a:noFill/>
                </a:ln>
                <a:solidFill>
                  <a:srgbClr val="000000"/>
                </a:solidFill>
                <a:effectLst/>
                <a:uLnTx/>
                <a:uFillTx/>
                <a:latin typeface="Arial"/>
                <a:cs typeface="Arial"/>
              </a:rPr>
              <a:t>Associated with normal T cell numbers with </a:t>
            </a:r>
            <a:r>
              <a:rPr kumimoji="0" lang="en-US" altLang="ar-IQ" b="1" i="0" u="none" strike="noStrike" kern="0" cap="none" spc="0" normalizeH="0" baseline="0" noProof="0" dirty="0" smtClean="0">
                <a:ln>
                  <a:noFill/>
                </a:ln>
                <a:solidFill>
                  <a:srgbClr val="000099"/>
                </a:solidFill>
                <a:effectLst/>
                <a:uLnTx/>
                <a:uFillTx/>
                <a:latin typeface="Arial"/>
                <a:cs typeface="Arial"/>
              </a:rPr>
              <a:t>reduced functions</a:t>
            </a:r>
            <a:r>
              <a:rPr kumimoji="0" lang="en-US" altLang="ar-IQ" b="1" i="0" u="none" strike="noStrike" kern="0" cap="none" spc="0" normalizeH="0" baseline="0" noProof="0" dirty="0" smtClean="0">
                <a:ln>
                  <a:noFill/>
                </a:ln>
                <a:solidFill>
                  <a:srgbClr val="000000"/>
                </a:solidFill>
                <a:effectLst/>
                <a:uLnTx/>
                <a:uFillTx/>
                <a:latin typeface="Arial"/>
                <a:cs typeface="Arial"/>
              </a:rPr>
              <a:t>, which get progressively worse. </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kumimoji="0" lang="en-US" altLang="ar-IQ" b="1" i="0" u="none" strike="noStrike" kern="0" cap="none" spc="0" normalizeH="0" baseline="0" noProof="0" dirty="0" smtClean="0">
                <a:ln>
                  <a:noFill/>
                </a:ln>
                <a:solidFill>
                  <a:srgbClr val="000000"/>
                </a:solidFill>
                <a:effectLst/>
                <a:uLnTx/>
                <a:uFillTx/>
                <a:latin typeface="Arial"/>
                <a:cs typeface="Arial"/>
              </a:rPr>
              <a:t>IgM concentrations are reduced but IgG levels are normal</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kumimoji="0" lang="en-US" altLang="ar-IQ" b="1" i="0" u="none" strike="noStrike" kern="0" cap="none" spc="0" normalizeH="0" baseline="0" noProof="0" dirty="0" smtClean="0">
                <a:ln>
                  <a:noFill/>
                </a:ln>
                <a:solidFill>
                  <a:srgbClr val="000000"/>
                </a:solidFill>
                <a:effectLst/>
                <a:uLnTx/>
                <a:uFillTx/>
                <a:latin typeface="Arial"/>
                <a:cs typeface="Arial"/>
              </a:rPr>
              <a:t>Both IgA and IgE levels are elevated. </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altLang="ar-IQ" b="1" i="0" u="none" strike="noStrike" kern="0" cap="none" spc="0" normalizeH="0" baseline="0" noProof="0" dirty="0" smtClean="0">
              <a:ln>
                <a:noFill/>
              </a:ln>
              <a:solidFill>
                <a:srgbClr val="000000"/>
              </a:solidFill>
              <a:effectLst/>
              <a:uLnTx/>
              <a:uFillTx/>
              <a:latin typeface="Arial"/>
              <a:cs typeface="Arial"/>
            </a:endParaRPr>
          </a:p>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kumimoji="0" lang="en-US" altLang="ar-IQ" b="1" i="0" u="none" strike="noStrike" kern="0" cap="none" spc="0" normalizeH="0" baseline="0" noProof="0" dirty="0" smtClean="0">
                <a:ln>
                  <a:noFill/>
                </a:ln>
                <a:solidFill>
                  <a:srgbClr val="000000"/>
                </a:solidFill>
                <a:effectLst/>
                <a:uLnTx/>
                <a:uFillTx/>
                <a:latin typeface="Arial"/>
                <a:cs typeface="Arial"/>
              </a:rPr>
              <a:t>Boys with this syndrome develop severe eczema. </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kumimoji="0" lang="en-US" altLang="ar-IQ" b="1" i="0" u="none" strike="noStrike" kern="0" cap="none" spc="0" normalizeH="0" baseline="0" noProof="0" dirty="0" smtClean="0">
                <a:ln>
                  <a:noFill/>
                </a:ln>
                <a:solidFill>
                  <a:srgbClr val="000000"/>
                </a:solidFill>
                <a:effectLst/>
                <a:uLnTx/>
                <a:uFillTx/>
                <a:latin typeface="Arial"/>
                <a:cs typeface="Arial"/>
              </a:rPr>
              <a:t>They respond poorly to polysaccharide antigens and are prone to pyogenic infection. </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endParaRPr kumimoji="0" lang="en-US" altLang="ar-IQ" b="1" i="0" u="none" strike="noStrike" kern="0" cap="none" spc="0" normalizeH="0" baseline="0" noProof="0" dirty="0" smtClean="0">
              <a:ln>
                <a:noFill/>
              </a:ln>
              <a:solidFill>
                <a:srgbClr val="000000"/>
              </a:solidFill>
              <a:effectLst/>
              <a:uLnTx/>
              <a:uFillTx/>
              <a:latin typeface="Arial"/>
              <a:cs typeface="Arial"/>
            </a:endParaRPr>
          </a:p>
        </p:txBody>
      </p:sp>
    </p:spTree>
    <p:extLst>
      <p:ext uri="{BB962C8B-B14F-4D97-AF65-F5344CB8AC3E}">
        <p14:creationId xmlns:p14="http://schemas.microsoft.com/office/powerpoint/2010/main" val="29658791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4" name="عنصر نائب للمحتوى 2"/>
          <p:cNvSpPr>
            <a:spLocks noGrp="1"/>
          </p:cNvSpPr>
          <p:nvPr>
            <p:ph idx="1"/>
          </p:nvPr>
        </p:nvSpPr>
        <p:spPr>
          <a:xfrm>
            <a:off x="457200" y="219432"/>
            <a:ext cx="8229600" cy="4937760"/>
          </a:xfrm>
        </p:spPr>
        <p:txBody>
          <a:bodyPr>
            <a:noAutofit/>
          </a:bodyPr>
          <a:lstStyle/>
          <a:p>
            <a:pPr algn="l"/>
            <a:r>
              <a:rPr lang="en-US" sz="4400" b="1" dirty="0" smtClean="0">
                <a:effectLst/>
                <a:latin typeface="Times New Roman"/>
                <a:ea typeface="Times New Roman"/>
              </a:rPr>
              <a:t>Patients with suspected T-cell immune deficiencies should receive anti-Pneumocystis and antifungal prophylaxis, and require aggressive management of specific infection. Thymic transplantation may be used for treatment of DiGeorge syndrome.</a:t>
            </a:r>
            <a:endParaRPr lang="ar-IQ" sz="4400" dirty="0"/>
          </a:p>
        </p:txBody>
      </p:sp>
    </p:spTree>
    <p:extLst>
      <p:ext uri="{BB962C8B-B14F-4D97-AF65-F5344CB8AC3E}">
        <p14:creationId xmlns:p14="http://schemas.microsoft.com/office/powerpoint/2010/main" val="6273637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7200" y="1901474"/>
            <a:ext cx="7620000" cy="4075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2"/>
          <p:cNvSpPr txBox="1">
            <a:spLocks noChangeArrowheads="1"/>
          </p:cNvSpPr>
          <p:nvPr/>
        </p:nvSpPr>
        <p:spPr bwMode="auto">
          <a:xfrm>
            <a:off x="574675" y="-235297"/>
            <a:ext cx="8001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a:lstStyle>
          <a:p>
            <a:pPr algn="ctr"/>
            <a:r>
              <a:rPr lang="en-US" altLang="ar-IQ" sz="3600" b="1" kern="0" dirty="0" smtClean="0">
                <a:solidFill>
                  <a:srgbClr val="000000"/>
                </a:solidFill>
                <a:latin typeface="Verdana"/>
              </a:rPr>
              <a:t>Secondary Immunodeficiency</a:t>
            </a:r>
          </a:p>
        </p:txBody>
      </p:sp>
    </p:spTree>
    <p:extLst>
      <p:ext uri="{BB962C8B-B14F-4D97-AF65-F5344CB8AC3E}">
        <p14:creationId xmlns:p14="http://schemas.microsoft.com/office/powerpoint/2010/main" val="23841366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type="title"/>
          </p:nvPr>
        </p:nvSpPr>
        <p:spPr>
          <a:xfrm>
            <a:off x="457200" y="-243408"/>
            <a:ext cx="5791200" cy="1371600"/>
          </a:xfrm>
        </p:spPr>
        <p:txBody>
          <a:bodyPr>
            <a:noAutofit/>
          </a:bodyPr>
          <a:lstStyle/>
          <a:p>
            <a:r>
              <a:rPr lang="en-US" sz="2800" b="1" dirty="0"/>
              <a:t>Causes of secondary immune deficiency</a:t>
            </a:r>
            <a:endParaRPr lang="en-US" sz="2800" dirty="0"/>
          </a:p>
        </p:txBody>
      </p:sp>
      <p:sp>
        <p:nvSpPr>
          <p:cNvPr id="6" name="عنصر نائب للمحتوى 5"/>
          <p:cNvSpPr>
            <a:spLocks noGrp="1"/>
          </p:cNvSpPr>
          <p:nvPr>
            <p:ph idx="1"/>
          </p:nvPr>
        </p:nvSpPr>
        <p:spPr/>
        <p:txBody>
          <a:bodyPr/>
          <a:lstStyle/>
          <a:p>
            <a:endParaRPr lang="ar-IQ" dirty="0"/>
          </a:p>
        </p:txBody>
      </p:sp>
      <p:sp>
        <p:nvSpPr>
          <p:cNvPr id="4" name="عنصر نائب للمحتوى 2"/>
          <p:cNvSpPr txBox="1">
            <a:spLocks/>
          </p:cNvSpPr>
          <p:nvPr/>
        </p:nvSpPr>
        <p:spPr>
          <a:xfrm>
            <a:off x="457200" y="1227544"/>
            <a:ext cx="8229600" cy="4937760"/>
          </a:xfrm>
          <a:prstGeom prst="rect">
            <a:avLst/>
          </a:prstGeom>
        </p:spPr>
        <p:txBody>
          <a:bodyPr vert="horz">
            <a:noAutofit/>
          </a:bodyPr>
          <a:lstStyle>
            <a:lvl1pPr marL="274320" indent="-274320" algn="r" rtl="1"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r" rtl="1"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r" rtl="1"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r" rtl="1"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r" rtl="1"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r" rtl="1"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r" rtl="1"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r" rtl="1"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r" rtl="1"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lgn="l"/>
            <a:r>
              <a:rPr lang="en-US" sz="3200" b="1" dirty="0" smtClean="0"/>
              <a:t>1-physiological immune deficiency.</a:t>
            </a:r>
            <a:endParaRPr lang="en-US" sz="3600" b="1" dirty="0" smtClean="0"/>
          </a:p>
          <a:p>
            <a:pPr algn="l"/>
            <a:r>
              <a:rPr lang="en-US" sz="3200" b="1" dirty="0" smtClean="0"/>
              <a:t>Ageing      pregnancy      prematurity</a:t>
            </a:r>
          </a:p>
          <a:p>
            <a:pPr algn="l"/>
            <a:r>
              <a:rPr lang="en-US" sz="3200" b="1" dirty="0" smtClean="0"/>
              <a:t>2-infection</a:t>
            </a:r>
          </a:p>
          <a:p>
            <a:pPr algn="l"/>
            <a:r>
              <a:rPr lang="en-US" sz="3200" b="1" dirty="0" smtClean="0"/>
              <a:t>HIV      measles     TB</a:t>
            </a:r>
          </a:p>
          <a:p>
            <a:pPr algn="l"/>
            <a:r>
              <a:rPr lang="en-US" sz="3200" b="1" dirty="0" smtClean="0"/>
              <a:t>3-Iatrogenic</a:t>
            </a:r>
          </a:p>
          <a:p>
            <a:pPr algn="l"/>
            <a:r>
              <a:rPr lang="en-US" sz="3200" b="1" dirty="0" smtClean="0"/>
              <a:t>Immunosuppressive therapy , antineoplastic agents , corticosteroids , stem cell transplantation&amp; radiation therapy</a:t>
            </a:r>
            <a:endParaRPr lang="ar-IQ" sz="3200" b="1" dirty="0"/>
          </a:p>
        </p:txBody>
      </p:sp>
    </p:spTree>
    <p:extLst>
      <p:ext uri="{BB962C8B-B14F-4D97-AF65-F5344CB8AC3E}">
        <p14:creationId xmlns:p14="http://schemas.microsoft.com/office/powerpoint/2010/main" val="36468985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291440"/>
            <a:ext cx="8229600" cy="4937760"/>
          </a:xfrm>
        </p:spPr>
        <p:txBody>
          <a:bodyPr>
            <a:noAutofit/>
          </a:bodyPr>
          <a:lstStyle/>
          <a:p>
            <a:pPr algn="l"/>
            <a:r>
              <a:rPr lang="en-US" sz="3200" b="1" dirty="0"/>
              <a:t>4-malignancy</a:t>
            </a:r>
          </a:p>
          <a:p>
            <a:pPr algn="l"/>
            <a:r>
              <a:rPr lang="en-US" sz="3200" b="1" dirty="0"/>
              <a:t>B-cell malignancies including </a:t>
            </a:r>
            <a:r>
              <a:rPr lang="en-US" sz="3200" b="1" dirty="0" smtClean="0"/>
              <a:t>leukemia, lymphoma &amp; </a:t>
            </a:r>
            <a:r>
              <a:rPr lang="en-US" sz="3200" b="1" dirty="0"/>
              <a:t>multiple myeloma, solid tumors </a:t>
            </a:r>
            <a:r>
              <a:rPr lang="en-US" sz="3200" b="1" dirty="0" smtClean="0"/>
              <a:t>&amp; </a:t>
            </a:r>
            <a:r>
              <a:rPr lang="en-US" sz="3200" b="1" dirty="0"/>
              <a:t>thymoma</a:t>
            </a:r>
          </a:p>
          <a:p>
            <a:pPr algn="l"/>
            <a:r>
              <a:rPr lang="en-US" sz="3200" b="1" dirty="0"/>
              <a:t>5-Biochemical and nutritional disorders</a:t>
            </a:r>
          </a:p>
          <a:p>
            <a:pPr algn="l"/>
            <a:r>
              <a:rPr lang="en-US" sz="3200" b="1" dirty="0"/>
              <a:t>Malnutrition, renal insufficiency/dialysis          ,DM, specific mineral deficiencies, eg. iron , zinc.</a:t>
            </a:r>
          </a:p>
          <a:p>
            <a:pPr algn="l"/>
            <a:r>
              <a:rPr lang="en-US" sz="3200" b="1" dirty="0"/>
              <a:t>6- other conditions</a:t>
            </a:r>
          </a:p>
          <a:p>
            <a:pPr algn="l"/>
            <a:r>
              <a:rPr lang="en-US" sz="3200" b="1" dirty="0"/>
              <a:t>Burns, asplenia / hyposplenism  </a:t>
            </a:r>
            <a:r>
              <a:rPr lang="en-US" sz="3200" b="1" dirty="0" smtClean="0"/>
              <a:t>.   </a:t>
            </a:r>
            <a:endParaRPr lang="en-US" sz="3200" b="1" dirty="0"/>
          </a:p>
          <a:p>
            <a:pPr algn="l"/>
            <a:endParaRPr lang="ar-IQ" sz="3200" b="1" dirty="0"/>
          </a:p>
        </p:txBody>
      </p:sp>
    </p:spTree>
    <p:extLst>
      <p:ext uri="{BB962C8B-B14F-4D97-AF65-F5344CB8AC3E}">
        <p14:creationId xmlns:p14="http://schemas.microsoft.com/office/powerpoint/2010/main" val="21175277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990600"/>
          </a:xfrm>
        </p:spPr>
        <p:txBody>
          <a:bodyPr>
            <a:noAutofit/>
          </a:bodyPr>
          <a:lstStyle/>
          <a:p>
            <a:r>
              <a:rPr lang="en-US" sz="2800" b="1" dirty="0" smtClean="0"/>
              <a:t>Warning signs of immune deficiency </a:t>
            </a:r>
            <a:endParaRPr lang="ar-IQ" sz="2800" b="1" dirty="0"/>
          </a:p>
        </p:txBody>
      </p:sp>
      <p:sp>
        <p:nvSpPr>
          <p:cNvPr id="3" name="عنصر نائب للمحتوى 2"/>
          <p:cNvSpPr>
            <a:spLocks noGrp="1"/>
          </p:cNvSpPr>
          <p:nvPr>
            <p:ph idx="1"/>
          </p:nvPr>
        </p:nvSpPr>
        <p:spPr>
          <a:xfrm>
            <a:off x="457200" y="1515576"/>
            <a:ext cx="8229600" cy="4937760"/>
          </a:xfrm>
        </p:spPr>
        <p:txBody>
          <a:bodyPr>
            <a:noAutofit/>
          </a:bodyPr>
          <a:lstStyle/>
          <a:p>
            <a:pPr algn="l"/>
            <a:r>
              <a:rPr lang="en-US" sz="3600" b="1" dirty="0"/>
              <a:t>1-8 respiratory tract infections/year in a child, or more than 4 respiratory tract infections/year in an adult</a:t>
            </a:r>
          </a:p>
          <a:p>
            <a:pPr algn="l"/>
            <a:r>
              <a:rPr lang="en-US" sz="3600" b="1" dirty="0"/>
              <a:t>2-&gt;1 infection requiring hospital admission or IV antibiotics  </a:t>
            </a:r>
          </a:p>
          <a:p>
            <a:pPr algn="l"/>
            <a:r>
              <a:rPr lang="en-US" sz="3600" b="1" dirty="0"/>
              <a:t>3-infections with unusual organisms</a:t>
            </a:r>
            <a:r>
              <a:rPr lang="en-US" sz="2800" dirty="0"/>
              <a:t>.</a:t>
            </a:r>
            <a:endParaRPr lang="ar-IQ" sz="2800" dirty="0"/>
          </a:p>
        </p:txBody>
      </p:sp>
    </p:spTree>
    <p:extLst>
      <p:ext uri="{BB962C8B-B14F-4D97-AF65-F5344CB8AC3E}">
        <p14:creationId xmlns:p14="http://schemas.microsoft.com/office/powerpoint/2010/main" val="31708554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572000"/>
          </a:xfrm>
        </p:spPr>
        <p:txBody>
          <a:bodyPr>
            <a:noAutofit/>
          </a:bodyPr>
          <a:lstStyle/>
          <a:p>
            <a:pPr algn="l"/>
            <a:r>
              <a:rPr lang="en-US" sz="4000" b="1" dirty="0"/>
              <a:t>4- infections at unusual sites  </a:t>
            </a:r>
            <a:endParaRPr lang="en-US" sz="4400" b="1" dirty="0"/>
          </a:p>
          <a:p>
            <a:pPr algn="l"/>
            <a:r>
              <a:rPr lang="en-US" sz="4000" b="1" dirty="0"/>
              <a:t>5-chronic infection unresponsive to usual treatment.</a:t>
            </a:r>
          </a:p>
          <a:p>
            <a:pPr algn="l"/>
            <a:r>
              <a:rPr lang="en-US" sz="4000" b="1" dirty="0"/>
              <a:t>6-early end organ </a:t>
            </a:r>
            <a:r>
              <a:rPr lang="en-US" sz="4000" b="1" dirty="0" smtClean="0"/>
              <a:t>damage(eg. </a:t>
            </a:r>
            <a:r>
              <a:rPr lang="en-US" sz="4000" b="1" dirty="0"/>
              <a:t>Bronchiectasis</a:t>
            </a:r>
            <a:r>
              <a:rPr lang="en-US" sz="4000" b="1" dirty="0" smtClean="0"/>
              <a:t>). </a:t>
            </a:r>
          </a:p>
          <a:p>
            <a:pPr algn="l"/>
            <a:r>
              <a:rPr lang="en-US" sz="4000" b="1" dirty="0" smtClean="0"/>
              <a:t> </a:t>
            </a:r>
            <a:r>
              <a:rPr lang="en-US" sz="4000" b="1" dirty="0"/>
              <a:t>7-family history of immune deficiency.</a:t>
            </a:r>
          </a:p>
        </p:txBody>
      </p:sp>
    </p:spTree>
    <p:extLst>
      <p:ext uri="{BB962C8B-B14F-4D97-AF65-F5344CB8AC3E}">
        <p14:creationId xmlns:p14="http://schemas.microsoft.com/office/powerpoint/2010/main" val="2895830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a:p>
        </p:txBody>
      </p:sp>
      <p:sp>
        <p:nvSpPr>
          <p:cNvPr id="4" name="Rectangle 2"/>
          <p:cNvSpPr txBox="1">
            <a:spLocks noChangeArrowheads="1"/>
          </p:cNvSpPr>
          <p:nvPr/>
        </p:nvSpPr>
        <p:spPr bwMode="auto">
          <a:xfrm>
            <a:off x="574675" y="-387424"/>
            <a:ext cx="8001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ar-IQ" sz="3800" b="1" i="0" u="none" strike="noStrike" kern="0" cap="none" spc="0" normalizeH="0" baseline="0" noProof="0" dirty="0" smtClean="0">
                <a:ln>
                  <a:noFill/>
                </a:ln>
                <a:solidFill>
                  <a:srgbClr val="000000"/>
                </a:solidFill>
                <a:effectLst/>
                <a:uLnTx/>
                <a:uFillTx/>
                <a:latin typeface="Verdana"/>
              </a:rPr>
              <a:t>Loss of Cell Function</a:t>
            </a:r>
          </a:p>
        </p:txBody>
      </p:sp>
      <p:sp>
        <p:nvSpPr>
          <p:cNvPr id="5" name="Rectangle 3"/>
          <p:cNvSpPr txBox="1">
            <a:spLocks noChangeArrowheads="1"/>
          </p:cNvSpPr>
          <p:nvPr/>
        </p:nvSpPr>
        <p:spPr bwMode="auto">
          <a:xfrm>
            <a:off x="533400" y="1322040"/>
            <a:ext cx="8001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469900" marR="0" lvl="0" indent="-469900" algn="l" defTabSz="914400" rtl="0" eaLnBrk="1" fontAlgn="base" latinLnBrk="0" hangingPunct="1">
              <a:lnSpc>
                <a:spcPct val="100000"/>
              </a:lnSpc>
              <a:spcBef>
                <a:spcPct val="20000"/>
              </a:spcBef>
              <a:spcAft>
                <a:spcPct val="0"/>
              </a:spcAft>
              <a:buClr>
                <a:srgbClr val="CC0000"/>
              </a:buClr>
              <a:buSzTx/>
              <a:buFont typeface="Wingdings" pitchFamily="2" charset="2"/>
              <a:buChar char="o"/>
              <a:tabLst/>
              <a:defRPr/>
            </a:pPr>
            <a:r>
              <a:rPr kumimoji="0" lang="en-US" altLang="ar-IQ" sz="3600" b="1" i="0" u="none" strike="noStrike" kern="0" cap="none" spc="0" normalizeH="0" baseline="0" noProof="0" dirty="0" smtClean="0">
                <a:ln>
                  <a:noFill/>
                </a:ln>
                <a:solidFill>
                  <a:srgbClr val="000000"/>
                </a:solidFill>
                <a:effectLst/>
                <a:uLnTx/>
                <a:uFillTx/>
                <a:latin typeface="Verdana"/>
              </a:rPr>
              <a:t>Receptors</a:t>
            </a:r>
          </a:p>
          <a:p>
            <a:pPr marL="469900" marR="0" lvl="0" indent="-469900" algn="l" defTabSz="914400" rtl="0" eaLnBrk="1" fontAlgn="base" latinLnBrk="0" hangingPunct="1">
              <a:lnSpc>
                <a:spcPct val="100000"/>
              </a:lnSpc>
              <a:spcBef>
                <a:spcPct val="20000"/>
              </a:spcBef>
              <a:spcAft>
                <a:spcPct val="0"/>
              </a:spcAft>
              <a:buClr>
                <a:srgbClr val="CC0000"/>
              </a:buClr>
              <a:buSzTx/>
              <a:buFont typeface="Wingdings" pitchFamily="2" charset="2"/>
              <a:buChar char="o"/>
              <a:tabLst/>
              <a:defRPr/>
            </a:pPr>
            <a:r>
              <a:rPr kumimoji="0" lang="en-US" altLang="ar-IQ" sz="3600" b="1" i="0" u="none" strike="noStrike" kern="0" cap="none" spc="0" normalizeH="0" baseline="0" noProof="0" dirty="0" smtClean="0">
                <a:ln>
                  <a:noFill/>
                </a:ln>
                <a:solidFill>
                  <a:srgbClr val="000000"/>
                </a:solidFill>
                <a:effectLst/>
                <a:uLnTx/>
                <a:uFillTx/>
                <a:latin typeface="Verdana"/>
              </a:rPr>
              <a:t>Cell signaling</a:t>
            </a:r>
          </a:p>
          <a:p>
            <a:pPr marL="469900" marR="0" lvl="0" indent="-469900" algn="l" defTabSz="914400" rtl="0" eaLnBrk="1" fontAlgn="base" latinLnBrk="0" hangingPunct="1">
              <a:lnSpc>
                <a:spcPct val="100000"/>
              </a:lnSpc>
              <a:spcBef>
                <a:spcPct val="20000"/>
              </a:spcBef>
              <a:spcAft>
                <a:spcPct val="0"/>
              </a:spcAft>
              <a:buClr>
                <a:srgbClr val="CC0000"/>
              </a:buClr>
              <a:buSzTx/>
              <a:buFont typeface="Wingdings" pitchFamily="2" charset="2"/>
              <a:buChar char="o"/>
              <a:tabLst/>
              <a:defRPr/>
            </a:pPr>
            <a:r>
              <a:rPr kumimoji="0" lang="en-US" altLang="ar-IQ" sz="3600" b="1" i="0" u="none" strike="noStrike" kern="0" cap="none" spc="0" normalizeH="0" baseline="0" noProof="0" dirty="0" smtClean="0">
                <a:ln>
                  <a:noFill/>
                </a:ln>
                <a:solidFill>
                  <a:srgbClr val="000000"/>
                </a:solidFill>
                <a:effectLst/>
                <a:uLnTx/>
                <a:uFillTx/>
                <a:latin typeface="Verdana"/>
              </a:rPr>
              <a:t>Cytokine production</a:t>
            </a:r>
          </a:p>
          <a:p>
            <a:pPr marL="469900" marR="0" lvl="0" indent="-469900" algn="l" defTabSz="914400" rtl="0" eaLnBrk="1" fontAlgn="base" latinLnBrk="0" hangingPunct="1">
              <a:lnSpc>
                <a:spcPct val="100000"/>
              </a:lnSpc>
              <a:spcBef>
                <a:spcPct val="20000"/>
              </a:spcBef>
              <a:spcAft>
                <a:spcPct val="0"/>
              </a:spcAft>
              <a:buClr>
                <a:srgbClr val="CC0000"/>
              </a:buClr>
              <a:buSzTx/>
              <a:buFont typeface="Wingdings" pitchFamily="2" charset="2"/>
              <a:buChar char="o"/>
              <a:tabLst/>
              <a:defRPr/>
            </a:pPr>
            <a:r>
              <a:rPr kumimoji="0" lang="en-US" altLang="ar-IQ" sz="3600" b="1" i="0" u="none" strike="noStrike" kern="0" cap="none" spc="0" normalizeH="0" baseline="0" noProof="0" dirty="0" smtClean="0">
                <a:ln>
                  <a:noFill/>
                </a:ln>
                <a:solidFill>
                  <a:srgbClr val="000000"/>
                </a:solidFill>
                <a:effectLst/>
                <a:uLnTx/>
                <a:uFillTx/>
                <a:latin typeface="Verdana"/>
              </a:rPr>
              <a:t>Ig production</a:t>
            </a:r>
          </a:p>
          <a:p>
            <a:pPr marL="469900" marR="0" lvl="0" indent="-469900" algn="l" defTabSz="914400" rtl="0" eaLnBrk="1" fontAlgn="base" latinLnBrk="0" hangingPunct="1">
              <a:lnSpc>
                <a:spcPct val="100000"/>
              </a:lnSpc>
              <a:spcBef>
                <a:spcPct val="20000"/>
              </a:spcBef>
              <a:spcAft>
                <a:spcPct val="0"/>
              </a:spcAft>
              <a:buClr>
                <a:srgbClr val="CC0000"/>
              </a:buClr>
              <a:buSzTx/>
              <a:buFont typeface="Wingdings" pitchFamily="2" charset="2"/>
              <a:buChar char="o"/>
              <a:tabLst/>
              <a:defRPr/>
            </a:pPr>
            <a:r>
              <a:rPr kumimoji="0" lang="en-US" altLang="ar-IQ" sz="3600" b="1" i="0" u="none" strike="noStrike" kern="0" cap="none" spc="0" normalizeH="0" baseline="0" noProof="0" dirty="0" smtClean="0">
                <a:ln>
                  <a:noFill/>
                </a:ln>
                <a:solidFill>
                  <a:srgbClr val="000000"/>
                </a:solidFill>
                <a:effectLst/>
                <a:uLnTx/>
                <a:uFillTx/>
                <a:latin typeface="Verdana"/>
              </a:rPr>
              <a:t>Co stimulation impairment</a:t>
            </a:r>
          </a:p>
          <a:p>
            <a:pPr marL="469900" marR="0" lvl="0" indent="-469900" algn="l" defTabSz="914400" rtl="0" eaLnBrk="1" fontAlgn="base" latinLnBrk="0" hangingPunct="1">
              <a:lnSpc>
                <a:spcPct val="100000"/>
              </a:lnSpc>
              <a:spcBef>
                <a:spcPct val="20000"/>
              </a:spcBef>
              <a:spcAft>
                <a:spcPct val="0"/>
              </a:spcAft>
              <a:buClr>
                <a:srgbClr val="CC0000"/>
              </a:buClr>
              <a:buSzTx/>
              <a:buFont typeface="Wingdings" pitchFamily="2" charset="2"/>
              <a:buChar char="o"/>
              <a:tabLst/>
              <a:defRPr/>
            </a:pPr>
            <a:r>
              <a:rPr kumimoji="0" lang="en-US" altLang="ar-IQ" sz="3600" b="1" i="0" u="none" strike="noStrike" kern="0" cap="none" spc="0" normalizeH="0" baseline="0" noProof="0" dirty="0" smtClean="0">
                <a:ln>
                  <a:noFill/>
                </a:ln>
                <a:solidFill>
                  <a:srgbClr val="000000"/>
                </a:solidFill>
                <a:effectLst/>
                <a:uLnTx/>
                <a:uFillTx/>
                <a:latin typeface="Verdana"/>
              </a:rPr>
              <a:t>Intracellular killing</a:t>
            </a:r>
          </a:p>
          <a:p>
            <a:pPr marL="469900" marR="0" lvl="0" indent="-469900" algn="l" defTabSz="914400" rtl="0" eaLnBrk="1" fontAlgn="base" latinLnBrk="0" hangingPunct="1">
              <a:lnSpc>
                <a:spcPct val="100000"/>
              </a:lnSpc>
              <a:spcBef>
                <a:spcPct val="20000"/>
              </a:spcBef>
              <a:spcAft>
                <a:spcPct val="0"/>
              </a:spcAft>
              <a:buClr>
                <a:srgbClr val="CC0000"/>
              </a:buClr>
              <a:buSzTx/>
              <a:buFont typeface="Wingdings" pitchFamily="2" charset="2"/>
              <a:buChar char="o"/>
              <a:tabLst/>
              <a:defRPr/>
            </a:pPr>
            <a:r>
              <a:rPr kumimoji="0" lang="en-US" altLang="ar-IQ" sz="3600" b="1" i="0" u="none" strike="noStrike" kern="0" cap="none" spc="0" normalizeH="0" baseline="0" noProof="0" dirty="0" smtClean="0">
                <a:ln>
                  <a:noFill/>
                </a:ln>
                <a:solidFill>
                  <a:srgbClr val="000000"/>
                </a:solidFill>
                <a:effectLst/>
                <a:uLnTx/>
                <a:uFillTx/>
                <a:latin typeface="Verdana"/>
              </a:rPr>
              <a:t>Extravasation impairment</a:t>
            </a:r>
          </a:p>
        </p:txBody>
      </p:sp>
    </p:spTree>
    <p:extLst>
      <p:ext uri="{BB962C8B-B14F-4D97-AF65-F5344CB8AC3E}">
        <p14:creationId xmlns:p14="http://schemas.microsoft.com/office/powerpoint/2010/main" val="1734811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Grp="1" noChangeArrowheads="1"/>
          </p:cNvSpPr>
          <p:nvPr>
            <p:ph type="title"/>
          </p:nvPr>
        </p:nvSpPr>
        <p:spPr bwMode="auto">
          <a:xfrm>
            <a:off x="457200" y="-297904"/>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SimSun" pitchFamily="2" charset="-122"/>
                <a:cs typeface="+mj-cs"/>
              </a:defRPr>
            </a:lvl1pPr>
            <a:lvl2pPr algn="ctr" rtl="0" eaLnBrk="0" fontAlgn="base" hangingPunct="0">
              <a:spcBef>
                <a:spcPct val="0"/>
              </a:spcBef>
              <a:spcAft>
                <a:spcPct val="0"/>
              </a:spcAft>
              <a:defRPr kumimoji="1" sz="4400">
                <a:solidFill>
                  <a:schemeClr val="tx2"/>
                </a:solidFill>
                <a:latin typeface="Tahoma" pitchFamily="34" charset="0"/>
                <a:ea typeface="SimSun" pitchFamily="2" charset="-122"/>
              </a:defRPr>
            </a:lvl2pPr>
            <a:lvl3pPr algn="ctr" rtl="0" eaLnBrk="0" fontAlgn="base" hangingPunct="0">
              <a:spcBef>
                <a:spcPct val="0"/>
              </a:spcBef>
              <a:spcAft>
                <a:spcPct val="0"/>
              </a:spcAft>
              <a:defRPr kumimoji="1" sz="4400">
                <a:solidFill>
                  <a:schemeClr val="tx2"/>
                </a:solidFill>
                <a:latin typeface="Tahoma" pitchFamily="34" charset="0"/>
                <a:ea typeface="SimSun" pitchFamily="2" charset="-122"/>
              </a:defRPr>
            </a:lvl3pPr>
            <a:lvl4pPr algn="ctr" rtl="0" eaLnBrk="0" fontAlgn="base" hangingPunct="0">
              <a:spcBef>
                <a:spcPct val="0"/>
              </a:spcBef>
              <a:spcAft>
                <a:spcPct val="0"/>
              </a:spcAft>
              <a:defRPr kumimoji="1" sz="4400">
                <a:solidFill>
                  <a:schemeClr val="tx2"/>
                </a:solidFill>
                <a:latin typeface="Tahoma" pitchFamily="34" charset="0"/>
                <a:ea typeface="SimSun" pitchFamily="2" charset="-122"/>
              </a:defRPr>
            </a:lvl4pPr>
            <a:lvl5pPr algn="ctr" rtl="0" eaLnBrk="0" fontAlgn="base" hangingPunct="0">
              <a:spcBef>
                <a:spcPct val="0"/>
              </a:spcBef>
              <a:spcAft>
                <a:spcPct val="0"/>
              </a:spcAft>
              <a:defRPr kumimoji="1" sz="4400">
                <a:solidFill>
                  <a:schemeClr val="tx2"/>
                </a:solidFill>
                <a:latin typeface="Tahoma" pitchFamily="34" charset="0"/>
                <a:ea typeface="SimSun" pitchFamily="2" charset="-122"/>
              </a:defRPr>
            </a:lvl5pPr>
            <a:lvl6pPr marL="457200" algn="ctr" rtl="0" fontAlgn="base">
              <a:spcBef>
                <a:spcPct val="0"/>
              </a:spcBef>
              <a:spcAft>
                <a:spcPct val="0"/>
              </a:spcAft>
              <a:defRPr kumimoji="1" sz="4400">
                <a:solidFill>
                  <a:schemeClr val="tx2"/>
                </a:solidFill>
                <a:latin typeface="Tahoma" pitchFamily="34" charset="0"/>
                <a:ea typeface="宋体" charset="-122"/>
              </a:defRPr>
            </a:lvl6pPr>
            <a:lvl7pPr marL="914400" algn="ctr" rtl="0" fontAlgn="base">
              <a:spcBef>
                <a:spcPct val="0"/>
              </a:spcBef>
              <a:spcAft>
                <a:spcPct val="0"/>
              </a:spcAft>
              <a:defRPr kumimoji="1" sz="4400">
                <a:solidFill>
                  <a:schemeClr val="tx2"/>
                </a:solidFill>
                <a:latin typeface="Tahoma" pitchFamily="34" charset="0"/>
                <a:ea typeface="宋体" charset="-122"/>
              </a:defRPr>
            </a:lvl7pPr>
            <a:lvl8pPr marL="1371600" algn="ctr" rtl="0" fontAlgn="base">
              <a:spcBef>
                <a:spcPct val="0"/>
              </a:spcBef>
              <a:spcAft>
                <a:spcPct val="0"/>
              </a:spcAft>
              <a:defRPr kumimoji="1" sz="4400">
                <a:solidFill>
                  <a:schemeClr val="tx2"/>
                </a:solidFill>
                <a:latin typeface="Tahoma" pitchFamily="34" charset="0"/>
                <a:ea typeface="宋体" charset="-122"/>
              </a:defRPr>
            </a:lvl8pPr>
            <a:lvl9pPr marL="1828800" algn="ctr" rtl="0" fontAlgn="base">
              <a:spcBef>
                <a:spcPct val="0"/>
              </a:spcBef>
              <a:spcAft>
                <a:spcPct val="0"/>
              </a:spcAft>
              <a:defRPr kumimoji="1" sz="4400">
                <a:solidFill>
                  <a:schemeClr val="tx2"/>
                </a:solidFill>
                <a:latin typeface="Tahoma" pitchFamily="34" charset="0"/>
                <a:ea typeface="宋体" charset="-122"/>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CN" sz="2800" b="1" i="0" u="none" strike="noStrike" kern="0" cap="none" spc="0" normalizeH="0" baseline="0" noProof="0" dirty="0" smtClean="0">
                <a:ln>
                  <a:noFill/>
                </a:ln>
                <a:solidFill>
                  <a:srgbClr val="800000"/>
                </a:solidFill>
                <a:effectLst/>
                <a:uLnTx/>
                <a:uFillTx/>
                <a:latin typeface="Tahoma"/>
                <a:ea typeface="SimSun" pitchFamily="2" charset="-122"/>
              </a:rPr>
              <a:t>Features of </a:t>
            </a:r>
            <a:r>
              <a:rPr kumimoji="1" lang="en-US" altLang="zh-CN" sz="2800" b="1" i="1" u="none" strike="noStrike" kern="0" cap="none" spc="0" normalizeH="0" baseline="0" noProof="0" dirty="0" smtClean="0">
                <a:ln>
                  <a:noFill/>
                </a:ln>
                <a:solidFill>
                  <a:srgbClr val="800000"/>
                </a:solidFill>
                <a:effectLst/>
                <a:uLnTx/>
                <a:uFillTx/>
                <a:latin typeface="Tahoma"/>
                <a:ea typeface="SimSun" pitchFamily="2" charset="-122"/>
              </a:rPr>
              <a:t>immunodeficiency</a:t>
            </a:r>
            <a:r>
              <a:rPr kumimoji="1" lang="en-US" altLang="zh-CN" sz="2800" b="1" i="0" u="none" strike="noStrike" kern="0" cap="none" spc="0" normalizeH="0" baseline="0" noProof="0" dirty="0" smtClean="0">
                <a:ln>
                  <a:noFill/>
                </a:ln>
                <a:solidFill>
                  <a:srgbClr val="800000"/>
                </a:solidFill>
                <a:effectLst/>
                <a:uLnTx/>
                <a:uFillTx/>
                <a:latin typeface="Tahoma"/>
                <a:ea typeface="SimSun" pitchFamily="2" charset="-122"/>
              </a:rPr>
              <a:t> diseases</a:t>
            </a:r>
            <a:endParaRPr kumimoji="1" lang="zh-CN" altLang="en-US" sz="2800" b="1" i="0" u="none" strike="noStrike" kern="0" cap="none" spc="0" normalizeH="0" baseline="0" noProof="0" dirty="0" smtClean="0">
              <a:ln>
                <a:noFill/>
              </a:ln>
              <a:solidFill>
                <a:srgbClr val="800000"/>
              </a:solidFill>
              <a:effectLst/>
              <a:uLnTx/>
              <a:uFillTx/>
              <a:latin typeface="Tahoma"/>
              <a:ea typeface="SimSun" pitchFamily="2" charset="-122"/>
            </a:endParaRPr>
          </a:p>
        </p:txBody>
      </p:sp>
      <p:pic>
        <p:nvPicPr>
          <p:cNvPr id="5" name="Picture 5" descr="S9781416046882-012-f001"/>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0" y="908720"/>
            <a:ext cx="9144000" cy="6120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8503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a:p>
        </p:txBody>
      </p:sp>
      <p:sp>
        <p:nvSpPr>
          <p:cNvPr id="4" name="Rectangle 3"/>
          <p:cNvSpPr txBox="1">
            <a:spLocks noChangeArrowheads="1"/>
          </p:cNvSpPr>
          <p:nvPr/>
        </p:nvSpPr>
        <p:spPr bwMode="auto">
          <a:xfrm>
            <a:off x="107504" y="764704"/>
            <a:ext cx="9144000" cy="7920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2"/>
              </a:buBlip>
              <a:defRPr kumimoji="1" sz="3200">
                <a:solidFill>
                  <a:schemeClr val="tx1"/>
                </a:solidFill>
                <a:latin typeface="+mn-lt"/>
                <a:ea typeface="SimSun" pitchFamily="2" charset="-122"/>
                <a:cs typeface="+mn-cs"/>
              </a:defRPr>
            </a:lvl1pPr>
            <a:lvl2pPr marL="742950" indent="-285750" algn="l" rtl="0" eaLnBrk="0" fontAlgn="base" hangingPunct="0">
              <a:spcBef>
                <a:spcPct val="20000"/>
              </a:spcBef>
              <a:spcAft>
                <a:spcPct val="0"/>
              </a:spcAft>
              <a:buSzPct val="80000"/>
              <a:buBlip>
                <a:blip r:embed="rId3"/>
              </a:buBlip>
              <a:defRPr kumimoji="1" sz="2800">
                <a:solidFill>
                  <a:schemeClr val="tx1"/>
                </a:solidFill>
                <a:latin typeface="+mn-lt"/>
                <a:ea typeface="SimSun" pitchFamily="2" charset="-122"/>
              </a:defRPr>
            </a:lvl2pPr>
            <a:lvl3pPr marL="1143000" indent="-228600" algn="l" rtl="0" eaLnBrk="0" fontAlgn="base" hangingPunct="0">
              <a:spcBef>
                <a:spcPct val="20000"/>
              </a:spcBef>
              <a:spcAft>
                <a:spcPct val="0"/>
              </a:spcAft>
              <a:buSzPct val="70000"/>
              <a:buBlip>
                <a:blip r:embed="rId4"/>
              </a:buBlip>
              <a:defRPr kumimoji="1" sz="2400">
                <a:solidFill>
                  <a:schemeClr val="tx1"/>
                </a:solidFill>
                <a:latin typeface="+mn-lt"/>
                <a:ea typeface="SimSun" pitchFamily="2" charset="-122"/>
              </a:defRPr>
            </a:lvl3pPr>
            <a:lvl4pPr marL="1600200" indent="-228600" algn="l" rtl="0" eaLnBrk="0" fontAlgn="base" hangingPunct="0">
              <a:spcBef>
                <a:spcPct val="20000"/>
              </a:spcBef>
              <a:spcAft>
                <a:spcPct val="0"/>
              </a:spcAft>
              <a:buSzPct val="70000"/>
              <a:buBlip>
                <a:blip r:embed="rId5"/>
              </a:buBlip>
              <a:defRPr kumimoji="1" sz="2000">
                <a:solidFill>
                  <a:schemeClr val="tx1"/>
                </a:solidFill>
                <a:latin typeface="+mn-lt"/>
                <a:ea typeface="SimSun" pitchFamily="2" charset="-122"/>
              </a:defRPr>
            </a:lvl4pPr>
            <a:lvl5pPr marL="2057400" indent="-228600" algn="l" rtl="0" eaLnBrk="0" fontAlgn="base" hangingPunct="0">
              <a:spcBef>
                <a:spcPct val="20000"/>
              </a:spcBef>
              <a:spcAft>
                <a:spcPct val="0"/>
              </a:spcAft>
              <a:buSzPct val="70000"/>
              <a:buBlip>
                <a:blip r:embed="rId6"/>
              </a:buBlip>
              <a:defRPr kumimoji="1" sz="2000">
                <a:solidFill>
                  <a:schemeClr val="tx1"/>
                </a:solidFill>
                <a:latin typeface="+mn-lt"/>
                <a:ea typeface="SimSun" pitchFamily="2" charset="-122"/>
              </a:defRPr>
            </a:lvl5pPr>
            <a:lvl6pPr marL="2514600" indent="-228600" algn="l" rtl="0" fontAlgn="base">
              <a:spcBef>
                <a:spcPct val="20000"/>
              </a:spcBef>
              <a:spcAft>
                <a:spcPct val="0"/>
              </a:spcAft>
              <a:buSzPct val="70000"/>
              <a:buBlip>
                <a:blip r:embed="rId6"/>
              </a:buBlip>
              <a:defRPr kumimoji="1" sz="2000">
                <a:solidFill>
                  <a:schemeClr val="tx1"/>
                </a:solidFill>
                <a:latin typeface="+mn-lt"/>
                <a:ea typeface="+mn-ea"/>
              </a:defRPr>
            </a:lvl6pPr>
            <a:lvl7pPr marL="2971800" indent="-228600" algn="l" rtl="0" fontAlgn="base">
              <a:spcBef>
                <a:spcPct val="20000"/>
              </a:spcBef>
              <a:spcAft>
                <a:spcPct val="0"/>
              </a:spcAft>
              <a:buSzPct val="70000"/>
              <a:buBlip>
                <a:blip r:embed="rId6"/>
              </a:buBlip>
              <a:defRPr kumimoji="1" sz="2000">
                <a:solidFill>
                  <a:schemeClr val="tx1"/>
                </a:solidFill>
                <a:latin typeface="+mn-lt"/>
                <a:ea typeface="+mn-ea"/>
              </a:defRPr>
            </a:lvl7pPr>
            <a:lvl8pPr marL="3429000" indent="-228600" algn="l" rtl="0" fontAlgn="base">
              <a:spcBef>
                <a:spcPct val="20000"/>
              </a:spcBef>
              <a:spcAft>
                <a:spcPct val="0"/>
              </a:spcAft>
              <a:buSzPct val="70000"/>
              <a:buBlip>
                <a:blip r:embed="rId6"/>
              </a:buBlip>
              <a:defRPr kumimoji="1" sz="2000">
                <a:solidFill>
                  <a:schemeClr val="tx1"/>
                </a:solidFill>
                <a:latin typeface="+mn-lt"/>
                <a:ea typeface="+mn-ea"/>
              </a:defRPr>
            </a:lvl8pPr>
            <a:lvl9pPr marL="3886200" indent="-228600" algn="l" rtl="0" fontAlgn="base">
              <a:spcBef>
                <a:spcPct val="20000"/>
              </a:spcBef>
              <a:spcAft>
                <a:spcPct val="0"/>
              </a:spcAft>
              <a:buSzPct val="70000"/>
              <a:buBlip>
                <a:blip r:embed="rId6"/>
              </a:buBlip>
              <a:defRPr kumimoji="1" sz="2000">
                <a:solidFill>
                  <a:schemeClr val="tx1"/>
                </a:solidFill>
                <a:latin typeface="+mn-lt"/>
                <a:ea typeface="+mn-ea"/>
              </a:defRPr>
            </a:lvl9pPr>
          </a:lstStyle>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1" lang="en-US" altLang="zh-CN" sz="2400" b="1" i="0" u="none" strike="noStrike" kern="0" cap="none" spc="0" normalizeH="0" baseline="0" noProof="0" dirty="0" smtClean="0">
                <a:ln>
                  <a:noFill/>
                </a:ln>
                <a:solidFill>
                  <a:srgbClr val="D60093"/>
                </a:solidFill>
                <a:effectLst/>
                <a:uLnTx/>
                <a:uFillTx/>
                <a:latin typeface="Tahoma"/>
                <a:ea typeface="SimSun" pitchFamily="2" charset="-122"/>
              </a:rPr>
              <a:t>Primary or congenital immunodeficiencies</a:t>
            </a:r>
          </a:p>
          <a:p>
            <a:pPr marL="742950" marR="0" lvl="1" indent="-285750" algn="l" defTabSz="914400" rtl="0" eaLnBrk="0" fontAlgn="base" latinLnBrk="0" hangingPunct="0">
              <a:lnSpc>
                <a:spcPct val="100000"/>
              </a:lnSpc>
              <a:spcBef>
                <a:spcPct val="20000"/>
              </a:spcBef>
              <a:spcAft>
                <a:spcPct val="0"/>
              </a:spcAft>
              <a:buClrTx/>
              <a:buSzPct val="80000"/>
              <a:buFontTx/>
              <a:buBlip>
                <a:blip r:embed="rId3"/>
              </a:buBlip>
              <a:tabLst/>
              <a:defRPr/>
            </a:pPr>
            <a:r>
              <a:rPr kumimoji="1" lang="en-US" altLang="zh-CN" sz="2400" b="1" i="0" u="none" strike="noStrike" kern="0" cap="none" spc="0" normalizeH="0" baseline="0" noProof="0" dirty="0" smtClean="0">
                <a:ln>
                  <a:noFill/>
                </a:ln>
                <a:solidFill>
                  <a:srgbClr val="342785"/>
                </a:solidFill>
                <a:effectLst/>
                <a:uLnTx/>
                <a:uFillTx/>
                <a:latin typeface="Tahoma"/>
                <a:ea typeface="SimSun" pitchFamily="2" charset="-122"/>
              </a:rPr>
              <a:t>Present at birth</a:t>
            </a:r>
          </a:p>
          <a:p>
            <a:pPr marL="742950" marR="0" lvl="1" indent="-285750" algn="l" defTabSz="914400" rtl="0" eaLnBrk="0" fontAlgn="base" latinLnBrk="0" hangingPunct="0">
              <a:lnSpc>
                <a:spcPct val="100000"/>
              </a:lnSpc>
              <a:spcBef>
                <a:spcPct val="20000"/>
              </a:spcBef>
              <a:spcAft>
                <a:spcPct val="0"/>
              </a:spcAft>
              <a:buClrTx/>
              <a:buSzPct val="80000"/>
              <a:buFontTx/>
              <a:buBlip>
                <a:blip r:embed="rId3"/>
              </a:buBlip>
              <a:tabLst/>
              <a:defRPr/>
            </a:pPr>
            <a:r>
              <a:rPr kumimoji="1" lang="en-US" altLang="zh-CN" sz="2400" b="1" i="0" u="none" strike="noStrike" kern="0" cap="none" spc="0" normalizeH="0" baseline="0" noProof="0" dirty="0" smtClean="0">
                <a:ln>
                  <a:noFill/>
                </a:ln>
                <a:solidFill>
                  <a:srgbClr val="342785"/>
                </a:solidFill>
                <a:effectLst/>
                <a:uLnTx/>
                <a:uFillTx/>
                <a:latin typeface="Tahoma"/>
                <a:ea typeface="SimSun" pitchFamily="2" charset="-122"/>
              </a:rPr>
              <a:t>Result from genetic abnormalities in one or more components of the immune system</a:t>
            </a:r>
          </a:p>
          <a:p>
            <a:pPr marL="742950" marR="0" lvl="1" indent="-285750" algn="l" defTabSz="914400" rtl="0" eaLnBrk="0" fontAlgn="base" latinLnBrk="0" hangingPunct="0">
              <a:lnSpc>
                <a:spcPct val="100000"/>
              </a:lnSpc>
              <a:spcBef>
                <a:spcPct val="20000"/>
              </a:spcBef>
              <a:spcAft>
                <a:spcPct val="0"/>
              </a:spcAft>
              <a:buClrTx/>
              <a:buSzPct val="80000"/>
              <a:buFontTx/>
              <a:buBlip>
                <a:blip r:embed="rId3"/>
              </a:buBlip>
              <a:tabLst/>
              <a:defRPr/>
            </a:pPr>
            <a:endParaRPr kumimoji="1" lang="en-US" altLang="zh-CN" sz="2400" b="1" i="0" u="none" strike="noStrike" kern="0" cap="none" spc="0" normalizeH="0" baseline="0" noProof="0" dirty="0" smtClean="0">
              <a:ln>
                <a:noFill/>
              </a:ln>
              <a:solidFill>
                <a:srgbClr val="342785"/>
              </a:solidFill>
              <a:effectLst/>
              <a:uLnTx/>
              <a:uFillTx/>
              <a:latin typeface="Tahoma"/>
              <a:ea typeface="SimSun" pitchFamily="2" charset="-122"/>
            </a:endParaRPr>
          </a:p>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1" lang="en-US" altLang="zh-CN" sz="2400" b="1" i="0" u="none" strike="noStrike" kern="0" cap="none" spc="0" normalizeH="0" baseline="0" noProof="0" dirty="0" smtClean="0">
                <a:ln>
                  <a:noFill/>
                </a:ln>
                <a:solidFill>
                  <a:srgbClr val="D60093"/>
                </a:solidFill>
                <a:effectLst/>
                <a:uLnTx/>
                <a:uFillTx/>
                <a:latin typeface="Tahoma"/>
                <a:ea typeface="SimSun" pitchFamily="2" charset="-122"/>
              </a:rPr>
              <a:t>Secondary or acquired immunodeficiencies</a:t>
            </a:r>
          </a:p>
          <a:p>
            <a:pPr marL="742950" marR="0" lvl="1" indent="-285750" algn="l" defTabSz="914400" rtl="0" eaLnBrk="0" fontAlgn="base" latinLnBrk="0" hangingPunct="0">
              <a:lnSpc>
                <a:spcPct val="100000"/>
              </a:lnSpc>
              <a:spcBef>
                <a:spcPct val="20000"/>
              </a:spcBef>
              <a:spcAft>
                <a:spcPct val="0"/>
              </a:spcAft>
              <a:buClrTx/>
              <a:buSzPct val="80000"/>
              <a:buFontTx/>
              <a:buBlip>
                <a:blip r:embed="rId3"/>
              </a:buBlip>
              <a:tabLst/>
              <a:defRPr/>
            </a:pPr>
            <a:r>
              <a:rPr kumimoji="1" lang="en-US" altLang="zh-CN" sz="2400" b="1" i="0" u="none" strike="noStrike" kern="0" cap="none" spc="0" normalizeH="0" baseline="0" noProof="0" dirty="0" smtClean="0">
                <a:ln>
                  <a:noFill/>
                </a:ln>
                <a:solidFill>
                  <a:srgbClr val="342785"/>
                </a:solidFill>
                <a:effectLst/>
                <a:uLnTx/>
                <a:uFillTx/>
                <a:latin typeface="Tahoma"/>
                <a:ea typeface="SimSun" pitchFamily="2" charset="-122"/>
              </a:rPr>
              <a:t>Later in life</a:t>
            </a:r>
          </a:p>
          <a:p>
            <a:pPr marL="742950" marR="0" lvl="1" indent="-285750" algn="l" defTabSz="914400" rtl="0" eaLnBrk="0" fontAlgn="base" latinLnBrk="0" hangingPunct="0">
              <a:lnSpc>
                <a:spcPct val="100000"/>
              </a:lnSpc>
              <a:spcBef>
                <a:spcPct val="20000"/>
              </a:spcBef>
              <a:spcAft>
                <a:spcPct val="0"/>
              </a:spcAft>
              <a:buClrTx/>
              <a:buSzPct val="80000"/>
              <a:buFontTx/>
              <a:buBlip>
                <a:blip r:embed="rId3"/>
              </a:buBlip>
              <a:tabLst/>
              <a:defRPr/>
            </a:pPr>
            <a:r>
              <a:rPr lang="en-US" altLang="zh-CN" sz="2400" b="1" kern="0" dirty="0" smtClean="0">
                <a:solidFill>
                  <a:srgbClr val="342785"/>
                </a:solidFill>
                <a:latin typeface="Tahoma"/>
              </a:rPr>
              <a:t>Much more common than primary immunodeficiency</a:t>
            </a:r>
            <a:endParaRPr kumimoji="1" lang="en-US" altLang="zh-CN" sz="2400" b="1" i="0" u="none" strike="noStrike" kern="0" cap="none" spc="0" normalizeH="0" baseline="0" noProof="0" dirty="0" smtClean="0">
              <a:ln>
                <a:noFill/>
              </a:ln>
              <a:solidFill>
                <a:srgbClr val="342785"/>
              </a:solidFill>
              <a:effectLst/>
              <a:uLnTx/>
              <a:uFillTx/>
              <a:latin typeface="Tahoma"/>
              <a:ea typeface="SimSun" pitchFamily="2" charset="-122"/>
            </a:endParaRPr>
          </a:p>
          <a:p>
            <a:pPr marL="742950" marR="0" lvl="1" indent="-285750" algn="l" defTabSz="914400" rtl="0" eaLnBrk="0" fontAlgn="base" latinLnBrk="0" hangingPunct="0">
              <a:lnSpc>
                <a:spcPct val="100000"/>
              </a:lnSpc>
              <a:spcBef>
                <a:spcPct val="20000"/>
              </a:spcBef>
              <a:spcAft>
                <a:spcPct val="0"/>
              </a:spcAft>
              <a:buClrTx/>
              <a:buSzPct val="80000"/>
              <a:buFontTx/>
              <a:buBlip>
                <a:blip r:embed="rId3"/>
              </a:buBlip>
              <a:tabLst/>
              <a:defRPr/>
            </a:pPr>
            <a:r>
              <a:rPr kumimoji="1" lang="en-US" altLang="zh-CN" sz="2400" b="1" i="0" u="none" strike="noStrike" kern="0" cap="none" spc="0" normalizeH="0" baseline="0" noProof="0" dirty="0" smtClean="0">
                <a:ln>
                  <a:noFill/>
                </a:ln>
                <a:solidFill>
                  <a:srgbClr val="342785"/>
                </a:solidFill>
                <a:effectLst/>
                <a:uLnTx/>
                <a:uFillTx/>
                <a:latin typeface="Tahoma"/>
                <a:ea typeface="SimSun" pitchFamily="2" charset="-122"/>
              </a:rPr>
              <a:t>Result from infections, malnutrition, or treatments that cause loss or inadequate function of various components of the immune system</a:t>
            </a:r>
          </a:p>
          <a:p>
            <a:pPr marL="742950" marR="0" lvl="1" indent="-285750" algn="l" defTabSz="914400" rtl="0" eaLnBrk="0" fontAlgn="base" latinLnBrk="0" hangingPunct="0">
              <a:lnSpc>
                <a:spcPct val="100000"/>
              </a:lnSpc>
              <a:spcBef>
                <a:spcPct val="20000"/>
              </a:spcBef>
              <a:spcAft>
                <a:spcPct val="0"/>
              </a:spcAft>
              <a:buClrTx/>
              <a:buSzPct val="80000"/>
              <a:buFontTx/>
              <a:buBlip>
                <a:blip r:embed="rId3"/>
              </a:buBlip>
              <a:tabLst/>
              <a:defRPr/>
            </a:pPr>
            <a:r>
              <a:rPr kumimoji="1" lang="en-US" altLang="zh-CN" sz="2400" b="1" i="0" u="none" strike="noStrike" kern="0" cap="none" spc="0" normalizeH="0" baseline="0" noProof="0" dirty="0" smtClean="0">
                <a:ln>
                  <a:noFill/>
                </a:ln>
                <a:solidFill>
                  <a:srgbClr val="342785"/>
                </a:solidFill>
                <a:effectLst/>
                <a:uLnTx/>
                <a:uFillTx/>
                <a:latin typeface="Tahoma"/>
                <a:ea typeface="SimSun" pitchFamily="2" charset="-122"/>
              </a:rPr>
              <a:t>Most common is acquired immunodeficiency syndrome, or </a:t>
            </a:r>
            <a:r>
              <a:rPr kumimoji="1" lang="en-US" altLang="zh-CN" sz="2400" b="1" i="0" u="none" strike="noStrike" kern="0" cap="none" spc="0" normalizeH="0" baseline="0" noProof="0" dirty="0" smtClean="0">
                <a:ln>
                  <a:noFill/>
                </a:ln>
                <a:solidFill>
                  <a:srgbClr val="D60093"/>
                </a:solidFill>
                <a:effectLst/>
                <a:uLnTx/>
                <a:uFillTx/>
                <a:latin typeface="Tahoma"/>
                <a:ea typeface="SimSun" pitchFamily="2" charset="-122"/>
              </a:rPr>
              <a:t>AIDS</a:t>
            </a:r>
          </a:p>
        </p:txBody>
      </p:sp>
    </p:spTree>
    <p:extLst>
      <p:ext uri="{BB962C8B-B14F-4D97-AF65-F5344CB8AC3E}">
        <p14:creationId xmlns:p14="http://schemas.microsoft.com/office/powerpoint/2010/main" val="1043735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a:p>
        </p:txBody>
      </p:sp>
      <p:sp>
        <p:nvSpPr>
          <p:cNvPr id="4" name="Rectangle 2"/>
          <p:cNvSpPr txBox="1">
            <a:spLocks noChangeArrowheads="1"/>
          </p:cNvSpPr>
          <p:nvPr/>
        </p:nvSpPr>
        <p:spPr bwMode="auto">
          <a:xfrm>
            <a:off x="574675" y="-387424"/>
            <a:ext cx="8001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ar-IQ" sz="3800" b="1" i="0" u="none" strike="noStrike" kern="0" cap="none" spc="0" normalizeH="0" baseline="0" noProof="0" dirty="0" smtClean="0">
                <a:ln>
                  <a:noFill/>
                </a:ln>
                <a:solidFill>
                  <a:srgbClr val="000000"/>
                </a:solidFill>
                <a:effectLst/>
                <a:uLnTx/>
                <a:uFillTx/>
                <a:latin typeface="Verdana"/>
              </a:rPr>
              <a:t>Primary Immunodeficiency</a:t>
            </a:r>
          </a:p>
        </p:txBody>
      </p:sp>
      <p:sp>
        <p:nvSpPr>
          <p:cNvPr id="5" name="Rectangle 3"/>
          <p:cNvSpPr txBox="1">
            <a:spLocks noChangeArrowheads="1"/>
          </p:cNvSpPr>
          <p:nvPr/>
        </p:nvSpPr>
        <p:spPr bwMode="auto">
          <a:xfrm>
            <a:off x="566738" y="1178024"/>
            <a:ext cx="8001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469900" marR="0" lvl="0" indent="-469900" algn="l" defTabSz="914400" rtl="0" eaLnBrk="1" fontAlgn="base" latinLnBrk="0" hangingPunct="1">
              <a:lnSpc>
                <a:spcPct val="90000"/>
              </a:lnSpc>
              <a:spcBef>
                <a:spcPct val="20000"/>
              </a:spcBef>
              <a:spcAft>
                <a:spcPct val="0"/>
              </a:spcAft>
              <a:buClr>
                <a:srgbClr val="CC0000"/>
              </a:buClr>
              <a:buSzTx/>
              <a:buFont typeface="Wingdings" pitchFamily="2" charset="2"/>
              <a:buChar char="o"/>
              <a:tabLst/>
              <a:defRPr/>
            </a:pPr>
            <a:r>
              <a:rPr kumimoji="0" lang="en-US" altLang="ar-IQ" sz="2400" b="1" i="0" u="none" strike="noStrike" kern="0" cap="none" spc="0" normalizeH="0" baseline="0" noProof="0" dirty="0" smtClean="0">
                <a:ln>
                  <a:noFill/>
                </a:ln>
                <a:solidFill>
                  <a:srgbClr val="000000"/>
                </a:solidFill>
                <a:effectLst/>
                <a:uLnTx/>
                <a:uFillTx/>
                <a:latin typeface="Verdana"/>
              </a:rPr>
              <a:t>Myeloid lineage</a:t>
            </a:r>
          </a:p>
          <a:p>
            <a:pPr marL="908050" marR="0" lvl="1" indent="-436563" algn="l" defTabSz="914400" rtl="0" eaLnBrk="1" fontAlgn="base" latinLnBrk="0" hangingPunct="1">
              <a:lnSpc>
                <a:spcPct val="90000"/>
              </a:lnSpc>
              <a:spcBef>
                <a:spcPct val="20000"/>
              </a:spcBef>
              <a:spcAft>
                <a:spcPct val="0"/>
              </a:spcAft>
              <a:buClr>
                <a:srgbClr val="CC0000"/>
              </a:buClr>
              <a:buSzTx/>
              <a:buFont typeface="Wingdings" pitchFamily="2" charset="2"/>
              <a:buChar char="n"/>
              <a:tabLst/>
              <a:defRPr/>
            </a:pPr>
            <a:r>
              <a:rPr kumimoji="0" lang="en-US" altLang="ar-IQ" sz="2400" b="1" i="0" u="none" strike="noStrike" kern="0" cap="none" spc="0" normalizeH="0" baseline="0" noProof="0" dirty="0" smtClean="0">
                <a:ln>
                  <a:noFill/>
                </a:ln>
                <a:solidFill>
                  <a:srgbClr val="000000"/>
                </a:solidFill>
                <a:effectLst/>
                <a:uLnTx/>
                <a:uFillTx/>
                <a:latin typeface="Verdana"/>
              </a:rPr>
              <a:t>Congenital agranulocytosis</a:t>
            </a:r>
          </a:p>
          <a:p>
            <a:pPr marL="908050" marR="0" lvl="1" indent="-436563" algn="l" defTabSz="914400" rtl="0" eaLnBrk="1" fontAlgn="base" latinLnBrk="0" hangingPunct="1">
              <a:lnSpc>
                <a:spcPct val="90000"/>
              </a:lnSpc>
              <a:spcBef>
                <a:spcPct val="20000"/>
              </a:spcBef>
              <a:spcAft>
                <a:spcPct val="0"/>
              </a:spcAft>
              <a:buClr>
                <a:srgbClr val="CC0000"/>
              </a:buClr>
              <a:buSzTx/>
              <a:buFont typeface="Wingdings" pitchFamily="2" charset="2"/>
              <a:buChar char="n"/>
              <a:tabLst/>
              <a:defRPr/>
            </a:pPr>
            <a:r>
              <a:rPr kumimoji="0" lang="en-US" altLang="ar-IQ" sz="2400" b="1" i="0" u="none" strike="noStrike" kern="0" cap="none" spc="0" normalizeH="0" baseline="0" noProof="0" dirty="0" smtClean="0">
                <a:ln>
                  <a:noFill/>
                </a:ln>
                <a:solidFill>
                  <a:srgbClr val="000000"/>
                </a:solidFill>
                <a:effectLst/>
                <a:uLnTx/>
                <a:uFillTx/>
                <a:latin typeface="Verdana"/>
              </a:rPr>
              <a:t>Leukocyte-adhesion deficiency</a:t>
            </a:r>
          </a:p>
          <a:p>
            <a:pPr marL="908050" marR="0" lvl="1" indent="-436563" algn="l" defTabSz="914400" rtl="0" eaLnBrk="1" fontAlgn="base" latinLnBrk="0" hangingPunct="1">
              <a:lnSpc>
                <a:spcPct val="90000"/>
              </a:lnSpc>
              <a:spcBef>
                <a:spcPct val="20000"/>
              </a:spcBef>
              <a:spcAft>
                <a:spcPct val="0"/>
              </a:spcAft>
              <a:buClr>
                <a:srgbClr val="CC0000"/>
              </a:buClr>
              <a:buSzTx/>
              <a:buFont typeface="Wingdings" pitchFamily="2" charset="2"/>
              <a:buChar char="n"/>
              <a:tabLst/>
              <a:defRPr/>
            </a:pPr>
            <a:endParaRPr kumimoji="0" lang="en-US" altLang="ar-IQ" sz="2400" b="1" i="0" u="none" strike="noStrike" kern="0" cap="none" spc="0" normalizeH="0" baseline="0" noProof="0" dirty="0" smtClean="0">
              <a:ln>
                <a:noFill/>
              </a:ln>
              <a:solidFill>
                <a:srgbClr val="000000"/>
              </a:solidFill>
              <a:effectLst/>
              <a:uLnTx/>
              <a:uFillTx/>
              <a:latin typeface="Verdana"/>
            </a:endParaRPr>
          </a:p>
          <a:p>
            <a:pPr marL="469900" marR="0" lvl="0" indent="-469900" algn="l" defTabSz="914400" rtl="0" eaLnBrk="1" fontAlgn="base" latinLnBrk="0" hangingPunct="1">
              <a:lnSpc>
                <a:spcPct val="90000"/>
              </a:lnSpc>
              <a:spcBef>
                <a:spcPct val="20000"/>
              </a:spcBef>
              <a:spcAft>
                <a:spcPct val="0"/>
              </a:spcAft>
              <a:buClr>
                <a:srgbClr val="CC0000"/>
              </a:buClr>
              <a:buSzTx/>
              <a:buFont typeface="Wingdings" pitchFamily="2" charset="2"/>
              <a:buChar char="o"/>
              <a:tabLst/>
              <a:defRPr/>
            </a:pPr>
            <a:r>
              <a:rPr kumimoji="0" lang="en-US" altLang="ar-IQ" sz="2400" b="1" i="0" u="none" strike="noStrike" kern="0" cap="none" spc="0" normalizeH="0" baseline="0" noProof="0" dirty="0" smtClean="0">
                <a:ln>
                  <a:noFill/>
                </a:ln>
                <a:solidFill>
                  <a:srgbClr val="000000"/>
                </a:solidFill>
                <a:effectLst/>
                <a:uLnTx/>
                <a:uFillTx/>
                <a:latin typeface="Verdana"/>
              </a:rPr>
              <a:t>Lymphoid lineage</a:t>
            </a:r>
          </a:p>
          <a:p>
            <a:pPr marL="908050" marR="0" lvl="1" indent="-436563" algn="l" defTabSz="914400" rtl="0" eaLnBrk="1" fontAlgn="base" latinLnBrk="0" hangingPunct="1">
              <a:lnSpc>
                <a:spcPct val="90000"/>
              </a:lnSpc>
              <a:spcBef>
                <a:spcPct val="20000"/>
              </a:spcBef>
              <a:spcAft>
                <a:spcPct val="0"/>
              </a:spcAft>
              <a:buClr>
                <a:srgbClr val="CC0000"/>
              </a:buClr>
              <a:buSzTx/>
              <a:buFont typeface="Wingdings" pitchFamily="2" charset="2"/>
              <a:buChar char="n"/>
              <a:tabLst/>
              <a:defRPr/>
            </a:pPr>
            <a:r>
              <a:rPr kumimoji="0" lang="en-US" altLang="ar-IQ" sz="2400" b="1" i="0" u="none" strike="noStrike" kern="0" cap="none" spc="0" normalizeH="0" baseline="0" noProof="0" dirty="0" smtClean="0">
                <a:ln>
                  <a:noFill/>
                </a:ln>
                <a:solidFill>
                  <a:srgbClr val="000000"/>
                </a:solidFill>
                <a:effectLst/>
                <a:uLnTx/>
                <a:uFillTx/>
                <a:latin typeface="Verdana"/>
              </a:rPr>
              <a:t>Severe combined immunodeficiency (SCID)</a:t>
            </a:r>
          </a:p>
          <a:p>
            <a:pPr marL="908050" marR="0" lvl="1" indent="-436563" algn="l" defTabSz="914400" rtl="0" eaLnBrk="1" fontAlgn="base" latinLnBrk="0" hangingPunct="1">
              <a:lnSpc>
                <a:spcPct val="90000"/>
              </a:lnSpc>
              <a:spcBef>
                <a:spcPct val="20000"/>
              </a:spcBef>
              <a:spcAft>
                <a:spcPct val="0"/>
              </a:spcAft>
              <a:buClr>
                <a:srgbClr val="CC0000"/>
              </a:buClr>
              <a:buSzTx/>
              <a:buFont typeface="Wingdings" pitchFamily="2" charset="2"/>
              <a:buChar char="n"/>
              <a:tabLst/>
              <a:defRPr/>
            </a:pPr>
            <a:r>
              <a:rPr kumimoji="0" lang="en-US" altLang="ar-IQ" sz="2400" b="1" i="0" u="none" strike="noStrike" kern="0" cap="none" spc="0" normalizeH="0" baseline="0" noProof="0" dirty="0" smtClean="0">
                <a:ln>
                  <a:noFill/>
                </a:ln>
                <a:solidFill>
                  <a:srgbClr val="000000"/>
                </a:solidFill>
                <a:effectLst/>
                <a:uLnTx/>
                <a:uFillTx/>
                <a:latin typeface="Verdana"/>
              </a:rPr>
              <a:t>B cells</a:t>
            </a:r>
          </a:p>
          <a:p>
            <a:pPr marL="1304925" marR="0" lvl="2" indent="-395288" algn="l" defTabSz="914400" rtl="0" eaLnBrk="1" fontAlgn="base" latinLnBrk="0" hangingPunct="1">
              <a:lnSpc>
                <a:spcPct val="90000"/>
              </a:lnSpc>
              <a:spcBef>
                <a:spcPct val="20000"/>
              </a:spcBef>
              <a:spcAft>
                <a:spcPct val="0"/>
              </a:spcAft>
              <a:buClr>
                <a:srgbClr val="CC0000"/>
              </a:buClr>
              <a:buSzTx/>
              <a:buFont typeface="Wingdings" pitchFamily="2" charset="2"/>
              <a:buChar char="o"/>
              <a:tabLst/>
              <a:defRPr/>
            </a:pPr>
            <a:r>
              <a:rPr kumimoji="0" lang="en-US" altLang="ar-IQ" sz="2000" b="1" i="0" u="none" strike="noStrike" kern="0" cap="none" spc="0" normalizeH="0" baseline="0" noProof="0" dirty="0" smtClean="0">
                <a:ln>
                  <a:noFill/>
                </a:ln>
                <a:solidFill>
                  <a:srgbClr val="000000"/>
                </a:solidFill>
                <a:effectLst/>
                <a:uLnTx/>
                <a:uFillTx/>
                <a:latin typeface="Verdana"/>
              </a:rPr>
              <a:t>Agammaglobulinemia</a:t>
            </a:r>
          </a:p>
          <a:p>
            <a:pPr marL="1304925" marR="0" lvl="2" indent="-395288" algn="l" defTabSz="914400" rtl="0" eaLnBrk="1" fontAlgn="base" latinLnBrk="0" hangingPunct="1">
              <a:lnSpc>
                <a:spcPct val="90000"/>
              </a:lnSpc>
              <a:spcBef>
                <a:spcPct val="20000"/>
              </a:spcBef>
              <a:spcAft>
                <a:spcPct val="0"/>
              </a:spcAft>
              <a:buClr>
                <a:srgbClr val="CC0000"/>
              </a:buClr>
              <a:buSzTx/>
              <a:buFont typeface="Wingdings" pitchFamily="2" charset="2"/>
              <a:buChar char="o"/>
              <a:tabLst/>
              <a:defRPr/>
            </a:pPr>
            <a:r>
              <a:rPr kumimoji="0" lang="en-US" altLang="ar-IQ" sz="2000" b="1" i="0" u="none" strike="noStrike" kern="0" cap="none" spc="0" normalizeH="0" baseline="0" noProof="0" dirty="0" smtClean="0">
                <a:ln>
                  <a:noFill/>
                </a:ln>
                <a:solidFill>
                  <a:srgbClr val="000000"/>
                </a:solidFill>
                <a:effectLst/>
                <a:uLnTx/>
                <a:uFillTx/>
                <a:latin typeface="Verdana"/>
              </a:rPr>
              <a:t>Hypogammaglobulinemia</a:t>
            </a:r>
          </a:p>
          <a:p>
            <a:pPr marL="1304925" marR="0" lvl="2" indent="-395288" algn="l" defTabSz="914400" rtl="0" eaLnBrk="1" fontAlgn="base" latinLnBrk="0" hangingPunct="1">
              <a:lnSpc>
                <a:spcPct val="90000"/>
              </a:lnSpc>
              <a:spcBef>
                <a:spcPct val="20000"/>
              </a:spcBef>
              <a:spcAft>
                <a:spcPct val="0"/>
              </a:spcAft>
              <a:buClr>
                <a:srgbClr val="CC0000"/>
              </a:buClr>
              <a:buSzTx/>
              <a:buFont typeface="Wingdings" pitchFamily="2" charset="2"/>
              <a:buChar char="o"/>
              <a:tabLst/>
              <a:defRPr/>
            </a:pPr>
            <a:r>
              <a:rPr kumimoji="0" lang="en-US" altLang="ar-IQ" sz="2000" b="1" i="0" u="none" strike="noStrike" kern="0" cap="none" spc="0" normalizeH="0" baseline="0" noProof="0" dirty="0" smtClean="0">
                <a:ln>
                  <a:noFill/>
                </a:ln>
                <a:solidFill>
                  <a:srgbClr val="000000"/>
                </a:solidFill>
                <a:effectLst/>
                <a:uLnTx/>
                <a:uFillTx/>
                <a:latin typeface="Verdana"/>
              </a:rPr>
              <a:t>Specific Ig Deficiencies</a:t>
            </a:r>
          </a:p>
          <a:p>
            <a:pPr marL="908050" marR="0" lvl="1" indent="-436563" algn="l" defTabSz="914400" rtl="0" eaLnBrk="1" fontAlgn="base" latinLnBrk="0" hangingPunct="1">
              <a:lnSpc>
                <a:spcPct val="90000"/>
              </a:lnSpc>
              <a:spcBef>
                <a:spcPct val="20000"/>
              </a:spcBef>
              <a:spcAft>
                <a:spcPct val="0"/>
              </a:spcAft>
              <a:buClr>
                <a:srgbClr val="CC0000"/>
              </a:buClr>
              <a:buSzTx/>
              <a:buFont typeface="Wingdings" pitchFamily="2" charset="2"/>
              <a:buChar char="n"/>
              <a:tabLst/>
              <a:defRPr/>
            </a:pPr>
            <a:r>
              <a:rPr kumimoji="0" lang="en-US" altLang="ar-IQ" sz="2400" b="1" i="0" u="none" strike="noStrike" kern="0" cap="none" spc="0" normalizeH="0" baseline="0" noProof="0" dirty="0" smtClean="0">
                <a:ln>
                  <a:noFill/>
                </a:ln>
                <a:solidFill>
                  <a:srgbClr val="000000"/>
                </a:solidFill>
                <a:effectLst/>
                <a:uLnTx/>
                <a:uFillTx/>
                <a:latin typeface="Verdana"/>
              </a:rPr>
              <a:t>T cells</a:t>
            </a:r>
          </a:p>
          <a:p>
            <a:pPr marL="1304925" marR="0" lvl="2" indent="-395288" algn="l" defTabSz="914400" rtl="0" eaLnBrk="1" fontAlgn="base" latinLnBrk="0" hangingPunct="1">
              <a:lnSpc>
                <a:spcPct val="90000"/>
              </a:lnSpc>
              <a:spcBef>
                <a:spcPct val="20000"/>
              </a:spcBef>
              <a:spcAft>
                <a:spcPct val="0"/>
              </a:spcAft>
              <a:buClr>
                <a:srgbClr val="CC0000"/>
              </a:buClr>
              <a:buSzTx/>
              <a:buFont typeface="Wingdings" pitchFamily="2" charset="2"/>
              <a:buChar char="o"/>
              <a:tabLst/>
              <a:defRPr/>
            </a:pPr>
            <a:r>
              <a:rPr kumimoji="0" lang="en-US" altLang="ar-IQ" sz="2000" b="1" i="0" u="none" strike="noStrike" kern="0" cap="none" spc="0" normalizeH="0" baseline="0" noProof="0" dirty="0" smtClean="0">
                <a:ln>
                  <a:noFill/>
                </a:ln>
                <a:solidFill>
                  <a:srgbClr val="000000"/>
                </a:solidFill>
                <a:effectLst/>
                <a:uLnTx/>
                <a:uFillTx/>
                <a:latin typeface="Verdana"/>
              </a:rPr>
              <a:t>DiGeorge Syndrome</a:t>
            </a:r>
          </a:p>
          <a:p>
            <a:pPr marL="1304925" marR="0" lvl="2" indent="-395288" algn="l" defTabSz="914400" rtl="0" eaLnBrk="1" fontAlgn="base" latinLnBrk="0" hangingPunct="1">
              <a:lnSpc>
                <a:spcPct val="90000"/>
              </a:lnSpc>
              <a:spcBef>
                <a:spcPct val="20000"/>
              </a:spcBef>
              <a:spcAft>
                <a:spcPct val="0"/>
              </a:spcAft>
              <a:buClr>
                <a:srgbClr val="CC0000"/>
              </a:buClr>
              <a:buSzTx/>
              <a:buFont typeface="Wingdings" pitchFamily="2" charset="2"/>
              <a:buChar char="o"/>
              <a:tabLst/>
              <a:defRPr/>
            </a:pPr>
            <a:r>
              <a:rPr kumimoji="0" lang="en-US" altLang="ar-IQ" sz="2000" b="1" i="0" u="none" strike="noStrike" kern="0" cap="none" spc="0" normalizeH="0" baseline="0" noProof="0" dirty="0" smtClean="0">
                <a:ln>
                  <a:noFill/>
                </a:ln>
                <a:solidFill>
                  <a:srgbClr val="000000"/>
                </a:solidFill>
                <a:effectLst/>
                <a:uLnTx/>
                <a:uFillTx/>
                <a:latin typeface="Verdana"/>
              </a:rPr>
              <a:t>Wiskott Aldrich Syndrome</a:t>
            </a:r>
          </a:p>
        </p:txBody>
      </p:sp>
    </p:spTree>
    <p:extLst>
      <p:ext uri="{BB962C8B-B14F-4D97-AF65-F5344CB8AC3E}">
        <p14:creationId xmlns:p14="http://schemas.microsoft.com/office/powerpoint/2010/main" val="4254011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a:p>
        </p:txBody>
      </p:sp>
      <p:sp>
        <p:nvSpPr>
          <p:cNvPr id="4" name="Rectangle 3"/>
          <p:cNvSpPr txBox="1">
            <a:spLocks noChangeArrowheads="1"/>
          </p:cNvSpPr>
          <p:nvPr/>
        </p:nvSpPr>
        <p:spPr bwMode="auto">
          <a:xfrm>
            <a:off x="395288" y="1269578"/>
            <a:ext cx="8229600"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ar-IQ" sz="4000" b="1" i="1" u="none" strike="noStrike" kern="1200" cap="none" spc="0" normalizeH="0" baseline="0" noProof="0" dirty="0" smtClean="0">
                <a:ln>
                  <a:noFill/>
                </a:ln>
                <a:solidFill>
                  <a:sysClr val="windowText" lastClr="000000"/>
                </a:solidFill>
                <a:effectLst/>
                <a:uLnTx/>
                <a:uFillTx/>
                <a:latin typeface="Calibri"/>
                <a:cs typeface="Arial"/>
              </a:rPr>
              <a:t>1/ Quantitative </a:t>
            </a:r>
            <a:r>
              <a:rPr kumimoji="0" lang="en-US" altLang="ar-IQ" sz="4000" b="0" i="1" u="none" strike="noStrike" kern="1200" cap="none" spc="0" normalizeH="0" baseline="0" noProof="0" dirty="0" smtClean="0">
                <a:ln>
                  <a:noFill/>
                </a:ln>
                <a:solidFill>
                  <a:sysClr val="windowText" lastClr="000000"/>
                </a:solidFill>
                <a:effectLst/>
                <a:uLnTx/>
                <a:uFillTx/>
                <a:latin typeface="Calibri"/>
                <a:cs typeface="Arial"/>
              </a:rPr>
              <a:t>–</a:t>
            </a:r>
            <a:r>
              <a:rPr kumimoji="0" lang="en-US" altLang="ar-IQ" sz="4000" b="0" i="0" u="none" strike="noStrike" kern="1200" cap="none" spc="0" normalizeH="0" baseline="0" noProof="0" dirty="0" smtClean="0">
                <a:ln>
                  <a:noFill/>
                </a:ln>
                <a:solidFill>
                  <a:sysClr val="windowText" lastClr="000000"/>
                </a:solidFill>
                <a:effectLst/>
                <a:uLnTx/>
                <a:uFillTx/>
                <a:latin typeface="Calibri"/>
                <a:cs typeface="Arial"/>
              </a:rPr>
              <a:t> decreased numbers of granulocytes –neutrophil elastase mutation</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endParaRPr kumimoji="0" lang="en-US" altLang="ar-IQ" sz="4000" b="0" i="0"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ar-IQ" sz="4000" b="1" i="1" u="none" strike="noStrike" kern="1200" cap="none" spc="0" normalizeH="0" baseline="0" noProof="0" dirty="0" smtClean="0">
                <a:ln>
                  <a:noFill/>
                </a:ln>
                <a:solidFill>
                  <a:sysClr val="windowText" lastClr="000000"/>
                </a:solidFill>
                <a:effectLst/>
                <a:uLnTx/>
                <a:uFillTx/>
                <a:latin typeface="Calibri"/>
                <a:cs typeface="Arial"/>
              </a:rPr>
              <a:t>    Congenital chronic agranulocytosis</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endParaRPr kumimoji="0" lang="en-US" altLang="ar-IQ" sz="4000" b="1" i="1"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ar-IQ" sz="4000" b="1" i="1" u="none" strike="noStrike" kern="1200" cap="none" spc="0" normalizeH="0" baseline="0" noProof="0" dirty="0" smtClean="0">
                <a:ln>
                  <a:noFill/>
                </a:ln>
                <a:solidFill>
                  <a:sysClr val="windowText" lastClr="000000"/>
                </a:solidFill>
                <a:effectLst/>
                <a:uLnTx/>
                <a:uFillTx/>
                <a:latin typeface="Calibri"/>
                <a:cs typeface="Arial"/>
              </a:rPr>
              <a:t>    Cyclic agranulocytosis (neutropenia)</a:t>
            </a:r>
            <a:endParaRPr kumimoji="0" lang="cs-CZ" altLang="ar-IQ" sz="4000" b="1" i="1"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altLang="ar-IQ" sz="4000" b="1" i="1"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None/>
              <a:tabLst/>
              <a:defRPr/>
            </a:pPr>
            <a:endParaRPr kumimoji="0" lang="en-US" altLang="ar-IQ" sz="4000" b="0" i="0" u="none" strike="noStrike" kern="1200" cap="none" spc="0" normalizeH="0" baseline="0" noProof="0" dirty="0" smtClean="0">
              <a:ln>
                <a:noFill/>
              </a:ln>
              <a:solidFill>
                <a:sysClr val="windowText" lastClr="000000"/>
              </a:solidFill>
              <a:effectLst/>
              <a:uLnTx/>
              <a:uFillTx/>
              <a:latin typeface="Calibri"/>
              <a:cs typeface="Arial"/>
            </a:endParaRPr>
          </a:p>
        </p:txBody>
      </p:sp>
      <p:sp>
        <p:nvSpPr>
          <p:cNvPr id="5" name="Rectangle 2"/>
          <p:cNvSpPr txBox="1">
            <a:spLocks noChangeArrowheads="1"/>
          </p:cNvSpPr>
          <p:nvPr/>
        </p:nvSpPr>
        <p:spPr bwMode="auto">
          <a:xfrm>
            <a:off x="457200" y="274638"/>
            <a:ext cx="82296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400" b="1" i="1" dirty="0" smtClean="0">
                <a:solidFill>
                  <a:sysClr val="windowText" lastClr="000000"/>
                </a:solidFill>
                <a:latin typeface="Calibri"/>
              </a:rPr>
              <a:t>Myeloid lineage disorders</a:t>
            </a:r>
            <a:r>
              <a:rPr kumimoji="0" lang="en-US" sz="2800" b="1" i="1" u="none" strike="noStrike" kern="1200" cap="none" spc="0" normalizeH="0" baseline="0" noProof="0" dirty="0" smtClean="0">
                <a:ln>
                  <a:noFill/>
                </a:ln>
                <a:solidFill>
                  <a:sysClr val="windowText" lastClr="000000"/>
                </a:solidFill>
                <a:effectLst/>
                <a:uLnTx/>
                <a:uFillTx/>
                <a:latin typeface="Calibri"/>
              </a:rPr>
              <a:t> – phagocytic cell defects</a:t>
            </a:r>
            <a:endParaRPr kumimoji="0" lang="en-US" sz="2800" b="1" i="1" u="none" strike="noStrike" kern="1200" cap="none" spc="0" normalizeH="0" baseline="0" noProof="0" dirty="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503802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lstStyle/>
          <a:p>
            <a:endParaRPr lang="ar-IQ" dirty="0"/>
          </a:p>
        </p:txBody>
      </p:sp>
      <p:sp>
        <p:nvSpPr>
          <p:cNvPr id="4" name="Rectangle 3"/>
          <p:cNvSpPr txBox="1">
            <a:spLocks noChangeArrowheads="1"/>
          </p:cNvSpPr>
          <p:nvPr/>
        </p:nvSpPr>
        <p:spPr bwMode="auto">
          <a:xfrm>
            <a:off x="323850" y="-315416"/>
            <a:ext cx="8424863"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80000"/>
              </a:lnSpc>
              <a:spcBef>
                <a:spcPct val="20000"/>
              </a:spcBef>
              <a:spcAft>
                <a:spcPct val="0"/>
              </a:spcAft>
              <a:buClrTx/>
              <a:buSzTx/>
              <a:buFontTx/>
              <a:buNone/>
              <a:tabLst/>
              <a:defRPr/>
            </a:pPr>
            <a:endParaRPr kumimoji="0" lang="en-US" altLang="ar-IQ" b="1" i="1"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80000"/>
              </a:lnSpc>
              <a:spcBef>
                <a:spcPct val="20000"/>
              </a:spcBef>
              <a:spcAft>
                <a:spcPct val="0"/>
              </a:spcAft>
              <a:buClrTx/>
              <a:buSzTx/>
              <a:buFontTx/>
              <a:buNone/>
              <a:tabLst/>
              <a:defRPr/>
            </a:pPr>
            <a:r>
              <a:rPr kumimoji="0" lang="cs-CZ" altLang="ar-IQ" b="1" i="1" u="none" strike="noStrike" kern="1200" cap="none" spc="0" normalizeH="0" baseline="0" noProof="0" dirty="0" smtClean="0">
                <a:ln>
                  <a:noFill/>
                </a:ln>
                <a:solidFill>
                  <a:sysClr val="windowText" lastClr="000000"/>
                </a:solidFill>
                <a:effectLst/>
                <a:uLnTx/>
                <a:uFillTx/>
                <a:latin typeface="Calibri"/>
                <a:cs typeface="Arial"/>
              </a:rPr>
              <a:t>2/ Qualitative </a:t>
            </a:r>
            <a:r>
              <a:rPr kumimoji="0" lang="cs-CZ" altLang="ar-IQ" b="0" i="0" u="none" strike="noStrike" kern="1200" cap="none" spc="0" normalizeH="0" baseline="0" noProof="0" dirty="0" smtClean="0">
                <a:ln>
                  <a:noFill/>
                </a:ln>
                <a:solidFill>
                  <a:sysClr val="windowText" lastClr="000000"/>
                </a:solidFill>
                <a:effectLst/>
                <a:uLnTx/>
                <a:uFillTx/>
                <a:latin typeface="Calibri"/>
                <a:cs typeface="Arial"/>
              </a:rPr>
              <a:t>– phagoc</a:t>
            </a: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y</a:t>
            </a:r>
            <a:r>
              <a:rPr kumimoji="0" lang="cs-CZ" altLang="ar-IQ" b="0" i="0" u="none" strike="noStrike" kern="1200" cap="none" spc="0" normalizeH="0" baseline="0" noProof="0" dirty="0" smtClean="0">
                <a:ln>
                  <a:noFill/>
                </a:ln>
                <a:solidFill>
                  <a:sysClr val="windowText" lastClr="000000"/>
                </a:solidFill>
                <a:effectLst/>
                <a:uLnTx/>
                <a:uFillTx/>
                <a:latin typeface="Calibri"/>
                <a:cs typeface="Arial"/>
              </a:rPr>
              <a:t>tes fun</a:t>
            </a: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ctional disorders</a:t>
            </a:r>
            <a:r>
              <a:rPr kumimoji="0" lang="cs-CZ" altLang="ar-IQ" b="0" i="0" u="none" strike="noStrike" kern="1200" cap="none" spc="0" normalizeH="0" baseline="0" noProof="0" dirty="0" smtClean="0">
                <a:ln>
                  <a:noFill/>
                </a:ln>
                <a:solidFill>
                  <a:sysClr val="windowText" lastClr="000000"/>
                </a:solidFill>
                <a:effectLst/>
                <a:uLnTx/>
                <a:uFillTx/>
                <a:latin typeface="Calibri"/>
                <a:cs typeface="Arial"/>
              </a:rPr>
              <a:t>, </a:t>
            </a: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various enzyme deficits</a:t>
            </a:r>
            <a:r>
              <a:rPr kumimoji="0" lang="cs-CZ" altLang="ar-IQ" b="0" i="0" u="none" strike="noStrike" kern="1200" cap="none" spc="0" normalizeH="0" baseline="0" noProof="0" dirty="0" smtClean="0">
                <a:ln>
                  <a:noFill/>
                </a:ln>
                <a:solidFill>
                  <a:sysClr val="windowText" lastClr="000000"/>
                </a:solidFill>
                <a:effectLst/>
                <a:uLnTx/>
                <a:uFillTx/>
                <a:latin typeface="Calibri"/>
                <a:cs typeface="Arial"/>
              </a:rPr>
              <a:t>, </a:t>
            </a: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inability of phagocytes to degrade the ingested material</a:t>
            </a:r>
          </a:p>
          <a:p>
            <a:pPr marL="342900" marR="0" lvl="0" indent="-342900" algn="l" defTabSz="914400" rtl="0" eaLnBrk="1" fontAlgn="base" latinLnBrk="0" hangingPunct="1">
              <a:lnSpc>
                <a:spcPct val="80000"/>
              </a:lnSpc>
              <a:spcBef>
                <a:spcPct val="20000"/>
              </a:spcBef>
              <a:spcAft>
                <a:spcPct val="0"/>
              </a:spcAft>
              <a:buClrTx/>
              <a:buSzTx/>
              <a:buFontTx/>
              <a:buNone/>
              <a:tabLst/>
              <a:defRPr/>
            </a:pPr>
            <a:endParaRPr lang="en-US" altLang="ar-IQ" b="1" dirty="0">
              <a:solidFill>
                <a:sysClr val="windowText" lastClr="000000"/>
              </a:solidFill>
              <a:latin typeface="Calibri"/>
              <a:cs typeface="Arial"/>
            </a:endParaRPr>
          </a:p>
          <a:p>
            <a:pPr marL="342900" marR="0" lvl="0" indent="-342900" algn="l" defTabSz="914400" rtl="0" eaLnBrk="1" fontAlgn="base" latinLnBrk="0" hangingPunct="1">
              <a:lnSpc>
                <a:spcPct val="80000"/>
              </a:lnSpc>
              <a:spcBef>
                <a:spcPct val="20000"/>
              </a:spcBef>
              <a:spcAft>
                <a:spcPct val="0"/>
              </a:spcAft>
              <a:buClrTx/>
              <a:buSzTx/>
              <a:buFontTx/>
              <a:buNone/>
              <a:tabLst/>
              <a:defRPr/>
            </a:pPr>
            <a:r>
              <a:rPr kumimoji="0" lang="en-US" altLang="ar-IQ" b="1" i="1" u="none" strike="noStrike" kern="1200" cap="none" spc="0" normalizeH="0" baseline="0" noProof="0" dirty="0" smtClean="0">
                <a:ln>
                  <a:noFill/>
                </a:ln>
                <a:solidFill>
                  <a:sysClr val="windowText" lastClr="000000"/>
                </a:solidFill>
                <a:effectLst/>
                <a:uLnTx/>
                <a:uFillTx/>
                <a:latin typeface="Calibri"/>
                <a:cs typeface="Arial"/>
              </a:rPr>
              <a:t>Chronic Granulomatous Disease (CGD)</a:t>
            </a:r>
            <a:endParaRPr kumimoji="0" lang="cs-CZ" altLang="ar-IQ" b="1" i="1"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Approximately in </a:t>
            </a:r>
            <a:r>
              <a:rPr kumimoji="0" lang="cs-CZ" altLang="ar-IQ" b="0" i="0" u="none" strike="noStrike" kern="1200" cap="none" spc="0" normalizeH="0" baseline="0" noProof="0" dirty="0" smtClean="0">
                <a:ln>
                  <a:noFill/>
                </a:ln>
                <a:solidFill>
                  <a:sysClr val="windowText" lastClr="000000"/>
                </a:solidFill>
                <a:effectLst/>
                <a:uLnTx/>
                <a:uFillTx/>
                <a:latin typeface="Calibri"/>
                <a:cs typeface="Arial"/>
              </a:rPr>
              <a:t>60% X</a:t>
            </a: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-linked </a:t>
            </a: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Enzymatic inability to generate toxic oxygen metabolites (H2O2) during oxygen consumption) - result of defect in neutrophilic cytochrome b (part of complex containing NADPH oxidase)</a:t>
            </a: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Inability to kill bacteria such as S</a:t>
            </a:r>
            <a:r>
              <a:rPr kumimoji="0" lang="cs-CZ" altLang="ar-IQ" b="0" i="0" u="none" strike="noStrike" kern="1200" cap="none" spc="0" normalizeH="0" baseline="0" noProof="0" dirty="0" smtClean="0">
                <a:ln>
                  <a:noFill/>
                </a:ln>
                <a:solidFill>
                  <a:sysClr val="windowText" lastClr="000000"/>
                </a:solidFill>
                <a:effectLst/>
                <a:uLnTx/>
                <a:uFillTx/>
                <a:latin typeface="Calibri"/>
                <a:cs typeface="Arial"/>
              </a:rPr>
              <a:t>taph</a:t>
            </a: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 aureus, Pseud.aeruginosa that produce catalase</a:t>
            </a:r>
            <a:endParaRPr kumimoji="0" lang="cs-CZ" altLang="ar-IQ" b="0" i="0"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Clinical features: granulomas </a:t>
            </a:r>
            <a:r>
              <a:rPr kumimoji="0" lang="cs-CZ" altLang="ar-IQ" b="0" i="0" u="none" strike="noStrike" kern="1200" cap="none" spc="0" normalizeH="0" baseline="0" noProof="0" dirty="0" smtClean="0">
                <a:ln>
                  <a:noFill/>
                </a:ln>
                <a:solidFill>
                  <a:sysClr val="windowText" lastClr="000000"/>
                </a:solidFill>
                <a:effectLst/>
                <a:uLnTx/>
                <a:uFillTx/>
                <a:latin typeface="Calibri"/>
                <a:cs typeface="Arial"/>
              </a:rPr>
              <a:t>of skin,</a:t>
            </a: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 organs</a:t>
            </a:r>
            <a:endParaRPr kumimoji="0" lang="cs-CZ" altLang="ar-IQ" b="0" i="0"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Char char="•"/>
              <a:tabLst/>
              <a:defRPr/>
            </a:pPr>
            <a:r>
              <a:rPr kumimoji="0" lang="en-US" altLang="ar-IQ" b="0" i="0" u="none" strike="noStrike" kern="1200" cap="none" spc="0" normalizeH="0" baseline="0" noProof="0" dirty="0" smtClean="0">
                <a:ln>
                  <a:noFill/>
                </a:ln>
                <a:solidFill>
                  <a:sysClr val="windowText" lastClr="000000"/>
                </a:solidFill>
                <a:effectLst/>
                <a:uLnTx/>
                <a:uFillTx/>
                <a:latin typeface="Calibri"/>
                <a:cs typeface="Arial"/>
              </a:rPr>
              <a:t>Treatment: long-term antibiotic administration</a:t>
            </a:r>
            <a:endParaRPr kumimoji="0" lang="cs-CZ" altLang="ar-IQ" b="0" i="0" u="none" strike="noStrike" kern="1200" cap="none" spc="0" normalizeH="0" baseline="0" noProof="0" dirty="0" smtClean="0">
              <a:ln>
                <a:noFill/>
              </a:ln>
              <a:solidFill>
                <a:sysClr val="windowText" lastClr="000000"/>
              </a:solidFill>
              <a:effectLst/>
              <a:uLnTx/>
              <a:uFillTx/>
              <a:latin typeface="Calibri"/>
              <a:cs typeface="Arial"/>
            </a:endParaRPr>
          </a:p>
          <a:p>
            <a:pPr marL="342900" marR="0" lvl="0" indent="-342900" algn="l" defTabSz="914400" rtl="0" eaLnBrk="1" fontAlgn="base" latinLnBrk="0" hangingPunct="1">
              <a:lnSpc>
                <a:spcPct val="80000"/>
              </a:lnSpc>
              <a:spcBef>
                <a:spcPct val="20000"/>
              </a:spcBef>
              <a:spcAft>
                <a:spcPct val="0"/>
              </a:spcAft>
              <a:buClrTx/>
              <a:buSzTx/>
              <a:buFont typeface="Arial" pitchFamily="34" charset="0"/>
              <a:buNone/>
              <a:tabLst/>
              <a:defRPr/>
            </a:pPr>
            <a:endParaRPr kumimoji="0" lang="en-US" altLang="ar-IQ" b="1" i="0" u="none" strike="noStrike" kern="1200" cap="none" spc="0" normalizeH="0" baseline="0" noProof="0" dirty="0" smtClean="0">
              <a:ln>
                <a:noFill/>
              </a:ln>
              <a:solidFill>
                <a:sysClr val="windowText" lastClr="000000"/>
              </a:solidFill>
              <a:effectLst/>
              <a:uLnTx/>
              <a:uFillTx/>
              <a:latin typeface="Calibri"/>
              <a:cs typeface="Arial"/>
            </a:endParaRPr>
          </a:p>
        </p:txBody>
      </p:sp>
    </p:spTree>
    <p:extLst>
      <p:ext uri="{BB962C8B-B14F-4D97-AF65-F5344CB8AC3E}">
        <p14:creationId xmlns:p14="http://schemas.microsoft.com/office/powerpoint/2010/main" val="186931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a:spLocks noGrp="1"/>
          </p:cNvSpPr>
          <p:nvPr>
            <p:ph idx="1"/>
          </p:nvPr>
        </p:nvSpPr>
        <p:spPr>
          <a:xfrm>
            <a:off x="457200" y="332656"/>
            <a:ext cx="8229600" cy="4937760"/>
          </a:xfrm>
        </p:spPr>
        <p:txBody>
          <a:bodyPr>
            <a:noAutofit/>
          </a:bodyPr>
          <a:lstStyle/>
          <a:p>
            <a:pPr algn="l"/>
            <a:r>
              <a:rPr lang="en-US" sz="4000" b="1" dirty="0"/>
              <a:t>Another example of primary phagocyte def. are disorders of phagocyte migration because of failure to express adhesion molecules results in the  inability of phagocytes to exit(go out) of blood stream. They cause recurrent bacterial infections &amp;sites of infection lack pus or </a:t>
            </a:r>
            <a:r>
              <a:rPr lang="en-US" sz="4000" b="1" dirty="0" smtClean="0"/>
              <a:t>neutrophils infiltration.</a:t>
            </a:r>
            <a:endParaRPr lang="ar-IQ" sz="4000" b="1" dirty="0"/>
          </a:p>
        </p:txBody>
      </p:sp>
    </p:spTree>
    <p:extLst>
      <p:ext uri="{BB962C8B-B14F-4D97-AF65-F5344CB8AC3E}">
        <p14:creationId xmlns:p14="http://schemas.microsoft.com/office/powerpoint/2010/main" val="6382658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ساسية">
  <a:themeElements>
    <a:clrScheme name="أساسية">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أساسي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1270</TotalTime>
  <Words>1025</Words>
  <Application>Microsoft Office PowerPoint</Application>
  <PresentationFormat>عرض على الشاشة (3:4)‏</PresentationFormat>
  <Paragraphs>139</Paragraphs>
  <Slides>29</Slides>
  <Notes>0</Notes>
  <HiddenSlides>0</HiddenSlides>
  <MMClips>0</MMClips>
  <ScaleCrop>false</ScaleCrop>
  <HeadingPairs>
    <vt:vector size="4" baseType="variant">
      <vt:variant>
        <vt:lpstr>نسق</vt:lpstr>
      </vt:variant>
      <vt:variant>
        <vt:i4>1</vt:i4>
      </vt:variant>
      <vt:variant>
        <vt:lpstr>عناوين الشرائح</vt:lpstr>
      </vt:variant>
      <vt:variant>
        <vt:i4>29</vt:i4>
      </vt:variant>
    </vt:vector>
  </HeadingPairs>
  <TitlesOfParts>
    <vt:vector size="30" baseType="lpstr">
      <vt:lpstr>أساسية</vt:lpstr>
      <vt:lpstr>Lecture-2 clinical immunology     immune  deficiency </vt:lpstr>
      <vt:lpstr>Mechanisms of Immunodeficiency</vt:lpstr>
      <vt:lpstr>عرض تقديمي في PowerPoint</vt:lpstr>
      <vt:lpstr>Features of immunodeficiency diseases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SEVERE COMBINED IMMUNODEFICENCY</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T-cell disorders</vt:lpstr>
      <vt:lpstr>عرض تقديمي في PowerPoint</vt:lpstr>
      <vt:lpstr>عرض تقديمي في PowerPoint</vt:lpstr>
      <vt:lpstr>عرض تقديمي في PowerPoint</vt:lpstr>
      <vt:lpstr>Causes of secondary immune deficiency</vt:lpstr>
      <vt:lpstr>عرض تقديمي في PowerPoint</vt:lpstr>
      <vt:lpstr>Warning signs of immune deficiency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Lecture-2 clinical immunology</dc:title>
  <dc:creator>مركز الذرى</dc:creator>
  <cp:lastModifiedBy>الهدى</cp:lastModifiedBy>
  <cp:revision>43</cp:revision>
  <dcterms:created xsi:type="dcterms:W3CDTF">2014-02-10T12:00:46Z</dcterms:created>
  <dcterms:modified xsi:type="dcterms:W3CDTF">2016-10-03T20:42:29Z</dcterms:modified>
</cp:coreProperties>
</file>