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sldIdLst>
    <p:sldId id="256" r:id="rId2"/>
    <p:sldId id="261" r:id="rId3"/>
    <p:sldId id="297" r:id="rId4"/>
    <p:sldId id="268" r:id="rId5"/>
    <p:sldId id="269" r:id="rId6"/>
    <p:sldId id="298" r:id="rId7"/>
    <p:sldId id="272" r:id="rId8"/>
    <p:sldId id="299" r:id="rId9"/>
    <p:sldId id="300" r:id="rId10"/>
    <p:sldId id="301" r:id="rId11"/>
    <p:sldId id="302" r:id="rId12"/>
    <p:sldId id="304" r:id="rId13"/>
    <p:sldId id="303" r:id="rId14"/>
    <p:sldId id="306" r:id="rId15"/>
    <p:sldId id="307" r:id="rId16"/>
    <p:sldId id="308" r:id="rId17"/>
    <p:sldId id="309" r:id="rId18"/>
    <p:sldId id="310" r:id="rId19"/>
    <p:sldId id="311" r:id="rId20"/>
    <p:sldId id="312" r:id="rId21"/>
    <p:sldId id="313" r:id="rId22"/>
    <p:sldId id="266" r:id="rId23"/>
  </p:sldIdLst>
  <p:sldSz cx="18288000" cy="10287000"/>
  <p:notesSz cx="6858000" cy="9144000"/>
  <p:embeddedFontLst>
    <p:embeddedFont>
      <p:font typeface="Arial Black" panose="020B0A04020102020204" pitchFamily="34" charset="0"/>
      <p:bold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Montserrat Classic" panose="020B0604020202020204" charset="0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87AADD"/>
    <a:srgbClr val="A0BC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756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A20D20-803F-4EDE-A435-9246A689CBD3}" type="datetimeFigureOut">
              <a:rPr lang="en-GB" smtClean="0"/>
              <a:t>19/02/2021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1A8E92-E66D-427F-B18C-B7332A2907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54863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A8E92-E66D-427F-B18C-B7332A2907AE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25660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13639800" y="-1"/>
            <a:ext cx="5103223" cy="10287001"/>
          </a:xfrm>
          <a:prstGeom prst="rect">
            <a:avLst/>
          </a:prstGeom>
          <a:solidFill>
            <a:srgbClr val="87AADD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endParaRPr lang="en-GB" dirty="0"/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 l="2441" b="3117"/>
          <a:stretch>
            <a:fillRect/>
          </a:stretch>
        </p:blipFill>
        <p:spPr>
          <a:xfrm>
            <a:off x="0" y="6004383"/>
            <a:ext cx="5154374" cy="4282617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0" y="1503052"/>
            <a:ext cx="13566126" cy="40010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413"/>
              </a:lnSpc>
            </a:pPr>
            <a:r>
              <a:rPr lang="en-GB" sz="9642" spc="674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White &amp; Red Lesions of The Oral Mucosa</a:t>
            </a:r>
            <a:endParaRPr lang="en-US" sz="9642" spc="674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4876800" y="7035515"/>
            <a:ext cx="8689325" cy="1919308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79"/>
              </a:lnSpc>
            </a:pPr>
            <a:r>
              <a:rPr lang="en-US" sz="2700" spc="189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By:</a:t>
            </a:r>
          </a:p>
          <a:p>
            <a:pPr>
              <a:lnSpc>
                <a:spcPts val="3779"/>
              </a:lnSpc>
            </a:pPr>
            <a:r>
              <a:rPr lang="en-US" sz="2700" spc="189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Dr. Ahmed Salih Khudhur</a:t>
            </a:r>
            <a:br>
              <a:rPr lang="en-US" sz="2700" spc="189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</a:br>
            <a:r>
              <a:rPr lang="en-US" sz="2700" spc="189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BDS, MSc, PhD Newcastle University/ UK</a:t>
            </a:r>
          </a:p>
          <a:p>
            <a:pPr>
              <a:lnSpc>
                <a:spcPts val="3779"/>
              </a:lnSpc>
            </a:pPr>
            <a:r>
              <a:rPr lang="ar-IQ" sz="2800" b="1" spc="189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دكتور احمد صالح خضر</a:t>
            </a:r>
            <a:endParaRPr lang="en-US" sz="2800" b="1" spc="189" dirty="0">
              <a:solidFill>
                <a:schemeClr val="tx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3676635" y="145588"/>
            <a:ext cx="5029551" cy="2776950"/>
            <a:chOff x="13258448" y="145588"/>
            <a:chExt cx="5029551" cy="277695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7003034" y="145588"/>
              <a:ext cx="1284965" cy="1284965"/>
            </a:xfrm>
            <a:prstGeom prst="rect">
              <a:avLst/>
            </a:prstGeom>
          </p:spPr>
        </p:pic>
        <p:sp>
          <p:nvSpPr>
            <p:cNvPr id="5" name="AutoShape 5"/>
            <p:cNvSpPr/>
            <p:nvPr/>
          </p:nvSpPr>
          <p:spPr>
            <a:xfrm>
              <a:off x="14775094" y="2400300"/>
              <a:ext cx="1799783" cy="28955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2">
                  <a:lumMod val="75000"/>
                </a:schemeClr>
              </a:solidFill>
            </a:ln>
          </p:spPr>
        </p:sp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3258448" y="145588"/>
              <a:ext cx="1344028" cy="1344028"/>
            </a:xfrm>
            <a:prstGeom prst="rect">
              <a:avLst/>
            </a:prstGeom>
          </p:spPr>
        </p:pic>
        <p:sp>
          <p:nvSpPr>
            <p:cNvPr id="9" name="TextBox 9"/>
            <p:cNvSpPr txBox="1"/>
            <p:nvPr/>
          </p:nvSpPr>
          <p:spPr>
            <a:xfrm>
              <a:off x="13930462" y="1491370"/>
              <a:ext cx="3489047" cy="6210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520"/>
                </a:lnSpc>
              </a:pPr>
              <a:r>
                <a:rPr lang="en-US" sz="1800" b="1" spc="197" dirty="0">
                  <a:solidFill>
                    <a:schemeClr val="tx2">
                      <a:lumMod val="75000"/>
                    </a:schemeClr>
                  </a:solidFill>
                  <a:latin typeface="Montserrat Classic"/>
                </a:rPr>
                <a:t>UNIVERSITY OF MOSUL</a:t>
              </a:r>
            </a:p>
            <a:p>
              <a:pPr algn="r">
                <a:lnSpc>
                  <a:spcPts val="2520"/>
                </a:lnSpc>
              </a:pPr>
              <a:r>
                <a:rPr lang="en-US" sz="1800" b="1" spc="197" dirty="0">
                  <a:solidFill>
                    <a:schemeClr val="tx2">
                      <a:lumMod val="75000"/>
                    </a:schemeClr>
                  </a:solidFill>
                  <a:latin typeface="Montserrat Classic"/>
                </a:rPr>
                <a:t>COLLEGE OF DENTISTRY</a:t>
              </a:r>
            </a:p>
          </p:txBody>
        </p:sp>
        <p:sp>
          <p:nvSpPr>
            <p:cNvPr id="11" name="TextBox 9"/>
            <p:cNvSpPr txBox="1"/>
            <p:nvPr/>
          </p:nvSpPr>
          <p:spPr>
            <a:xfrm>
              <a:off x="14337980" y="2601937"/>
              <a:ext cx="2796815" cy="32060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520"/>
                </a:lnSpc>
              </a:pPr>
              <a:r>
                <a:rPr lang="en-US" sz="3200" b="1" spc="197" dirty="0">
                  <a:solidFill>
                    <a:schemeClr val="tx2">
                      <a:lumMod val="75000"/>
                    </a:schemeClr>
                  </a:solidFill>
                  <a:latin typeface="Montserrat Classic"/>
                </a:rPr>
                <a:t>2020-2021</a:t>
              </a:r>
            </a:p>
          </p:txBody>
        </p:sp>
      </p:grpSp>
      <p:sp>
        <p:nvSpPr>
          <p:cNvPr id="12" name="TextBox 9"/>
          <p:cNvSpPr txBox="1"/>
          <p:nvPr/>
        </p:nvSpPr>
        <p:spPr>
          <a:xfrm>
            <a:off x="14249281" y="7739169"/>
            <a:ext cx="3687782" cy="19697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200" b="1" spc="197" dirty="0">
                <a:solidFill>
                  <a:schemeClr val="tx2">
                    <a:lumMod val="75000"/>
                  </a:schemeClr>
                </a:solidFill>
                <a:latin typeface="Montserrat Classic"/>
              </a:rPr>
              <a:t>Department of Oral and Maxillofacial Surgery</a:t>
            </a:r>
          </a:p>
        </p:txBody>
      </p:sp>
      <p:sp>
        <p:nvSpPr>
          <p:cNvPr id="13" name="TextBox 9"/>
          <p:cNvSpPr txBox="1"/>
          <p:nvPr/>
        </p:nvSpPr>
        <p:spPr>
          <a:xfrm>
            <a:off x="914400" y="471922"/>
            <a:ext cx="3687782" cy="8130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3200" b="1" spc="197" dirty="0">
                <a:solidFill>
                  <a:srgbClr val="FFFFFF"/>
                </a:solidFill>
                <a:latin typeface="Montserrat Classic"/>
              </a:rPr>
              <a:t>Department of:</a:t>
            </a:r>
          </a:p>
          <a:p>
            <a:pPr algn="ctr"/>
            <a:r>
              <a:rPr lang="en-US" sz="3200" b="1" spc="197" dirty="0">
                <a:solidFill>
                  <a:srgbClr val="FFFFFF"/>
                </a:solidFill>
                <a:latin typeface="Montserrat Classic"/>
              </a:rPr>
              <a:t>HERE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94B8DF0-328E-4D5D-BABE-86515C736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55" y="67424"/>
            <a:ext cx="18274145" cy="11430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Drug reactions- Lichenoid drug reaction</a:t>
            </a:r>
            <a:endParaRPr lang="en-GB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E9837AB-6774-4CA2-B350-955872641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28700"/>
            <a:ext cx="18288000" cy="9190877"/>
          </a:xfrm>
        </p:spPr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lang="en-GB" sz="2800" b="1" u="sng" dirty="0">
              <a:solidFill>
                <a:srgbClr val="1F497D">
                  <a:lumMod val="75000"/>
                </a:srgb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sng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lang="en-GB" sz="2800" b="1" u="sng" dirty="0">
              <a:solidFill>
                <a:srgbClr val="1F497D">
                  <a:lumMod val="75000"/>
                </a:srgb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sng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lang="en-GB" sz="2800" b="1" u="sng" dirty="0">
              <a:solidFill>
                <a:srgbClr val="1F497D">
                  <a:lumMod val="75000"/>
                </a:srgb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lang="en-GB" sz="2800" b="1" u="sng" dirty="0">
              <a:solidFill>
                <a:srgbClr val="1F497D">
                  <a:lumMod val="75000"/>
                </a:srgb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sng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lang="en-GB" sz="2800" b="1" u="sng" dirty="0">
              <a:solidFill>
                <a:srgbClr val="1F497D">
                  <a:lumMod val="75000"/>
                </a:srgb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sng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sng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529DFD-4BBE-4EE0-B502-6055E237393D}"/>
              </a:ext>
            </a:extLst>
          </p:cNvPr>
          <p:cNvSpPr txBox="1"/>
          <p:nvPr/>
        </p:nvSpPr>
        <p:spPr>
          <a:xfrm>
            <a:off x="13855" y="2438628"/>
            <a:ext cx="10991288" cy="25125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 rtl="0">
              <a:lnSpc>
                <a:spcPct val="70000"/>
              </a:lnSpc>
              <a:buClr>
                <a:srgbClr val="1F497D"/>
              </a:buClr>
              <a:buNone/>
            </a:pPr>
            <a:r>
              <a:rPr lang="en-GB" sz="32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Lichenoid reaction to gold salts used for treatment for</a:t>
            </a:r>
          </a:p>
          <a:p>
            <a:pPr marL="0" indent="0" algn="l" rtl="0">
              <a:lnSpc>
                <a:spcPct val="70000"/>
              </a:lnSpc>
              <a:buClr>
                <a:srgbClr val="1F497D"/>
              </a:buClr>
              <a:buNone/>
            </a:pPr>
            <a:endParaRPr lang="en-GB" sz="32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 rtl="0">
              <a:lnSpc>
                <a:spcPct val="70000"/>
              </a:lnSpc>
              <a:buClr>
                <a:srgbClr val="1F497D"/>
              </a:buClr>
              <a:buNone/>
            </a:pPr>
            <a:r>
              <a:rPr lang="en-GB" sz="32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rheumatoid arthritis. </a:t>
            </a:r>
          </a:p>
          <a:p>
            <a:pPr marL="0" indent="0" algn="l" rtl="0">
              <a:lnSpc>
                <a:spcPct val="70000"/>
              </a:lnSpc>
              <a:buClr>
                <a:srgbClr val="1F497D"/>
              </a:buClr>
              <a:buNone/>
            </a:pPr>
            <a:endParaRPr lang="en-GB" sz="32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 rtl="0">
              <a:lnSpc>
                <a:spcPct val="70000"/>
              </a:lnSpc>
              <a:buClr>
                <a:srgbClr val="1F497D"/>
              </a:buClr>
              <a:buNone/>
            </a:pPr>
            <a:r>
              <a:rPr lang="en-GB" sz="32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is an extensive ulceration of the dorsal surface of </a:t>
            </a:r>
          </a:p>
          <a:p>
            <a:pPr marL="0" indent="0" algn="l" rtl="0">
              <a:lnSpc>
                <a:spcPct val="70000"/>
              </a:lnSpc>
              <a:buClr>
                <a:srgbClr val="1F497D"/>
              </a:buClr>
              <a:buNone/>
            </a:pPr>
            <a:endParaRPr lang="en-GB" sz="32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 rtl="0">
              <a:lnSpc>
                <a:spcPct val="70000"/>
              </a:lnSpc>
              <a:buClr>
                <a:srgbClr val="1F497D"/>
              </a:buClr>
              <a:buNone/>
            </a:pPr>
            <a:r>
              <a:rPr lang="en-GB" sz="32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tongue with atrophy and keratosis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97BD08E2-F1BC-4F4B-806C-80822CDEE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7600" y="1386379"/>
            <a:ext cx="6737943" cy="8475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93192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94B8DF0-328E-4D5D-BABE-86515C736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55" y="67424"/>
            <a:ext cx="18274145" cy="1143000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Drug reactions-Stomatitis </a:t>
            </a:r>
            <a:r>
              <a:rPr lang="en-GB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venenata</a:t>
            </a:r>
            <a:r>
              <a:rPr lang="en-GB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 contact stomatitis-allergic stomatitis- stomatitis medicamentosa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E9837AB-6774-4CA2-B350-955872641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28700"/>
            <a:ext cx="18288000" cy="9190877"/>
          </a:xfrm>
        </p:spPr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lang="en-GB" sz="2800" b="1" u="sng" dirty="0">
              <a:solidFill>
                <a:srgbClr val="1F497D">
                  <a:lumMod val="75000"/>
                </a:srgb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sng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lang="en-GB" sz="2800" b="1" u="sng" dirty="0">
              <a:solidFill>
                <a:srgbClr val="1F497D">
                  <a:lumMod val="75000"/>
                </a:srgb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sng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lang="en-GB" sz="2800" b="1" u="sng" dirty="0">
              <a:solidFill>
                <a:srgbClr val="1F497D">
                  <a:lumMod val="75000"/>
                </a:srgb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lang="en-GB" sz="2800" b="1" u="sng" dirty="0">
              <a:solidFill>
                <a:srgbClr val="1F497D">
                  <a:lumMod val="75000"/>
                </a:srgb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sng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lang="en-GB" sz="2800" b="1" u="sng" dirty="0">
              <a:solidFill>
                <a:srgbClr val="1F497D">
                  <a:lumMod val="75000"/>
                </a:srgb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sng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sng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529DFD-4BBE-4EE0-B502-6055E237393D}"/>
              </a:ext>
            </a:extLst>
          </p:cNvPr>
          <p:cNvSpPr txBox="1"/>
          <p:nvPr/>
        </p:nvSpPr>
        <p:spPr>
          <a:xfrm>
            <a:off x="0" y="1329704"/>
            <a:ext cx="10991288" cy="56149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 rtl="0">
              <a:lnSpc>
                <a:spcPct val="70000"/>
              </a:lnSpc>
              <a:buClr>
                <a:srgbClr val="1F497D"/>
              </a:buClr>
              <a:buNone/>
            </a:pPr>
            <a:endParaRPr lang="en-GB" sz="32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 rtl="0">
              <a:lnSpc>
                <a:spcPct val="70000"/>
              </a:lnSpc>
              <a:buClr>
                <a:srgbClr val="1F497D"/>
              </a:buClr>
              <a:buFont typeface="Wingdings" panose="05000000000000000000" pitchFamily="2" charset="2"/>
              <a:buChar char="Ø"/>
            </a:pPr>
            <a:r>
              <a:rPr lang="en-GB" sz="32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Treatment:</a:t>
            </a:r>
          </a:p>
          <a:p>
            <a:pPr algn="l" rtl="0">
              <a:lnSpc>
                <a:spcPct val="70000"/>
              </a:lnSpc>
              <a:buClr>
                <a:srgbClr val="1F497D"/>
              </a:buClr>
            </a:pPr>
            <a:endParaRPr lang="en-GB" sz="32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 rtl="0">
              <a:lnSpc>
                <a:spcPct val="70000"/>
              </a:lnSpc>
              <a:buClr>
                <a:srgbClr val="1F497D"/>
              </a:buClr>
              <a:buFont typeface="Arial" panose="020B0604020202020204" pitchFamily="34" charset="0"/>
              <a:buChar char="•"/>
            </a:pPr>
            <a:r>
              <a:rPr lang="en-GB" sz="32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mild cases remove the cause and relief pain</a:t>
            </a:r>
          </a:p>
          <a:p>
            <a:pPr marL="457200" indent="-457200" algn="l" rtl="0">
              <a:lnSpc>
                <a:spcPct val="70000"/>
              </a:lnSpc>
              <a:buClr>
                <a:srgbClr val="1F497D"/>
              </a:buClr>
              <a:buFont typeface="Arial" panose="020B0604020202020204" pitchFamily="34" charset="0"/>
              <a:buChar char="•"/>
            </a:pPr>
            <a:endParaRPr lang="en-GB" sz="32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rtl="0">
              <a:lnSpc>
                <a:spcPct val="70000"/>
              </a:lnSpc>
              <a:buClr>
                <a:srgbClr val="1F497D"/>
              </a:buClr>
            </a:pPr>
            <a:endParaRPr lang="en-GB" sz="32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 rtl="0">
              <a:lnSpc>
                <a:spcPct val="70000"/>
              </a:lnSpc>
              <a:buClr>
                <a:srgbClr val="1F497D"/>
              </a:buClr>
              <a:buFont typeface="Arial" panose="020B0604020202020204" pitchFamily="34" charset="0"/>
              <a:buChar char="•"/>
            </a:pPr>
            <a:r>
              <a:rPr lang="en-GB" sz="32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severe cases topical corticosteroid is used</a:t>
            </a:r>
          </a:p>
          <a:p>
            <a:pPr marL="0" indent="0" algn="l" rtl="0">
              <a:lnSpc>
                <a:spcPct val="70000"/>
              </a:lnSpc>
              <a:buClr>
                <a:srgbClr val="1F497D"/>
              </a:buClr>
              <a:buNone/>
            </a:pPr>
            <a:endParaRPr lang="en-GB" sz="32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 rtl="0">
              <a:lnSpc>
                <a:spcPct val="70000"/>
              </a:lnSpc>
              <a:buClr>
                <a:srgbClr val="1F497D"/>
              </a:buClr>
              <a:buNone/>
            </a:pPr>
            <a:endParaRPr lang="en-GB" sz="32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 rtl="0">
              <a:lnSpc>
                <a:spcPct val="70000"/>
              </a:lnSpc>
              <a:buClr>
                <a:srgbClr val="1F497D"/>
              </a:buClr>
              <a:buNone/>
            </a:pPr>
            <a:endParaRPr lang="en-GB" sz="32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 rtl="0">
              <a:lnSpc>
                <a:spcPct val="70000"/>
              </a:lnSpc>
              <a:buClr>
                <a:srgbClr val="1F497D"/>
              </a:buClr>
              <a:buNone/>
            </a:pPr>
            <a:endParaRPr lang="en-GB" sz="32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 rtl="0">
              <a:lnSpc>
                <a:spcPct val="70000"/>
              </a:lnSpc>
              <a:buClr>
                <a:srgbClr val="1F497D"/>
              </a:buClr>
              <a:buNone/>
            </a:pPr>
            <a:endParaRPr lang="en-GB" sz="32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 rtl="0">
              <a:lnSpc>
                <a:spcPct val="70000"/>
              </a:lnSpc>
              <a:buClr>
                <a:srgbClr val="1F497D"/>
              </a:buClr>
              <a:buNone/>
            </a:pPr>
            <a:endParaRPr lang="en-GB" sz="32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 rtl="0">
              <a:lnSpc>
                <a:spcPct val="70000"/>
              </a:lnSpc>
              <a:buClr>
                <a:srgbClr val="1F497D"/>
              </a:buClr>
              <a:buNone/>
            </a:pPr>
            <a:endParaRPr lang="en-GB" sz="32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 rtl="0">
              <a:lnSpc>
                <a:spcPct val="70000"/>
              </a:lnSpc>
              <a:buClr>
                <a:srgbClr val="1F497D"/>
              </a:buClr>
              <a:buNone/>
            </a:pPr>
            <a:endParaRPr lang="en-GB" sz="32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 rtl="0">
              <a:lnSpc>
                <a:spcPct val="70000"/>
              </a:lnSpc>
              <a:buClr>
                <a:srgbClr val="1F497D"/>
              </a:buClr>
              <a:buNone/>
            </a:pPr>
            <a:r>
              <a:rPr lang="en-GB" sz="32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5F3B457-86CA-4B9A-8848-C5CC21B213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9044" y="4152900"/>
            <a:ext cx="8147522" cy="5583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3770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94B8DF0-328E-4D5D-BABE-86515C736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55" y="67424"/>
            <a:ext cx="18274145" cy="1143000"/>
          </a:xfrm>
        </p:spPr>
        <p:txBody>
          <a:bodyPr/>
          <a:lstStyle/>
          <a:p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Lichen planus</a:t>
            </a:r>
            <a:endParaRPr lang="en-GB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E9837AB-6774-4CA2-B350-955872641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28700"/>
            <a:ext cx="18288000" cy="9258299"/>
          </a:xfrm>
        </p:spPr>
        <p:txBody>
          <a:bodyPr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70000"/>
              </a:lnSpc>
              <a:spcBef>
                <a:spcPct val="20000"/>
              </a:spcBef>
              <a:spcAft>
                <a:spcPts val="0"/>
              </a:spcAft>
              <a:buClr>
                <a:srgbClr val="1F497D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Common sites of OLP include: </a:t>
            </a:r>
          </a:p>
          <a:p>
            <a:pPr marL="342900" marR="0" lvl="0" indent="-342900" algn="l" defTabSz="914400" rtl="0" eaLnBrk="1" fontAlgn="auto" latinLnBrk="0" hangingPunct="1">
              <a:lnSpc>
                <a:spcPct val="70000"/>
              </a:lnSpc>
              <a:spcBef>
                <a:spcPct val="20000"/>
              </a:spcBef>
              <a:spcAft>
                <a:spcPts val="0"/>
              </a:spcAft>
              <a:buClr>
                <a:srgbClr val="1F497D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Buccal mucosa which is the most common site, and the lesion may spread to the </a:t>
            </a:r>
          </a:p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ct val="20000"/>
              </a:spcBef>
              <a:spcAft>
                <a:spcPts val="0"/>
              </a:spcAft>
              <a:buClr>
                <a:srgbClr val="1F497D"/>
              </a:buClr>
              <a:buSzTx/>
              <a:buNone/>
              <a:tabLst/>
              <a:defRPr/>
            </a:pPr>
            <a:r>
              <a:rPr lang="en-US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commissures</a:t>
            </a:r>
          </a:p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ct val="20000"/>
              </a:spcBef>
              <a:spcAft>
                <a:spcPts val="0"/>
              </a:spcAft>
              <a:buClr>
                <a:srgbClr val="1F497D"/>
              </a:buClr>
              <a:buSzTx/>
              <a:buFont typeface="Arial" pitchFamily="34" charset="0"/>
              <a:buNone/>
              <a:tabLst/>
              <a:defRPr/>
            </a:pP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70000"/>
              </a:lnSpc>
              <a:spcBef>
                <a:spcPct val="20000"/>
              </a:spcBef>
              <a:spcAft>
                <a:spcPts val="0"/>
              </a:spcAft>
              <a:buClr>
                <a:srgbClr val="1F497D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Tongue, the 2</a:t>
            </a:r>
            <a:r>
              <a:rPr kumimoji="0" lang="en-US" b="1" i="0" u="none" strike="noStrike" kern="1200" cap="none" spc="0" normalizeH="0" baseline="3000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most common affected site, on which the lesions found on the dorsum </a:t>
            </a:r>
          </a:p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ct val="20000"/>
              </a:spcBef>
              <a:spcAft>
                <a:spcPts val="0"/>
              </a:spcAft>
              <a:buClr>
                <a:srgbClr val="1F497D"/>
              </a:buClr>
              <a:buSzTx/>
              <a:buNone/>
              <a:tabLst/>
              <a:defRPr/>
            </a:pPr>
            <a:r>
              <a:rPr lang="en-US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and lateral sides</a:t>
            </a:r>
          </a:p>
          <a:p>
            <a:pPr marL="342900" marR="0" lvl="0" indent="-342900" algn="l" defTabSz="914400" rtl="0" eaLnBrk="1" fontAlgn="auto" latinLnBrk="0" hangingPunct="1">
              <a:lnSpc>
                <a:spcPct val="70000"/>
              </a:lnSpc>
              <a:spcBef>
                <a:spcPct val="20000"/>
              </a:spcBef>
              <a:spcAft>
                <a:spcPts val="0"/>
              </a:spcAft>
              <a:buClr>
                <a:srgbClr val="1F497D"/>
              </a:buClr>
              <a:buSzTx/>
              <a:buFont typeface="Arial" pitchFamily="34" charset="0"/>
              <a:buChar char="•"/>
              <a:tabLst/>
              <a:defRPr/>
            </a:pP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70000"/>
              </a:lnSpc>
              <a:spcBef>
                <a:spcPct val="20000"/>
              </a:spcBef>
              <a:spcAft>
                <a:spcPts val="0"/>
              </a:spcAft>
              <a:buClr>
                <a:srgbClr val="1F497D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Gingivae and lips are occasionally affected</a:t>
            </a:r>
          </a:p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ct val="20000"/>
              </a:spcBef>
              <a:spcAft>
                <a:spcPts val="0"/>
              </a:spcAft>
              <a:buClr>
                <a:srgbClr val="1F497D"/>
              </a:buClr>
              <a:buSzTx/>
              <a:buNone/>
              <a:tabLst/>
              <a:defRPr/>
            </a:pP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70000"/>
              </a:lnSpc>
              <a:spcBef>
                <a:spcPct val="20000"/>
              </a:spcBef>
              <a:spcAft>
                <a:spcPts val="0"/>
              </a:spcAft>
              <a:buClr>
                <a:srgbClr val="1F497D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Then comes the floor of the mouth and palate</a:t>
            </a:r>
          </a:p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ct val="20000"/>
              </a:spcBef>
              <a:spcAft>
                <a:spcPts val="0"/>
              </a:spcAft>
              <a:buClr>
                <a:srgbClr val="1F497D"/>
              </a:buClr>
              <a:buSzTx/>
              <a:buFont typeface="Arial" pitchFamily="34" charset="0"/>
              <a:buNone/>
              <a:tabLst/>
              <a:defRPr/>
            </a:pP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70000"/>
              </a:lnSpc>
              <a:spcBef>
                <a:spcPct val="20000"/>
              </a:spcBef>
              <a:spcAft>
                <a:spcPts val="0"/>
              </a:spcAft>
              <a:buClr>
                <a:srgbClr val="1F497D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Though OLP may be asymptomatic, however, it may present with the following</a:t>
            </a:r>
          </a:p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ct val="20000"/>
              </a:spcBef>
              <a:spcAft>
                <a:spcPts val="0"/>
              </a:spcAft>
              <a:buClr>
                <a:srgbClr val="1F497D"/>
              </a:buClr>
              <a:buSzTx/>
              <a:buNone/>
              <a:tabLst/>
              <a:defRPr/>
            </a:pPr>
            <a:r>
              <a:rPr lang="en-US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symptoms:</a:t>
            </a:r>
          </a:p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ct val="20000"/>
              </a:spcBef>
              <a:spcAft>
                <a:spcPts val="0"/>
              </a:spcAft>
              <a:buClr>
                <a:srgbClr val="1F497D"/>
              </a:buClr>
              <a:buSzTx/>
              <a:buNone/>
              <a:tabLst/>
              <a:defRPr/>
            </a:pP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70000"/>
              </a:lnSpc>
              <a:spcBef>
                <a:spcPct val="20000"/>
              </a:spcBef>
              <a:spcAft>
                <a:spcPts val="0"/>
              </a:spcAft>
              <a:buClr>
                <a:srgbClr val="1F497D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Roughness</a:t>
            </a:r>
          </a:p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ct val="20000"/>
              </a:spcBef>
              <a:spcAft>
                <a:spcPts val="0"/>
              </a:spcAft>
              <a:buClr>
                <a:srgbClr val="1F497D"/>
              </a:buClr>
              <a:buSzTx/>
              <a:buNone/>
              <a:tabLst/>
              <a:defRPr/>
            </a:pP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70000"/>
              </a:lnSpc>
              <a:spcBef>
                <a:spcPct val="20000"/>
              </a:spcBef>
              <a:spcAft>
                <a:spcPts val="0"/>
              </a:spcAft>
              <a:buClr>
                <a:srgbClr val="1F497D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Burning sensation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70000"/>
              </a:lnSpc>
              <a:spcBef>
                <a:spcPct val="20000"/>
              </a:spcBef>
              <a:spcAft>
                <a:spcPts val="0"/>
              </a:spcAft>
              <a:buClr>
                <a:srgbClr val="1F497D"/>
              </a:buClr>
              <a:buSzTx/>
              <a:buFont typeface="Arial" pitchFamily="34" charset="0"/>
              <a:buChar char="•"/>
              <a:tabLst/>
              <a:defRPr/>
            </a:pP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70000"/>
              </a:lnSpc>
              <a:spcBef>
                <a:spcPct val="20000"/>
              </a:spcBef>
              <a:spcAft>
                <a:spcPts val="0"/>
              </a:spcAft>
              <a:buClr>
                <a:srgbClr val="1F497D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Metallic taste</a:t>
            </a:r>
          </a:p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ct val="20000"/>
              </a:spcBef>
              <a:spcAft>
                <a:spcPts val="0"/>
              </a:spcAft>
              <a:buClr>
                <a:srgbClr val="1F497D"/>
              </a:buClr>
              <a:buSzTx/>
              <a:buNone/>
              <a:tabLst/>
              <a:defRPr/>
            </a:pP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70000"/>
              </a:lnSpc>
              <a:spcBef>
                <a:spcPct val="20000"/>
              </a:spcBef>
              <a:spcAft>
                <a:spcPts val="0"/>
              </a:spcAft>
              <a:buClr>
                <a:srgbClr val="1F497D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Difficulty in eating and drinking</a:t>
            </a:r>
            <a:endParaRPr kumimoji="0" lang="en-GB" b="1" i="0" u="sng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46256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94B8DF0-328E-4D5D-BABE-86515C736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55" y="67424"/>
            <a:ext cx="18274145" cy="1143000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Lichen planus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E9837AB-6774-4CA2-B350-955872641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28700"/>
            <a:ext cx="18288000" cy="9190877"/>
          </a:xfrm>
        </p:spPr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lang="en-GB" sz="2800" b="1" u="sng" dirty="0">
              <a:solidFill>
                <a:srgbClr val="1F497D">
                  <a:lumMod val="75000"/>
                </a:srgb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sng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lang="en-GB" sz="2800" b="1" u="sng" dirty="0">
              <a:solidFill>
                <a:srgbClr val="1F497D">
                  <a:lumMod val="75000"/>
                </a:srgb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sng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lang="en-GB" sz="2800" b="1" u="sng" dirty="0">
              <a:solidFill>
                <a:srgbClr val="1F497D">
                  <a:lumMod val="75000"/>
                </a:srgb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lang="en-GB" sz="2800" b="1" u="sng" dirty="0">
              <a:solidFill>
                <a:srgbClr val="1F497D">
                  <a:lumMod val="75000"/>
                </a:srgb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sng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lang="en-GB" sz="2800" b="1" u="sng" dirty="0">
              <a:solidFill>
                <a:srgbClr val="1F497D">
                  <a:lumMod val="75000"/>
                </a:srgb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sng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sng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529DFD-4BBE-4EE0-B502-6055E237393D}"/>
              </a:ext>
            </a:extLst>
          </p:cNvPr>
          <p:cNvSpPr txBox="1"/>
          <p:nvPr/>
        </p:nvSpPr>
        <p:spPr>
          <a:xfrm>
            <a:off x="0" y="1329704"/>
            <a:ext cx="10991288" cy="25125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 rtl="0">
              <a:lnSpc>
                <a:spcPct val="70000"/>
              </a:lnSpc>
              <a:buClr>
                <a:srgbClr val="1F497D"/>
              </a:buClr>
              <a:buNone/>
            </a:pPr>
            <a:r>
              <a:rPr lang="en-GB" sz="32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Reticular OLP  (Striate form)</a:t>
            </a:r>
          </a:p>
          <a:p>
            <a:pPr marL="0" indent="0" algn="l" rtl="0">
              <a:lnSpc>
                <a:spcPct val="70000"/>
              </a:lnSpc>
              <a:buClr>
                <a:srgbClr val="1F497D"/>
              </a:buClr>
              <a:buNone/>
            </a:pPr>
            <a:endParaRPr lang="en-GB" sz="32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 rtl="0">
              <a:lnSpc>
                <a:spcPct val="70000"/>
              </a:lnSpc>
              <a:buClr>
                <a:srgbClr val="1F497D"/>
              </a:buClr>
              <a:buNone/>
            </a:pPr>
            <a:r>
              <a:rPr lang="en-GB" sz="32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most common type and site of  OLP. </a:t>
            </a:r>
          </a:p>
          <a:p>
            <a:pPr marL="0" indent="0" algn="l" rtl="0">
              <a:lnSpc>
                <a:spcPct val="70000"/>
              </a:lnSpc>
              <a:buClr>
                <a:srgbClr val="1F497D"/>
              </a:buClr>
              <a:buNone/>
            </a:pPr>
            <a:endParaRPr lang="en-GB" sz="32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 rtl="0">
              <a:lnSpc>
                <a:spcPct val="70000"/>
              </a:lnSpc>
              <a:buClr>
                <a:srgbClr val="1F497D"/>
              </a:buClr>
              <a:buNone/>
            </a:pPr>
            <a:r>
              <a:rPr lang="en-GB" sz="32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Lacy network of white striae on the buccal mucosa,</a:t>
            </a:r>
          </a:p>
          <a:p>
            <a:pPr marL="0" indent="0" algn="l" rtl="0">
              <a:lnSpc>
                <a:spcPct val="70000"/>
              </a:lnSpc>
              <a:buClr>
                <a:srgbClr val="1F497D"/>
              </a:buClr>
              <a:buNone/>
            </a:pPr>
            <a:endParaRPr lang="en-GB" sz="32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 rtl="0">
              <a:lnSpc>
                <a:spcPct val="70000"/>
              </a:lnSpc>
              <a:buClr>
                <a:srgbClr val="1F497D"/>
              </a:buClr>
              <a:buNone/>
            </a:pPr>
            <a:r>
              <a:rPr lang="en-GB" sz="32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lesions are usually symmetrical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ABD2A1-C3E5-4B1E-BD11-F206B9619E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7000" y="2787150"/>
            <a:ext cx="7787148" cy="731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9026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94B8DF0-328E-4D5D-BABE-86515C736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55" y="67424"/>
            <a:ext cx="18274145" cy="1143000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Lichen planus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E9837AB-6774-4CA2-B350-955872641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28700"/>
            <a:ext cx="18288000" cy="9190877"/>
          </a:xfrm>
        </p:spPr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lang="en-GB" sz="2800" b="1" u="sng" dirty="0">
              <a:solidFill>
                <a:srgbClr val="1F497D">
                  <a:lumMod val="75000"/>
                </a:srgb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sng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lang="en-GB" sz="2800" b="1" u="sng" dirty="0">
              <a:solidFill>
                <a:srgbClr val="1F497D">
                  <a:lumMod val="75000"/>
                </a:srgb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sng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lang="en-GB" sz="2800" b="1" u="sng" dirty="0">
              <a:solidFill>
                <a:srgbClr val="1F497D">
                  <a:lumMod val="75000"/>
                </a:srgb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lang="en-GB" sz="2800" b="1" u="sng" dirty="0">
              <a:solidFill>
                <a:srgbClr val="1F497D">
                  <a:lumMod val="75000"/>
                </a:srgb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sng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lang="en-GB" sz="2800" b="1" u="sng" dirty="0">
              <a:solidFill>
                <a:srgbClr val="1F497D">
                  <a:lumMod val="75000"/>
                </a:srgb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sng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sng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529DFD-4BBE-4EE0-B502-6055E237393D}"/>
              </a:ext>
            </a:extLst>
          </p:cNvPr>
          <p:cNvSpPr txBox="1"/>
          <p:nvPr/>
        </p:nvSpPr>
        <p:spPr>
          <a:xfrm>
            <a:off x="0" y="1329704"/>
            <a:ext cx="10991288" cy="18231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 rtl="0">
              <a:lnSpc>
                <a:spcPct val="70000"/>
              </a:lnSpc>
              <a:buClr>
                <a:srgbClr val="1F497D"/>
              </a:buClr>
              <a:buNone/>
            </a:pPr>
            <a:r>
              <a:rPr lang="en-GB" sz="32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Atrophic OLP </a:t>
            </a:r>
          </a:p>
          <a:p>
            <a:pPr marL="0" indent="0" algn="l" rtl="0">
              <a:lnSpc>
                <a:spcPct val="70000"/>
              </a:lnSpc>
              <a:buClr>
                <a:srgbClr val="1F497D"/>
              </a:buClr>
              <a:buNone/>
            </a:pPr>
            <a:endParaRPr lang="en-GB" sz="32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 rtl="0">
              <a:lnSpc>
                <a:spcPct val="70000"/>
              </a:lnSpc>
              <a:buClr>
                <a:srgbClr val="1F497D"/>
              </a:buClr>
              <a:buNone/>
            </a:pPr>
            <a:r>
              <a:rPr lang="en-GB" sz="32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Shallow irregular zones of erythematous atrophied </a:t>
            </a:r>
          </a:p>
          <a:p>
            <a:pPr marL="0" indent="0" algn="l" rtl="0">
              <a:lnSpc>
                <a:spcPct val="70000"/>
              </a:lnSpc>
              <a:buClr>
                <a:srgbClr val="1F497D"/>
              </a:buClr>
              <a:buNone/>
            </a:pPr>
            <a:endParaRPr lang="en-GB" sz="32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 rtl="0">
              <a:lnSpc>
                <a:spcPct val="70000"/>
              </a:lnSpc>
              <a:buClr>
                <a:srgbClr val="1F497D"/>
              </a:buClr>
              <a:buNone/>
            </a:pPr>
            <a:r>
              <a:rPr lang="en-GB" sz="32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Epithelia surrounded by poorly defined striae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FB73AC2-1ABD-4EE9-A766-29B47C127C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0656" y="2779588"/>
            <a:ext cx="7543800" cy="7450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6926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94B8DF0-328E-4D5D-BABE-86515C736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55" y="67424"/>
            <a:ext cx="18274145" cy="1143000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Lichen planus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E9837AB-6774-4CA2-B350-955872641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28700"/>
            <a:ext cx="18288000" cy="9190877"/>
          </a:xfrm>
        </p:spPr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lang="en-GB" sz="2800" b="1" u="sng" dirty="0">
              <a:solidFill>
                <a:srgbClr val="1F497D">
                  <a:lumMod val="75000"/>
                </a:srgb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sng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lang="en-GB" sz="2800" b="1" u="sng" dirty="0">
              <a:solidFill>
                <a:srgbClr val="1F497D">
                  <a:lumMod val="75000"/>
                </a:srgb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sng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lang="en-GB" sz="2800" b="1" u="sng" dirty="0">
              <a:solidFill>
                <a:srgbClr val="1F497D">
                  <a:lumMod val="75000"/>
                </a:srgb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lang="en-GB" sz="2800" b="1" u="sng" dirty="0">
              <a:solidFill>
                <a:srgbClr val="1F497D">
                  <a:lumMod val="75000"/>
                </a:srgb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sng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lang="en-GB" sz="2800" b="1" u="sng" dirty="0">
              <a:solidFill>
                <a:srgbClr val="1F497D">
                  <a:lumMod val="75000"/>
                </a:srgb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sng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sng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529DFD-4BBE-4EE0-B502-6055E237393D}"/>
              </a:ext>
            </a:extLst>
          </p:cNvPr>
          <p:cNvSpPr txBox="1"/>
          <p:nvPr/>
        </p:nvSpPr>
        <p:spPr>
          <a:xfrm>
            <a:off x="0" y="1329704"/>
            <a:ext cx="10991288" cy="18231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 rtl="0">
              <a:lnSpc>
                <a:spcPct val="70000"/>
              </a:lnSpc>
              <a:buClr>
                <a:srgbClr val="1F497D"/>
              </a:buClr>
              <a:buNone/>
            </a:pPr>
            <a:r>
              <a:rPr lang="en-GB" sz="32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Severe erosive OLP </a:t>
            </a:r>
          </a:p>
          <a:p>
            <a:pPr marL="0" indent="0" algn="l" rtl="0">
              <a:lnSpc>
                <a:spcPct val="70000"/>
              </a:lnSpc>
              <a:buClr>
                <a:srgbClr val="1F497D"/>
              </a:buClr>
              <a:buNone/>
            </a:pPr>
            <a:endParaRPr lang="en-GB" sz="32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 rtl="0">
              <a:lnSpc>
                <a:spcPct val="70000"/>
              </a:lnSpc>
              <a:buClr>
                <a:srgbClr val="1F497D"/>
              </a:buClr>
              <a:buNone/>
            </a:pPr>
            <a:r>
              <a:rPr lang="en-GB" sz="32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Thick layers of yellowish fibrin covers extensive ulcers </a:t>
            </a:r>
          </a:p>
          <a:p>
            <a:pPr marL="0" indent="0" algn="l" rtl="0">
              <a:lnSpc>
                <a:spcPct val="70000"/>
              </a:lnSpc>
              <a:buClr>
                <a:srgbClr val="1F497D"/>
              </a:buClr>
              <a:buNone/>
            </a:pPr>
            <a:endParaRPr lang="en-GB" sz="32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 rtl="0">
              <a:lnSpc>
                <a:spcPct val="70000"/>
              </a:lnSpc>
              <a:buClr>
                <a:srgbClr val="1F497D"/>
              </a:buClr>
              <a:buNone/>
            </a:pPr>
            <a:r>
              <a:rPr lang="en-GB" sz="32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the dorsum of the tongue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F3C91F-0D58-4F0F-A0C7-00FC1F9221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3600" y="2552700"/>
            <a:ext cx="7854847" cy="7417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8706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94B8DF0-328E-4D5D-BABE-86515C736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55" y="67424"/>
            <a:ext cx="18274145" cy="1143000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Lichen planus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E9837AB-6774-4CA2-B350-955872641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28700"/>
            <a:ext cx="18288000" cy="9190877"/>
          </a:xfrm>
        </p:spPr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lang="en-GB" sz="2800" b="1" u="sng" dirty="0">
              <a:solidFill>
                <a:srgbClr val="1F497D">
                  <a:lumMod val="75000"/>
                </a:srgb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sng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lang="en-GB" sz="2800" b="1" u="sng" dirty="0">
              <a:solidFill>
                <a:srgbClr val="1F497D">
                  <a:lumMod val="75000"/>
                </a:srgb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sng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lang="en-GB" sz="2800" b="1" u="sng" dirty="0">
              <a:solidFill>
                <a:srgbClr val="1F497D">
                  <a:lumMod val="75000"/>
                </a:srgb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lang="en-GB" sz="2800" b="1" u="sng" dirty="0">
              <a:solidFill>
                <a:srgbClr val="1F497D">
                  <a:lumMod val="75000"/>
                </a:srgb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sng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lang="en-GB" sz="2800" b="1" u="sng" dirty="0">
              <a:solidFill>
                <a:srgbClr val="1F497D">
                  <a:lumMod val="75000"/>
                </a:srgb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sng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sng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529DFD-4BBE-4EE0-B502-6055E237393D}"/>
              </a:ext>
            </a:extLst>
          </p:cNvPr>
          <p:cNvSpPr txBox="1"/>
          <p:nvPr/>
        </p:nvSpPr>
        <p:spPr>
          <a:xfrm>
            <a:off x="0" y="1329704"/>
            <a:ext cx="17754600" cy="11337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 rtl="0">
              <a:lnSpc>
                <a:spcPct val="70000"/>
              </a:lnSpc>
              <a:buClr>
                <a:srgbClr val="1F497D"/>
              </a:buClr>
              <a:buNone/>
            </a:pPr>
            <a:r>
              <a:rPr lang="en-GB" sz="32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Erosive OLP: Two extensive areas of shallow ulcerations on the dorsum of the tongue</a:t>
            </a:r>
          </a:p>
          <a:p>
            <a:pPr marL="0" indent="0" algn="l" rtl="0">
              <a:lnSpc>
                <a:spcPct val="70000"/>
              </a:lnSpc>
              <a:buClr>
                <a:srgbClr val="1F497D"/>
              </a:buClr>
              <a:buNone/>
            </a:pPr>
            <a:r>
              <a:rPr lang="en-GB" sz="32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l" rtl="0">
              <a:lnSpc>
                <a:spcPct val="70000"/>
              </a:lnSpc>
              <a:buClr>
                <a:srgbClr val="1F497D"/>
              </a:buClr>
              <a:buNone/>
            </a:pPr>
            <a:r>
              <a:rPr lang="en-GB" sz="32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covered with fibrin layers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D58F66E-0140-4529-95B2-10F892C3E9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7486" y="2019300"/>
            <a:ext cx="9327114" cy="7967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9137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94B8DF0-328E-4D5D-BABE-86515C736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55" y="67424"/>
            <a:ext cx="18274145" cy="1143000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Lichen planus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E9837AB-6774-4CA2-B350-955872641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28700"/>
            <a:ext cx="18288000" cy="9190877"/>
          </a:xfrm>
        </p:spPr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lang="en-GB" sz="2800" b="1" u="sng" dirty="0">
              <a:solidFill>
                <a:srgbClr val="1F497D">
                  <a:lumMod val="75000"/>
                </a:srgb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sng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lang="en-GB" sz="2800" b="1" u="sng" dirty="0">
              <a:solidFill>
                <a:srgbClr val="1F497D">
                  <a:lumMod val="75000"/>
                </a:srgb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sng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lang="en-GB" sz="2800" b="1" u="sng" dirty="0">
              <a:solidFill>
                <a:srgbClr val="1F497D">
                  <a:lumMod val="75000"/>
                </a:srgb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lang="en-GB" sz="2800" b="1" u="sng" dirty="0">
              <a:solidFill>
                <a:srgbClr val="1F497D">
                  <a:lumMod val="75000"/>
                </a:srgb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sng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lang="en-GB" sz="2800" b="1" u="sng" dirty="0">
              <a:solidFill>
                <a:srgbClr val="1F497D">
                  <a:lumMod val="75000"/>
                </a:srgb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sng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sng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529DFD-4BBE-4EE0-B502-6055E237393D}"/>
              </a:ext>
            </a:extLst>
          </p:cNvPr>
          <p:cNvSpPr txBox="1"/>
          <p:nvPr/>
        </p:nvSpPr>
        <p:spPr>
          <a:xfrm>
            <a:off x="0" y="1329704"/>
            <a:ext cx="17754600" cy="4442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 rtl="0">
              <a:lnSpc>
                <a:spcPct val="70000"/>
              </a:lnSpc>
              <a:buClr>
                <a:srgbClr val="1F497D"/>
              </a:buClr>
              <a:buNone/>
            </a:pPr>
            <a:r>
              <a:rPr lang="en-GB" sz="32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Plaque like OLP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493807-9765-4CCE-B429-C85B879A25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1340095"/>
            <a:ext cx="11049000" cy="8300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8638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94B8DF0-328E-4D5D-BABE-86515C736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55" y="67424"/>
            <a:ext cx="18274145" cy="1143000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Lichen planus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E9837AB-6774-4CA2-B350-955872641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28700"/>
            <a:ext cx="18288000" cy="9190877"/>
          </a:xfrm>
        </p:spPr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lang="en-GB" sz="2800" b="1" u="sng" dirty="0">
              <a:solidFill>
                <a:srgbClr val="1F497D">
                  <a:lumMod val="75000"/>
                </a:srgb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sng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lang="en-GB" sz="2800" b="1" u="sng" dirty="0">
              <a:solidFill>
                <a:srgbClr val="1F497D">
                  <a:lumMod val="75000"/>
                </a:srgb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sng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lang="en-GB" sz="2800" b="1" u="sng" dirty="0">
              <a:solidFill>
                <a:srgbClr val="1F497D">
                  <a:lumMod val="75000"/>
                </a:srgb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lang="en-GB" sz="2800" b="1" u="sng" dirty="0">
              <a:solidFill>
                <a:srgbClr val="1F497D">
                  <a:lumMod val="75000"/>
                </a:srgb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sng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lang="en-GB" sz="2800" b="1" u="sng" dirty="0">
              <a:solidFill>
                <a:srgbClr val="1F497D">
                  <a:lumMod val="75000"/>
                </a:srgb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sng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sng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529DFD-4BBE-4EE0-B502-6055E237393D}"/>
              </a:ext>
            </a:extLst>
          </p:cNvPr>
          <p:cNvSpPr txBox="1"/>
          <p:nvPr/>
        </p:nvSpPr>
        <p:spPr>
          <a:xfrm>
            <a:off x="0" y="1329704"/>
            <a:ext cx="17754600" cy="66490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 rtl="0">
              <a:lnSpc>
                <a:spcPct val="70000"/>
              </a:lnSpc>
              <a:buClr>
                <a:srgbClr val="1F497D"/>
              </a:buClr>
              <a:buNone/>
            </a:pPr>
            <a:endParaRPr lang="en-GB" sz="32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 rtl="0">
              <a:lnSpc>
                <a:spcPct val="70000"/>
              </a:lnSpc>
              <a:buClr>
                <a:srgbClr val="1F497D"/>
              </a:buClr>
              <a:buNone/>
            </a:pPr>
            <a:r>
              <a:rPr lang="en-GB" sz="32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Desquamative gingivitis lichen planus</a:t>
            </a:r>
          </a:p>
          <a:p>
            <a:pPr marL="0" indent="0" algn="l" rtl="0">
              <a:lnSpc>
                <a:spcPct val="70000"/>
              </a:lnSpc>
              <a:buClr>
                <a:srgbClr val="1F497D"/>
              </a:buClr>
              <a:buNone/>
            </a:pPr>
            <a:endParaRPr lang="en-GB" sz="32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 rtl="0">
              <a:lnSpc>
                <a:spcPct val="70000"/>
              </a:lnSpc>
              <a:buClr>
                <a:srgbClr val="1F497D"/>
              </a:buClr>
              <a:buNone/>
            </a:pPr>
            <a:r>
              <a:rPr lang="en-GB" sz="32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Differential diagnosis: mucous membrane pemphigoid.</a:t>
            </a:r>
          </a:p>
          <a:p>
            <a:pPr marL="0" indent="0" algn="l" rtl="0">
              <a:lnSpc>
                <a:spcPct val="70000"/>
              </a:lnSpc>
              <a:buClr>
                <a:srgbClr val="1F497D"/>
              </a:buClr>
              <a:buNone/>
            </a:pPr>
            <a:endParaRPr lang="en-GB" sz="32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 rtl="0">
              <a:lnSpc>
                <a:spcPct val="70000"/>
              </a:lnSpc>
              <a:buClr>
                <a:srgbClr val="1F497D"/>
              </a:buClr>
              <a:buNone/>
            </a:pPr>
            <a:endParaRPr lang="en-GB" sz="32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 rtl="0">
              <a:lnSpc>
                <a:spcPct val="70000"/>
              </a:lnSpc>
              <a:buClr>
                <a:srgbClr val="1F497D"/>
              </a:buClr>
              <a:buNone/>
            </a:pPr>
            <a:endParaRPr lang="en-GB" sz="32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 rtl="0">
              <a:lnSpc>
                <a:spcPct val="70000"/>
              </a:lnSpc>
              <a:buClr>
                <a:srgbClr val="1F497D"/>
              </a:buClr>
              <a:buNone/>
            </a:pPr>
            <a:endParaRPr lang="en-GB" sz="32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 rtl="0">
              <a:lnSpc>
                <a:spcPct val="70000"/>
              </a:lnSpc>
              <a:buClr>
                <a:srgbClr val="1F497D"/>
              </a:buClr>
              <a:buNone/>
            </a:pPr>
            <a:endParaRPr lang="en-GB" sz="32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 rtl="0">
              <a:lnSpc>
                <a:spcPct val="70000"/>
              </a:lnSpc>
              <a:buClr>
                <a:srgbClr val="1F497D"/>
              </a:buClr>
              <a:buNone/>
            </a:pPr>
            <a:endParaRPr lang="en-GB" sz="32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 rtl="0">
              <a:lnSpc>
                <a:spcPct val="70000"/>
              </a:lnSpc>
              <a:buClr>
                <a:srgbClr val="1F497D"/>
              </a:buClr>
              <a:buNone/>
            </a:pPr>
            <a:endParaRPr lang="en-GB" sz="32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 rtl="0">
              <a:lnSpc>
                <a:spcPct val="70000"/>
              </a:lnSpc>
              <a:buClr>
                <a:srgbClr val="1F497D"/>
              </a:buClr>
              <a:buNone/>
            </a:pPr>
            <a:endParaRPr lang="en-GB" sz="32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 rtl="0">
              <a:lnSpc>
                <a:spcPct val="70000"/>
              </a:lnSpc>
              <a:buClr>
                <a:srgbClr val="1F497D"/>
              </a:buClr>
              <a:buNone/>
            </a:pPr>
            <a:endParaRPr lang="en-GB" sz="32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 rtl="0">
              <a:lnSpc>
                <a:spcPct val="70000"/>
              </a:lnSpc>
              <a:buClr>
                <a:srgbClr val="1F497D"/>
              </a:buClr>
              <a:buNone/>
            </a:pPr>
            <a:endParaRPr lang="en-GB" sz="32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 rtl="0">
              <a:lnSpc>
                <a:spcPct val="70000"/>
              </a:lnSpc>
              <a:buClr>
                <a:srgbClr val="1F497D"/>
              </a:buClr>
              <a:buNone/>
            </a:pPr>
            <a:endParaRPr lang="en-GB" sz="32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 rtl="0">
              <a:lnSpc>
                <a:spcPct val="70000"/>
              </a:lnSpc>
              <a:buClr>
                <a:srgbClr val="1F497D"/>
              </a:buClr>
              <a:buNone/>
            </a:pPr>
            <a:endParaRPr lang="en-GB" sz="32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 rtl="0">
              <a:lnSpc>
                <a:spcPct val="70000"/>
              </a:lnSpc>
              <a:buClr>
                <a:srgbClr val="1F497D"/>
              </a:buClr>
              <a:buNone/>
            </a:pPr>
            <a:endParaRPr lang="en-GB" sz="32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 rtl="0">
              <a:lnSpc>
                <a:spcPct val="70000"/>
              </a:lnSpc>
              <a:buClr>
                <a:srgbClr val="1F497D"/>
              </a:buClr>
              <a:buNone/>
            </a:pPr>
            <a:endParaRPr lang="en-GB" sz="32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 rtl="0">
              <a:lnSpc>
                <a:spcPct val="70000"/>
              </a:lnSpc>
              <a:buClr>
                <a:srgbClr val="1F497D"/>
              </a:buClr>
              <a:buNone/>
            </a:pPr>
            <a:r>
              <a:rPr lang="en-GB" sz="32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7A4F39-4A32-475E-955D-63AA8098E2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071" y="3281735"/>
            <a:ext cx="9012529" cy="56762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310734F-9470-4EF9-894C-C48F8301D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4306" y="3281734"/>
            <a:ext cx="7635420" cy="569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3645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94B8DF0-328E-4D5D-BABE-86515C736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55" y="67424"/>
            <a:ext cx="18274145" cy="1143000"/>
          </a:xfrm>
        </p:spPr>
        <p:txBody>
          <a:bodyPr>
            <a:normAutofit/>
          </a:bodyPr>
          <a:lstStyle/>
          <a:p>
            <a:r>
              <a:rPr lang="fr-FR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Lichen 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planus-Skin</a:t>
            </a:r>
            <a:r>
              <a:rPr lang="fr-FR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lesions</a:t>
            </a:r>
            <a:r>
              <a:rPr lang="fr-FR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nail</a:t>
            </a:r>
            <a:r>
              <a:rPr lang="fr-FR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lesions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E9837AB-6774-4CA2-B350-955872641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28700"/>
            <a:ext cx="18288000" cy="9190877"/>
          </a:xfrm>
        </p:spPr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lang="en-GB" sz="2800" b="1" u="sng" dirty="0">
              <a:solidFill>
                <a:srgbClr val="1F497D">
                  <a:lumMod val="75000"/>
                </a:srgb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sng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lang="en-GB" sz="2800" b="1" u="sng" dirty="0">
              <a:solidFill>
                <a:srgbClr val="1F497D">
                  <a:lumMod val="75000"/>
                </a:srgb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sng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lang="en-GB" sz="2800" b="1" u="sng" dirty="0">
              <a:solidFill>
                <a:srgbClr val="1F497D">
                  <a:lumMod val="75000"/>
                </a:srgb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lang="en-GB" sz="2800" b="1" u="sng" dirty="0">
              <a:solidFill>
                <a:srgbClr val="1F497D">
                  <a:lumMod val="75000"/>
                </a:srgb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sng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lang="en-GB" sz="2800" b="1" u="sng" dirty="0">
              <a:solidFill>
                <a:srgbClr val="1F497D">
                  <a:lumMod val="75000"/>
                </a:srgb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sng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sng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529DFD-4BBE-4EE0-B502-6055E237393D}"/>
              </a:ext>
            </a:extLst>
          </p:cNvPr>
          <p:cNvSpPr txBox="1"/>
          <p:nvPr/>
        </p:nvSpPr>
        <p:spPr>
          <a:xfrm>
            <a:off x="0" y="1329704"/>
            <a:ext cx="17754600" cy="5959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 rtl="0">
              <a:lnSpc>
                <a:spcPct val="70000"/>
              </a:lnSpc>
              <a:buClr>
                <a:srgbClr val="1F497D"/>
              </a:buClr>
              <a:buNone/>
            </a:pPr>
            <a:r>
              <a:rPr lang="en-GB" sz="32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Purplish papules and Wickham's striae </a:t>
            </a:r>
          </a:p>
          <a:p>
            <a:pPr marL="0" indent="0" algn="l" rtl="0">
              <a:lnSpc>
                <a:spcPct val="70000"/>
              </a:lnSpc>
              <a:buClr>
                <a:srgbClr val="1F497D"/>
              </a:buClr>
              <a:buNone/>
            </a:pPr>
            <a:endParaRPr lang="en-GB" sz="32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 rtl="0">
              <a:lnSpc>
                <a:spcPct val="70000"/>
              </a:lnSpc>
              <a:buClr>
                <a:srgbClr val="1F497D"/>
              </a:buClr>
              <a:buNone/>
            </a:pPr>
            <a:endParaRPr lang="en-GB" sz="32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 rtl="0">
              <a:lnSpc>
                <a:spcPct val="70000"/>
              </a:lnSpc>
              <a:buClr>
                <a:srgbClr val="1F497D"/>
              </a:buClr>
              <a:buNone/>
            </a:pPr>
            <a:endParaRPr lang="en-GB" sz="32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 rtl="0">
              <a:lnSpc>
                <a:spcPct val="70000"/>
              </a:lnSpc>
              <a:buClr>
                <a:srgbClr val="1F497D"/>
              </a:buClr>
              <a:buNone/>
            </a:pPr>
            <a:endParaRPr lang="en-GB" sz="32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 rtl="0">
              <a:lnSpc>
                <a:spcPct val="70000"/>
              </a:lnSpc>
              <a:buClr>
                <a:srgbClr val="1F497D"/>
              </a:buClr>
              <a:buNone/>
            </a:pPr>
            <a:endParaRPr lang="en-GB" sz="32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 rtl="0">
              <a:lnSpc>
                <a:spcPct val="70000"/>
              </a:lnSpc>
              <a:buClr>
                <a:srgbClr val="1F497D"/>
              </a:buClr>
              <a:buNone/>
            </a:pPr>
            <a:endParaRPr lang="en-GB" sz="32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 rtl="0">
              <a:lnSpc>
                <a:spcPct val="70000"/>
              </a:lnSpc>
              <a:buClr>
                <a:srgbClr val="1F497D"/>
              </a:buClr>
              <a:buNone/>
            </a:pPr>
            <a:endParaRPr lang="en-GB" sz="32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 rtl="0">
              <a:lnSpc>
                <a:spcPct val="70000"/>
              </a:lnSpc>
              <a:buClr>
                <a:srgbClr val="1F497D"/>
              </a:buClr>
              <a:buNone/>
            </a:pPr>
            <a:endParaRPr lang="en-GB" sz="32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 rtl="0">
              <a:lnSpc>
                <a:spcPct val="70000"/>
              </a:lnSpc>
              <a:buClr>
                <a:srgbClr val="1F497D"/>
              </a:buClr>
              <a:buNone/>
            </a:pPr>
            <a:endParaRPr lang="en-GB" sz="32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 rtl="0">
              <a:lnSpc>
                <a:spcPct val="70000"/>
              </a:lnSpc>
              <a:buClr>
                <a:srgbClr val="1F497D"/>
              </a:buClr>
              <a:buNone/>
            </a:pPr>
            <a:endParaRPr lang="en-GB" sz="32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 rtl="0">
              <a:lnSpc>
                <a:spcPct val="70000"/>
              </a:lnSpc>
              <a:buClr>
                <a:srgbClr val="1F497D"/>
              </a:buClr>
              <a:buNone/>
            </a:pPr>
            <a:endParaRPr lang="en-GB" sz="32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 rtl="0">
              <a:lnSpc>
                <a:spcPct val="70000"/>
              </a:lnSpc>
              <a:buClr>
                <a:srgbClr val="1F497D"/>
              </a:buClr>
              <a:buNone/>
            </a:pPr>
            <a:endParaRPr lang="en-GB" sz="32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 rtl="0">
              <a:lnSpc>
                <a:spcPct val="70000"/>
              </a:lnSpc>
              <a:buClr>
                <a:srgbClr val="1F497D"/>
              </a:buClr>
              <a:buNone/>
            </a:pPr>
            <a:endParaRPr lang="en-GB" sz="32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 rtl="0">
              <a:lnSpc>
                <a:spcPct val="70000"/>
              </a:lnSpc>
              <a:buClr>
                <a:srgbClr val="1F497D"/>
              </a:buClr>
              <a:buNone/>
            </a:pPr>
            <a:endParaRPr lang="en-GB" sz="32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 rtl="0">
              <a:lnSpc>
                <a:spcPct val="70000"/>
              </a:lnSpc>
              <a:buClr>
                <a:srgbClr val="1F497D"/>
              </a:buClr>
              <a:buNone/>
            </a:pPr>
            <a:endParaRPr lang="en-GB" sz="32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 rtl="0">
              <a:lnSpc>
                <a:spcPct val="70000"/>
              </a:lnSpc>
              <a:buClr>
                <a:srgbClr val="1F497D"/>
              </a:buClr>
              <a:buNone/>
            </a:pPr>
            <a:r>
              <a:rPr lang="en-GB" sz="32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7D661C-B5C8-4A14-A354-D3B15810D5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800" y="1104394"/>
            <a:ext cx="5838752" cy="91681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175A84-5EBB-440D-B6AF-8BFFA3212F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3009900"/>
            <a:ext cx="9028903" cy="5916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3288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94B8DF0-328E-4D5D-BABE-86515C736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55" y="67424"/>
            <a:ext cx="18274145" cy="1143000"/>
          </a:xfrm>
        </p:spPr>
        <p:txBody>
          <a:bodyPr/>
          <a:lstStyle/>
          <a:p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Measles or Rubeola</a:t>
            </a:r>
            <a:endParaRPr lang="en-GB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E9837AB-6774-4CA2-B350-955872641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10425"/>
            <a:ext cx="18288000" cy="9009152"/>
          </a:xfrm>
        </p:spPr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Measles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Koplik’s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spots</a:t>
            </a: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sng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lang="en-GB" sz="2800" b="1" u="sng" dirty="0">
              <a:solidFill>
                <a:srgbClr val="1F497D">
                  <a:lumMod val="75000"/>
                </a:srgb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sng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lang="en-GB" sz="2800" b="1" u="sng" dirty="0">
              <a:solidFill>
                <a:srgbClr val="1F497D">
                  <a:lumMod val="75000"/>
                </a:srgb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sng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lang="en-GB" sz="2800" b="1" u="sng" dirty="0">
              <a:solidFill>
                <a:srgbClr val="1F497D">
                  <a:lumMod val="75000"/>
                </a:srgb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sng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lang="en-GB" sz="2800" b="1" u="sng" dirty="0">
              <a:solidFill>
                <a:srgbClr val="1F497D">
                  <a:lumMod val="75000"/>
                </a:srgb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lang="en-GB" sz="2800" b="1" u="sng" dirty="0">
              <a:solidFill>
                <a:srgbClr val="1F497D">
                  <a:lumMod val="75000"/>
                </a:srgb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sng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lang="en-GB" sz="2800" b="1" u="sng" dirty="0">
              <a:solidFill>
                <a:srgbClr val="1F497D">
                  <a:lumMod val="75000"/>
                </a:srgb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sng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sng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DA646A2-F3F3-424F-A16E-54A938EE8A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200" y="2400300"/>
            <a:ext cx="11374581" cy="7577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4993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94B8DF0-328E-4D5D-BABE-86515C736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55" y="67424"/>
            <a:ext cx="18274145" cy="1143000"/>
          </a:xfrm>
        </p:spPr>
        <p:txBody>
          <a:bodyPr>
            <a:normAutofit/>
          </a:bodyPr>
          <a:lstStyle/>
          <a:p>
            <a:r>
              <a:rPr lang="fr-FR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Lichen 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planus-Skin</a:t>
            </a:r>
            <a:r>
              <a:rPr lang="fr-FR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lesions</a:t>
            </a:r>
            <a:r>
              <a:rPr lang="fr-FR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nail</a:t>
            </a:r>
            <a:r>
              <a:rPr lang="fr-FR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lesions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E9837AB-6774-4CA2-B350-955872641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28700"/>
            <a:ext cx="18288000" cy="9190877"/>
          </a:xfrm>
        </p:spPr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lang="en-GB" sz="2800" b="1" u="sng" dirty="0">
              <a:solidFill>
                <a:srgbClr val="1F497D">
                  <a:lumMod val="75000"/>
                </a:srgb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sng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lang="en-GB" sz="2800" b="1" u="sng" dirty="0">
              <a:solidFill>
                <a:srgbClr val="1F497D">
                  <a:lumMod val="75000"/>
                </a:srgb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sng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lang="en-GB" sz="2800" b="1" u="sng" dirty="0">
              <a:solidFill>
                <a:srgbClr val="1F497D">
                  <a:lumMod val="75000"/>
                </a:srgb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lang="en-GB" sz="2800" b="1" u="sng" dirty="0">
              <a:solidFill>
                <a:srgbClr val="1F497D">
                  <a:lumMod val="75000"/>
                </a:srgb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sng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lang="en-GB" sz="2800" b="1" u="sng" dirty="0">
              <a:solidFill>
                <a:srgbClr val="1F497D">
                  <a:lumMod val="75000"/>
                </a:srgb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sng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sng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529DFD-4BBE-4EE0-B502-6055E237393D}"/>
              </a:ext>
            </a:extLst>
          </p:cNvPr>
          <p:cNvSpPr txBox="1"/>
          <p:nvPr/>
        </p:nvSpPr>
        <p:spPr>
          <a:xfrm>
            <a:off x="0" y="1329704"/>
            <a:ext cx="17754600" cy="5959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 rtl="0">
              <a:lnSpc>
                <a:spcPct val="70000"/>
              </a:lnSpc>
              <a:buClr>
                <a:srgbClr val="1F497D"/>
              </a:buClr>
              <a:buNone/>
            </a:pPr>
            <a:r>
              <a:rPr lang="en-GB" sz="32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LP Nail lesions</a:t>
            </a:r>
          </a:p>
          <a:p>
            <a:pPr marL="0" indent="0" algn="l" rtl="0">
              <a:lnSpc>
                <a:spcPct val="70000"/>
              </a:lnSpc>
              <a:buClr>
                <a:srgbClr val="1F497D"/>
              </a:buClr>
              <a:buNone/>
            </a:pPr>
            <a:endParaRPr lang="en-GB" sz="32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 rtl="0">
              <a:lnSpc>
                <a:spcPct val="70000"/>
              </a:lnSpc>
              <a:buClr>
                <a:srgbClr val="1F497D"/>
              </a:buClr>
              <a:buNone/>
            </a:pPr>
            <a:endParaRPr lang="en-GB" sz="32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 rtl="0">
              <a:lnSpc>
                <a:spcPct val="70000"/>
              </a:lnSpc>
              <a:buClr>
                <a:srgbClr val="1F497D"/>
              </a:buClr>
              <a:buNone/>
            </a:pPr>
            <a:endParaRPr lang="en-GB" sz="32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 rtl="0">
              <a:lnSpc>
                <a:spcPct val="70000"/>
              </a:lnSpc>
              <a:buClr>
                <a:srgbClr val="1F497D"/>
              </a:buClr>
              <a:buNone/>
            </a:pPr>
            <a:endParaRPr lang="en-GB" sz="32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 rtl="0">
              <a:lnSpc>
                <a:spcPct val="70000"/>
              </a:lnSpc>
              <a:buClr>
                <a:srgbClr val="1F497D"/>
              </a:buClr>
              <a:buNone/>
            </a:pPr>
            <a:endParaRPr lang="en-GB" sz="32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 rtl="0">
              <a:lnSpc>
                <a:spcPct val="70000"/>
              </a:lnSpc>
              <a:buClr>
                <a:srgbClr val="1F497D"/>
              </a:buClr>
              <a:buNone/>
            </a:pPr>
            <a:endParaRPr lang="en-GB" sz="32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 rtl="0">
              <a:lnSpc>
                <a:spcPct val="70000"/>
              </a:lnSpc>
              <a:buClr>
                <a:srgbClr val="1F497D"/>
              </a:buClr>
              <a:buNone/>
            </a:pPr>
            <a:endParaRPr lang="en-GB" sz="32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 rtl="0">
              <a:lnSpc>
                <a:spcPct val="70000"/>
              </a:lnSpc>
              <a:buClr>
                <a:srgbClr val="1F497D"/>
              </a:buClr>
              <a:buNone/>
            </a:pPr>
            <a:endParaRPr lang="en-GB" sz="32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 rtl="0">
              <a:lnSpc>
                <a:spcPct val="70000"/>
              </a:lnSpc>
              <a:buClr>
                <a:srgbClr val="1F497D"/>
              </a:buClr>
              <a:buNone/>
            </a:pPr>
            <a:endParaRPr lang="en-GB" sz="32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 rtl="0">
              <a:lnSpc>
                <a:spcPct val="70000"/>
              </a:lnSpc>
              <a:buClr>
                <a:srgbClr val="1F497D"/>
              </a:buClr>
              <a:buNone/>
            </a:pPr>
            <a:endParaRPr lang="en-GB" sz="32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 rtl="0">
              <a:lnSpc>
                <a:spcPct val="70000"/>
              </a:lnSpc>
              <a:buClr>
                <a:srgbClr val="1F497D"/>
              </a:buClr>
              <a:buNone/>
            </a:pPr>
            <a:endParaRPr lang="en-GB" sz="32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 rtl="0">
              <a:lnSpc>
                <a:spcPct val="70000"/>
              </a:lnSpc>
              <a:buClr>
                <a:srgbClr val="1F497D"/>
              </a:buClr>
              <a:buNone/>
            </a:pPr>
            <a:endParaRPr lang="en-GB" sz="32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 rtl="0">
              <a:lnSpc>
                <a:spcPct val="70000"/>
              </a:lnSpc>
              <a:buClr>
                <a:srgbClr val="1F497D"/>
              </a:buClr>
              <a:buNone/>
            </a:pPr>
            <a:endParaRPr lang="en-GB" sz="32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 rtl="0">
              <a:lnSpc>
                <a:spcPct val="70000"/>
              </a:lnSpc>
              <a:buClr>
                <a:srgbClr val="1F497D"/>
              </a:buClr>
              <a:buNone/>
            </a:pPr>
            <a:endParaRPr lang="en-GB" sz="32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 rtl="0">
              <a:lnSpc>
                <a:spcPct val="70000"/>
              </a:lnSpc>
              <a:buClr>
                <a:srgbClr val="1F497D"/>
              </a:buClr>
              <a:buNone/>
            </a:pPr>
            <a:endParaRPr lang="en-GB" sz="32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 rtl="0">
              <a:lnSpc>
                <a:spcPct val="70000"/>
              </a:lnSpc>
              <a:buClr>
                <a:srgbClr val="1F497D"/>
              </a:buClr>
              <a:buNone/>
            </a:pPr>
            <a:r>
              <a:rPr lang="en-GB" sz="32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0D6884-7D1D-459E-8B98-260E877043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37" y="2154382"/>
            <a:ext cx="8760143" cy="65822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9F4A6A-65D4-41D7-996E-A9153AF8DE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2189018"/>
            <a:ext cx="8788941" cy="658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1540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94B8DF0-328E-4D5D-BABE-86515C736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55" y="67424"/>
            <a:ext cx="18274145" cy="1143000"/>
          </a:xfrm>
        </p:spPr>
        <p:txBody>
          <a:bodyPr>
            <a:normAutofit/>
          </a:bodyPr>
          <a:lstStyle/>
          <a:p>
            <a:r>
              <a:rPr lang="fr-FR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Lichen 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planus-Diagnosis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E9837AB-6774-4CA2-B350-955872641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28700"/>
            <a:ext cx="18288000" cy="9190877"/>
          </a:xfrm>
        </p:spPr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lang="en-GB" sz="2800" b="1" u="sng" dirty="0">
              <a:solidFill>
                <a:srgbClr val="1F497D">
                  <a:lumMod val="75000"/>
                </a:srgb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sng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lang="en-GB" sz="2800" b="1" u="sng" dirty="0">
              <a:solidFill>
                <a:srgbClr val="1F497D">
                  <a:lumMod val="75000"/>
                </a:srgb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sng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lang="en-GB" sz="2800" b="1" u="sng" dirty="0">
              <a:solidFill>
                <a:srgbClr val="1F497D">
                  <a:lumMod val="75000"/>
                </a:srgb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lang="en-GB" sz="2800" b="1" u="sng" dirty="0">
              <a:solidFill>
                <a:srgbClr val="1F497D">
                  <a:lumMod val="75000"/>
                </a:srgb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sng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lang="en-GB" sz="2800" b="1" u="sng" dirty="0">
              <a:solidFill>
                <a:srgbClr val="1F497D">
                  <a:lumMod val="75000"/>
                </a:srgb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sng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sng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529DFD-4BBE-4EE0-B502-6055E237393D}"/>
              </a:ext>
            </a:extLst>
          </p:cNvPr>
          <p:cNvSpPr txBox="1"/>
          <p:nvPr/>
        </p:nvSpPr>
        <p:spPr>
          <a:xfrm>
            <a:off x="0" y="1329704"/>
            <a:ext cx="17754600" cy="5959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 rtl="0">
              <a:lnSpc>
                <a:spcPct val="70000"/>
              </a:lnSpc>
              <a:buClr>
                <a:srgbClr val="1F497D"/>
              </a:buClr>
              <a:buNone/>
            </a:pPr>
            <a:endParaRPr lang="en-GB" sz="32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 rtl="0">
              <a:lnSpc>
                <a:spcPct val="70000"/>
              </a:lnSpc>
              <a:buClr>
                <a:srgbClr val="1F497D"/>
              </a:buClr>
              <a:buNone/>
            </a:pPr>
            <a:endParaRPr lang="en-GB" sz="32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 rtl="0">
              <a:lnSpc>
                <a:spcPct val="70000"/>
              </a:lnSpc>
              <a:buClr>
                <a:srgbClr val="1F497D"/>
              </a:buClr>
              <a:buNone/>
            </a:pPr>
            <a:endParaRPr lang="en-GB" sz="32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 rtl="0">
              <a:lnSpc>
                <a:spcPct val="70000"/>
              </a:lnSpc>
              <a:buClr>
                <a:srgbClr val="1F497D"/>
              </a:buClr>
              <a:buNone/>
            </a:pPr>
            <a:endParaRPr lang="en-GB" sz="32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 rtl="0">
              <a:lnSpc>
                <a:spcPct val="70000"/>
              </a:lnSpc>
              <a:buClr>
                <a:srgbClr val="1F497D"/>
              </a:buClr>
              <a:buNone/>
            </a:pPr>
            <a:endParaRPr lang="en-GB" sz="32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 rtl="0">
              <a:lnSpc>
                <a:spcPct val="70000"/>
              </a:lnSpc>
              <a:buClr>
                <a:srgbClr val="1F497D"/>
              </a:buClr>
              <a:buNone/>
            </a:pPr>
            <a:endParaRPr lang="en-GB" sz="32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 rtl="0">
              <a:lnSpc>
                <a:spcPct val="70000"/>
              </a:lnSpc>
              <a:buClr>
                <a:srgbClr val="1F497D"/>
              </a:buClr>
              <a:buNone/>
            </a:pPr>
            <a:endParaRPr lang="en-GB" sz="32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 rtl="0">
              <a:lnSpc>
                <a:spcPct val="70000"/>
              </a:lnSpc>
              <a:buClr>
                <a:srgbClr val="1F497D"/>
              </a:buClr>
              <a:buNone/>
            </a:pPr>
            <a:endParaRPr lang="en-GB" sz="32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 rtl="0">
              <a:lnSpc>
                <a:spcPct val="70000"/>
              </a:lnSpc>
              <a:buClr>
                <a:srgbClr val="1F497D"/>
              </a:buClr>
              <a:buNone/>
            </a:pPr>
            <a:endParaRPr lang="en-GB" sz="32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 rtl="0">
              <a:lnSpc>
                <a:spcPct val="70000"/>
              </a:lnSpc>
              <a:buClr>
                <a:srgbClr val="1F497D"/>
              </a:buClr>
              <a:buNone/>
            </a:pPr>
            <a:endParaRPr lang="en-GB" sz="32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 rtl="0">
              <a:lnSpc>
                <a:spcPct val="70000"/>
              </a:lnSpc>
              <a:buClr>
                <a:srgbClr val="1F497D"/>
              </a:buClr>
              <a:buNone/>
            </a:pPr>
            <a:endParaRPr lang="en-GB" sz="32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 rtl="0">
              <a:lnSpc>
                <a:spcPct val="70000"/>
              </a:lnSpc>
              <a:buClr>
                <a:srgbClr val="1F497D"/>
              </a:buClr>
              <a:buNone/>
            </a:pPr>
            <a:endParaRPr lang="en-GB" sz="32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 rtl="0">
              <a:lnSpc>
                <a:spcPct val="70000"/>
              </a:lnSpc>
              <a:buClr>
                <a:srgbClr val="1F497D"/>
              </a:buClr>
              <a:buNone/>
            </a:pPr>
            <a:endParaRPr lang="en-GB" sz="32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 rtl="0">
              <a:lnSpc>
                <a:spcPct val="70000"/>
              </a:lnSpc>
              <a:buClr>
                <a:srgbClr val="1F497D"/>
              </a:buClr>
              <a:buNone/>
            </a:pPr>
            <a:endParaRPr lang="en-GB" sz="32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 rtl="0">
              <a:lnSpc>
                <a:spcPct val="70000"/>
              </a:lnSpc>
              <a:buClr>
                <a:srgbClr val="1F497D"/>
              </a:buClr>
              <a:buNone/>
            </a:pPr>
            <a:endParaRPr lang="en-GB" sz="32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 rtl="0">
              <a:lnSpc>
                <a:spcPct val="70000"/>
              </a:lnSpc>
              <a:buClr>
                <a:srgbClr val="1F497D"/>
              </a:buClr>
              <a:buNone/>
            </a:pPr>
            <a:endParaRPr lang="en-GB" sz="32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 rtl="0">
              <a:lnSpc>
                <a:spcPct val="70000"/>
              </a:lnSpc>
              <a:buClr>
                <a:srgbClr val="1F497D"/>
              </a:buClr>
              <a:buNone/>
            </a:pPr>
            <a:r>
              <a:rPr lang="en-GB" sz="32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FB6BFD-99E7-46D1-9139-5B0B5DD2E9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1132725"/>
            <a:ext cx="12115800" cy="9086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2871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13218709" y="-50376"/>
            <a:ext cx="5103223" cy="10287001"/>
          </a:xfrm>
          <a:prstGeom prst="rect">
            <a:avLst/>
          </a:prstGeom>
          <a:solidFill>
            <a:srgbClr val="87AADD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sp>
      <p:sp>
        <p:nvSpPr>
          <p:cNvPr id="5" name="AutoShape 5"/>
          <p:cNvSpPr/>
          <p:nvPr/>
        </p:nvSpPr>
        <p:spPr>
          <a:xfrm>
            <a:off x="14870428" y="1249994"/>
            <a:ext cx="1799783" cy="28955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11" name="TextBox 9"/>
          <p:cNvSpPr txBox="1"/>
          <p:nvPr/>
        </p:nvSpPr>
        <p:spPr>
          <a:xfrm>
            <a:off x="1937084" y="2061508"/>
            <a:ext cx="9067800" cy="3897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6000" b="1" spc="197" dirty="0">
                <a:solidFill>
                  <a:schemeClr val="tx2">
                    <a:lumMod val="60000"/>
                    <a:lumOff val="40000"/>
                  </a:schemeClr>
                </a:solidFill>
                <a:latin typeface="Montserrat Classic"/>
              </a:rPr>
              <a:t>THE END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3218708" y="82917"/>
            <a:ext cx="5103221" cy="1895642"/>
            <a:chOff x="13184777" y="63259"/>
            <a:chExt cx="5103221" cy="1895642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7003033" y="63259"/>
              <a:ext cx="1284965" cy="1284965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3184777" y="63259"/>
              <a:ext cx="1344028" cy="1344028"/>
            </a:xfrm>
            <a:prstGeom prst="rect">
              <a:avLst/>
            </a:prstGeom>
          </p:spPr>
        </p:pic>
        <p:sp>
          <p:nvSpPr>
            <p:cNvPr id="9" name="TextBox 9"/>
            <p:cNvSpPr txBox="1"/>
            <p:nvPr/>
          </p:nvSpPr>
          <p:spPr>
            <a:xfrm>
              <a:off x="14414180" y="439807"/>
              <a:ext cx="2644415" cy="59093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520"/>
                </a:lnSpc>
              </a:pPr>
              <a:r>
                <a:rPr lang="en-US" sz="1200" b="1" spc="197" dirty="0">
                  <a:solidFill>
                    <a:srgbClr val="FFFFFF"/>
                  </a:solidFill>
                  <a:latin typeface="Montserrat Classic"/>
                </a:rPr>
                <a:t>UNIVERSITY OF MOSUL</a:t>
              </a:r>
            </a:p>
            <a:p>
              <a:pPr algn="ctr">
                <a:lnSpc>
                  <a:spcPts val="2520"/>
                </a:lnSpc>
              </a:pPr>
              <a:r>
                <a:rPr lang="en-US" sz="1200" b="1" spc="197" dirty="0">
                  <a:solidFill>
                    <a:srgbClr val="FFFFFF"/>
                  </a:solidFill>
                  <a:latin typeface="Montserrat Classic"/>
                </a:rPr>
                <a:t>COLLEGE OF DENTISTRY</a:t>
              </a:r>
            </a:p>
          </p:txBody>
        </p:sp>
        <p:sp>
          <p:nvSpPr>
            <p:cNvPr id="12" name="TextBox 9"/>
            <p:cNvSpPr txBox="1"/>
            <p:nvPr/>
          </p:nvSpPr>
          <p:spPr>
            <a:xfrm>
              <a:off x="14504742" y="1638300"/>
              <a:ext cx="2796815" cy="32060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520"/>
                </a:lnSpc>
              </a:pPr>
              <a:r>
                <a:rPr lang="en-US" sz="3200" b="1" spc="197" dirty="0">
                  <a:solidFill>
                    <a:srgbClr val="FFFFFF"/>
                  </a:solidFill>
                  <a:latin typeface="Montserrat Classic"/>
                </a:rPr>
                <a:t>2020-2021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171021"/>
            <a:ext cx="12419597" cy="66092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661903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94B8DF0-328E-4D5D-BABE-86515C736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55" y="67424"/>
            <a:ext cx="18274145" cy="1143000"/>
          </a:xfrm>
        </p:spPr>
        <p:txBody>
          <a:bodyPr/>
          <a:lstStyle/>
          <a:p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Measles or Rubeola</a:t>
            </a:r>
            <a:endParaRPr lang="en-GB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E9837AB-6774-4CA2-B350-955872641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10425"/>
            <a:ext cx="18288000" cy="9009152"/>
          </a:xfrm>
        </p:spPr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Measles skin rash</a:t>
            </a: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sng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lang="en-GB" sz="2800" b="1" u="sng" dirty="0">
              <a:solidFill>
                <a:srgbClr val="1F497D">
                  <a:lumMod val="75000"/>
                </a:srgb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sng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lang="en-GB" sz="2800" b="1" u="sng" dirty="0">
              <a:solidFill>
                <a:srgbClr val="1F497D">
                  <a:lumMod val="75000"/>
                </a:srgb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sng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lang="en-GB" sz="2800" b="1" u="sng" dirty="0">
              <a:solidFill>
                <a:srgbClr val="1F497D">
                  <a:lumMod val="75000"/>
                </a:srgb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sng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lang="en-GB" sz="2800" b="1" u="sng" dirty="0">
              <a:solidFill>
                <a:srgbClr val="1F497D">
                  <a:lumMod val="75000"/>
                </a:srgb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lang="en-GB" sz="2800" b="1" u="sng" dirty="0">
              <a:solidFill>
                <a:srgbClr val="1F497D">
                  <a:lumMod val="75000"/>
                </a:srgb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sng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lang="en-GB" sz="2800" b="1" u="sng" dirty="0">
              <a:solidFill>
                <a:srgbClr val="1F497D">
                  <a:lumMod val="75000"/>
                </a:srgb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sng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sng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C:\Users\lenovo\Pictures\5022924-3x2-340x227.jpg">
            <a:extLst>
              <a:ext uri="{FF2B5EF4-FFF2-40B4-BE49-F238E27FC236}">
                <a16:creationId xmlns:a16="http://schemas.microsoft.com/office/drawing/2014/main" id="{51F1C82C-9BE0-4EA6-9B0C-D8808B9DED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47" y="2170551"/>
            <a:ext cx="8120452" cy="5602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lenovo\Pictures\measles.jpg">
            <a:extLst>
              <a:ext uri="{FF2B5EF4-FFF2-40B4-BE49-F238E27FC236}">
                <a16:creationId xmlns:a16="http://schemas.microsoft.com/office/drawing/2014/main" id="{1277940F-118B-4CD4-B7A4-4EB467F1A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2170551"/>
            <a:ext cx="8963493" cy="6202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39339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94B8DF0-328E-4D5D-BABE-86515C736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55" y="67424"/>
            <a:ext cx="18274145" cy="1143000"/>
          </a:xfrm>
        </p:spPr>
        <p:txBody>
          <a:bodyPr/>
          <a:lstStyle/>
          <a:p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Anemia</a:t>
            </a:r>
            <a:endParaRPr lang="en-GB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E9837AB-6774-4CA2-B350-955872641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10425"/>
            <a:ext cx="18288000" cy="9009152"/>
          </a:xfrm>
        </p:spPr>
        <p:txBody>
          <a:bodyPr>
            <a:noAutofit/>
          </a:bodyPr>
          <a:lstStyle/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Anemia</a:t>
            </a: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is associated with pallor of the oral mucosa and atrophic glossitis due to erythema</a:t>
            </a: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 atrophy of papillae in addition to other features of </a:t>
            </a:r>
            <a:r>
              <a:rPr kumimoji="0" lang="en-GB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anemia</a:t>
            </a:r>
            <a:endParaRPr kumimoji="0" lang="en-GB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_______________________________________________________________        </a:t>
            </a:r>
            <a:endParaRPr kumimoji="0" lang="en-GB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Depapillation of the tongue:</a:t>
            </a: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Localized:</a:t>
            </a: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Geographic tongue     2. Median rhomboid glossitis      3. Chronic atrophic candidiasis</a:t>
            </a: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4. Depapillation of elderly</a:t>
            </a: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Complete:</a:t>
            </a: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Anemia: Iron, B12, Foliate     2. Atrophic lichen planus   3. Discoid lupus erythematosus </a:t>
            </a: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4. Tertiary syphilis atrophic glossitis</a:t>
            </a: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GB" b="1" i="0" u="sng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lang="en-GB" b="1" u="sng" dirty="0">
              <a:solidFill>
                <a:srgbClr val="1F497D">
                  <a:lumMod val="75000"/>
                </a:srgb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GB" b="1" i="0" u="sng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lang="en-GB" b="1" u="sng" dirty="0">
              <a:solidFill>
                <a:srgbClr val="1F497D">
                  <a:lumMod val="75000"/>
                </a:srgb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GB" b="1" i="0" u="sng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lang="en-GB" b="1" u="sng" dirty="0">
              <a:solidFill>
                <a:srgbClr val="1F497D">
                  <a:lumMod val="75000"/>
                </a:srgb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GB" b="1" i="0" u="sng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lang="en-GB" b="1" u="sng" dirty="0">
              <a:solidFill>
                <a:srgbClr val="1F497D">
                  <a:lumMod val="75000"/>
                </a:srgb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lang="en-GB" b="1" u="sng" dirty="0">
              <a:solidFill>
                <a:srgbClr val="1F497D">
                  <a:lumMod val="75000"/>
                </a:srgb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GB" b="1" i="0" u="sng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lang="en-GB" b="1" u="sng" dirty="0">
              <a:solidFill>
                <a:srgbClr val="1F497D">
                  <a:lumMod val="75000"/>
                </a:srgb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GB" b="1" i="0" u="sng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GB" b="1" i="0" u="sng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34447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94B8DF0-328E-4D5D-BABE-86515C736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55" y="67424"/>
            <a:ext cx="18274145" cy="1143000"/>
          </a:xfrm>
        </p:spPr>
        <p:txBody>
          <a:bodyPr/>
          <a:lstStyle/>
          <a:p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Depapillation of the tongue </a:t>
            </a:r>
            <a:endParaRPr lang="en-GB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E9837AB-6774-4CA2-B350-955872641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10425"/>
            <a:ext cx="18288000" cy="9009152"/>
          </a:xfrm>
        </p:spPr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Localized atrophy of the tongue in geographic tongue</a:t>
            </a: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lang="en-GB" sz="2800" b="1" u="sng" dirty="0">
              <a:solidFill>
                <a:srgbClr val="1F497D">
                  <a:lumMod val="75000"/>
                </a:srgb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sng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lang="en-GB" sz="2800" b="1" u="sng" dirty="0">
              <a:solidFill>
                <a:srgbClr val="1F497D">
                  <a:lumMod val="75000"/>
                </a:srgb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sng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lang="en-GB" sz="2800" b="1" u="sng" dirty="0">
              <a:solidFill>
                <a:srgbClr val="1F497D">
                  <a:lumMod val="75000"/>
                </a:srgb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lang="en-GB" sz="2800" b="1" u="sng" dirty="0">
              <a:solidFill>
                <a:srgbClr val="1F497D">
                  <a:lumMod val="75000"/>
                </a:srgb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sng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lang="en-GB" sz="2800" b="1" u="sng" dirty="0">
              <a:solidFill>
                <a:srgbClr val="1F497D">
                  <a:lumMod val="75000"/>
                </a:srgb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sng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sng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3" descr="C:\Users\lenovo\Pictures\geographic_tongue17.2.jpg">
            <a:extLst>
              <a:ext uri="{FF2B5EF4-FFF2-40B4-BE49-F238E27FC236}">
                <a16:creationId xmlns:a16="http://schemas.microsoft.com/office/drawing/2014/main" id="{DE3B2393-5C79-4ED3-AD38-A28129D908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324100"/>
            <a:ext cx="6058933" cy="7371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lenovo\Pictures\geographic_tongue17.jpg">
            <a:extLst>
              <a:ext uri="{FF2B5EF4-FFF2-40B4-BE49-F238E27FC236}">
                <a16:creationId xmlns:a16="http://schemas.microsoft.com/office/drawing/2014/main" id="{F5431587-191E-4F2D-BF77-F08194B348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2324100"/>
            <a:ext cx="5978344" cy="7371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6764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94B8DF0-328E-4D5D-BABE-86515C736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55" y="67424"/>
            <a:ext cx="18274145" cy="1143000"/>
          </a:xfrm>
        </p:spPr>
        <p:txBody>
          <a:bodyPr/>
          <a:lstStyle/>
          <a:p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Depapillation of the tongue </a:t>
            </a:r>
            <a:endParaRPr lang="en-GB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E9837AB-6774-4CA2-B350-955872641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28700"/>
            <a:ext cx="18288000" cy="9190877"/>
          </a:xfrm>
        </p:spPr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Complete atrophy of the tongue in </a:t>
            </a:r>
            <a:r>
              <a:rPr kumimoji="0" lang="en-GB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anemia</a:t>
            </a:r>
            <a:r>
              <a:rPr lang="en-GB" b="1" dirty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&amp; </a:t>
            </a:r>
            <a:r>
              <a:rPr kumimoji="0" lang="en-GB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plummer</a:t>
            </a: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GB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vinson</a:t>
            </a: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syndrome (Paterson–Brown–Kelly syndrome)</a:t>
            </a: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lang="en-GB" sz="2800" b="1" u="sng" dirty="0">
              <a:solidFill>
                <a:srgbClr val="1F497D">
                  <a:lumMod val="75000"/>
                </a:srgb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sng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lang="en-GB" sz="2800" b="1" u="sng" dirty="0">
              <a:solidFill>
                <a:srgbClr val="1F497D">
                  <a:lumMod val="75000"/>
                </a:srgb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sng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lang="en-GB" sz="2800" b="1" u="sng" dirty="0">
              <a:solidFill>
                <a:srgbClr val="1F497D">
                  <a:lumMod val="75000"/>
                </a:srgb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lang="en-GB" sz="2800" b="1" u="sng" dirty="0">
              <a:solidFill>
                <a:srgbClr val="1F497D">
                  <a:lumMod val="75000"/>
                </a:srgb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sng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lang="en-GB" sz="2800" b="1" u="sng" dirty="0">
              <a:solidFill>
                <a:srgbClr val="1F497D">
                  <a:lumMod val="75000"/>
                </a:srgb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sng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sng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2" descr="C:\Users\lenovo\Pictures\atroph tongue.png">
            <a:extLst>
              <a:ext uri="{FF2B5EF4-FFF2-40B4-BE49-F238E27FC236}">
                <a16:creationId xmlns:a16="http://schemas.microsoft.com/office/drawing/2014/main" id="{D4DC9002-CB07-4356-9988-807DFA86E3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781300"/>
            <a:ext cx="6705600" cy="6722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lenovo\Pictures\strawberry tongue.jpg">
            <a:extLst>
              <a:ext uri="{FF2B5EF4-FFF2-40B4-BE49-F238E27FC236}">
                <a16:creationId xmlns:a16="http://schemas.microsoft.com/office/drawing/2014/main" id="{D882B521-940A-4F28-92DF-BC427ABAAC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4708" y="1870188"/>
            <a:ext cx="5858710" cy="4147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lenovo\Pictures\atroph health.jpg">
            <a:extLst>
              <a:ext uri="{FF2B5EF4-FFF2-40B4-BE49-F238E27FC236}">
                <a16:creationId xmlns:a16="http://schemas.microsoft.com/office/drawing/2014/main" id="{1ED54752-5745-4D09-9AB8-A6B28ADD7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6999" y="6067923"/>
            <a:ext cx="5858711" cy="4101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43717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94B8DF0-328E-4D5D-BABE-86515C736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55" y="67424"/>
            <a:ext cx="18274145" cy="1143000"/>
          </a:xfrm>
        </p:spPr>
        <p:txBody>
          <a:bodyPr>
            <a:noAutofit/>
          </a:bodyPr>
          <a:lstStyle/>
          <a:p>
            <a:br>
              <a:rPr lang="en-GB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Vitamin A deficiency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E9837AB-6774-4CA2-B350-955872641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10423"/>
            <a:ext cx="18288000" cy="9009153"/>
          </a:xfr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ct val="20000"/>
              </a:spcBef>
              <a:spcAft>
                <a:spcPts val="0"/>
              </a:spcAft>
              <a:buClr>
                <a:srgbClr val="1F497D"/>
              </a:buClr>
              <a:buSzTx/>
              <a:buFont typeface="Arial" pitchFamily="34" charset="0"/>
              <a:buNone/>
              <a:tabLst/>
              <a:defRPr/>
            </a:pP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70000"/>
              </a:lnSpc>
              <a:spcBef>
                <a:spcPct val="20000"/>
              </a:spcBef>
              <a:spcAft>
                <a:spcPts val="0"/>
              </a:spcAft>
              <a:buClr>
                <a:srgbClr val="1F497D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It's characterized by :</a:t>
            </a:r>
          </a:p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ct val="20000"/>
              </a:spcBef>
              <a:spcAft>
                <a:spcPts val="0"/>
              </a:spcAft>
              <a:buClr>
                <a:srgbClr val="1F497D"/>
              </a:buClr>
              <a:buSzTx/>
              <a:buNone/>
              <a:tabLst/>
              <a:defRPr/>
            </a:pP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70000"/>
              </a:lnSpc>
              <a:spcBef>
                <a:spcPct val="20000"/>
              </a:spcBef>
              <a:spcAft>
                <a:spcPts val="0"/>
              </a:spcAft>
              <a:buClr>
                <a:srgbClr val="1F497D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Night blindness </a:t>
            </a:r>
          </a:p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ct val="20000"/>
              </a:spcBef>
              <a:spcAft>
                <a:spcPts val="0"/>
              </a:spcAft>
              <a:buClr>
                <a:srgbClr val="1F497D"/>
              </a:buClr>
              <a:buSzTx/>
              <a:buFont typeface="Arial" pitchFamily="34" charset="0"/>
              <a:buNone/>
              <a:tabLst/>
              <a:defRPr/>
            </a:pP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70000"/>
              </a:lnSpc>
              <a:spcBef>
                <a:spcPct val="20000"/>
              </a:spcBef>
              <a:spcAft>
                <a:spcPts val="0"/>
              </a:spcAft>
              <a:buClr>
                <a:srgbClr val="1F497D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Dry conjunctiva  </a:t>
            </a:r>
          </a:p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ct val="20000"/>
              </a:spcBef>
              <a:spcAft>
                <a:spcPts val="0"/>
              </a:spcAft>
              <a:buClr>
                <a:srgbClr val="1F497D"/>
              </a:buClr>
              <a:buSzTx/>
              <a:buFont typeface="Arial" pitchFamily="34" charset="0"/>
              <a:buNone/>
              <a:tabLst/>
              <a:defRPr/>
            </a:pP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70000"/>
              </a:lnSpc>
              <a:spcBef>
                <a:spcPct val="20000"/>
              </a:spcBef>
              <a:spcAft>
                <a:spcPts val="0"/>
              </a:spcAft>
              <a:buClr>
                <a:srgbClr val="1F497D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Corneal ulceration and xerophthalmia</a:t>
            </a:r>
          </a:p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ct val="20000"/>
              </a:spcBef>
              <a:spcAft>
                <a:spcPts val="0"/>
              </a:spcAft>
              <a:buClr>
                <a:srgbClr val="1F497D"/>
              </a:buClr>
              <a:buSzTx/>
              <a:buFont typeface="Arial" pitchFamily="34" charset="0"/>
              <a:buNone/>
              <a:tabLst/>
              <a:defRPr/>
            </a:pP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70000"/>
              </a:lnSpc>
              <a:spcBef>
                <a:spcPct val="20000"/>
              </a:spcBef>
              <a:spcAft>
                <a:spcPts val="0"/>
              </a:spcAft>
              <a:buClr>
                <a:srgbClr val="1F497D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b="1" i="0" u="sng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Keratinizing metaplasia of the non- keratinized epithelial cells which usually results in</a:t>
            </a:r>
          </a:p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ct val="20000"/>
              </a:spcBef>
              <a:spcAft>
                <a:spcPts val="0"/>
              </a:spcAft>
              <a:buClr>
                <a:srgbClr val="1F497D"/>
              </a:buClr>
              <a:buSzTx/>
              <a:buNone/>
              <a:tabLst/>
              <a:defRPr/>
            </a:pPr>
            <a:r>
              <a:rPr lang="en-US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kumimoji="0" lang="en-US" b="1" i="0" u="sng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white lesion such as leukoplakia of the oral mucosa, and dryness of the skin </a:t>
            </a:r>
          </a:p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ct val="20000"/>
              </a:spcBef>
              <a:spcAft>
                <a:spcPts val="0"/>
              </a:spcAft>
              <a:buClr>
                <a:srgbClr val="1F497D"/>
              </a:buClr>
              <a:buSzTx/>
              <a:buFont typeface="Arial" pitchFamily="34" charset="0"/>
              <a:buNone/>
              <a:tabLst/>
              <a:defRPr/>
            </a:pP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70000"/>
              </a:lnSpc>
              <a:spcBef>
                <a:spcPct val="20000"/>
              </a:spcBef>
              <a:spcAft>
                <a:spcPts val="0"/>
              </a:spcAft>
              <a:buClr>
                <a:srgbClr val="1F497D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b="1" i="0" u="sng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Also it is characterized by defective formation of the enamel, dentin &amp; pulp</a:t>
            </a:r>
          </a:p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ct val="20000"/>
              </a:spcBef>
              <a:spcAft>
                <a:spcPts val="0"/>
              </a:spcAft>
              <a:buClr>
                <a:srgbClr val="1F497D"/>
              </a:buClr>
              <a:buSzTx/>
              <a:buFont typeface="Arial" pitchFamily="34" charset="0"/>
              <a:buNone/>
              <a:tabLst/>
              <a:defRPr/>
            </a:pP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ct val="20000"/>
              </a:spcBef>
              <a:spcAft>
                <a:spcPts val="0"/>
              </a:spcAft>
              <a:buClr>
                <a:srgbClr val="1F497D"/>
              </a:buClr>
              <a:buSzTx/>
              <a:buFont typeface="Arial" pitchFamily="34" charset="0"/>
              <a:buNone/>
              <a:tabLst/>
              <a:defRPr/>
            </a:pP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ct val="20000"/>
              </a:spcBef>
              <a:spcAft>
                <a:spcPts val="0"/>
              </a:spcAft>
              <a:buClr>
                <a:srgbClr val="1F497D"/>
              </a:buClr>
              <a:buSzTx/>
              <a:buFont typeface="Arial" pitchFamily="34" charset="0"/>
              <a:buNone/>
              <a:tabLst/>
              <a:defRPr/>
            </a:pP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70000"/>
              </a:lnSpc>
              <a:spcBef>
                <a:spcPct val="20000"/>
              </a:spcBef>
              <a:spcAft>
                <a:spcPts val="0"/>
              </a:spcAft>
              <a:buClr>
                <a:srgbClr val="1F497D"/>
              </a:buClr>
              <a:buSzTx/>
              <a:buFont typeface="Wingdings" pitchFamily="2" charset="2"/>
              <a:buChar char="Ø"/>
              <a:tabLst/>
              <a:defRPr/>
            </a:pP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70000"/>
              </a:lnSpc>
              <a:spcBef>
                <a:spcPct val="20000"/>
              </a:spcBef>
              <a:spcAft>
                <a:spcPts val="0"/>
              </a:spcAft>
              <a:buClr>
                <a:srgbClr val="1F497D"/>
              </a:buClr>
              <a:buSzTx/>
              <a:buFont typeface="Wingdings" pitchFamily="2" charset="2"/>
              <a:buChar char="Ø"/>
              <a:tabLst/>
              <a:defRPr/>
            </a:pP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70000"/>
              </a:lnSpc>
              <a:spcBef>
                <a:spcPct val="20000"/>
              </a:spcBef>
              <a:spcAft>
                <a:spcPts val="0"/>
              </a:spcAft>
              <a:buClr>
                <a:srgbClr val="1F497D"/>
              </a:buClr>
              <a:buSzTx/>
              <a:buFont typeface="Wingdings" pitchFamily="2" charset="2"/>
              <a:buChar char="Ø"/>
              <a:tabLst/>
              <a:defRPr/>
            </a:pP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ct val="20000"/>
              </a:spcBef>
              <a:spcAft>
                <a:spcPts val="0"/>
              </a:spcAft>
              <a:buClr>
                <a:srgbClr val="1F497D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ar-IQ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93375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94B8DF0-328E-4D5D-BABE-86515C736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55" y="67424"/>
            <a:ext cx="18274145" cy="1143000"/>
          </a:xfrm>
        </p:spPr>
        <p:txBody>
          <a:bodyPr/>
          <a:lstStyle/>
          <a:p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Drugs-Chemical burn (Aspirin burn)</a:t>
            </a:r>
            <a:endParaRPr lang="en-GB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E9837AB-6774-4CA2-B350-955872641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28700"/>
            <a:ext cx="18288000" cy="9190877"/>
          </a:xfrm>
        </p:spPr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lang="en-GB" sz="2800" b="1" u="sng" dirty="0">
              <a:solidFill>
                <a:srgbClr val="1F497D">
                  <a:lumMod val="75000"/>
                </a:srgb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sng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lang="en-GB" sz="2800" b="1" u="sng" dirty="0">
              <a:solidFill>
                <a:srgbClr val="1F497D">
                  <a:lumMod val="75000"/>
                </a:srgb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sng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lang="en-GB" sz="2800" b="1" u="sng" dirty="0">
              <a:solidFill>
                <a:srgbClr val="1F497D">
                  <a:lumMod val="75000"/>
                </a:srgb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lang="en-GB" sz="2800" b="1" u="sng" dirty="0">
              <a:solidFill>
                <a:srgbClr val="1F497D">
                  <a:lumMod val="75000"/>
                </a:srgb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sng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lang="en-GB" sz="2800" b="1" u="sng" dirty="0">
              <a:solidFill>
                <a:srgbClr val="1F497D">
                  <a:lumMod val="75000"/>
                </a:srgb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sng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lang="en-US" sz="40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lang="en-US" sz="40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Drugs-Chemical burn</a:t>
            </a:r>
            <a:endParaRPr kumimoji="0" lang="en-GB" sz="2800" b="1" i="0" u="sng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BC5D2E-1B1D-4C46-84D5-735497DBAE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0" y="1179800"/>
            <a:ext cx="8672945" cy="48377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0E2E9D-43C5-4CD6-A9B6-66927D19EE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37" y="1409700"/>
            <a:ext cx="8920163" cy="59430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81427DB-1BD3-429C-9610-69DD79396B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4487" y="5948660"/>
            <a:ext cx="7187385" cy="4247953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890FAA56-1E11-4F54-BB97-1D059B04927B}"/>
              </a:ext>
            </a:extLst>
          </p:cNvPr>
          <p:cNvSpPr/>
          <p:nvPr/>
        </p:nvSpPr>
        <p:spPr>
          <a:xfrm>
            <a:off x="8825345" y="8954150"/>
            <a:ext cx="1883014" cy="608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79062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94B8DF0-328E-4D5D-BABE-86515C736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55" y="67424"/>
            <a:ext cx="18274145" cy="11430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Drug reactions- Lichenoid drug reaction</a:t>
            </a:r>
            <a:endParaRPr lang="en-GB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E9837AB-6774-4CA2-B350-955872641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28700"/>
            <a:ext cx="18288000" cy="9190877"/>
          </a:xfrm>
        </p:spPr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lang="en-GB" sz="2800" b="1" u="sng" dirty="0">
              <a:solidFill>
                <a:srgbClr val="1F497D">
                  <a:lumMod val="75000"/>
                </a:srgb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sng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lang="en-GB" sz="2800" b="1" u="sng" dirty="0">
              <a:solidFill>
                <a:srgbClr val="1F497D">
                  <a:lumMod val="75000"/>
                </a:srgb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sng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lang="en-GB" sz="2800" b="1" u="sng" dirty="0">
              <a:solidFill>
                <a:srgbClr val="1F497D">
                  <a:lumMod val="75000"/>
                </a:srgb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lang="en-GB" sz="2800" b="1" u="sng" dirty="0">
              <a:solidFill>
                <a:srgbClr val="1F497D">
                  <a:lumMod val="75000"/>
                </a:srgb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sng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lang="en-GB" sz="2800" b="1" u="sng" dirty="0">
              <a:solidFill>
                <a:srgbClr val="1F497D">
                  <a:lumMod val="75000"/>
                </a:srgb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sng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sng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808438-8A53-4AF8-8A8F-84871D1024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1371600"/>
            <a:ext cx="11107881" cy="7543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A529DFD-4BBE-4EE0-B502-6055E237393D}"/>
              </a:ext>
            </a:extLst>
          </p:cNvPr>
          <p:cNvSpPr txBox="1"/>
          <p:nvPr/>
        </p:nvSpPr>
        <p:spPr>
          <a:xfrm>
            <a:off x="20782" y="9076576"/>
            <a:ext cx="17983200" cy="11337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 rtl="0">
              <a:lnSpc>
                <a:spcPct val="70000"/>
              </a:lnSpc>
              <a:buClr>
                <a:srgbClr val="1F497D"/>
              </a:buClr>
              <a:buNone/>
            </a:pPr>
            <a:r>
              <a:rPr lang="en-US" sz="32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Lichenoid reaction to captopril. White striae across red  lesions covering the ventral surface</a:t>
            </a:r>
          </a:p>
          <a:p>
            <a:pPr marL="0" indent="0" algn="l" rtl="0">
              <a:lnSpc>
                <a:spcPct val="70000"/>
              </a:lnSpc>
              <a:buClr>
                <a:srgbClr val="1F497D"/>
              </a:buClr>
              <a:buNone/>
            </a:pPr>
            <a:r>
              <a:rPr lang="en-US" sz="32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l" rtl="0">
              <a:lnSpc>
                <a:spcPct val="70000"/>
              </a:lnSpc>
              <a:buClr>
                <a:srgbClr val="1F497D"/>
              </a:buClr>
              <a:buNone/>
            </a:pPr>
            <a:r>
              <a:rPr lang="en-US" sz="32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the tongue and  buccal mucosa</a:t>
            </a:r>
          </a:p>
        </p:txBody>
      </p:sp>
    </p:spTree>
    <p:extLst>
      <p:ext uri="{BB962C8B-B14F-4D97-AF65-F5344CB8AC3E}">
        <p14:creationId xmlns:p14="http://schemas.microsoft.com/office/powerpoint/2010/main" val="15141558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1251</TotalTime>
  <Words>567</Words>
  <Application>Microsoft Office PowerPoint</Application>
  <PresentationFormat>Custom</PresentationFormat>
  <Paragraphs>390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Wingdings</vt:lpstr>
      <vt:lpstr>Arial Black</vt:lpstr>
      <vt:lpstr>Montserrat Classic</vt:lpstr>
      <vt:lpstr>Calibri</vt:lpstr>
      <vt:lpstr>Arial</vt:lpstr>
      <vt:lpstr>Office Theme</vt:lpstr>
      <vt:lpstr>PowerPoint Presentation</vt:lpstr>
      <vt:lpstr>Measles or Rubeola</vt:lpstr>
      <vt:lpstr>Measles or Rubeola</vt:lpstr>
      <vt:lpstr>Anemia</vt:lpstr>
      <vt:lpstr>Depapillation of the tongue </vt:lpstr>
      <vt:lpstr>Depapillation of the tongue </vt:lpstr>
      <vt:lpstr> Vitamin A deficiency</vt:lpstr>
      <vt:lpstr>Drugs-Chemical burn (Aspirin burn)</vt:lpstr>
      <vt:lpstr>Drug reactions- Lichenoid drug reaction</vt:lpstr>
      <vt:lpstr>Drug reactions- Lichenoid drug reaction</vt:lpstr>
      <vt:lpstr>Drug reactions-Stomatitis venenata or contact stomatitis-allergic stomatitis- stomatitis medicamentosa</vt:lpstr>
      <vt:lpstr>Lichen planus</vt:lpstr>
      <vt:lpstr>Lichen planus</vt:lpstr>
      <vt:lpstr>Lichen planus</vt:lpstr>
      <vt:lpstr>Lichen planus</vt:lpstr>
      <vt:lpstr>Lichen planus</vt:lpstr>
      <vt:lpstr>Lichen planus</vt:lpstr>
      <vt:lpstr>Lichen planus</vt:lpstr>
      <vt:lpstr>Lichen planus-Skin lesions and nail lesions</vt:lpstr>
      <vt:lpstr>Lichen planus-Skin lesions and nail lesions</vt:lpstr>
      <vt:lpstr>Lichen planus-Diagnosis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Black and White Bullying Education Presentation</dc:title>
  <cp:lastModifiedBy>Ahmed Khudhur</cp:lastModifiedBy>
  <cp:revision>55</cp:revision>
  <dcterms:created xsi:type="dcterms:W3CDTF">2006-08-16T00:00:00Z</dcterms:created>
  <dcterms:modified xsi:type="dcterms:W3CDTF">2021-02-19T20:28:35Z</dcterms:modified>
  <dc:identifier>DAEKmDzU_e4</dc:identifier>
</cp:coreProperties>
</file>