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46"/>
  </p:notesMasterIdLst>
  <p:sldIdLst>
    <p:sldId id="256" r:id="rId2"/>
    <p:sldId id="257" r:id="rId3"/>
    <p:sldId id="377" r:id="rId4"/>
    <p:sldId id="365" r:id="rId5"/>
    <p:sldId id="360" r:id="rId6"/>
    <p:sldId id="318" r:id="rId7"/>
    <p:sldId id="348" r:id="rId8"/>
    <p:sldId id="343" r:id="rId9"/>
    <p:sldId id="344" r:id="rId10"/>
    <p:sldId id="334" r:id="rId11"/>
    <p:sldId id="335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45" r:id="rId23"/>
    <p:sldId id="329" r:id="rId24"/>
    <p:sldId id="330" r:id="rId25"/>
    <p:sldId id="331" r:id="rId26"/>
    <p:sldId id="332" r:id="rId27"/>
    <p:sldId id="358" r:id="rId28"/>
    <p:sldId id="351" r:id="rId29"/>
    <p:sldId id="357" r:id="rId30"/>
    <p:sldId id="354" r:id="rId31"/>
    <p:sldId id="355" r:id="rId32"/>
    <p:sldId id="280" r:id="rId33"/>
    <p:sldId id="270" r:id="rId34"/>
    <p:sldId id="272" r:id="rId35"/>
    <p:sldId id="281" r:id="rId36"/>
    <p:sldId id="373" r:id="rId37"/>
    <p:sldId id="282" r:id="rId38"/>
    <p:sldId id="283" r:id="rId39"/>
    <p:sldId id="350" r:id="rId40"/>
    <p:sldId id="285" r:id="rId41"/>
    <p:sldId id="286" r:id="rId42"/>
    <p:sldId id="287" r:id="rId43"/>
    <p:sldId id="376" r:id="rId44"/>
    <p:sldId id="374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2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39A56D-E7F1-4AE6-B93B-53D1739A3DBD}" type="datetimeFigureOut">
              <a:rPr lang="ar-SA" smtClean="0"/>
              <a:pPr/>
              <a:t>18/07/1442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0BB3ED-616D-49B6-9853-C807CCD9C0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BB3ED-616D-49B6-9853-C807CCD9C083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18/07/1442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بسم الله الرحمن الرحيم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ar-IQ" dirty="0" smtClean="0"/>
              <a:t>28/2/2021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Possible clinical manifestations of interstitial lung disease</a:t>
            </a:r>
            <a:endParaRPr lang="ar-SA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94" t="13360" r="21376" b="11863"/>
          <a:stretch>
            <a:fillRect/>
          </a:stretch>
        </p:blipFill>
        <p:spPr bwMode="auto">
          <a:xfrm>
            <a:off x="611560" y="1340768"/>
            <a:ext cx="777686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Approach in   ILD</a:t>
            </a:r>
            <a:endParaRPr lang="ar-SA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899" t="18133" r="20481" b="19818"/>
          <a:stretch>
            <a:fillRect/>
          </a:stretch>
        </p:blipFill>
        <p:spPr bwMode="auto">
          <a:xfrm>
            <a:off x="0" y="612225"/>
            <a:ext cx="9144000" cy="60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0449C8-C995-4C19-9B2F-071F9B14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/>
              <a:t>Differential diagnosis of DPLD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B1E4FF-4EA7-4D52-A062-537127C7D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487"/>
            <a:ext cx="7886700" cy="4732476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>
              <a:buNone/>
            </a:pPr>
            <a:r>
              <a:rPr lang="en-AU" sz="2400" b="1" dirty="0" smtClean="0"/>
              <a:t>1-Infection :</a:t>
            </a:r>
          </a:p>
          <a:p>
            <a:pPr marL="514350" indent="-514350" algn="l" rtl="0">
              <a:buFont typeface="Wingdings" pitchFamily="2" charset="2"/>
              <a:buChar char="§"/>
            </a:pPr>
            <a:r>
              <a:rPr lang="en-AU" sz="2400" dirty="0" smtClean="0"/>
              <a:t>viral pneumonia.</a:t>
            </a:r>
          </a:p>
          <a:p>
            <a:pPr marL="514350" indent="-514350" algn="l" rtl="0">
              <a:buFont typeface="Wingdings" pitchFamily="2" charset="2"/>
              <a:buChar char="§"/>
            </a:pPr>
            <a:r>
              <a:rPr lang="en-AU" sz="2400" dirty="0" smtClean="0"/>
              <a:t> </a:t>
            </a:r>
            <a:r>
              <a:rPr lang="en-AU" sz="2400" dirty="0" err="1"/>
              <a:t>pneumocystis</a:t>
            </a:r>
            <a:r>
              <a:rPr lang="en-AU" sz="2400" dirty="0"/>
              <a:t> </a:t>
            </a:r>
            <a:r>
              <a:rPr lang="en-AU" sz="2400" dirty="0" err="1" smtClean="0"/>
              <a:t>jirovecii</a:t>
            </a:r>
            <a:endParaRPr lang="en-AU" sz="2400" dirty="0"/>
          </a:p>
          <a:p>
            <a:pPr marL="514350" indent="-514350" algn="l" rtl="0">
              <a:buFont typeface="Wingdings" pitchFamily="2" charset="2"/>
              <a:buChar char="§"/>
            </a:pPr>
            <a:r>
              <a:rPr lang="en-AU" sz="2400" dirty="0" smtClean="0"/>
              <a:t> </a:t>
            </a:r>
            <a:r>
              <a:rPr lang="en-AU" sz="2400" dirty="0" err="1"/>
              <a:t>mycoplasma</a:t>
            </a:r>
            <a:r>
              <a:rPr lang="en-AU" sz="2400" dirty="0"/>
              <a:t> </a:t>
            </a:r>
            <a:r>
              <a:rPr lang="en-AU" sz="2400" dirty="0" err="1" smtClean="0"/>
              <a:t>pneumoniae</a:t>
            </a:r>
            <a:r>
              <a:rPr lang="en-AU" sz="2400" dirty="0" smtClean="0"/>
              <a:t>.</a:t>
            </a:r>
          </a:p>
          <a:p>
            <a:pPr marL="514350" indent="-514350" algn="l" rtl="0">
              <a:buFont typeface="Wingdings" pitchFamily="2" charset="2"/>
              <a:buChar char="§"/>
            </a:pPr>
            <a:r>
              <a:rPr lang="en-AU" sz="2400" dirty="0" smtClean="0"/>
              <a:t> tuberculosis</a:t>
            </a:r>
            <a:endParaRPr lang="en-AU" sz="2400" dirty="0"/>
          </a:p>
          <a:p>
            <a:pPr marL="0" indent="0" algn="l" rtl="0">
              <a:buNone/>
            </a:pPr>
            <a:r>
              <a:rPr lang="en-AU" sz="2400" b="1" dirty="0" smtClean="0"/>
              <a:t>2</a:t>
            </a:r>
            <a:r>
              <a:rPr lang="en-AU" sz="2400" b="1" dirty="0"/>
              <a:t>. Malignancy </a:t>
            </a:r>
            <a:r>
              <a:rPr lang="en-AU" sz="2400" b="1" dirty="0" smtClean="0"/>
              <a:t>: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AU" sz="2400" dirty="0" smtClean="0"/>
              <a:t>Leukaemia </a:t>
            </a:r>
            <a:r>
              <a:rPr lang="en-AU" sz="2400" dirty="0"/>
              <a:t>and </a:t>
            </a:r>
            <a:r>
              <a:rPr lang="en-AU" sz="2400" dirty="0" smtClean="0"/>
              <a:t>lymphoma.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AU" sz="2400" dirty="0" err="1" smtClean="0"/>
              <a:t>Lymphangitic</a:t>
            </a:r>
            <a:r>
              <a:rPr lang="en-AU" sz="2400" dirty="0" smtClean="0"/>
              <a:t> </a:t>
            </a:r>
            <a:r>
              <a:rPr lang="en-AU" sz="2400" dirty="0" err="1" smtClean="0"/>
              <a:t>carcinomatosis</a:t>
            </a:r>
            <a:r>
              <a:rPr lang="en-AU" sz="2400" dirty="0" smtClean="0"/>
              <a:t>. 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AU" sz="2400" dirty="0" smtClean="0"/>
              <a:t>Multiple  metastases.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AU" sz="2400" dirty="0" smtClean="0"/>
              <a:t>Bronchoalveolar carcinoma.</a:t>
            </a:r>
            <a:endParaRPr lang="en-AU" sz="2400" dirty="0"/>
          </a:p>
          <a:p>
            <a:pPr marL="0" indent="0" algn="l" rtl="0">
              <a:buNone/>
            </a:pPr>
            <a:r>
              <a:rPr lang="en-AU" sz="2400" b="1" dirty="0" smtClean="0"/>
              <a:t>3</a:t>
            </a:r>
            <a:r>
              <a:rPr lang="en-AU" sz="2400" b="1" dirty="0"/>
              <a:t>. Pulmonary oedema.</a:t>
            </a:r>
          </a:p>
          <a:p>
            <a:pPr marL="0" indent="0" algn="l" rtl="0">
              <a:buNone/>
            </a:pPr>
            <a:endParaRPr lang="en-AU" sz="2400" dirty="0"/>
          </a:p>
          <a:p>
            <a:pPr marL="0" indent="0" algn="l" rtl="0">
              <a:buNone/>
            </a:pPr>
            <a:r>
              <a:rPr lang="en-AU" sz="2400" b="1" dirty="0"/>
              <a:t>4. Aspiration pneumonitis.</a:t>
            </a:r>
          </a:p>
        </p:txBody>
      </p:sp>
    </p:spTree>
    <p:extLst>
      <p:ext uri="{BB962C8B-B14F-4D97-AF65-F5344CB8AC3E}">
        <p14:creationId xmlns="" xmlns:p14="http://schemas.microsoft.com/office/powerpoint/2010/main" val="42310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A77A5B-D5D4-482B-BCB4-069EFECD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813"/>
          </a:xfrm>
        </p:spPr>
        <p:txBody>
          <a:bodyPr>
            <a:normAutofit/>
          </a:bodyPr>
          <a:lstStyle/>
          <a:p>
            <a:r>
              <a:rPr lang="en-AU" b="1" dirty="0"/>
              <a:t>Idiopathic pulmonary fibrosis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5C91F3-07FF-4A48-BC6B-4207452B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4"/>
          </a:xfrm>
        </p:spPr>
        <p:txBody>
          <a:bodyPr/>
          <a:lstStyle/>
          <a:p>
            <a:pPr marL="0" indent="0">
              <a:buNone/>
            </a:pPr>
            <a:endParaRPr lang="en-AU" sz="2400" b="1" dirty="0"/>
          </a:p>
          <a:p>
            <a:pPr marL="0" indent="0" algn="l" rtl="0">
              <a:buNone/>
            </a:pPr>
            <a:r>
              <a:rPr lang="en-AU" sz="2400" dirty="0"/>
              <a:t>Progressive fibrosing interstitial pneumonia in the adults of unknown aetiology </a:t>
            </a:r>
            <a:r>
              <a:rPr lang="en-AU" sz="2400" dirty="0" smtClean="0"/>
              <a:t>   with </a:t>
            </a:r>
            <a:r>
              <a:rPr lang="en-AU" sz="2400" dirty="0"/>
              <a:t>histological </a:t>
            </a:r>
            <a:r>
              <a:rPr lang="en-AU" sz="2400" dirty="0" smtClean="0"/>
              <a:t> </a:t>
            </a:r>
            <a:r>
              <a:rPr lang="en-AU" sz="2400" dirty="0"/>
              <a:t>&amp; radiological pattern of usual </a:t>
            </a:r>
            <a:r>
              <a:rPr lang="en-AU" sz="2400" dirty="0" smtClean="0"/>
              <a:t> interstitial </a:t>
            </a:r>
            <a:r>
              <a:rPr lang="en-AU" sz="2400" dirty="0"/>
              <a:t>pneumonia.</a:t>
            </a:r>
          </a:p>
          <a:p>
            <a:pPr marL="0" indent="0" algn="l" rtl="0">
              <a:buNone/>
            </a:pPr>
            <a:endParaRPr lang="en-AU" sz="2400" dirty="0"/>
          </a:p>
          <a:p>
            <a:pPr marL="0" indent="0" algn="l" rtl="0">
              <a:buNone/>
            </a:pPr>
            <a:r>
              <a:rPr lang="en-AU" sz="2400" b="1" dirty="0" err="1"/>
              <a:t>DDx</a:t>
            </a:r>
            <a:r>
              <a:rPr lang="en-AU" sz="2400" b="1" dirty="0"/>
              <a:t>: </a:t>
            </a:r>
            <a:endParaRPr lang="en-AU" sz="2400" b="1" dirty="0" smtClean="0"/>
          </a:p>
          <a:p>
            <a:pPr marL="0" indent="0" algn="l" rtl="0">
              <a:buFont typeface="Wingdings" pitchFamily="2" charset="2"/>
              <a:buChar char="v"/>
            </a:pPr>
            <a:r>
              <a:rPr lang="en-AU" sz="2400" dirty="0" smtClean="0"/>
              <a:t>Lung </a:t>
            </a:r>
            <a:r>
              <a:rPr lang="en-AU" sz="2400" dirty="0"/>
              <a:t>fibrosis secondary to </a:t>
            </a:r>
            <a:r>
              <a:rPr lang="en-AU" sz="2400" dirty="0" smtClean="0"/>
              <a:t>drugs</a:t>
            </a:r>
          </a:p>
          <a:p>
            <a:pPr marL="0" indent="0" algn="l" rtl="0">
              <a:buFont typeface="Wingdings" pitchFamily="2" charset="2"/>
              <a:buChar char="v"/>
            </a:pPr>
            <a:r>
              <a:rPr lang="en-AU" sz="2400" dirty="0" smtClean="0"/>
              <a:t> Occupational </a:t>
            </a:r>
            <a:r>
              <a:rPr lang="en-AU" sz="2400" dirty="0"/>
              <a:t>exposure </a:t>
            </a:r>
            <a:endParaRPr lang="en-AU" sz="2400" dirty="0" smtClean="0"/>
          </a:p>
          <a:p>
            <a:pPr marL="0" indent="0" algn="l" rtl="0">
              <a:buFont typeface="Wingdings" pitchFamily="2" charset="2"/>
              <a:buChar char="v"/>
            </a:pPr>
            <a:r>
              <a:rPr lang="en-AU" sz="2400" dirty="0" smtClean="0"/>
              <a:t> </a:t>
            </a:r>
            <a:r>
              <a:rPr lang="en-AU" sz="2400" dirty="0"/>
              <a:t>C</a:t>
            </a:r>
            <a:r>
              <a:rPr lang="en-AU" sz="2400" dirty="0" smtClean="0"/>
              <a:t>onnective </a:t>
            </a:r>
            <a:r>
              <a:rPr lang="en-AU" sz="2400" dirty="0"/>
              <a:t>tissue </a:t>
            </a:r>
            <a:r>
              <a:rPr lang="en-AU" sz="2400" dirty="0" smtClean="0"/>
              <a:t>diseases</a:t>
            </a:r>
            <a:r>
              <a:rPr lang="en-A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072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340777-4D6C-4265-835C-E59C8B9B0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8383"/>
            <a:ext cx="7886700" cy="53685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AU" b="1" dirty="0"/>
              <a:t>Clinical presentation:</a:t>
            </a:r>
          </a:p>
          <a:p>
            <a:pPr algn="l" rtl="0"/>
            <a:r>
              <a:rPr lang="en-AU" sz="2400" dirty="0"/>
              <a:t>Uncommon before the age of 50 years.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400" dirty="0" smtClean="0"/>
              <a:t>Progressive </a:t>
            </a:r>
            <a:r>
              <a:rPr lang="en-AU" sz="2400" dirty="0"/>
              <a:t>insidious breathlessness with dry cough</a:t>
            </a:r>
            <a:r>
              <a:rPr lang="en-AU" sz="2400" dirty="0" smtClean="0"/>
              <a:t>.</a:t>
            </a:r>
            <a:endParaRPr lang="en-AU" sz="2400" dirty="0"/>
          </a:p>
          <a:p>
            <a:pPr algn="l" rtl="0"/>
            <a:r>
              <a:rPr lang="en-AU" sz="2400" dirty="0"/>
              <a:t>Bilateral fine basal end-inspiratory crackles &amp; digital clubbing</a:t>
            </a:r>
            <a:r>
              <a:rPr lang="en-AU" sz="2400" dirty="0" smtClean="0"/>
              <a:t>.</a:t>
            </a:r>
            <a:endParaRPr lang="en-AU" sz="2400" dirty="0"/>
          </a:p>
          <a:p>
            <a:pPr algn="l" rtl="0"/>
            <a:r>
              <a:rPr lang="en-AU" sz="2400" dirty="0"/>
              <a:t>Patients can </a:t>
            </a:r>
            <a:r>
              <a:rPr lang="en-AU" sz="2400" b="1" dirty="0"/>
              <a:t>develop exacerbations </a:t>
            </a:r>
            <a:r>
              <a:rPr lang="en-AU" sz="2400" dirty="0"/>
              <a:t>during the chronic course of the disease with </a:t>
            </a:r>
            <a:r>
              <a:rPr lang="en-AU" sz="2400" dirty="0" smtClean="0"/>
              <a:t> severe </a:t>
            </a:r>
            <a:r>
              <a:rPr lang="en-AU" sz="2400" dirty="0"/>
              <a:t>SOB, reduced gas transfer &amp; new ground-glass changes or consolidations on </a:t>
            </a:r>
          </a:p>
          <a:p>
            <a:pPr marL="0" indent="0" algn="l" rtl="0">
              <a:buNone/>
            </a:pPr>
            <a:r>
              <a:rPr lang="en-AU" sz="2400" dirty="0" smtClean="0"/>
              <a:t>      chest </a:t>
            </a:r>
            <a:r>
              <a:rPr lang="en-AU" sz="2400" dirty="0"/>
              <a:t>CT.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="" xmlns:p14="http://schemas.microsoft.com/office/powerpoint/2010/main" val="2845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C415B9-BFA8-4399-B8C4-DF77ACEC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Investigations:</a:t>
            </a:r>
            <a:br>
              <a:rPr lang="en-AU" b="1" dirty="0" smtClean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C84499-1201-4719-905F-21DCE3904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AU" sz="2400" b="1" dirty="0" smtClean="0"/>
              <a:t>A</a:t>
            </a:r>
            <a:r>
              <a:rPr lang="en-AU" sz="2400" b="1" dirty="0"/>
              <a:t>/ CXR: </a:t>
            </a:r>
            <a:r>
              <a:rPr lang="en-AU" sz="2400" dirty="0"/>
              <a:t>bilateral lower lobe and subpleural reticular shadowing but can be normal in early or limited disease.</a:t>
            </a:r>
          </a:p>
          <a:p>
            <a:pPr marL="0" indent="0" algn="l" rtl="0">
              <a:buNone/>
            </a:pPr>
            <a:endParaRPr lang="en-AU" sz="2400" dirty="0"/>
          </a:p>
          <a:p>
            <a:pPr marL="0" indent="0" algn="l" rtl="0">
              <a:buNone/>
            </a:pPr>
            <a:r>
              <a:rPr lang="en-AU" sz="2400" b="1" dirty="0"/>
              <a:t>B/ High-Resolution CT of the chest (HRCT</a:t>
            </a:r>
            <a:r>
              <a:rPr lang="en-AU" sz="2400" b="1" dirty="0" smtClean="0"/>
              <a:t>):</a:t>
            </a:r>
          </a:p>
          <a:p>
            <a:pPr marL="0" indent="0" algn="l" rtl="0">
              <a:buNone/>
            </a:pPr>
            <a:r>
              <a:rPr lang="en-AU" sz="2400" b="1" dirty="0" smtClean="0"/>
              <a:t> </a:t>
            </a:r>
            <a:r>
              <a:rPr lang="en-AU" sz="24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="" xmlns:p14="http://schemas.microsoft.com/office/powerpoint/2010/main" val="20415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0242A86-7852-48F1-9386-AABEE5A4C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09774" y="927653"/>
            <a:ext cx="3528548" cy="5261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D1F43F-A603-46C9-9A7D-6A62BF4E62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094" y="927653"/>
            <a:ext cx="3824237" cy="5261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48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54B3D7-78AD-4A18-A7E2-45E74BCF1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7409"/>
            <a:ext cx="7886700" cy="5209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C/ Pulmonary function test: </a:t>
            </a:r>
            <a:r>
              <a:rPr lang="en-AU" sz="2400" dirty="0"/>
              <a:t>restrictive defect with reduced lung volumes and gas transfer.</a:t>
            </a:r>
          </a:p>
          <a:p>
            <a:pPr algn="l" rtl="0"/>
            <a:r>
              <a:rPr lang="ar-IQ" sz="2400" dirty="0" smtClean="0"/>
              <a:t> </a:t>
            </a:r>
            <a:r>
              <a:rPr lang="en-US" sz="2400" dirty="0" smtClean="0"/>
              <a:t>D/ABG   :</a:t>
            </a:r>
            <a:r>
              <a:rPr lang="en-AU" sz="2400" dirty="0" smtClean="0"/>
              <a:t>Hypoxemia </a:t>
            </a:r>
            <a:r>
              <a:rPr lang="en-AU" sz="2400" dirty="0"/>
              <a:t>&amp; hypocapnia initially presents with exercise but later on at rest as the disease progressed.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E</a:t>
            </a:r>
            <a:r>
              <a:rPr lang="en-AU" sz="2400" b="1" dirty="0" smtClean="0"/>
              <a:t>/</a:t>
            </a:r>
            <a:r>
              <a:rPr lang="en-AU" sz="2400" dirty="0" smtClean="0"/>
              <a:t> </a:t>
            </a:r>
            <a:r>
              <a:rPr lang="en-AU" sz="2400" b="1" dirty="0"/>
              <a:t>Bronchoscopy &amp; lung biopsy: </a:t>
            </a:r>
            <a:r>
              <a:rPr lang="en-AU" sz="2400" dirty="0"/>
              <a:t>only indicated in uncertain cases that cannot be diagnosed based on other tests.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F</a:t>
            </a:r>
            <a:r>
              <a:rPr lang="en-AU" sz="2400" b="1" dirty="0" smtClean="0"/>
              <a:t>/ </a:t>
            </a:r>
            <a:r>
              <a:rPr lang="en-AU" sz="2400" b="1" dirty="0"/>
              <a:t>Immunology: </a:t>
            </a:r>
            <a:r>
              <a:rPr lang="en-AU" sz="2400" dirty="0"/>
              <a:t>antinuclear antibody (ANA) or anti-cyclic citrullinated peptide 2 (anti-CCP2) may be mildly positive.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="" xmlns:p14="http://schemas.microsoft.com/office/powerpoint/2010/main" val="768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6C698-57C6-474D-A7CA-1745766D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91666"/>
          </a:xfrm>
        </p:spPr>
        <p:txBody>
          <a:bodyPr>
            <a:noAutofit/>
          </a:bodyPr>
          <a:lstStyle/>
          <a:p>
            <a:r>
              <a:rPr lang="en-AU" sz="3200" b="1" dirty="0" smtClean="0"/>
              <a:t/>
            </a:r>
            <a:br>
              <a:rPr lang="en-AU" sz="3200" b="1" dirty="0" smtClean="0"/>
            </a:br>
            <a:r>
              <a:rPr lang="en-AU" sz="3200" b="1" dirty="0" smtClean="0"/>
              <a:t>Management: </a:t>
            </a:r>
            <a:br>
              <a:rPr lang="en-AU" sz="3200" b="1" dirty="0" smtClean="0"/>
            </a:b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1F044A-B0A0-4076-95E2-DA0C56C18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2484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AU" sz="2600" dirty="0" smtClean="0"/>
          </a:p>
          <a:p>
            <a:pPr algn="l" rtl="0">
              <a:buNone/>
            </a:pPr>
            <a:endParaRPr lang="en-AU" b="1" dirty="0"/>
          </a:p>
          <a:p>
            <a:pPr marL="0" indent="0" algn="l" rtl="0">
              <a:buNone/>
            </a:pPr>
            <a:r>
              <a:rPr lang="en-AU" b="1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1128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D909E9-4C91-4DBB-9632-63A453C6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872"/>
            <a:ext cx="7886700" cy="700863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Managment</a:t>
            </a:r>
            <a:r>
              <a:rPr lang="en-AU" dirty="0" smtClean="0"/>
              <a:t> of IPF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EEB62F-CBEE-4785-9600-76E7C0E1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1"/>
            <a:ext cx="7886700" cy="46201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AU" sz="2400" dirty="0"/>
          </a:p>
          <a:p>
            <a:pPr marL="514350" indent="-514350" algn="l" rtl="0">
              <a:buAutoNum type="arabicPeriod"/>
            </a:pPr>
            <a:r>
              <a:rPr lang="en-AU" sz="2400" b="1" dirty="0" smtClean="0"/>
              <a:t>Disease-modifying therapy</a:t>
            </a:r>
            <a:r>
              <a:rPr lang="en-AU" sz="2400" dirty="0" smtClean="0"/>
              <a:t>:</a:t>
            </a:r>
          </a:p>
          <a:p>
            <a:pPr marL="514350" indent="-514350" algn="l" rtl="0">
              <a:buNone/>
            </a:pPr>
            <a:r>
              <a:rPr lang="en-AU" sz="2400" dirty="0" smtClean="0"/>
              <a:t>  </a:t>
            </a:r>
            <a:r>
              <a:rPr lang="en-AU" sz="2400" b="1" dirty="0" smtClean="0"/>
              <a:t>2-Oral</a:t>
            </a:r>
            <a:r>
              <a:rPr lang="en-AU" sz="2400" dirty="0" smtClean="0"/>
              <a:t> </a:t>
            </a:r>
            <a:r>
              <a:rPr lang="en-AU" sz="2400" b="1" dirty="0" smtClean="0"/>
              <a:t>N‑</a:t>
            </a:r>
            <a:r>
              <a:rPr lang="en-AU" sz="2400" b="1" dirty="0" err="1" smtClean="0"/>
              <a:t>acetylcysteine</a:t>
            </a:r>
            <a:endParaRPr lang="en-AU" sz="2400" b="1" dirty="0" smtClean="0"/>
          </a:p>
          <a:p>
            <a:pPr algn="l" rtl="0">
              <a:buNone/>
            </a:pPr>
            <a:r>
              <a:rPr lang="en-AU" sz="2400" b="1" dirty="0" smtClean="0"/>
              <a:t>3- Proton Pump inhibitors.</a:t>
            </a:r>
            <a:endParaRPr lang="en-AU" sz="2400" dirty="0" smtClean="0"/>
          </a:p>
          <a:p>
            <a:pPr marL="0" indent="0" algn="l" rtl="0">
              <a:buNone/>
            </a:pPr>
            <a:r>
              <a:rPr lang="en-AU" sz="2400" dirty="0" smtClean="0"/>
              <a:t> </a:t>
            </a:r>
            <a:r>
              <a:rPr lang="en-AU" sz="2400" dirty="0"/>
              <a:t>Treatment of gastro-oesophageal reflex (relieving cough).</a:t>
            </a:r>
          </a:p>
          <a:p>
            <a:pPr marL="0" indent="0" algn="l" rtl="0">
              <a:buNone/>
            </a:pPr>
            <a:r>
              <a:rPr lang="en-AU" sz="2400" dirty="0"/>
              <a:t>4</a:t>
            </a:r>
            <a:r>
              <a:rPr lang="en-AU" sz="2400" dirty="0" smtClean="0"/>
              <a:t>. </a:t>
            </a:r>
            <a:r>
              <a:rPr lang="en-AU" sz="2400" dirty="0"/>
              <a:t>Stop smoking.</a:t>
            </a:r>
          </a:p>
          <a:p>
            <a:pPr marL="0" indent="0" algn="l" rtl="0">
              <a:buNone/>
            </a:pPr>
            <a:r>
              <a:rPr lang="en-AU" sz="2400" dirty="0"/>
              <a:t>5</a:t>
            </a:r>
            <a:r>
              <a:rPr lang="en-AU" sz="2400" dirty="0" smtClean="0"/>
              <a:t>. </a:t>
            </a:r>
            <a:r>
              <a:rPr lang="en-AU" sz="2400" dirty="0"/>
              <a:t>Annual pneumococcal vaccines.</a:t>
            </a:r>
          </a:p>
          <a:p>
            <a:pPr marL="0" indent="0" algn="l" rtl="0">
              <a:buNone/>
            </a:pPr>
            <a:r>
              <a:rPr lang="en-AU" sz="2400" dirty="0"/>
              <a:t>6</a:t>
            </a:r>
            <a:r>
              <a:rPr lang="en-AU" sz="2400" dirty="0" smtClean="0"/>
              <a:t>. </a:t>
            </a:r>
            <a:r>
              <a:rPr lang="en-AU" sz="2400" dirty="0"/>
              <a:t>Pulmonary rehabilitation program &amp; domiciliary O2 therapy in severe cases.</a:t>
            </a:r>
          </a:p>
          <a:p>
            <a:pPr marL="0" indent="0" algn="l" rtl="0">
              <a:buNone/>
            </a:pPr>
            <a:r>
              <a:rPr lang="en-AU" sz="2400" dirty="0"/>
              <a:t>7</a:t>
            </a:r>
            <a:r>
              <a:rPr lang="en-AU" sz="2400" dirty="0" smtClean="0"/>
              <a:t>. </a:t>
            </a:r>
            <a:r>
              <a:rPr lang="en-AU" sz="2400" dirty="0"/>
              <a:t>Lung transplantation (in severe cases).</a:t>
            </a:r>
          </a:p>
          <a:p>
            <a:pPr marL="0" indent="0" algn="l" rtl="0">
              <a:buNone/>
            </a:pPr>
            <a:endParaRPr lang="en-AU" sz="2400" dirty="0"/>
          </a:p>
          <a:p>
            <a:pPr algn="l" rtl="0"/>
            <a:r>
              <a:rPr lang="en-AU" sz="2400" dirty="0"/>
              <a:t>In acute exacerbations, the treatment mainly supportive (antibiotics, glucocorticoids, immunosuppression &amp; respiratory support). </a:t>
            </a:r>
          </a:p>
        </p:txBody>
      </p:sp>
    </p:spTree>
    <p:extLst>
      <p:ext uri="{BB962C8B-B14F-4D97-AF65-F5344CB8AC3E}">
        <p14:creationId xmlns="" xmlns:p14="http://schemas.microsoft.com/office/powerpoint/2010/main" val="21094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 NAME OF GOD THE MOST MERCIFULL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49190-4FB1-4572-999A-95EC7BC8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/>
              <a:t>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EE08BA-E19D-40DC-AA68-F1C19581B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AU" sz="2400" dirty="0"/>
              <a:t>Prognosis is poor with 3-years survival is the expected outcome. However, cases </a:t>
            </a:r>
            <a:r>
              <a:rPr lang="en-AU" sz="2400" dirty="0" smtClean="0"/>
              <a:t> with </a:t>
            </a:r>
            <a:r>
              <a:rPr lang="en-AU" sz="2400" dirty="0"/>
              <a:t>minimal disease can live longer.</a:t>
            </a:r>
          </a:p>
          <a:p>
            <a:pPr marL="0" indent="0" algn="l" rtl="0">
              <a:buNone/>
            </a:pPr>
            <a:endParaRPr lang="en-AU" sz="2400" dirty="0"/>
          </a:p>
          <a:p>
            <a:pPr algn="l" rtl="0"/>
            <a:r>
              <a:rPr lang="en-AU" sz="2400" dirty="0"/>
              <a:t>Progression of the disease results in central cyanosis with pulmonary </a:t>
            </a:r>
            <a:r>
              <a:rPr lang="en-AU" sz="2400" dirty="0" smtClean="0"/>
              <a:t> hypertension </a:t>
            </a:r>
            <a:r>
              <a:rPr lang="en-AU" sz="2400" dirty="0"/>
              <a:t>&amp; right side heart failure.</a:t>
            </a:r>
          </a:p>
          <a:p>
            <a:pPr marL="0" indent="0" algn="l" rtl="0">
              <a:buNone/>
            </a:pPr>
            <a:endParaRPr lang="en-AU" sz="2400" dirty="0"/>
          </a:p>
          <a:p>
            <a:pPr algn="l" rtl="0"/>
            <a:r>
              <a:rPr lang="en-AU" sz="2400" dirty="0"/>
              <a:t>Predictors of poor </a:t>
            </a:r>
            <a:r>
              <a:rPr lang="en-AU" sz="2400" dirty="0" smtClean="0"/>
              <a:t>prognosis ???</a:t>
            </a:r>
            <a:endParaRPr lang="en-AU" sz="2400" dirty="0"/>
          </a:p>
        </p:txBody>
      </p:sp>
    </p:spTree>
    <p:extLst>
      <p:ext uri="{BB962C8B-B14F-4D97-AF65-F5344CB8AC3E}">
        <p14:creationId xmlns="" xmlns:p14="http://schemas.microsoft.com/office/powerpoint/2010/main" val="1800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A286C-CC5B-4322-9334-54FC792E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Sarcoidosis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0196E1-0A30-4226-BF81-FE19561D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AU" sz="2400" dirty="0"/>
              <a:t>Sarcoidosis is a multisystem granulomatous disorder of unknown</a:t>
            </a:r>
          </a:p>
          <a:p>
            <a:pPr marL="0" indent="0" algn="l" rtl="0">
              <a:buNone/>
            </a:pPr>
            <a:r>
              <a:rPr lang="en-AU" sz="2400" dirty="0"/>
              <a:t>aetiology that is characterised by the presence of non-caseating  </a:t>
            </a:r>
          </a:p>
          <a:p>
            <a:pPr marL="0" indent="0" algn="l" rtl="0">
              <a:buNone/>
            </a:pPr>
            <a:r>
              <a:rPr lang="en-AU" sz="2400" dirty="0"/>
              <a:t>granulomas.</a:t>
            </a:r>
          </a:p>
          <a:p>
            <a:pPr marL="0" indent="0" algn="l" rtl="0">
              <a:buNone/>
            </a:pPr>
            <a:endParaRPr lang="en-AU" sz="2400" dirty="0"/>
          </a:p>
          <a:p>
            <a:pPr algn="l" rtl="0"/>
            <a:r>
              <a:rPr lang="en-AU" sz="2400" dirty="0"/>
              <a:t>More common in northern Europe.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837E94-31E5-4832-85B3-F8F7BCA3C9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149080"/>
            <a:ext cx="7704856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73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6996" r="16903" b="5499"/>
          <a:stretch>
            <a:fillRect/>
          </a:stretch>
        </p:blipFill>
        <p:spPr bwMode="auto">
          <a:xfrm>
            <a:off x="564427" y="782960"/>
            <a:ext cx="7319941" cy="567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97983C-8108-4D5D-B739-1EFB7576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Clinical features:</a:t>
            </a:r>
            <a:br>
              <a:rPr lang="en-AU" b="1" dirty="0" smtClean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2394C2-AC02-4466-B194-22A15B6CB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AU" b="1" dirty="0" smtClean="0"/>
              <a:t>• </a:t>
            </a:r>
            <a:r>
              <a:rPr lang="en-AU" sz="2600" dirty="0"/>
              <a:t>Asymptomatic</a:t>
            </a:r>
            <a:r>
              <a:rPr lang="en-AU" sz="2600" dirty="0" smtClean="0"/>
              <a:t>:</a:t>
            </a:r>
            <a:endParaRPr lang="en-AU" sz="2600" dirty="0"/>
          </a:p>
          <a:p>
            <a:pPr marL="0" indent="0" algn="l" rtl="0">
              <a:buNone/>
            </a:pPr>
            <a:r>
              <a:rPr lang="en-AU" sz="2600" dirty="0"/>
              <a:t>• Respiratory and constitutional </a:t>
            </a:r>
            <a:r>
              <a:rPr lang="en-AU" sz="2600" dirty="0" smtClean="0"/>
              <a:t>symptoms</a:t>
            </a:r>
            <a:endParaRPr lang="en-AU" sz="2600" dirty="0"/>
          </a:p>
          <a:p>
            <a:pPr marL="0" indent="0" algn="l" rtl="0">
              <a:buNone/>
            </a:pPr>
            <a:r>
              <a:rPr lang="en-AU" sz="2600" dirty="0"/>
              <a:t>• Erythema nodosum and </a:t>
            </a:r>
            <a:r>
              <a:rPr lang="en-AU" sz="2600" dirty="0" err="1" smtClean="0"/>
              <a:t>arthralgia</a:t>
            </a:r>
            <a:endParaRPr lang="en-AU" sz="2600" dirty="0"/>
          </a:p>
          <a:p>
            <a:pPr marL="0" indent="0" algn="l" rtl="0">
              <a:buNone/>
            </a:pPr>
            <a:r>
              <a:rPr lang="en-AU" sz="2600" dirty="0"/>
              <a:t>• Ocular </a:t>
            </a:r>
            <a:r>
              <a:rPr lang="en-AU" sz="2600" dirty="0" smtClean="0"/>
              <a:t>symptoms</a:t>
            </a:r>
            <a:endParaRPr lang="en-AU" sz="2600" dirty="0"/>
          </a:p>
          <a:p>
            <a:pPr marL="0" indent="0" algn="l" rtl="0">
              <a:buNone/>
            </a:pPr>
            <a:r>
              <a:rPr lang="en-AU" sz="2600" dirty="0"/>
              <a:t>• Skin sarcoid (including lupus </a:t>
            </a:r>
            <a:r>
              <a:rPr lang="en-AU" sz="2600" dirty="0" err="1"/>
              <a:t>pernio</a:t>
            </a:r>
            <a:r>
              <a:rPr lang="en-AU" sz="2600" dirty="0" smtClean="0"/>
              <a:t>)</a:t>
            </a:r>
            <a:endParaRPr lang="en-AU" sz="2600" dirty="0"/>
          </a:p>
          <a:p>
            <a:pPr marL="0" indent="0" algn="l" rtl="0">
              <a:buNone/>
            </a:pPr>
            <a:r>
              <a:rPr lang="en-AU" sz="2600" dirty="0"/>
              <a:t>• Superficial </a:t>
            </a:r>
            <a:r>
              <a:rPr lang="en-AU" sz="2600" dirty="0" smtClean="0"/>
              <a:t>lymphadenopathy</a:t>
            </a:r>
            <a:endParaRPr lang="en-AU" sz="2600" dirty="0"/>
          </a:p>
          <a:p>
            <a:pPr marL="0" indent="0" algn="l" rtl="0">
              <a:buNone/>
            </a:pPr>
            <a:r>
              <a:rPr lang="en-AU" sz="2600" dirty="0"/>
              <a:t>• Other </a:t>
            </a:r>
            <a:r>
              <a:rPr lang="en-AU" sz="2600" dirty="0" smtClean="0"/>
              <a:t>, </a:t>
            </a:r>
            <a:r>
              <a:rPr lang="en-AU" sz="2600" dirty="0"/>
              <a:t>e.g. hypercalcaemia, diabetes insipidus, cranial </a:t>
            </a:r>
            <a:r>
              <a:rPr lang="en-AU" sz="2600" dirty="0" smtClean="0"/>
              <a:t>nerve</a:t>
            </a:r>
            <a:r>
              <a:rPr lang="ar-IQ" sz="2600" dirty="0" smtClean="0"/>
              <a:t> </a:t>
            </a:r>
            <a:r>
              <a:rPr lang="en-AU" sz="2600" dirty="0" smtClean="0"/>
              <a:t>palsies</a:t>
            </a:r>
            <a:r>
              <a:rPr lang="en-AU" sz="2600" dirty="0"/>
              <a:t>, cardiac arrhythmias, </a:t>
            </a:r>
            <a:r>
              <a:rPr lang="en-AU" sz="2600" dirty="0" err="1"/>
              <a:t>nephrocalcinosis</a:t>
            </a:r>
            <a:endParaRPr lang="en-AU" sz="2600" dirty="0"/>
          </a:p>
        </p:txBody>
      </p:sp>
    </p:spTree>
    <p:extLst>
      <p:ext uri="{BB962C8B-B14F-4D97-AF65-F5344CB8AC3E}">
        <p14:creationId xmlns="" xmlns:p14="http://schemas.microsoft.com/office/powerpoint/2010/main" val="15363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FFECEB-30CA-4321-BAFA-1E3A19F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Löfgren’s</a:t>
            </a:r>
            <a:r>
              <a:rPr lang="en-AU" b="1" dirty="0" smtClean="0"/>
              <a:t> syndrome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CCCD96-342A-4257-BB58-0A57657D4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236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968F36-F6E8-498F-AD34-D5E15D6A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Investigations:</a:t>
            </a:r>
            <a:br>
              <a:rPr lang="en-AU" b="1" dirty="0" smtClean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660939-F408-4C20-A84A-DC3B2D65F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AutoNum type="arabicPeriod"/>
            </a:pPr>
            <a:r>
              <a:rPr lang="en-AU" sz="2400" b="1" dirty="0" smtClean="0"/>
              <a:t>Blood </a:t>
            </a:r>
            <a:r>
              <a:rPr lang="en-AU" sz="2400" b="1" dirty="0"/>
              <a:t>tests: </a:t>
            </a:r>
            <a:r>
              <a:rPr lang="en-AU" sz="2400" dirty="0" err="1"/>
              <a:t>lymphopenia</a:t>
            </a:r>
            <a:r>
              <a:rPr lang="en-AU" sz="2400" dirty="0" smtClean="0"/>
              <a:t>,</a:t>
            </a:r>
          </a:p>
          <a:p>
            <a:pPr marL="457200" indent="-457200" algn="l" rtl="0">
              <a:buNone/>
            </a:pPr>
            <a:r>
              <a:rPr lang="en-AU" sz="2400" dirty="0" smtClean="0"/>
              <a:t> </a:t>
            </a:r>
            <a:r>
              <a:rPr lang="en-AU" sz="2400" dirty="0"/>
              <a:t>mild impairment of LFT</a:t>
            </a:r>
            <a:r>
              <a:rPr lang="en-AU" sz="2400" dirty="0" smtClean="0"/>
              <a:t>,</a:t>
            </a:r>
          </a:p>
          <a:p>
            <a:pPr marL="457200" indent="-457200" algn="l" rtl="0">
              <a:buNone/>
            </a:pPr>
            <a:r>
              <a:rPr lang="en-AU" sz="2400" dirty="0" smtClean="0"/>
              <a:t> </a:t>
            </a:r>
            <a:r>
              <a:rPr lang="en-AU" sz="2400" dirty="0"/>
              <a:t>hypercalcaemia, </a:t>
            </a:r>
          </a:p>
          <a:p>
            <a:pPr marL="0" indent="0" algn="l" rtl="0">
              <a:buNone/>
            </a:pPr>
            <a:r>
              <a:rPr lang="en-AU" sz="2400" dirty="0"/>
              <a:t>Hypercalciuria.</a:t>
            </a:r>
          </a:p>
          <a:p>
            <a:pPr marL="0" indent="0" algn="l" rtl="0">
              <a:buNone/>
            </a:pPr>
            <a:r>
              <a:rPr lang="en-AU" sz="2400" b="1" dirty="0"/>
              <a:t>2. CXR: </a:t>
            </a:r>
            <a:r>
              <a:rPr lang="en-AU" sz="2400" dirty="0"/>
              <a:t>bilateral hilar lymphadenopathy, pulmonary infiltrates &amp; fibrosis.</a:t>
            </a:r>
          </a:p>
          <a:p>
            <a:pPr marL="0" indent="0" algn="l" rtl="0">
              <a:buNone/>
            </a:pPr>
            <a:r>
              <a:rPr lang="en-AU" sz="2400" b="1" dirty="0"/>
              <a:t>3. Bronchoscopy</a:t>
            </a:r>
            <a:r>
              <a:rPr lang="en-AU" sz="2400" b="1" dirty="0" smtClean="0"/>
              <a:t>: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4557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64F0A-8570-438C-A383-E439DFCC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Management:</a:t>
            </a:r>
            <a:br>
              <a:rPr lang="en-AU" b="1" dirty="0" smtClean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3E7734-D7A6-4187-BA80-8FFAF36D7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AU" sz="2400" dirty="0" smtClean="0"/>
              <a:t>Most </a:t>
            </a:r>
            <a:r>
              <a:rPr lang="en-AU" sz="2400" dirty="0"/>
              <a:t>patients recover spontaneously.</a:t>
            </a:r>
          </a:p>
          <a:p>
            <a:pPr algn="l" rtl="0"/>
            <a:r>
              <a:rPr lang="en-AU" sz="2400" dirty="0"/>
              <a:t>Treatment includes NSAIDs, </a:t>
            </a:r>
            <a:endParaRPr lang="en-AU" sz="2400" dirty="0" smtClean="0"/>
          </a:p>
          <a:p>
            <a:pPr algn="l" rtl="0"/>
            <a:r>
              <a:rPr lang="en-AU" sz="2400" dirty="0" smtClean="0"/>
              <a:t>steroids </a:t>
            </a:r>
          </a:p>
          <a:p>
            <a:pPr algn="l" rtl="0"/>
            <a:r>
              <a:rPr lang="en-AU" sz="2400" dirty="0" smtClean="0"/>
              <a:t> </a:t>
            </a:r>
            <a:r>
              <a:rPr lang="en-AU" sz="2400" dirty="0"/>
              <a:t>immunosuppressive therapy in </a:t>
            </a:r>
            <a:r>
              <a:rPr lang="ar-IQ" sz="2400" dirty="0" smtClean="0"/>
              <a:t> </a:t>
            </a:r>
            <a:r>
              <a:rPr lang="en-AU" sz="2400" dirty="0" smtClean="0"/>
              <a:t>advanced </a:t>
            </a:r>
            <a:r>
              <a:rPr lang="en-AU" sz="2400" dirty="0"/>
              <a:t>cases.</a:t>
            </a:r>
          </a:p>
        </p:txBody>
      </p:sp>
    </p:spTree>
    <p:extLst>
      <p:ext uri="{BB962C8B-B14F-4D97-AF65-F5344CB8AC3E}">
        <p14:creationId xmlns="" xmlns:p14="http://schemas.microsoft.com/office/powerpoint/2010/main" val="1278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en-US" b="1" dirty="0" smtClean="0"/>
              <a:t>Pulmonary eosinophilia and vasculitides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Pulmonary eosinophilia and vasculitides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dirty="0" smtClean="0"/>
              <a:t>        Pulmonary eosinophilia refers to the association of radiographic (usually pneumonic) abnormalities and peripheral blood eosinophilia.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Acute eosinophilic pneumonia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Chronic eosinophilic pneumonia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Tropical pulmonary eosinophilia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Granulomatosis with </a:t>
            </a:r>
            <a:r>
              <a:rPr lang="en-US" dirty="0" err="1" smtClean="0"/>
              <a:t>polyangiitis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Goodpasture’s syndrome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Pulmonary eosinophilia and vasculitides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 </a:t>
            </a:r>
            <a:r>
              <a:rPr lang="en-US" b="1" dirty="0" smtClean="0"/>
              <a:t>Pulmonary eosinophilia</a:t>
            </a: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Extrinsic (cause known)</a:t>
            </a:r>
            <a:endParaRPr lang="en-US" dirty="0" smtClean="0"/>
          </a:p>
          <a:p>
            <a:pPr lvl="0" algn="l" rtl="0"/>
            <a:r>
              <a:rPr lang="en-US" dirty="0" smtClean="0"/>
              <a:t>Helminthes: e.g. </a:t>
            </a:r>
            <a:r>
              <a:rPr lang="en-US" i="1" dirty="0" smtClean="0"/>
              <a:t>Ascaris</a:t>
            </a:r>
            <a:r>
              <a:rPr lang="en-US" dirty="0" smtClean="0"/>
              <a:t>, </a:t>
            </a:r>
            <a:r>
              <a:rPr lang="en-US" i="1" dirty="0" smtClean="0"/>
              <a:t>..</a:t>
            </a:r>
            <a:r>
              <a:rPr lang="en-US" dirty="0" smtClean="0"/>
              <a:t>. </a:t>
            </a:r>
          </a:p>
          <a:p>
            <a:pPr lvl="0" algn="l" rtl="0"/>
            <a:r>
              <a:rPr lang="en-US" dirty="0" smtClean="0"/>
              <a:t>Drugs: nitrofurantoin,etc.</a:t>
            </a:r>
          </a:p>
          <a:p>
            <a:pPr lvl="0" algn="l" rtl="0"/>
            <a:r>
              <a:rPr lang="en-US" dirty="0" smtClean="0"/>
              <a:t>Fungi: e.g. </a:t>
            </a:r>
            <a:r>
              <a:rPr lang="en-US" i="1" dirty="0" smtClean="0"/>
              <a:t>Aspergillus fumigatus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 Intrinsic (cause unknown)</a:t>
            </a:r>
            <a:r>
              <a:rPr lang="en-US" dirty="0" smtClean="0"/>
              <a:t> </a:t>
            </a:r>
          </a:p>
          <a:p>
            <a:pPr lvl="0" algn="l" rtl="0"/>
            <a:r>
              <a:rPr lang="en-US" dirty="0" smtClean="0"/>
              <a:t>Cryptogenic eosinophilic pneumonia </a:t>
            </a:r>
          </a:p>
          <a:p>
            <a:pPr lvl="0" algn="l" rtl="0"/>
            <a:r>
              <a:rPr lang="en-US" dirty="0" smtClean="0"/>
              <a:t>Churg-Strauss syndrome .</a:t>
            </a:r>
          </a:p>
          <a:p>
            <a:pPr lvl="0" algn="l" rtl="0"/>
            <a:r>
              <a:rPr lang="en-US" dirty="0" smtClean="0"/>
              <a:t>etc.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>
              <a:buNone/>
            </a:pPr>
            <a:r>
              <a:rPr lang="en-US" dirty="0" smtClean="0"/>
              <a:t>To know  the </a:t>
            </a:r>
            <a:r>
              <a:rPr lang="en-US" dirty="0" smtClean="0"/>
              <a:t>following..DPL</a:t>
            </a:r>
            <a:endParaRPr lang="en-US" dirty="0" smtClean="0"/>
          </a:p>
          <a:p>
            <a:pPr lvl="1" algn="l" rtl="0">
              <a:buNone/>
            </a:pPr>
            <a:r>
              <a:rPr lang="en-US" dirty="0" smtClean="0"/>
              <a:t>Epidemiology</a:t>
            </a:r>
          </a:p>
          <a:p>
            <a:pPr lvl="1" algn="l" rtl="0">
              <a:buNone/>
            </a:pPr>
            <a:r>
              <a:rPr lang="en-US" dirty="0" smtClean="0"/>
              <a:t>Etiology</a:t>
            </a:r>
          </a:p>
          <a:p>
            <a:pPr lvl="1" algn="l" rtl="0">
              <a:buNone/>
            </a:pPr>
            <a:r>
              <a:rPr lang="en-US" dirty="0" smtClean="0"/>
              <a:t>Pathogenesis</a:t>
            </a:r>
          </a:p>
          <a:p>
            <a:pPr lvl="1" algn="l" rtl="0">
              <a:buNone/>
            </a:pPr>
            <a:r>
              <a:rPr lang="en-US" dirty="0" smtClean="0"/>
              <a:t>Clinical presentation</a:t>
            </a:r>
          </a:p>
          <a:p>
            <a:pPr lvl="1" algn="l" rtl="0">
              <a:buNone/>
            </a:pPr>
            <a:r>
              <a:rPr lang="en-US" dirty="0" smtClean="0"/>
              <a:t>Diagnosis </a:t>
            </a:r>
          </a:p>
          <a:p>
            <a:pPr lvl="1" algn="l" rtl="0">
              <a:buNone/>
            </a:pPr>
            <a:r>
              <a:rPr lang="en-US" dirty="0" smtClean="0"/>
              <a:t>Treatment</a:t>
            </a:r>
          </a:p>
          <a:p>
            <a:pPr lvl="1" algn="l" rtl="0">
              <a:buNone/>
            </a:pPr>
            <a:r>
              <a:rPr lang="en-US" dirty="0" smtClean="0"/>
              <a:t>Complication and prognosis</a:t>
            </a:r>
            <a:endParaRPr lang="ar-SA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en-US" b="1" dirty="0" smtClean="0"/>
              <a:t>Lung diseases due to irradiation</a:t>
            </a:r>
            <a:br>
              <a:rPr lang="en-US" b="1" dirty="0" smtClean="0"/>
            </a:br>
            <a:r>
              <a:rPr lang="en-US" b="1" dirty="0" smtClean="0"/>
              <a:t>and drugs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Lung diseases due to drugs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Non-eosinophilic alveolitis</a:t>
            </a: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Pleural effusion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Asthma</a:t>
            </a:r>
          </a:p>
          <a:p>
            <a:pPr algn="l" rtl="0">
              <a:buNone/>
            </a:pPr>
            <a:r>
              <a:rPr lang="en-US" dirty="0" smtClean="0"/>
              <a:t> • Pharmacological mechanisms (</a:t>
            </a:r>
            <a:r>
              <a:rPr lang="el-GR" dirty="0" smtClean="0"/>
              <a:t>β-</a:t>
            </a:r>
            <a:r>
              <a:rPr lang="en-US" dirty="0" smtClean="0"/>
              <a:t>blockers, cholinergic agonists, aspirin and NSAIDs)</a:t>
            </a:r>
          </a:p>
          <a:p>
            <a:pPr algn="l" rtl="0">
              <a:buNone/>
            </a:pPr>
            <a:r>
              <a:rPr lang="en-US" dirty="0" smtClean="0"/>
              <a:t>• Idiosyncratic reactions (</a:t>
            </a:r>
            <a:r>
              <a:rPr lang="en-US" dirty="0" err="1" smtClean="0"/>
              <a:t>tamoxifen</a:t>
            </a:r>
            <a:r>
              <a:rPr lang="en-US" dirty="0" smtClean="0"/>
              <a:t>, </a:t>
            </a:r>
            <a:r>
              <a:rPr lang="en-US" dirty="0" err="1" smtClean="0"/>
              <a:t>dipyridamole</a:t>
            </a:r>
            <a:r>
              <a:rPr lang="en-US" dirty="0" smtClean="0"/>
              <a:t>)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Non-</a:t>
            </a:r>
            <a:r>
              <a:rPr lang="en-US" b="1" dirty="0" err="1" smtClean="0"/>
              <a:t>cardiogenic</a:t>
            </a:r>
            <a:r>
              <a:rPr lang="en-US" b="1" dirty="0" smtClean="0"/>
              <a:t> pulmonary oedema (ARDS)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Association of pulmonary haemorrhage and glomerulonephritis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i="1" dirty="0" smtClean="0"/>
              <a:t>IgG antibodies bind to the glomerular or alveolar basement membranes.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Goodpasture's syndrome.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 Wegener's granulomatosis </a:t>
            </a:r>
            <a:r>
              <a:rPr lang="en-US" dirty="0" smtClean="0"/>
              <a:t> </a:t>
            </a:r>
          </a:p>
          <a:p>
            <a:pPr lvl="0" algn="l" rtl="0"/>
            <a:r>
              <a:rPr lang="en-US" dirty="0" smtClean="0"/>
              <a:t>Rare vasculitic and granulomatous condition . </a:t>
            </a:r>
          </a:p>
          <a:p>
            <a:pPr lvl="0" algn="l" rtl="0"/>
            <a:r>
              <a:rPr lang="en-US" dirty="0" smtClean="0"/>
              <a:t>Respiratory symptoms include cough, haemoptysis and chest pain. </a:t>
            </a:r>
          </a:p>
          <a:p>
            <a:pPr algn="l" rtl="0">
              <a:buFont typeface="Wingdings" pitchFamily="2" charset="2"/>
              <a:buChar char="q"/>
            </a:pPr>
            <a:endParaRPr lang="ar-IQ" b="1" dirty="0" smtClean="0"/>
          </a:p>
          <a:p>
            <a:pPr lvl="0"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/>
              <a:t>   </a:t>
            </a:r>
            <a:r>
              <a:rPr lang="en-US" sz="4000" b="1" dirty="0" smtClean="0"/>
              <a:t>Diseases due to</a:t>
            </a:r>
            <a:r>
              <a:rPr lang="en-US" b="1" dirty="0" smtClean="0"/>
              <a:t> </a:t>
            </a:r>
            <a:r>
              <a:rPr lang="en-US" sz="4400" b="1" dirty="0" smtClean="0"/>
              <a:t>radiotherapy</a:t>
            </a:r>
            <a:endParaRPr lang="en-US" sz="4400" dirty="0" smtClean="0"/>
          </a:p>
          <a:p>
            <a:pPr algn="l" rtl="0"/>
            <a:r>
              <a:rPr lang="en-US" dirty="0" smtClean="0"/>
              <a:t>Acute radiation pneumonitis is typically seen within </a:t>
            </a:r>
            <a:r>
              <a:rPr lang="en-US" b="1" i="1" dirty="0" smtClean="0"/>
              <a:t>6-12 weeks </a:t>
            </a:r>
            <a:r>
              <a:rPr lang="en-US" dirty="0" smtClean="0"/>
              <a:t>and presents with cough and dyspnoea. </a:t>
            </a:r>
          </a:p>
          <a:p>
            <a:pPr algn="l" rtl="0"/>
            <a:r>
              <a:rPr lang="en-US" b="1" dirty="0" smtClean="0"/>
              <a:t>Chronic interstitial fibrosis </a:t>
            </a:r>
            <a:r>
              <a:rPr lang="en-US" dirty="0" smtClean="0"/>
              <a:t>may present </a:t>
            </a:r>
            <a:r>
              <a:rPr lang="en-US" b="1" i="1" dirty="0" smtClean="0"/>
              <a:t>several months </a:t>
            </a:r>
            <a:r>
              <a:rPr lang="en-US" dirty="0" smtClean="0"/>
              <a:t>later with symptoms of exertional dyspnoea and cough. </a:t>
            </a:r>
          </a:p>
          <a:p>
            <a:pPr algn="r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Interstitial lung disease in old age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 </a:t>
            </a:r>
            <a:r>
              <a:rPr lang="en-US" b="1" dirty="0" smtClean="0"/>
              <a:t>Idiopathic pulmonary fibrosis: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b="1" dirty="0" smtClean="0"/>
              <a:t>Chronic aspiration pneumonitis:</a:t>
            </a:r>
            <a:endParaRPr lang="en-US" dirty="0" smtClean="0"/>
          </a:p>
          <a:p>
            <a:pPr lvl="0" algn="l" rtl="0">
              <a:buNone/>
            </a:pPr>
            <a:r>
              <a:rPr lang="en-US" b="1" dirty="0" smtClean="0"/>
              <a:t>Asbestosis:</a:t>
            </a:r>
            <a:r>
              <a:rPr lang="en-US" dirty="0" smtClean="0"/>
              <a:t> symptoms appear in old age.</a:t>
            </a:r>
          </a:p>
          <a:p>
            <a:pPr lvl="0" algn="l" rtl="0">
              <a:buNone/>
            </a:pPr>
            <a:r>
              <a:rPr lang="en-US" b="1" dirty="0" smtClean="0"/>
              <a:t> Drug-induced interstitial lung disease:</a:t>
            </a:r>
            <a:r>
              <a:rPr lang="en-US" dirty="0" smtClean="0"/>
              <a:t> </a:t>
            </a:r>
          </a:p>
          <a:p>
            <a:pPr lvl="0"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02624" cy="1395586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Lung diseases due to systemic inflammatory disease</a:t>
            </a:r>
            <a:br>
              <a:rPr lang="en-US" b="1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Lung diseases due to systemic</a:t>
            </a:r>
            <a:br>
              <a:rPr lang="en-US" b="1" dirty="0" smtClean="0"/>
            </a:br>
            <a:r>
              <a:rPr lang="en-US" b="1" dirty="0" smtClean="0"/>
              <a:t>inflammatory disease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  1- Respiratory involvement in connective tissue disorders.</a:t>
            </a:r>
          </a:p>
          <a:p>
            <a:pPr algn="l" rtl="0">
              <a:buNone/>
            </a:pPr>
            <a:r>
              <a:rPr lang="en-US" dirty="0" smtClean="0"/>
              <a:t>2-Acute respiratory distress </a:t>
            </a:r>
            <a:r>
              <a:rPr lang="en-US" dirty="0" err="1" smtClean="0"/>
              <a:t>syndrom</a:t>
            </a:r>
            <a:r>
              <a:rPr lang="en-US" dirty="0" smtClean="0"/>
              <a:t> 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Respiratory involvement in connective tissue disorders </a:t>
            </a: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Pulmonary complications of connective tissue disease are common, affecting the</a:t>
            </a:r>
          </a:p>
          <a:p>
            <a:pPr lvl="0" algn="l" rtl="0"/>
            <a:r>
              <a:rPr lang="en-US" dirty="0" smtClean="0"/>
              <a:t>airways,</a:t>
            </a:r>
          </a:p>
          <a:p>
            <a:pPr lvl="0" algn="l" rtl="0"/>
            <a:r>
              <a:rPr lang="en-US" dirty="0" smtClean="0"/>
              <a:t>the alveoli,</a:t>
            </a:r>
          </a:p>
          <a:p>
            <a:pPr lvl="0" algn="l" rtl="0"/>
            <a:r>
              <a:rPr lang="en-US" dirty="0" smtClean="0"/>
              <a:t>the pulmonary vasculature.</a:t>
            </a:r>
          </a:p>
          <a:p>
            <a:pPr lvl="0" algn="l" rtl="0"/>
            <a:r>
              <a:rPr lang="en-US" dirty="0" smtClean="0"/>
              <a:t>the diaphragm </a:t>
            </a:r>
          </a:p>
          <a:p>
            <a:pPr lvl="0" algn="l" rtl="0"/>
            <a:r>
              <a:rPr lang="en-US" dirty="0" smtClean="0"/>
              <a:t> chest wall muscles, </a:t>
            </a:r>
          </a:p>
          <a:p>
            <a:pPr lvl="0" algn="l" rtl="0"/>
            <a:r>
              <a:rPr lang="en-US" dirty="0" smtClean="0"/>
              <a:t> the chest wall itself.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5400" dirty="0" smtClean="0"/>
              <a:t>pulmonary disease may precede the appearance of the connective tissue disorder 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Respiratory complications of connective tissue disorders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59" t="24497" r="10642" b="19818"/>
          <a:stretch>
            <a:fillRect/>
          </a:stretch>
        </p:blipFill>
        <p:spPr bwMode="auto">
          <a:xfrm>
            <a:off x="251520" y="1700808"/>
            <a:ext cx="84249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Interstitial and infiltrative</a:t>
            </a:r>
            <a:br>
              <a:rPr lang="en-US" b="1" dirty="0" smtClean="0"/>
            </a:br>
            <a:r>
              <a:rPr lang="en-US" b="1" dirty="0" smtClean="0"/>
              <a:t>pulmonary diseases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sz="4800" b="1" dirty="0" smtClean="0"/>
              <a:t>I-Diffuse </a:t>
            </a:r>
            <a:r>
              <a:rPr lang="en-US" sz="4800" b="1" dirty="0" err="1" smtClean="0"/>
              <a:t>parenchymal</a:t>
            </a:r>
            <a:r>
              <a:rPr lang="en-US" sz="4800" b="1" dirty="0" smtClean="0"/>
              <a:t> lung disease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Rheumatoid arthritis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Bronchitis, obliterative bronchiolitis, bronchiectasis, crico-arytenoid arthritis, stridor</a:t>
            </a:r>
          </a:p>
          <a:p>
            <a:pPr algn="l" rtl="0"/>
            <a:r>
              <a:rPr lang="en-US" dirty="0" smtClean="0"/>
              <a:t>Pulmonary fibrosis, nodules, upper lobe fibrosis, infections</a:t>
            </a:r>
          </a:p>
          <a:p>
            <a:pPr algn="l" rtl="0"/>
            <a:r>
              <a:rPr lang="en-US" dirty="0" smtClean="0"/>
              <a:t>Pleurisy, effusion, pneumothorax</a:t>
            </a:r>
          </a:p>
          <a:p>
            <a:pPr algn="l" rtl="0"/>
            <a:r>
              <a:rPr lang="en-US" dirty="0" smtClean="0"/>
              <a:t>Poor healing of intercostal drain sites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Systemic lupus erythematosus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buNone/>
            </a:pPr>
            <a:r>
              <a:rPr lang="en-US" dirty="0" smtClean="0"/>
              <a:t>-</a:t>
            </a:r>
          </a:p>
          <a:p>
            <a:pPr rtl="0">
              <a:buNone/>
            </a:pPr>
            <a:r>
              <a:rPr lang="en-US" dirty="0" smtClean="0"/>
              <a:t> </a:t>
            </a:r>
          </a:p>
          <a:p>
            <a:pPr algn="l" rtl="0"/>
            <a:r>
              <a:rPr lang="en-US" dirty="0" smtClean="0"/>
              <a:t>Pulmonary fibrosis, 'vasculitic' infarcts</a:t>
            </a:r>
          </a:p>
          <a:p>
            <a:pPr algn="l" rtl="0"/>
            <a:r>
              <a:rPr lang="en-US" dirty="0" smtClean="0"/>
              <a:t>Pleurisy, effusion</a:t>
            </a:r>
          </a:p>
          <a:p>
            <a:pPr algn="l" rtl="0"/>
            <a:r>
              <a:rPr lang="en-US" dirty="0" smtClean="0"/>
              <a:t>Diaphragmatic weakness (shrinking lungs)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Rheumatic fever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buNone/>
            </a:pPr>
            <a:r>
              <a:rPr lang="en-US" dirty="0" smtClean="0"/>
              <a:t> </a:t>
            </a:r>
          </a:p>
          <a:p>
            <a:pPr algn="l" rtl="0"/>
            <a:r>
              <a:rPr lang="en-US" dirty="0" smtClean="0"/>
              <a:t>Pneumonia </a:t>
            </a:r>
          </a:p>
          <a:p>
            <a:pPr algn="l" rtl="0"/>
            <a:r>
              <a:rPr lang="en-US" dirty="0" smtClean="0"/>
              <a:t>Pleurisy, effusion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Rare interstitial lung diseases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Idiopathic pulmonary haemosiderosis</a:t>
            </a:r>
          </a:p>
          <a:p>
            <a:pPr algn="l" rtl="0"/>
            <a:r>
              <a:rPr lang="en-US" b="1" dirty="0" smtClean="0"/>
              <a:t>Alveolar proteinosis</a:t>
            </a:r>
          </a:p>
          <a:p>
            <a:pPr algn="l" rtl="0"/>
            <a:r>
              <a:rPr lang="en-US" b="1" dirty="0" smtClean="0"/>
              <a:t>Langerhans cell histiocytosis (histiocytosis X)</a:t>
            </a:r>
          </a:p>
          <a:p>
            <a:pPr algn="l" rtl="0"/>
            <a:r>
              <a:rPr lang="en-US" b="1" dirty="0" smtClean="0"/>
              <a:t>Neurofibromatosis</a:t>
            </a:r>
          </a:p>
          <a:p>
            <a:pPr algn="l" rtl="0"/>
            <a:r>
              <a:rPr lang="en-US" b="1" dirty="0" smtClean="0"/>
              <a:t>Alveolar microlithiasis</a:t>
            </a:r>
          </a:p>
          <a:p>
            <a:pPr algn="l" rtl="0"/>
            <a:r>
              <a:rPr lang="en-US" b="1" dirty="0" smtClean="0"/>
              <a:t>Lymphangioleiomyomatosis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ar-SA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u </a:t>
            </a:r>
            <a:endParaRPr lang="ar-SA" dirty="0"/>
          </a:p>
        </p:txBody>
      </p:sp>
      <p:pic>
        <p:nvPicPr>
          <p:cNvPr id="4" name="صورة 3" descr="mobile Note pictures 1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132856"/>
            <a:ext cx="5544616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Interstitial and infiltrative</a:t>
            </a:r>
            <a:br>
              <a:rPr lang="en-US" b="1" dirty="0" smtClean="0"/>
            </a:br>
            <a:r>
              <a:rPr lang="en-US" b="1" dirty="0" smtClean="0"/>
              <a:t>pulmonary diseases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I-Diffuse </a:t>
            </a:r>
            <a:r>
              <a:rPr lang="en-US" b="1" dirty="0" err="1" smtClean="0"/>
              <a:t>parenchymal</a:t>
            </a:r>
            <a:r>
              <a:rPr lang="en-US" b="1" dirty="0" smtClean="0"/>
              <a:t> lung disease</a:t>
            </a:r>
          </a:p>
          <a:p>
            <a:pPr algn="l" rtl="0"/>
            <a:r>
              <a:rPr lang="en-US" b="1" dirty="0" smtClean="0"/>
              <a:t>II-Lung diseases due to systemic inflammatory disease.</a:t>
            </a:r>
          </a:p>
          <a:p>
            <a:pPr algn="l" rtl="0"/>
            <a:r>
              <a:rPr lang="en-US" b="1" dirty="0" smtClean="0"/>
              <a:t>III-Pulmonary eosinophilia and vasculitides</a:t>
            </a:r>
          </a:p>
          <a:p>
            <a:pPr algn="l" rtl="0"/>
            <a:r>
              <a:rPr lang="en-US" b="1" dirty="0" smtClean="0"/>
              <a:t>IV-Lung diseases due to irradiation and drugs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B40FCD-7777-4260-BE9F-2A2CAF2F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8909"/>
          </a:xfrm>
        </p:spPr>
        <p:txBody>
          <a:bodyPr/>
          <a:lstStyle/>
          <a:p>
            <a:r>
              <a:rPr lang="en-AU" dirty="0" smtClean="0"/>
              <a:t>Effect of Damaged </a:t>
            </a:r>
            <a:r>
              <a:rPr lang="en-AU" dirty="0" err="1" smtClean="0"/>
              <a:t>Interstitium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1FC559B-3298-48B4-8E13-BDB40ABAB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191" y="1672046"/>
            <a:ext cx="7730159" cy="4543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Pathology of usual interstitial pneumonia</a:t>
            </a:r>
            <a:endParaRPr lang="ar-S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65" t="29270" r="23165" b="21409"/>
          <a:stretch>
            <a:fillRect/>
          </a:stretch>
        </p:blipFill>
        <p:spPr bwMode="auto">
          <a:xfrm>
            <a:off x="321205" y="1628800"/>
            <a:ext cx="850159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2" t="8587" r="16903" b="23000"/>
          <a:stretch>
            <a:fillRect/>
          </a:stretch>
        </p:blipFill>
        <p:spPr bwMode="auto">
          <a:xfrm>
            <a:off x="60615" y="260648"/>
            <a:ext cx="889215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98" t="27679" r="16903" b="11863"/>
          <a:stretch>
            <a:fillRect/>
          </a:stretch>
        </p:blipFill>
        <p:spPr bwMode="auto">
          <a:xfrm>
            <a:off x="179511" y="260648"/>
            <a:ext cx="836240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</TotalTime>
  <Words>886</Words>
  <Application>Microsoft Office PowerPoint</Application>
  <PresentationFormat>عرض على الشاشة (3:4)‏</PresentationFormat>
  <Paragraphs>196</Paragraphs>
  <Slides>44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5" baseType="lpstr">
      <vt:lpstr>سمة Office</vt:lpstr>
      <vt:lpstr>بسم الله الرحمن الرحيم</vt:lpstr>
      <vt:lpstr>IN THE  NAME OF GOD THE MOST MERCIFULL</vt:lpstr>
      <vt:lpstr>Objectives</vt:lpstr>
      <vt:lpstr>Interstitial and infiltrative pulmonary diseases</vt:lpstr>
      <vt:lpstr>Interstitial and infiltrative pulmonary diseases</vt:lpstr>
      <vt:lpstr>Effect of Damaged Interstitium</vt:lpstr>
      <vt:lpstr>Pathology of usual interstitial pneumonia</vt:lpstr>
      <vt:lpstr>الشريحة 8</vt:lpstr>
      <vt:lpstr>الشريحة 9</vt:lpstr>
      <vt:lpstr>Possible clinical manifestations of interstitial lung disease</vt:lpstr>
      <vt:lpstr>Approach in   ILD</vt:lpstr>
      <vt:lpstr>Differential diagnosis of DPLD</vt:lpstr>
      <vt:lpstr>Idiopathic pulmonary fibrosis</vt:lpstr>
      <vt:lpstr>الشريحة 14</vt:lpstr>
      <vt:lpstr>Investigations: </vt:lpstr>
      <vt:lpstr>الشريحة 16</vt:lpstr>
      <vt:lpstr>الشريحة 17</vt:lpstr>
      <vt:lpstr> Management:  </vt:lpstr>
      <vt:lpstr>Managment of IPF</vt:lpstr>
      <vt:lpstr>Prognosis</vt:lpstr>
      <vt:lpstr>Sarcoidosis</vt:lpstr>
      <vt:lpstr>الشريحة 22</vt:lpstr>
      <vt:lpstr>Clinical features: </vt:lpstr>
      <vt:lpstr>Löfgren’s syndrome</vt:lpstr>
      <vt:lpstr>Investigations: </vt:lpstr>
      <vt:lpstr>Management: </vt:lpstr>
      <vt:lpstr>Pulmonary eosinophilia and vasculitides</vt:lpstr>
      <vt:lpstr>Pulmonary eosinophilia and vasculitides</vt:lpstr>
      <vt:lpstr>Pulmonary eosinophilia and vasculitides</vt:lpstr>
      <vt:lpstr>Lung diseases due to irradiation and drugs</vt:lpstr>
      <vt:lpstr>Lung diseases due to drugs</vt:lpstr>
      <vt:lpstr>Association of pulmonary haemorrhage and glomerulonephritis</vt:lpstr>
      <vt:lpstr>الشريحة 33</vt:lpstr>
      <vt:lpstr>Interstitial lung disease in old age </vt:lpstr>
      <vt:lpstr>Lung diseases due to systemic inflammatory disease   </vt:lpstr>
      <vt:lpstr>Lung diseases due to systemic inflammatory disease</vt:lpstr>
      <vt:lpstr>Respiratory involvement in connective tissue disorders </vt:lpstr>
      <vt:lpstr>الشريحة 38</vt:lpstr>
      <vt:lpstr>Respiratory complications of connective tissue disorders</vt:lpstr>
      <vt:lpstr>Rheumatoid arthritis </vt:lpstr>
      <vt:lpstr>Systemic lupus erythematosus </vt:lpstr>
      <vt:lpstr>Rheumatic fever </vt:lpstr>
      <vt:lpstr>Rare interstitial lung diseases</vt:lpstr>
      <vt:lpstr>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Hp</cp:lastModifiedBy>
  <cp:revision>117</cp:revision>
  <dcterms:created xsi:type="dcterms:W3CDTF">2014-03-26T20:58:17Z</dcterms:created>
  <dcterms:modified xsi:type="dcterms:W3CDTF">2021-03-01T12:38:16Z</dcterms:modified>
</cp:coreProperties>
</file>