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6" r:id="rId7"/>
    <p:sldId id="264" r:id="rId8"/>
    <p:sldId id="263" r:id="rId9"/>
    <p:sldId id="262" r:id="rId10"/>
    <p:sldId id="265" r:id="rId11"/>
    <p:sldId id="268" r:id="rId12"/>
    <p:sldId id="302" r:id="rId13"/>
    <p:sldId id="303" r:id="rId14"/>
    <p:sldId id="267" r:id="rId15"/>
    <p:sldId id="272" r:id="rId16"/>
    <p:sldId id="273" r:id="rId17"/>
    <p:sldId id="269" r:id="rId18"/>
    <p:sldId id="270" r:id="rId19"/>
    <p:sldId id="271" r:id="rId20"/>
    <p:sldId id="297" r:id="rId21"/>
    <p:sldId id="274" r:id="rId22"/>
    <p:sldId id="275" r:id="rId23"/>
    <p:sldId id="276" r:id="rId24"/>
    <p:sldId id="277" r:id="rId25"/>
    <p:sldId id="278" r:id="rId26"/>
    <p:sldId id="279" r:id="rId27"/>
    <p:sldId id="298" r:id="rId28"/>
    <p:sldId id="280" r:id="rId29"/>
    <p:sldId id="281" r:id="rId30"/>
    <p:sldId id="283" r:id="rId31"/>
    <p:sldId id="299" r:id="rId32"/>
    <p:sldId id="288" r:id="rId33"/>
    <p:sldId id="284" r:id="rId34"/>
    <p:sldId id="301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85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330" y="-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82B0D-7D21-40B2-ADD2-1D5C4BBB67C5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73945-27AF-411C-B110-347FECF7B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564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5168117-50EA-41B8-896E-159E31341F6A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27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fld id="{A37DD7FA-4779-414A-806F-8A01198CD878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1917D4E7-ECFE-44B4-B011-2C68198B100D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مستطيل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مستطيل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مستطيل 21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مستطيل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DD7FA-4779-414A-806F-8A01198CD878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7D4E7-ECFE-44B4-B011-2C68198B10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DD7FA-4779-414A-806F-8A01198CD878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7D4E7-ECFE-44B4-B011-2C68198B10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مثلث متساوي الساقين 7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419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1E5B0E-05FD-4D58-A820-4F1D33BE90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27489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DD7FA-4779-414A-806F-8A01198CD878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7D4E7-ECFE-44B4-B011-2C68198B10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fld id="{A37DD7FA-4779-414A-806F-8A01198CD878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fld id="{1917D4E7-ECFE-44B4-B011-2C68198B10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مستطيل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DD7FA-4779-414A-806F-8A01198CD878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7D4E7-ECFE-44B4-B011-2C68198B100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DD7FA-4779-414A-806F-8A01198CD878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7D4E7-ECFE-44B4-B011-2C68198B100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DD7FA-4779-414A-806F-8A01198CD878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7D4E7-ECFE-44B4-B011-2C68198B100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مثلث متساوي الساقين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DD7FA-4779-414A-806F-8A01198CD878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7D4E7-ECFE-44B4-B011-2C68198B100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رابط مستقيم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مثلث متساوي الساقين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DD7FA-4779-414A-806F-8A01198CD878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7D4E7-ECFE-44B4-B011-2C68198B10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رابط مستقيم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مثلث متساوي الساقين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عنصر نائب للمحتوى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DD7FA-4779-414A-806F-8A01198CD878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7D4E7-ECFE-44B4-B011-2C68198B10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مثلث متساوي الساقين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37DD7FA-4779-414A-806F-8A01198CD878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917D4E7-ECFE-44B4-B011-2C68198B100D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رابط مستقيم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رابط مستقيم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مثلث متساوي الساقين 9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</p:sldLayoutIdLst>
  <p:txStyles>
    <p:titleStyle>
      <a:lvl1pPr algn="l" rtl="1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r" rtl="1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r" rtl="1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r" rtl="1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4355" y="3673802"/>
            <a:ext cx="7766936" cy="1646302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B0F0"/>
                </a:solidFill>
                <a:latin typeface="Arial Rounded MT Bold" pitchFamily="34" charset="0"/>
              </a:rPr>
              <a:t>CSF CIRCULATION</a:t>
            </a:r>
            <a:endParaRPr lang="en-US" sz="5400" dirty="0">
              <a:solidFill>
                <a:srgbClr val="00B0F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19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755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490748" y="0"/>
            <a:ext cx="8725593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2608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0"/>
            <a:ext cx="812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843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713" y="0"/>
            <a:ext cx="88445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120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737736" y="363822"/>
            <a:ext cx="5554906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375"/>
              </a:lnSpc>
            </a:pPr>
            <a:r>
              <a:rPr sz="4400" b="1" dirty="0">
                <a:solidFill>
                  <a:srgbClr val="00B0F0"/>
                </a:solidFill>
                <a:latin typeface="Calibri"/>
                <a:cs typeface="Calibri"/>
              </a:rPr>
              <a:t>The </a:t>
            </a:r>
            <a:r>
              <a:rPr sz="4400" b="1" spc="-25" dirty="0">
                <a:solidFill>
                  <a:srgbClr val="00B0F0"/>
                </a:solidFill>
                <a:latin typeface="Calibri"/>
                <a:cs typeface="Calibri"/>
              </a:rPr>
              <a:t>lateral</a:t>
            </a:r>
            <a:r>
              <a:rPr sz="4400" b="1" spc="30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4400" b="1" dirty="0">
                <a:solidFill>
                  <a:srgbClr val="00B0F0"/>
                </a:solidFill>
                <a:latin typeface="Calibri"/>
                <a:cs typeface="Calibri"/>
              </a:rPr>
              <a:t>ventricles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15440" y="1411137"/>
            <a:ext cx="10119239" cy="3526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11"/>
              </a:lnSpc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Situated</a:t>
            </a:r>
            <a:r>
              <a:rPr sz="3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3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sz="3200" spc="-11" dirty="0">
                <a:solidFill>
                  <a:srgbClr val="000000"/>
                </a:solidFill>
                <a:latin typeface="Calibri"/>
                <a:cs typeface="Calibri"/>
              </a:rPr>
              <a:t>cerebral</a:t>
            </a:r>
            <a:r>
              <a:rPr sz="32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hemispheres, it</a:t>
            </a:r>
            <a:r>
              <a:rPr sz="32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has a</a:t>
            </a:r>
          </a:p>
          <a:p>
            <a:pPr marL="342900">
              <a:lnSpc>
                <a:spcPts val="3839"/>
              </a:lnSpc>
            </a:pPr>
            <a:r>
              <a:rPr sz="3200" spc="-44" dirty="0">
                <a:solidFill>
                  <a:srgbClr val="000000"/>
                </a:solidFill>
                <a:latin typeface="Calibri"/>
                <a:cs typeface="Calibri"/>
              </a:rPr>
              <a:t>body,</a:t>
            </a:r>
            <a:r>
              <a:rPr sz="3200" spc="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an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anterior horn</a:t>
            </a:r>
            <a:r>
              <a:rPr sz="3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3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sz="3200" spc="-17" dirty="0">
                <a:solidFill>
                  <a:srgbClr val="000000"/>
                </a:solidFill>
                <a:latin typeface="Calibri"/>
                <a:cs typeface="Calibri"/>
              </a:rPr>
              <a:t>frontal</a:t>
            </a:r>
            <a:r>
              <a:rPr sz="3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pole,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posterior</a:t>
            </a:r>
          </a:p>
          <a:p>
            <a:pPr marL="342900">
              <a:lnSpc>
                <a:spcPts val="3843"/>
              </a:lnSpc>
            </a:pP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horn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3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the occipital</a:t>
            </a:r>
            <a:r>
              <a:rPr sz="3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pole </a:t>
            </a:r>
            <a:r>
              <a:rPr sz="3200" spc="-14" dirty="0" smtClean="0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  <a:r>
              <a:rPr lang="en-US" sz="3200" spc="-14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1" spc="-14" dirty="0" smtClean="0">
                <a:solidFill>
                  <a:srgbClr val="000000"/>
                </a:solidFill>
                <a:latin typeface="Calibri"/>
                <a:cs typeface="Calibri"/>
              </a:rPr>
              <a:t>inferior</a:t>
            </a:r>
            <a:r>
              <a:rPr sz="3200" b="1" spc="3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horn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 in the</a:t>
            </a:r>
          </a:p>
          <a:p>
            <a:pPr marL="342900">
              <a:lnSpc>
                <a:spcPts val="3839"/>
              </a:lnSpc>
            </a:pPr>
            <a:r>
              <a:rPr sz="3200" spc="-12" dirty="0">
                <a:solidFill>
                  <a:srgbClr val="000000"/>
                </a:solidFill>
                <a:latin typeface="Calibri"/>
                <a:cs typeface="Calibri"/>
              </a:rPr>
              <a:t>temporal</a:t>
            </a:r>
            <a:r>
              <a:rPr sz="3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pole.</a:t>
            </a:r>
          </a:p>
          <a:p>
            <a:pPr>
              <a:lnSpc>
                <a:spcPts val="3911"/>
              </a:lnSpc>
              <a:spcBef>
                <a:spcPts val="696"/>
              </a:spcBef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sz="3200" spc="-15" dirty="0">
                <a:solidFill>
                  <a:srgbClr val="000000"/>
                </a:solidFill>
                <a:latin typeface="Calibri"/>
                <a:cs typeface="Calibri"/>
              </a:rPr>
              <a:t>two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0000"/>
                </a:solidFill>
                <a:latin typeface="Calibri"/>
                <a:cs typeface="Calibri"/>
              </a:rPr>
              <a:t>lateral</a:t>
            </a:r>
            <a:r>
              <a:rPr sz="3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ventricles </a:t>
            </a:r>
            <a:r>
              <a:rPr sz="3200" spc="-17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2" dirty="0">
                <a:solidFill>
                  <a:srgbClr val="000000"/>
                </a:solidFill>
                <a:latin typeface="Calibri"/>
                <a:cs typeface="Calibri"/>
              </a:rPr>
              <a:t>interconnected</a:t>
            </a:r>
            <a:r>
              <a:rPr sz="3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8" dirty="0">
                <a:solidFill>
                  <a:srgbClr val="000000"/>
                </a:solidFill>
                <a:latin typeface="Calibri"/>
                <a:cs typeface="Calibri"/>
              </a:rPr>
              <a:t>by</a:t>
            </a:r>
          </a:p>
          <a:p>
            <a:pPr marL="342900">
              <a:lnSpc>
                <a:spcPts val="3842"/>
              </a:lnSpc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interventricular </a:t>
            </a:r>
            <a:r>
              <a:rPr sz="3200" spc="-20" dirty="0">
                <a:solidFill>
                  <a:srgbClr val="000000"/>
                </a:solidFill>
                <a:latin typeface="Calibri"/>
                <a:cs typeface="Calibri"/>
              </a:rPr>
              <a:t>foramen</a:t>
            </a:r>
            <a:r>
              <a:rPr sz="32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and it</a:t>
            </a:r>
            <a:r>
              <a:rPr sz="3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also communicates</a:t>
            </a:r>
          </a:p>
          <a:p>
            <a:pPr marL="342900">
              <a:lnSpc>
                <a:spcPts val="3839"/>
              </a:lnSpc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sz="32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lang="en-US" sz="3200" dirty="0" smtClean="0">
                <a:solidFill>
                  <a:srgbClr val="000000"/>
                </a:solidFill>
                <a:latin typeface="Calibri"/>
                <a:cs typeface="Calibri"/>
              </a:rPr>
              <a:t>3</a:t>
            </a:r>
            <a:r>
              <a:rPr lang="en-US" sz="3200" baseline="30000" dirty="0" smtClean="0">
                <a:solidFill>
                  <a:srgbClr val="000000"/>
                </a:solidFill>
                <a:latin typeface="Calibri"/>
                <a:cs typeface="Calibri"/>
              </a:rPr>
              <a:t>rd</a:t>
            </a:r>
            <a:r>
              <a:rPr lang="en-US" sz="32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 smtClean="0">
                <a:solidFill>
                  <a:srgbClr val="000000"/>
                </a:solidFill>
                <a:latin typeface="Calibri"/>
                <a:cs typeface="Calibri"/>
              </a:rPr>
              <a:t>ventricle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15440" y="5020605"/>
            <a:ext cx="9528221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11"/>
              </a:lnSpc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All ventricles </a:t>
            </a:r>
            <a:r>
              <a:rPr sz="3200" spc="-17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 lined</a:t>
            </a:r>
            <a:r>
              <a:rPr sz="3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1" dirty="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sz="3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 err="1">
                <a:solidFill>
                  <a:srgbClr val="000000"/>
                </a:solidFill>
                <a:latin typeface="Calibri"/>
                <a:cs typeface="Calibri"/>
              </a:rPr>
              <a:t>ependyma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9379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815586" y="416872"/>
            <a:ext cx="3398181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378"/>
              </a:lnSpc>
            </a:pPr>
            <a:r>
              <a:rPr lang="en-US" sz="4800" b="1" dirty="0" smtClean="0">
                <a:solidFill>
                  <a:srgbClr val="00B0F0"/>
                </a:solidFill>
                <a:latin typeface="Calibri"/>
                <a:cs typeface="Calibri"/>
              </a:rPr>
              <a:t>3</a:t>
            </a:r>
            <a:r>
              <a:rPr lang="en-US" sz="4800" b="1" baseline="30000" dirty="0" smtClean="0">
                <a:solidFill>
                  <a:srgbClr val="00B0F0"/>
                </a:solidFill>
                <a:latin typeface="Calibri"/>
                <a:cs typeface="Calibri"/>
              </a:rPr>
              <a:t>rd</a:t>
            </a:r>
            <a:r>
              <a:rPr lang="en-US" sz="4800" b="1" dirty="0" smtClean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4800" b="1" spc="-25" dirty="0" smtClean="0">
                <a:solidFill>
                  <a:srgbClr val="00B0F0"/>
                </a:solidFill>
                <a:latin typeface="Calibri"/>
                <a:cs typeface="Calibri"/>
              </a:rPr>
              <a:t>Ventricle</a:t>
            </a:r>
            <a:endParaRPr sz="4800" b="1" spc="-25" dirty="0">
              <a:solidFill>
                <a:srgbClr val="00B0F0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15439" y="1590970"/>
            <a:ext cx="6772620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11"/>
              </a:lnSpc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It lies below the </a:t>
            </a:r>
            <a:r>
              <a:rPr sz="3200" spc="-20" dirty="0">
                <a:solidFill>
                  <a:srgbClr val="000000"/>
                </a:solidFill>
                <a:latin typeface="Calibri"/>
                <a:cs typeface="Calibri"/>
              </a:rPr>
              <a:t>lateral</a:t>
            </a:r>
            <a:r>
              <a:rPr sz="3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ventricles.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15439" y="2127508"/>
            <a:ext cx="10273532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14"/>
              </a:lnSpc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It is a </a:t>
            </a:r>
            <a:r>
              <a:rPr sz="3200" spc="-11" dirty="0">
                <a:solidFill>
                  <a:srgbClr val="000000"/>
                </a:solidFill>
                <a:latin typeface="Calibri"/>
                <a:cs typeface="Calibri"/>
              </a:rPr>
              <a:t>cavity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 of the diencephalon.</a:t>
            </a:r>
            <a:r>
              <a:rPr sz="3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In the </a:t>
            </a:r>
            <a:r>
              <a:rPr sz="3200" spc="-11" dirty="0">
                <a:solidFill>
                  <a:srgbClr val="000000"/>
                </a:solidFill>
                <a:latin typeface="Calibri"/>
                <a:cs typeface="Calibri"/>
              </a:rPr>
              <a:t>roof</a:t>
            </a:r>
            <a:r>
              <a:rPr sz="3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there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 is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958341" y="2566710"/>
            <a:ext cx="6294991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11"/>
              </a:lnSpc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choroid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2" dirty="0">
                <a:solidFill>
                  <a:srgbClr val="000000"/>
                </a:solidFill>
                <a:latin typeface="Calibri"/>
                <a:cs typeface="Calibri"/>
              </a:rPr>
              <a:t>plexus,</a:t>
            </a:r>
            <a:r>
              <a:rPr sz="32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3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produce</a:t>
            </a:r>
            <a:r>
              <a:rPr sz="3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72" dirty="0">
                <a:solidFill>
                  <a:srgbClr val="000000"/>
                </a:solidFill>
                <a:latin typeface="Calibri"/>
                <a:cs typeface="Calibri"/>
              </a:rPr>
              <a:t>CSF.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615439" y="3103159"/>
            <a:ext cx="9411382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11"/>
              </a:lnSpc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Superiorly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communicates</a:t>
            </a:r>
            <a:r>
              <a:rPr sz="3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with the </a:t>
            </a:r>
            <a:r>
              <a:rPr sz="3200" spc="-11" dirty="0">
                <a:solidFill>
                  <a:srgbClr val="000000"/>
                </a:solidFill>
                <a:latin typeface="Calibri"/>
                <a:cs typeface="Calibri"/>
              </a:rPr>
              <a:t>two</a:t>
            </a:r>
            <a:r>
              <a:rPr sz="3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0000"/>
                </a:solidFill>
                <a:latin typeface="Calibri"/>
                <a:cs typeface="Calibri"/>
              </a:rPr>
              <a:t>lateral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958341" y="3542034"/>
            <a:ext cx="9075759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14"/>
              </a:lnSpc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ventricles</a:t>
            </a:r>
            <a:r>
              <a:rPr sz="3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through</a:t>
            </a:r>
            <a:r>
              <a:rPr sz="3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interventricular</a:t>
            </a:r>
            <a:r>
              <a:rPr sz="3200" b="1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1" spc="-18" dirty="0">
                <a:solidFill>
                  <a:srgbClr val="000000"/>
                </a:solidFill>
                <a:latin typeface="Calibri"/>
                <a:cs typeface="Calibri"/>
              </a:rPr>
              <a:t>foramen.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615440" y="4078772"/>
            <a:ext cx="9294427" cy="480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11"/>
              </a:lnSpc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spc="-11" dirty="0">
                <a:solidFill>
                  <a:srgbClr val="000000"/>
                </a:solidFill>
                <a:latin typeface="Calibri"/>
                <a:cs typeface="Calibri"/>
              </a:rPr>
              <a:t>Inferiorly</a:t>
            </a:r>
            <a:r>
              <a:rPr sz="3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it communicates</a:t>
            </a:r>
            <a:r>
              <a:rPr sz="3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sz="32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lang="en-US" sz="3200" dirty="0" smtClean="0">
                <a:solidFill>
                  <a:srgbClr val="000000"/>
                </a:solidFill>
                <a:latin typeface="Calibri"/>
                <a:cs typeface="Calibri"/>
              </a:rPr>
              <a:t>4</a:t>
            </a:r>
            <a:r>
              <a:rPr lang="en-US" sz="3200" baseline="30000" dirty="0" smtClean="0">
                <a:solidFill>
                  <a:srgbClr val="000000"/>
                </a:solidFill>
                <a:latin typeface="Calibri"/>
                <a:cs typeface="Calibri"/>
              </a:rPr>
              <a:t>th</a:t>
            </a:r>
            <a:r>
              <a:rPr lang="en-US" sz="32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 smtClean="0">
                <a:solidFill>
                  <a:srgbClr val="000000"/>
                </a:solidFill>
                <a:latin typeface="Calibri"/>
                <a:cs typeface="Calibri"/>
              </a:rPr>
              <a:t>ventricle</a:t>
            </a:r>
            <a:endParaRPr sz="3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58340" y="4517684"/>
            <a:ext cx="6035282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11"/>
              </a:lnSpc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through</a:t>
            </a:r>
            <a:r>
              <a:rPr sz="3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sz="3200" b="1" spc="-11" dirty="0">
                <a:solidFill>
                  <a:srgbClr val="000000"/>
                </a:solidFill>
                <a:latin typeface="Calibri"/>
                <a:cs typeface="Calibri"/>
              </a:rPr>
              <a:t>cerebral</a:t>
            </a:r>
            <a:r>
              <a:rPr sz="3200" b="1" spc="70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aqueduct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615439" y="5054223"/>
            <a:ext cx="9411918" cy="9489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14"/>
              </a:lnSpc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sz="3200" spc="-18" dirty="0">
                <a:solidFill>
                  <a:srgbClr val="000000"/>
                </a:solidFill>
                <a:latin typeface="Calibri"/>
                <a:cs typeface="Calibri"/>
              </a:rPr>
              <a:t>lateral</a:t>
            </a:r>
            <a:r>
              <a:rPr sz="3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wall is 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formed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 by thalamus</a:t>
            </a:r>
            <a:r>
              <a:rPr sz="32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</a:p>
          <a:p>
            <a:pPr marL="342900">
              <a:lnSpc>
                <a:spcPts val="3455"/>
              </a:lnSpc>
            </a:pPr>
            <a:r>
              <a:rPr sz="3200" dirty="0" smtClean="0">
                <a:solidFill>
                  <a:srgbClr val="000000"/>
                </a:solidFill>
                <a:latin typeface="Calibri"/>
                <a:cs typeface="Calibri"/>
              </a:rPr>
              <a:t>hypothalamus.</a:t>
            </a:r>
            <a:endParaRPr sz="3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7259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615439" y="363822"/>
            <a:ext cx="3434260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375"/>
              </a:lnSpc>
            </a:pPr>
            <a:r>
              <a:rPr lang="en-US" sz="4400" b="1" dirty="0" smtClean="0">
                <a:solidFill>
                  <a:srgbClr val="00B0F0"/>
                </a:solidFill>
                <a:latin typeface="Calibri"/>
                <a:cs typeface="Calibri"/>
              </a:rPr>
              <a:t>4</a:t>
            </a:r>
            <a:r>
              <a:rPr lang="en-US" sz="4400" b="1" baseline="30000" dirty="0" smtClean="0">
                <a:solidFill>
                  <a:srgbClr val="00B0F0"/>
                </a:solidFill>
                <a:latin typeface="Calibri"/>
                <a:cs typeface="Calibri"/>
              </a:rPr>
              <a:t>th</a:t>
            </a:r>
            <a:r>
              <a:rPr lang="en-US" sz="4400" b="1" dirty="0" smtClean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4400" b="1" spc="-25" dirty="0" smtClean="0">
                <a:solidFill>
                  <a:srgbClr val="00B0F0"/>
                </a:solidFill>
                <a:latin typeface="Calibri"/>
                <a:cs typeface="Calibri"/>
              </a:rPr>
              <a:t>Ventricle</a:t>
            </a:r>
            <a:endParaRPr sz="4400" b="1" spc="-25" dirty="0">
              <a:solidFill>
                <a:srgbClr val="00B0F0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15439" y="1445234"/>
            <a:ext cx="6805354" cy="41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13"/>
              </a:lnSpc>
            </a:pPr>
            <a:r>
              <a:rPr sz="2800" b="1" dirty="0" smtClean="0">
                <a:latin typeface="Calibri"/>
                <a:cs typeface="Calibri"/>
              </a:rPr>
              <a:t>It </a:t>
            </a:r>
            <a:r>
              <a:rPr sz="2800" b="1" dirty="0">
                <a:latin typeface="Calibri"/>
                <a:cs typeface="Calibri"/>
              </a:rPr>
              <a:t>is a cavity of the</a:t>
            </a:r>
            <a:r>
              <a:rPr lang="en-US" sz="2800" b="1" dirty="0">
                <a:latin typeface="Calibri"/>
                <a:cs typeface="Calibri"/>
              </a:rPr>
              <a:t> </a:t>
            </a:r>
            <a:r>
              <a:rPr lang="en-US" sz="2800" b="1" dirty="0" err="1">
                <a:latin typeface="Calibri"/>
                <a:cs typeface="Calibri"/>
              </a:rPr>
              <a:t>rhombencephalon</a:t>
            </a:r>
            <a:endParaRPr sz="2800" b="1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15439" y="2073252"/>
            <a:ext cx="4131991" cy="41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0" indent="-457200">
              <a:lnSpc>
                <a:spcPts val="3413"/>
              </a:lnSpc>
              <a:buFont typeface="Arial" panose="020B0604020202020204" pitchFamily="34" charset="0"/>
              <a:buChar char="•"/>
            </a:pPr>
            <a:r>
              <a:rPr sz="2800" b="1" dirty="0" smtClean="0">
                <a:latin typeface="Calibri"/>
                <a:cs typeface="Calibri"/>
              </a:rPr>
              <a:t>It </a:t>
            </a:r>
            <a:r>
              <a:rPr sz="2800" b="1" dirty="0">
                <a:latin typeface="Calibri"/>
                <a:cs typeface="Calibri"/>
              </a:rPr>
              <a:t>has a roof and floor.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615439" y="2801697"/>
            <a:ext cx="8348218" cy="30008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0" indent="-457200">
              <a:lnSpc>
                <a:spcPts val="3413"/>
              </a:lnSpc>
              <a:buFont typeface="Arial" panose="020B0604020202020204" pitchFamily="34" charset="0"/>
              <a:buChar char="•"/>
            </a:pPr>
            <a:r>
              <a:rPr sz="2800" b="1" dirty="0" smtClean="0">
                <a:latin typeface="Calibri"/>
                <a:cs typeface="Calibri"/>
              </a:rPr>
              <a:t>The </a:t>
            </a:r>
            <a:r>
              <a:rPr sz="2800" b="1" dirty="0">
                <a:latin typeface="Calibri"/>
                <a:cs typeface="Calibri"/>
              </a:rPr>
              <a:t>floor</a:t>
            </a:r>
            <a:r>
              <a:rPr sz="2800" b="1" spc="17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is </a:t>
            </a:r>
            <a:r>
              <a:rPr sz="2800" b="1" spc="-10" dirty="0">
                <a:latin typeface="Calibri"/>
                <a:cs typeface="Calibri"/>
              </a:rPr>
              <a:t>formed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by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0" dirty="0" smtClean="0">
                <a:latin typeface="Calibri"/>
                <a:cs typeface="Calibri"/>
              </a:rPr>
              <a:t>two</a:t>
            </a:r>
            <a:r>
              <a:rPr lang="en-US" sz="2800" b="1" spc="-10" dirty="0" smtClean="0">
                <a:latin typeface="Calibri"/>
                <a:cs typeface="Calibri"/>
              </a:rPr>
              <a:t> </a:t>
            </a:r>
            <a:r>
              <a:rPr sz="2800" b="1" dirty="0" smtClean="0">
                <a:latin typeface="Calibri"/>
                <a:cs typeface="Calibri"/>
              </a:rPr>
              <a:t>parts</a:t>
            </a:r>
            <a:r>
              <a:rPr sz="2800" b="1" dirty="0">
                <a:latin typeface="Calibri"/>
                <a:cs typeface="Calibri"/>
              </a:rPr>
              <a:t>, medullary</a:t>
            </a:r>
            <a:r>
              <a:rPr sz="2800" b="1" spc="28" dirty="0">
                <a:latin typeface="Calibri"/>
                <a:cs typeface="Calibri"/>
              </a:rPr>
              <a:t> </a:t>
            </a:r>
            <a:r>
              <a:rPr sz="2800" b="1" dirty="0" smtClean="0">
                <a:latin typeface="Calibri"/>
                <a:cs typeface="Calibri"/>
              </a:rPr>
              <a:t>&amp;</a:t>
            </a:r>
            <a:r>
              <a:rPr lang="en-US" sz="2800" b="1" dirty="0" smtClean="0">
                <a:latin typeface="Calibri"/>
                <a:cs typeface="Calibri"/>
              </a:rPr>
              <a:t> </a:t>
            </a:r>
            <a:r>
              <a:rPr sz="2800" b="1" dirty="0" smtClean="0">
                <a:latin typeface="Calibri"/>
                <a:cs typeface="Calibri"/>
              </a:rPr>
              <a:t>pontine part.</a:t>
            </a:r>
            <a:endParaRPr lang="en-US" sz="2800" b="1" dirty="0" smtClean="0">
              <a:latin typeface="Calibri"/>
              <a:cs typeface="Calibri"/>
            </a:endParaRPr>
          </a:p>
          <a:p>
            <a:pPr marL="342900">
              <a:lnSpc>
                <a:spcPts val="3023"/>
              </a:lnSpc>
            </a:pPr>
            <a:endParaRPr lang="en-US" sz="2800" b="1" dirty="0">
              <a:latin typeface="Calibri"/>
              <a:cs typeface="Calibri"/>
            </a:endParaRPr>
          </a:p>
          <a:p>
            <a:pPr marL="457200" indent="-457200">
              <a:lnSpc>
                <a:spcPts val="3413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/>
                <a:cs typeface="Calibri"/>
              </a:rPr>
              <a:t>The roof formed by </a:t>
            </a:r>
            <a:r>
              <a:rPr lang="en-US" sz="2800" b="1" dirty="0" smtClean="0">
                <a:latin typeface="Calibri"/>
                <a:cs typeface="Calibri"/>
              </a:rPr>
              <a:t>cerebellum</a:t>
            </a:r>
          </a:p>
          <a:p>
            <a:pPr marL="457200" indent="-457200">
              <a:lnSpc>
                <a:spcPts val="3413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Calibri"/>
                <a:cs typeface="Calibri"/>
              </a:rPr>
              <a:t>It has 3 foramina, one is median (foramen </a:t>
            </a:r>
            <a:r>
              <a:rPr lang="en-US" sz="2800" b="1" dirty="0">
                <a:latin typeface="Calibri"/>
                <a:cs typeface="Calibri"/>
              </a:rPr>
              <a:t>of </a:t>
            </a:r>
            <a:r>
              <a:rPr lang="en-US" sz="2800" b="1" dirty="0" err="1" smtClean="0">
                <a:latin typeface="Calibri"/>
                <a:cs typeface="Calibri"/>
              </a:rPr>
              <a:t>Magendie</a:t>
            </a:r>
            <a:r>
              <a:rPr lang="en-US" sz="2800" b="1" dirty="0" smtClean="0">
                <a:latin typeface="Calibri"/>
                <a:cs typeface="Calibri"/>
              </a:rPr>
              <a:t>) located posteriorly and two are </a:t>
            </a:r>
            <a:r>
              <a:rPr lang="en-US" sz="2800" b="1" dirty="0">
                <a:latin typeface="Calibri"/>
                <a:cs typeface="Calibri"/>
              </a:rPr>
              <a:t>lateral (foramina </a:t>
            </a:r>
            <a:r>
              <a:rPr lang="en-US" sz="2800" b="1" dirty="0" smtClean="0">
                <a:latin typeface="Calibri"/>
                <a:cs typeface="Calibri"/>
              </a:rPr>
              <a:t>of </a:t>
            </a:r>
            <a:r>
              <a:rPr lang="en-US" sz="2800" b="1" dirty="0" err="1" smtClean="0">
                <a:latin typeface="Calibri"/>
                <a:cs typeface="Calibri"/>
              </a:rPr>
              <a:t>Lushka</a:t>
            </a:r>
            <a:r>
              <a:rPr lang="en-US" sz="2800" b="1" dirty="0" smtClean="0">
                <a:latin typeface="Calibri"/>
                <a:cs typeface="Calibri"/>
              </a:rPr>
              <a:t>)</a:t>
            </a:r>
            <a:endParaRPr lang="en-US" sz="28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4749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5290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88392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10492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96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2459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10591" y="336893"/>
            <a:ext cx="6087477" cy="58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584"/>
              </a:lnSpc>
            </a:pPr>
            <a:r>
              <a:rPr sz="4400" b="1" dirty="0">
                <a:solidFill>
                  <a:srgbClr val="00B0F0"/>
                </a:solidFill>
                <a:latin typeface="OGDEUK+Arial-BoldMT"/>
                <a:cs typeface="OGDEUK+Arial-BoldMT"/>
              </a:rPr>
              <a:t>Cerebrospinal Fluid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4444" y="1422912"/>
            <a:ext cx="9335191" cy="7437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17"/>
              </a:lnSpc>
            </a:pPr>
            <a:r>
              <a:rPr sz="2800" dirty="0" smtClean="0">
                <a:solidFill>
                  <a:srgbClr val="000000"/>
                </a:solidFill>
                <a:latin typeface="ANNUVH+ArialMT"/>
                <a:cs typeface="ANNUVH+ArialMT"/>
              </a:rPr>
              <a:t>A </a:t>
            </a:r>
            <a:r>
              <a:rPr sz="2800" dirty="0">
                <a:solidFill>
                  <a:srgbClr val="000000"/>
                </a:solidFill>
                <a:latin typeface="ANNUVH+ArialMT"/>
                <a:cs typeface="ANNUVH+ArialMT"/>
              </a:rPr>
              <a:t>clear, colorless</a:t>
            </a:r>
            <a:r>
              <a:rPr sz="2800" spc="11" dirty="0">
                <a:solidFill>
                  <a:srgbClr val="000000"/>
                </a:solidFill>
                <a:latin typeface="ANNUVH+ArialMT"/>
                <a:cs typeface="ANNUVH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ANNUVH+ArialMT"/>
                <a:cs typeface="ANNUVH+ArialMT"/>
              </a:rPr>
              <a:t>fluid that surrounds</a:t>
            </a:r>
            <a:r>
              <a:rPr sz="2800" spc="11" dirty="0">
                <a:solidFill>
                  <a:srgbClr val="000000"/>
                </a:solidFill>
                <a:latin typeface="ANNUVH+ArialMT"/>
                <a:cs typeface="ANNUVH+ArialMT"/>
              </a:rPr>
              <a:t> </a:t>
            </a:r>
            <a:r>
              <a:rPr sz="2800" dirty="0" smtClean="0">
                <a:solidFill>
                  <a:srgbClr val="000000"/>
                </a:solidFill>
                <a:latin typeface="ANNUVH+ArialMT"/>
                <a:cs typeface="ANNUVH+ArialMT"/>
              </a:rPr>
              <a:t>and</a:t>
            </a:r>
            <a:r>
              <a:rPr lang="en-US" sz="2800" dirty="0" smtClean="0">
                <a:solidFill>
                  <a:srgbClr val="000000"/>
                </a:solidFill>
                <a:latin typeface="ANNUVH+ArialMT"/>
                <a:cs typeface="ANNUVH+ArialMT"/>
              </a:rPr>
              <a:t> </a:t>
            </a:r>
            <a:r>
              <a:rPr sz="2800" dirty="0" smtClean="0">
                <a:solidFill>
                  <a:srgbClr val="000000"/>
                </a:solidFill>
                <a:latin typeface="ANNUVH+ArialMT"/>
                <a:cs typeface="ANNUVH+ArialMT"/>
              </a:rPr>
              <a:t>permeates</a:t>
            </a:r>
            <a:r>
              <a:rPr lang="en-US" sz="2800" dirty="0" smtClean="0">
                <a:solidFill>
                  <a:srgbClr val="000000"/>
                </a:solidFill>
                <a:latin typeface="ANNUVH+ArialMT"/>
                <a:cs typeface="ANNUVH+ArialMT"/>
              </a:rPr>
              <a:t> </a:t>
            </a:r>
            <a:r>
              <a:rPr sz="2800" dirty="0" smtClean="0">
                <a:solidFill>
                  <a:srgbClr val="000000"/>
                </a:solidFill>
                <a:latin typeface="ANNUVH+ArialMT"/>
                <a:cs typeface="ANNUVH+ArialMT"/>
              </a:rPr>
              <a:t>the </a:t>
            </a:r>
            <a:r>
              <a:rPr sz="2800" dirty="0">
                <a:solidFill>
                  <a:srgbClr val="000000"/>
                </a:solidFill>
                <a:latin typeface="ANNUVH+ArialMT"/>
                <a:cs typeface="ANNUVH+ArialMT"/>
              </a:rPr>
              <a:t>CNS.</a:t>
            </a:r>
            <a:r>
              <a:rPr sz="2800" spc="796" dirty="0">
                <a:solidFill>
                  <a:srgbClr val="000000"/>
                </a:solidFill>
                <a:latin typeface="ANNUVH+ArialMT"/>
                <a:cs typeface="ANNUVH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ANNUVH+ArialMT"/>
                <a:cs typeface="ANNUVH+ArialMT"/>
              </a:rPr>
              <a:t>Offers </a:t>
            </a:r>
            <a:r>
              <a:rPr sz="2800" dirty="0" smtClean="0">
                <a:solidFill>
                  <a:srgbClr val="000000"/>
                </a:solidFill>
                <a:latin typeface="ANNUVH+ArialMT"/>
                <a:cs typeface="ANNUVH+ArialMT"/>
              </a:rPr>
              <a:t>support,</a:t>
            </a:r>
            <a:r>
              <a:rPr lang="en-US" sz="2800" dirty="0" smtClean="0">
                <a:solidFill>
                  <a:srgbClr val="000000"/>
                </a:solidFill>
                <a:latin typeface="ANNUVH+ArialMT"/>
                <a:cs typeface="ANNUVH+ArialMT"/>
              </a:rPr>
              <a:t> </a:t>
            </a:r>
            <a:r>
              <a:rPr sz="2800" dirty="0" smtClean="0">
                <a:solidFill>
                  <a:srgbClr val="000000"/>
                </a:solidFill>
                <a:latin typeface="ANNUVH+ArialMT"/>
                <a:cs typeface="ANNUVH+ArialMT"/>
              </a:rPr>
              <a:t>protection </a:t>
            </a:r>
            <a:r>
              <a:rPr sz="2800" dirty="0">
                <a:solidFill>
                  <a:srgbClr val="000000"/>
                </a:solidFill>
                <a:latin typeface="ANNUVH+ArialMT"/>
                <a:cs typeface="ANNUVH+ArialMT"/>
              </a:rPr>
              <a:t>and nourishment.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47008" y="2476870"/>
            <a:ext cx="2518045" cy="371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17"/>
              </a:lnSpc>
            </a:pPr>
            <a:r>
              <a:rPr sz="2800" spc="942" dirty="0" smtClean="0">
                <a:solidFill>
                  <a:srgbClr val="00B0F0"/>
                </a:solidFill>
                <a:latin typeface="ANNUVH+ArialMT"/>
                <a:cs typeface="ANNUVH+ArialMT"/>
              </a:rPr>
              <a:t> </a:t>
            </a:r>
            <a:r>
              <a:rPr sz="2800" b="1" u="sng" dirty="0">
                <a:solidFill>
                  <a:srgbClr val="00B0F0"/>
                </a:solidFill>
                <a:latin typeface="ANNUVH+ArialMT"/>
                <a:cs typeface="ANNUVH+ArialMT"/>
              </a:rPr>
              <a:t>Functions</a:t>
            </a:r>
            <a:r>
              <a:rPr sz="2800" dirty="0">
                <a:solidFill>
                  <a:srgbClr val="00B0F0"/>
                </a:solidFill>
                <a:latin typeface="ANNUVH+ArialMT"/>
                <a:cs typeface="ANNUVH+ArialMT"/>
              </a:rPr>
              <a:t>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10591" y="3198942"/>
            <a:ext cx="4846815" cy="320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sz="2400" dirty="0">
                <a:solidFill>
                  <a:srgbClr val="000000"/>
                </a:solidFill>
                <a:latin typeface="ANNUVH+ArialMT"/>
                <a:cs typeface="ANNUVH+ArialMT"/>
              </a:rPr>
              <a:t>–</a:t>
            </a:r>
            <a:r>
              <a:rPr sz="2400" spc="248" dirty="0">
                <a:solidFill>
                  <a:srgbClr val="000000"/>
                </a:solidFill>
                <a:latin typeface="ANNUVH+ArialMT"/>
                <a:cs typeface="ANNUVH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ANNUVH+ArialMT"/>
                <a:cs typeface="ANNUVH+ArialMT"/>
              </a:rPr>
              <a:t>Protection of</a:t>
            </a:r>
            <a:r>
              <a:rPr sz="2400" spc="20" dirty="0">
                <a:solidFill>
                  <a:srgbClr val="000000"/>
                </a:solidFill>
                <a:latin typeface="ANNUVH+ArialMT"/>
                <a:cs typeface="ANNUVH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ANNUVH+ArialMT"/>
                <a:cs typeface="ANNUVH+ArialMT"/>
              </a:rPr>
              <a:t>cranial contents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10591" y="3681807"/>
            <a:ext cx="7163752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sz="2400" dirty="0">
                <a:solidFill>
                  <a:srgbClr val="000000"/>
                </a:solidFill>
                <a:latin typeface="ANNUVH+ArialMT"/>
                <a:cs typeface="ANNUVH+ArialMT"/>
              </a:rPr>
              <a:t>–</a:t>
            </a:r>
            <a:r>
              <a:rPr sz="2400" spc="248" dirty="0">
                <a:solidFill>
                  <a:srgbClr val="000000"/>
                </a:solidFill>
                <a:latin typeface="ANNUVH+ArialMT"/>
                <a:cs typeface="ANNUVH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ANNUVH+ArialMT"/>
                <a:cs typeface="ANNUVH+ArialMT"/>
              </a:rPr>
              <a:t>Modulates pressure changes (same specific</a:t>
            </a:r>
          </a:p>
          <a:p>
            <a:pPr marL="285750">
              <a:lnSpc>
                <a:spcPts val="2500"/>
              </a:lnSpc>
              <a:spcBef>
                <a:spcPts val="179"/>
              </a:spcBef>
            </a:pPr>
            <a:r>
              <a:rPr sz="2400" dirty="0">
                <a:solidFill>
                  <a:srgbClr val="000000"/>
                </a:solidFill>
                <a:latin typeface="ANNUVH+ArialMT"/>
                <a:cs typeface="ANNUVH+ArialMT"/>
              </a:rPr>
              <a:t>gravity as brain)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04694" y="4474188"/>
            <a:ext cx="7887167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sz="2400" dirty="0">
                <a:solidFill>
                  <a:srgbClr val="000000"/>
                </a:solidFill>
                <a:latin typeface="ANNUVH+ArialMT"/>
                <a:cs typeface="ANNUVH+ArialMT"/>
              </a:rPr>
              <a:t>–</a:t>
            </a:r>
            <a:r>
              <a:rPr sz="2400" spc="248" dirty="0">
                <a:solidFill>
                  <a:srgbClr val="000000"/>
                </a:solidFill>
                <a:latin typeface="ANNUVH+ArialMT"/>
                <a:cs typeface="ANNUVH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ANNUVH+ArialMT"/>
                <a:cs typeface="ANNUVH+ArialMT"/>
              </a:rPr>
              <a:t>Serves as a </a:t>
            </a:r>
            <a:r>
              <a:rPr sz="2400" b="1" dirty="0">
                <a:solidFill>
                  <a:srgbClr val="000000"/>
                </a:solidFill>
                <a:latin typeface="ANNUVH+ArialMT"/>
                <a:cs typeface="ANNUVH+ArialMT"/>
              </a:rPr>
              <a:t>chemical buffer</a:t>
            </a:r>
            <a:r>
              <a:rPr sz="2400" spc="11" dirty="0">
                <a:solidFill>
                  <a:srgbClr val="000000"/>
                </a:solidFill>
                <a:latin typeface="ANNUVH+ArialMT"/>
                <a:cs typeface="ANNUVH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ANNUVH+ArialMT"/>
                <a:cs typeface="ANNUVH+ArialMT"/>
              </a:rPr>
              <a:t>to maintain constant</a:t>
            </a:r>
          </a:p>
          <a:p>
            <a:pPr marL="285750">
              <a:lnSpc>
                <a:spcPts val="2500"/>
              </a:lnSpc>
              <a:spcBef>
                <a:spcPts val="179"/>
              </a:spcBef>
            </a:pPr>
            <a:r>
              <a:rPr sz="2400" dirty="0">
                <a:solidFill>
                  <a:srgbClr val="000000"/>
                </a:solidFill>
                <a:latin typeface="ANNUVH+ArialMT"/>
                <a:cs typeface="ANNUVH+ArialMT"/>
              </a:rPr>
              <a:t>ionic environment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04694" y="5194114"/>
            <a:ext cx="7637357" cy="10130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sz="2400" dirty="0">
                <a:solidFill>
                  <a:srgbClr val="000000"/>
                </a:solidFill>
                <a:latin typeface="ANNUVH+ArialMT"/>
                <a:cs typeface="ANNUVH+ArialMT"/>
              </a:rPr>
              <a:t>–</a:t>
            </a:r>
            <a:r>
              <a:rPr sz="2400" spc="248" dirty="0">
                <a:solidFill>
                  <a:srgbClr val="000000"/>
                </a:solidFill>
                <a:latin typeface="ANNUVH+ArialMT"/>
                <a:cs typeface="ANNUVH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ANNUVH+ArialMT"/>
                <a:cs typeface="ANNUVH+ArialMT"/>
              </a:rPr>
              <a:t>Serves as a </a:t>
            </a:r>
            <a:r>
              <a:rPr sz="2400" b="1" dirty="0">
                <a:solidFill>
                  <a:srgbClr val="000000"/>
                </a:solidFill>
                <a:latin typeface="ANNUVH+ArialMT"/>
                <a:cs typeface="ANNUVH+ArialMT"/>
              </a:rPr>
              <a:t>transport medium</a:t>
            </a:r>
            <a:r>
              <a:rPr sz="2400" spc="15" dirty="0">
                <a:solidFill>
                  <a:srgbClr val="000000"/>
                </a:solidFill>
                <a:latin typeface="ANNUVH+ArialMT"/>
                <a:cs typeface="ANNUVH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ANNUVH+ArialMT"/>
                <a:cs typeface="ANNUVH+ArialMT"/>
              </a:rPr>
              <a:t>for</a:t>
            </a:r>
            <a:r>
              <a:rPr sz="2400" spc="14" dirty="0">
                <a:solidFill>
                  <a:srgbClr val="000000"/>
                </a:solidFill>
                <a:latin typeface="ANNUVH+ArialMT"/>
                <a:cs typeface="ANNUVH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ANNUVH+ArialMT"/>
                <a:cs typeface="ANNUVH+ArialMT"/>
              </a:rPr>
              <a:t>nutrients</a:t>
            </a:r>
            <a:r>
              <a:rPr sz="2400" spc="12" dirty="0">
                <a:solidFill>
                  <a:srgbClr val="000000"/>
                </a:solidFill>
                <a:latin typeface="ANNUVH+ArialMT"/>
                <a:cs typeface="ANNUVH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ANNUVH+ArialMT"/>
                <a:cs typeface="ANNUVH+ArialMT"/>
              </a:rPr>
              <a:t>and</a:t>
            </a:r>
          </a:p>
          <a:p>
            <a:pPr marL="285750">
              <a:lnSpc>
                <a:spcPts val="2500"/>
              </a:lnSpc>
              <a:spcBef>
                <a:spcPts val="179"/>
              </a:spcBef>
            </a:pPr>
            <a:r>
              <a:rPr sz="2400" dirty="0">
                <a:solidFill>
                  <a:srgbClr val="000000"/>
                </a:solidFill>
                <a:latin typeface="ANNUVH+ArialMT"/>
                <a:cs typeface="ANNUVH+ArialMT"/>
              </a:rPr>
              <a:t>metabolites,</a:t>
            </a:r>
            <a:r>
              <a:rPr sz="2400" spc="17" dirty="0">
                <a:solidFill>
                  <a:srgbClr val="000000"/>
                </a:solidFill>
                <a:latin typeface="ANNUVH+ArialMT"/>
                <a:cs typeface="ANNUVH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ANNUVH+ArialMT"/>
                <a:cs typeface="ANNUVH+ArialMT"/>
              </a:rPr>
              <a:t>endocrine substances</a:t>
            </a:r>
            <a:r>
              <a:rPr sz="2400" spc="14" dirty="0">
                <a:solidFill>
                  <a:srgbClr val="000000"/>
                </a:solidFill>
                <a:latin typeface="ANNUVH+ArialMT"/>
                <a:cs typeface="ANNUVH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ANNUVH+ArialMT"/>
                <a:cs typeface="ANNUVH+ArialMT"/>
              </a:rPr>
              <a:t>and even</a:t>
            </a:r>
          </a:p>
          <a:p>
            <a:pPr marL="285750">
              <a:lnSpc>
                <a:spcPts val="2500"/>
              </a:lnSpc>
              <a:spcBef>
                <a:spcPts val="179"/>
              </a:spcBef>
            </a:pPr>
            <a:r>
              <a:rPr sz="2400" dirty="0">
                <a:solidFill>
                  <a:srgbClr val="000000"/>
                </a:solidFill>
                <a:latin typeface="ANNUVH+ArialMT"/>
                <a:cs typeface="ANNUVH+ArialMT"/>
              </a:rPr>
              <a:t>neurotransmitters</a:t>
            </a:r>
          </a:p>
        </p:txBody>
      </p:sp>
    </p:spTree>
    <p:extLst>
      <p:ext uri="{BB962C8B-B14F-4D97-AF65-F5344CB8AC3E}">
        <p14:creationId xmlns:p14="http://schemas.microsoft.com/office/powerpoint/2010/main" val="74719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8126082" y="252094"/>
            <a:ext cx="3862648" cy="90507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Ventricles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2291" name="Picture 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62568" y="0"/>
            <a:ext cx="2166459" cy="2387792"/>
          </a:xfrm>
        </p:spPr>
      </p:pic>
      <p:pic>
        <p:nvPicPr>
          <p:cNvPr id="12292" name="Picture 1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54217" y="4599546"/>
            <a:ext cx="2174810" cy="2258456"/>
          </a:xfrm>
        </p:spPr>
      </p:pic>
      <p:pic>
        <p:nvPicPr>
          <p:cNvPr id="12293" name="Picture 1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94239" y="490826"/>
            <a:ext cx="3052999" cy="3186114"/>
          </a:xfrm>
        </p:spPr>
      </p:pic>
      <p:pic>
        <p:nvPicPr>
          <p:cNvPr id="12294" name="Picture 1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54217" y="2349631"/>
            <a:ext cx="2174810" cy="2249916"/>
          </a:xfrm>
        </p:spPr>
      </p:pic>
      <p:pic>
        <p:nvPicPr>
          <p:cNvPr id="12295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001" y="1712422"/>
            <a:ext cx="3620729" cy="3787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414" y="3667975"/>
            <a:ext cx="3049824" cy="319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5" name="Text Box 16"/>
          <p:cNvSpPr txBox="1">
            <a:spLocks noChangeArrowheads="1"/>
          </p:cNvSpPr>
          <p:nvPr/>
        </p:nvSpPr>
        <p:spPr bwMode="auto">
          <a:xfrm>
            <a:off x="1476410" y="-1"/>
            <a:ext cx="10652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chemeClr val="bg1"/>
                </a:solidFill>
              </a:rPr>
              <a:t>Lateral</a:t>
            </a:r>
          </a:p>
        </p:txBody>
      </p:sp>
      <p:sp>
        <p:nvSpPr>
          <p:cNvPr id="50186" name="Text Box 17"/>
          <p:cNvSpPr txBox="1">
            <a:spLocks noChangeArrowheads="1"/>
          </p:cNvSpPr>
          <p:nvPr/>
        </p:nvSpPr>
        <p:spPr bwMode="auto">
          <a:xfrm>
            <a:off x="5056815" y="481861"/>
            <a:ext cx="8223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chemeClr val="bg1"/>
                </a:solidFill>
              </a:rPr>
              <a:t>Third</a:t>
            </a:r>
          </a:p>
        </p:txBody>
      </p:sp>
      <p:sp>
        <p:nvSpPr>
          <p:cNvPr id="50187" name="Text Box 18"/>
          <p:cNvSpPr txBox="1">
            <a:spLocks noChangeArrowheads="1"/>
          </p:cNvSpPr>
          <p:nvPr/>
        </p:nvSpPr>
        <p:spPr bwMode="auto">
          <a:xfrm>
            <a:off x="10960030" y="1917845"/>
            <a:ext cx="1028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+mj-lt"/>
              </a:rPr>
              <a:t>Fourth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00491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2589" y="831272"/>
            <a:ext cx="8636924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911"/>
              </a:lnSpc>
              <a:spcBef>
                <a:spcPts val="312"/>
              </a:spcBef>
            </a:pPr>
            <a:r>
              <a:rPr lang="en-US" sz="32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Flow of CSF:</a:t>
            </a:r>
          </a:p>
          <a:p>
            <a:pPr>
              <a:lnSpc>
                <a:spcPts val="3911"/>
              </a:lnSpc>
              <a:spcBef>
                <a:spcPts val="312"/>
              </a:spcBef>
            </a:pPr>
            <a:endParaRPr lang="en-US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3911"/>
              </a:lnSpc>
              <a:spcBef>
                <a:spcPts val="312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CSF</a:t>
            </a:r>
            <a:r>
              <a:rPr lang="en-US" sz="280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passes </a:t>
            </a:r>
            <a:r>
              <a:rPr lang="en-US" sz="2800" spc="-1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en-US" sz="2800" spc="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spc="-18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lateral</a:t>
            </a:r>
            <a:r>
              <a:rPr lang="en-US" sz="2800" spc="2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ventricles (I and</a:t>
            </a:r>
            <a:r>
              <a:rPr lang="en-US" sz="2800" spc="18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en-US" sz="280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spc="-2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foramen</a:t>
            </a:r>
            <a:r>
              <a:rPr lang="en-US" sz="2800" spc="2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Monro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2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en-US" sz="2800" spc="3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spc="-1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ventricle (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III)             then through</a:t>
            </a:r>
            <a:r>
              <a:rPr lang="en-US" sz="2800" spc="28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80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aqueduct</a:t>
            </a:r>
            <a:r>
              <a:rPr lang="en-US" sz="2800" spc="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Sylvius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into the </a:t>
            </a:r>
            <a:r>
              <a:rPr lang="en-US" sz="2800" spc="-1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fourth</a:t>
            </a:r>
            <a:r>
              <a:rPr lang="en-US" sz="280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ventricle</a:t>
            </a:r>
            <a:r>
              <a:rPr lang="en-US" sz="280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IV)            and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n-US" sz="2800" spc="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2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en-US" sz="2800" spc="3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subarachnoid space</a:t>
            </a:r>
            <a:r>
              <a:rPr lang="en-US" sz="2800" spc="-1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en-US" sz="2800" spc="28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spc="-1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foramina</a:t>
            </a:r>
            <a:r>
              <a:rPr lang="en-US" sz="2800" spc="4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14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Lushka</a:t>
            </a:r>
            <a:r>
              <a:rPr lang="en-US" sz="2800" spc="5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Magendie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</a:p>
        </p:txBody>
      </p:sp>
      <p:sp>
        <p:nvSpPr>
          <p:cNvPr id="3" name="Right Arrow 2"/>
          <p:cNvSpPr/>
          <p:nvPr/>
        </p:nvSpPr>
        <p:spPr>
          <a:xfrm>
            <a:off x="3507971" y="3050771"/>
            <a:ext cx="889462" cy="2660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6999318" y="3591098"/>
            <a:ext cx="847898" cy="2410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741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8915400" cy="668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69466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6" b="8823"/>
          <a:stretch>
            <a:fillRect/>
          </a:stretch>
        </p:blipFill>
        <p:spPr bwMode="auto">
          <a:xfrm>
            <a:off x="1208088" y="225426"/>
            <a:ext cx="9753601" cy="628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5219700" y="5924550"/>
            <a:ext cx="342900" cy="285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0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524000" y="1"/>
            <a:ext cx="9144000" cy="27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08166" y="610955"/>
            <a:ext cx="5775668" cy="6117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584"/>
              </a:lnSpc>
            </a:pPr>
            <a:r>
              <a:rPr sz="4400" b="1" dirty="0">
                <a:solidFill>
                  <a:srgbClr val="00B0F0"/>
                </a:solidFill>
                <a:latin typeface="Bradley Hand ITC" pitchFamily="66" charset="0"/>
                <a:cs typeface="LFPLMQ+Arial-BoldMT"/>
              </a:rPr>
              <a:t>Absorption</a:t>
            </a:r>
            <a:r>
              <a:rPr sz="4400" b="1" spc="10" dirty="0">
                <a:solidFill>
                  <a:srgbClr val="00B0F0"/>
                </a:solidFill>
                <a:latin typeface="Bradley Hand ITC" pitchFamily="66" charset="0"/>
                <a:cs typeface="LFPLMQ+Arial-BoldMT"/>
              </a:rPr>
              <a:t> </a:t>
            </a:r>
            <a:r>
              <a:rPr sz="4400" b="1" dirty="0">
                <a:solidFill>
                  <a:srgbClr val="00B0F0"/>
                </a:solidFill>
                <a:latin typeface="Bradley Hand ITC" pitchFamily="66" charset="0"/>
                <a:cs typeface="LFPLMQ+Arial-BoldMT"/>
              </a:rPr>
              <a:t>of CSF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72606" y="1675279"/>
            <a:ext cx="9213319" cy="13465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0" indent="-457200">
              <a:lnSpc>
                <a:spcPts val="3542"/>
              </a:lnSpc>
              <a:buFont typeface="Arial" panose="020B0604020202020204" pitchFamily="34" charset="0"/>
              <a:buChar char="•"/>
            </a:pPr>
            <a:r>
              <a:rPr sz="3400" dirty="0" smtClean="0">
                <a:solidFill>
                  <a:srgbClr val="000000"/>
                </a:solidFill>
                <a:latin typeface="GBVMLL+ArialMT"/>
                <a:cs typeface="GBVMLL+ArialMT"/>
              </a:rPr>
              <a:t>Through </a:t>
            </a:r>
            <a:r>
              <a:rPr sz="3400" dirty="0">
                <a:solidFill>
                  <a:srgbClr val="000000"/>
                </a:solidFill>
                <a:latin typeface="GBVMLL+ArialMT"/>
                <a:cs typeface="GBVMLL+ArialMT"/>
              </a:rPr>
              <a:t>the arachnoid villi, </a:t>
            </a:r>
            <a:r>
              <a:rPr sz="3400" dirty="0" smtClean="0">
                <a:solidFill>
                  <a:srgbClr val="000000"/>
                </a:solidFill>
                <a:latin typeface="GBVMLL+ArialMT"/>
                <a:cs typeface="GBVMLL+ArialMT"/>
              </a:rPr>
              <a:t>a</a:t>
            </a:r>
            <a:r>
              <a:rPr lang="en-US" sz="3400" dirty="0" smtClean="0">
                <a:solidFill>
                  <a:srgbClr val="000000"/>
                </a:solidFill>
                <a:latin typeface="GBVMLL+ArialMT"/>
                <a:cs typeface="GBVMLL+ArialMT"/>
              </a:rPr>
              <a:t> </a:t>
            </a:r>
            <a:r>
              <a:rPr sz="3400" dirty="0" smtClean="0">
                <a:solidFill>
                  <a:srgbClr val="000000"/>
                </a:solidFill>
                <a:latin typeface="GBVMLL+ArialMT"/>
                <a:cs typeface="GBVMLL+ArialMT"/>
              </a:rPr>
              <a:t>protrusion </a:t>
            </a:r>
            <a:r>
              <a:rPr sz="3400" spc="-10" dirty="0">
                <a:solidFill>
                  <a:srgbClr val="000000"/>
                </a:solidFill>
                <a:latin typeface="GBVMLL+ArialMT"/>
                <a:cs typeface="GBVMLL+ArialMT"/>
              </a:rPr>
              <a:t>of</a:t>
            </a:r>
            <a:r>
              <a:rPr sz="3400" spc="18" dirty="0">
                <a:solidFill>
                  <a:srgbClr val="000000"/>
                </a:solidFill>
                <a:latin typeface="GBVMLL+ArialMT"/>
                <a:cs typeface="GBVMLL+ArialMT"/>
              </a:rPr>
              <a:t> </a:t>
            </a:r>
            <a:r>
              <a:rPr sz="3400" dirty="0">
                <a:solidFill>
                  <a:srgbClr val="000000"/>
                </a:solidFill>
                <a:latin typeface="GBVMLL+ArialMT"/>
                <a:cs typeface="GBVMLL+ArialMT"/>
              </a:rPr>
              <a:t>arachnoid membrane </a:t>
            </a:r>
            <a:r>
              <a:rPr sz="3400" dirty="0" smtClean="0">
                <a:solidFill>
                  <a:srgbClr val="000000"/>
                </a:solidFill>
                <a:latin typeface="GBVMLL+ArialMT"/>
                <a:cs typeface="GBVMLL+ArialMT"/>
              </a:rPr>
              <a:t>into</a:t>
            </a:r>
            <a:r>
              <a:rPr lang="en-US" sz="3400" dirty="0" smtClean="0">
                <a:solidFill>
                  <a:srgbClr val="000000"/>
                </a:solidFill>
                <a:latin typeface="GBVMLL+ArialMT"/>
                <a:cs typeface="GBVMLL+ArialMT"/>
              </a:rPr>
              <a:t> </a:t>
            </a:r>
            <a:r>
              <a:rPr sz="3400" dirty="0" smtClean="0">
                <a:solidFill>
                  <a:srgbClr val="000000"/>
                </a:solidFill>
                <a:latin typeface="GBVMLL+ArialMT"/>
                <a:cs typeface="GBVMLL+ArialMT"/>
              </a:rPr>
              <a:t>the </a:t>
            </a:r>
            <a:r>
              <a:rPr sz="3400" dirty="0">
                <a:solidFill>
                  <a:srgbClr val="000000"/>
                </a:solidFill>
                <a:latin typeface="GBVMLL+ArialMT"/>
                <a:cs typeface="GBVMLL+ArialMT"/>
              </a:rPr>
              <a:t>central venous sinus and </a:t>
            </a:r>
            <a:r>
              <a:rPr sz="3400" dirty="0" smtClean="0">
                <a:solidFill>
                  <a:srgbClr val="000000"/>
                </a:solidFill>
                <a:latin typeface="GBVMLL+ArialMT"/>
                <a:cs typeface="GBVMLL+ArialMT"/>
              </a:rPr>
              <a:t>other</a:t>
            </a:r>
            <a:r>
              <a:rPr lang="en-US" sz="3400" dirty="0" smtClean="0">
                <a:solidFill>
                  <a:srgbClr val="000000"/>
                </a:solidFill>
                <a:latin typeface="GBVMLL+ArialMT"/>
                <a:cs typeface="GBVMLL+ArialMT"/>
              </a:rPr>
              <a:t> </a:t>
            </a:r>
            <a:r>
              <a:rPr sz="3400" dirty="0" smtClean="0">
                <a:solidFill>
                  <a:srgbClr val="000000"/>
                </a:solidFill>
                <a:latin typeface="GBVMLL+ArialMT"/>
                <a:cs typeface="GBVMLL+ArialMT"/>
              </a:rPr>
              <a:t>sinuses</a:t>
            </a:r>
            <a:endParaRPr sz="3400" dirty="0">
              <a:solidFill>
                <a:srgbClr val="000000"/>
              </a:solidFill>
              <a:latin typeface="GBVMLL+ArialMT"/>
              <a:cs typeface="GBVMLL+Arial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72606" y="3571550"/>
            <a:ext cx="8336872" cy="8976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0" indent="-457200">
              <a:lnSpc>
                <a:spcPts val="3542"/>
              </a:lnSpc>
              <a:buFont typeface="Arial" panose="020B0604020202020204" pitchFamily="34" charset="0"/>
              <a:buChar char="•"/>
            </a:pPr>
            <a:r>
              <a:rPr sz="3400" dirty="0" smtClean="0">
                <a:solidFill>
                  <a:srgbClr val="000000"/>
                </a:solidFill>
                <a:latin typeface="GBVMLL+ArialMT"/>
                <a:cs typeface="GBVMLL+ArialMT"/>
              </a:rPr>
              <a:t>A </a:t>
            </a:r>
            <a:r>
              <a:rPr sz="3400" dirty="0">
                <a:solidFill>
                  <a:srgbClr val="000000"/>
                </a:solidFill>
                <a:latin typeface="GBVMLL+ArialMT"/>
                <a:cs typeface="GBVMLL+ArialMT"/>
              </a:rPr>
              <a:t>valve opens</a:t>
            </a:r>
            <a:r>
              <a:rPr sz="3400" spc="10" dirty="0">
                <a:solidFill>
                  <a:srgbClr val="000000"/>
                </a:solidFill>
                <a:latin typeface="GBVMLL+ArialMT"/>
                <a:cs typeface="GBVMLL+ArialMT"/>
              </a:rPr>
              <a:t> </a:t>
            </a:r>
            <a:r>
              <a:rPr sz="3400" dirty="0">
                <a:solidFill>
                  <a:srgbClr val="000000"/>
                </a:solidFill>
                <a:latin typeface="GBVMLL+ArialMT"/>
                <a:cs typeface="GBVMLL+ArialMT"/>
              </a:rPr>
              <a:t>when CSF </a:t>
            </a:r>
            <a:r>
              <a:rPr sz="3400" dirty="0" smtClean="0">
                <a:solidFill>
                  <a:srgbClr val="000000"/>
                </a:solidFill>
                <a:latin typeface="GBVMLL+ArialMT"/>
                <a:cs typeface="GBVMLL+ArialMT"/>
              </a:rPr>
              <a:t>pressure</a:t>
            </a:r>
            <a:r>
              <a:rPr lang="en-US" sz="3400" dirty="0" smtClean="0">
                <a:solidFill>
                  <a:srgbClr val="000000"/>
                </a:solidFill>
                <a:latin typeface="GBVMLL+ArialMT"/>
                <a:cs typeface="GBVMLL+ArialMT"/>
              </a:rPr>
              <a:t> </a:t>
            </a:r>
            <a:r>
              <a:rPr sz="3400" dirty="0" smtClean="0">
                <a:solidFill>
                  <a:srgbClr val="000000"/>
                </a:solidFill>
                <a:latin typeface="GBVMLL+ArialMT"/>
                <a:cs typeface="GBVMLL+ArialMT"/>
              </a:rPr>
              <a:t>exceeds </a:t>
            </a:r>
            <a:r>
              <a:rPr sz="3400" dirty="0">
                <a:solidFill>
                  <a:srgbClr val="000000"/>
                </a:solidFill>
                <a:latin typeface="GBVMLL+ArialMT"/>
                <a:cs typeface="GBVMLL+ArialMT"/>
              </a:rPr>
              <a:t>venous</a:t>
            </a:r>
            <a:r>
              <a:rPr sz="3400" spc="18" dirty="0">
                <a:solidFill>
                  <a:srgbClr val="000000"/>
                </a:solidFill>
                <a:latin typeface="GBVMLL+ArialMT"/>
                <a:cs typeface="GBVMLL+ArialMT"/>
              </a:rPr>
              <a:t> </a:t>
            </a:r>
            <a:r>
              <a:rPr sz="3400" dirty="0">
                <a:solidFill>
                  <a:srgbClr val="000000"/>
                </a:solidFill>
                <a:latin typeface="GBVMLL+ArialMT"/>
                <a:cs typeface="GBVMLL+ArialMT"/>
              </a:rPr>
              <a:t>pressure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72606" y="5097582"/>
            <a:ext cx="8888404" cy="448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0" indent="-457200">
              <a:lnSpc>
                <a:spcPts val="3542"/>
              </a:lnSpc>
              <a:buFont typeface="Arial" panose="020B0604020202020204" pitchFamily="34" charset="0"/>
              <a:buChar char="•"/>
            </a:pPr>
            <a:r>
              <a:rPr sz="3400" dirty="0" smtClean="0">
                <a:solidFill>
                  <a:srgbClr val="000000"/>
                </a:solidFill>
                <a:latin typeface="GBVMLL+ArialMT"/>
                <a:cs typeface="GBVMLL+ArialMT"/>
              </a:rPr>
              <a:t>Absorption </a:t>
            </a:r>
            <a:r>
              <a:rPr sz="3400" dirty="0">
                <a:solidFill>
                  <a:srgbClr val="000000"/>
                </a:solidFill>
                <a:latin typeface="GBVMLL+ArialMT"/>
                <a:cs typeface="GBVMLL+ArialMT"/>
              </a:rPr>
              <a:t>by veins</a:t>
            </a:r>
            <a:r>
              <a:rPr sz="3400" spc="18" dirty="0">
                <a:solidFill>
                  <a:srgbClr val="000000"/>
                </a:solidFill>
                <a:latin typeface="GBVMLL+ArialMT"/>
                <a:cs typeface="GBVMLL+ArialMT"/>
              </a:rPr>
              <a:t> </a:t>
            </a:r>
            <a:r>
              <a:rPr sz="3400" spc="-10" dirty="0">
                <a:solidFill>
                  <a:srgbClr val="000000"/>
                </a:solidFill>
                <a:latin typeface="GBVMLL+ArialMT"/>
                <a:cs typeface="GBVMLL+ArialMT"/>
              </a:rPr>
              <a:t>and</a:t>
            </a:r>
            <a:r>
              <a:rPr sz="3400" spc="14" dirty="0">
                <a:solidFill>
                  <a:srgbClr val="000000"/>
                </a:solidFill>
                <a:latin typeface="GBVMLL+ArialMT"/>
                <a:cs typeface="GBVMLL+ArialMT"/>
              </a:rPr>
              <a:t> </a:t>
            </a:r>
            <a:r>
              <a:rPr sz="3400" dirty="0">
                <a:solidFill>
                  <a:srgbClr val="000000"/>
                </a:solidFill>
                <a:latin typeface="GBVMLL+ArialMT"/>
                <a:cs typeface="GBVMLL+ArialMT"/>
              </a:rPr>
              <a:t>capillaries </a:t>
            </a:r>
            <a:r>
              <a:rPr sz="3400" spc="-10" dirty="0" smtClean="0">
                <a:solidFill>
                  <a:srgbClr val="000000"/>
                </a:solidFill>
                <a:latin typeface="GBVMLL+ArialMT"/>
                <a:cs typeface="GBVMLL+ArialMT"/>
              </a:rPr>
              <a:t>of</a:t>
            </a:r>
            <a:r>
              <a:rPr lang="en-US" sz="3400" spc="-10" dirty="0" smtClean="0">
                <a:solidFill>
                  <a:srgbClr val="000000"/>
                </a:solidFill>
                <a:latin typeface="GBVMLL+ArialMT"/>
                <a:cs typeface="GBVMLL+ArialMT"/>
              </a:rPr>
              <a:t> </a:t>
            </a:r>
            <a:r>
              <a:rPr sz="3400" dirty="0" smtClean="0">
                <a:solidFill>
                  <a:srgbClr val="000000"/>
                </a:solidFill>
                <a:latin typeface="GBVMLL+ArialMT"/>
                <a:cs typeface="GBVMLL+ArialMT"/>
              </a:rPr>
              <a:t>CNS</a:t>
            </a:r>
            <a:endParaRPr sz="3400" dirty="0">
              <a:solidFill>
                <a:srgbClr val="000000"/>
              </a:solidFill>
              <a:latin typeface="GBVMLL+ArialMT"/>
              <a:cs typeface="GBVMLL+ArialMT"/>
            </a:endParaRPr>
          </a:p>
        </p:txBody>
      </p:sp>
    </p:spTree>
    <p:extLst>
      <p:ext uri="{BB962C8B-B14F-4D97-AF65-F5344CB8AC3E}">
        <p14:creationId xmlns:p14="http://schemas.microsoft.com/office/powerpoint/2010/main" val="28288967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524000" y="1"/>
            <a:ext cx="8999913" cy="6774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21989" y="552694"/>
            <a:ext cx="6639408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97"/>
              </a:lnSpc>
            </a:pPr>
            <a:r>
              <a:rPr sz="4700" dirty="0">
                <a:solidFill>
                  <a:srgbClr val="000000"/>
                </a:solidFill>
                <a:latin typeface="GBVMLL+ArialMT"/>
                <a:cs typeface="GBVMLL+ArialMT"/>
              </a:rPr>
              <a:t>arachnoid granulation</a:t>
            </a:r>
          </a:p>
        </p:txBody>
      </p:sp>
    </p:spTree>
    <p:extLst>
      <p:ext uri="{BB962C8B-B14F-4D97-AF65-F5344CB8AC3E}">
        <p14:creationId xmlns:p14="http://schemas.microsoft.com/office/powerpoint/2010/main" val="29661928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ÙØªÙØ¬Ø© Ø¨Ø­Ø« Ø§ÙØµÙØ± Ø¹Ù âªcsf circulationâ¬â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08" y="924791"/>
            <a:ext cx="9719945" cy="516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1335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8727" y="2324467"/>
            <a:ext cx="4434993" cy="1320800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7200" dirty="0" smtClean="0"/>
              <a:t>Summary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8539264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ÙØªÙØ¬Ø© Ø¨Ø­Ø« Ø§ÙØµÙØ± Ø¹Ù âªcsf circulationâ¬â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992" y="407584"/>
            <a:ext cx="8248592" cy="619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6330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ÙØªÙØ¬Ø© Ø¨Ø­Ø« Ø§ÙØµÙØ± Ø¹Ù âªabsorption of csfâ¬â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376" y="0"/>
            <a:ext cx="6542117" cy="673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985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515686" y="9525"/>
            <a:ext cx="10196945" cy="67582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953510" y="601127"/>
            <a:ext cx="5122430" cy="58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584"/>
              </a:lnSpc>
            </a:pPr>
            <a:r>
              <a:rPr sz="4400" b="1" dirty="0">
                <a:solidFill>
                  <a:srgbClr val="00B0F0"/>
                </a:solidFill>
                <a:latin typeface="OGDEUK+Arial-BoldMT"/>
                <a:cs typeface="OGDEUK+Arial-BoldMT"/>
              </a:rPr>
              <a:t>Location of CSF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96441" y="1821677"/>
            <a:ext cx="4240005" cy="371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17"/>
              </a:lnSpc>
            </a:pPr>
            <a:r>
              <a:rPr sz="2800" dirty="0">
                <a:solidFill>
                  <a:srgbClr val="000000"/>
                </a:solidFill>
                <a:latin typeface="ANNUVH+ArialMT"/>
                <a:cs typeface="ANNUVH+ArialMT"/>
              </a:rPr>
              <a:t>•</a:t>
            </a:r>
            <a:r>
              <a:rPr sz="2800" spc="942" dirty="0">
                <a:solidFill>
                  <a:srgbClr val="000000"/>
                </a:solidFill>
                <a:latin typeface="ANNUVH+ArialMT"/>
                <a:cs typeface="ANNUVH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ANNUVH+ArialMT"/>
                <a:cs typeface="ANNUVH+ArialMT"/>
              </a:rPr>
              <a:t>Two</a:t>
            </a:r>
            <a:r>
              <a:rPr sz="2800" spc="12" dirty="0">
                <a:solidFill>
                  <a:srgbClr val="000000"/>
                </a:solidFill>
                <a:latin typeface="ANNUVH+ArialMT"/>
                <a:cs typeface="ANNUVH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ANNUVH+ArialMT"/>
                <a:cs typeface="ANNUVH+ArialMT"/>
              </a:rPr>
              <a:t>lateral ventricles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96441" y="2306816"/>
            <a:ext cx="3331061" cy="859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17"/>
              </a:lnSpc>
            </a:pPr>
            <a:r>
              <a:rPr sz="2800" dirty="0">
                <a:solidFill>
                  <a:srgbClr val="000000"/>
                </a:solidFill>
                <a:latin typeface="ANNUVH+ArialMT"/>
                <a:cs typeface="ANNUVH+ArialMT"/>
              </a:rPr>
              <a:t>•</a:t>
            </a:r>
            <a:r>
              <a:rPr sz="2800" spc="942" dirty="0">
                <a:solidFill>
                  <a:srgbClr val="000000"/>
                </a:solidFill>
                <a:latin typeface="ANNUVH+ArialMT"/>
                <a:cs typeface="ANNUVH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ANNUVH+ArialMT"/>
                <a:cs typeface="ANNUVH+ArialMT"/>
              </a:rPr>
              <a:t>Third ventricle</a:t>
            </a:r>
          </a:p>
          <a:p>
            <a:pPr>
              <a:lnSpc>
                <a:spcPts val="2917"/>
              </a:lnSpc>
              <a:spcBef>
                <a:spcPts val="892"/>
              </a:spcBef>
            </a:pPr>
            <a:r>
              <a:rPr sz="2800" dirty="0">
                <a:solidFill>
                  <a:srgbClr val="000000"/>
                </a:solidFill>
                <a:latin typeface="ANNUVH+ArialMT"/>
                <a:cs typeface="ANNUVH+ArialMT"/>
              </a:rPr>
              <a:t>•</a:t>
            </a:r>
            <a:r>
              <a:rPr sz="2800" spc="942" dirty="0">
                <a:solidFill>
                  <a:srgbClr val="000000"/>
                </a:solidFill>
                <a:latin typeface="ANNUVH+ArialMT"/>
                <a:cs typeface="ANNUVH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ANNUVH+ArialMT"/>
                <a:cs typeface="ANNUVH+ArialMT"/>
              </a:rPr>
              <a:t>Fourth ventricle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996441" y="3275827"/>
            <a:ext cx="3826417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17"/>
              </a:lnSpc>
            </a:pPr>
            <a:r>
              <a:rPr sz="2800" dirty="0">
                <a:solidFill>
                  <a:srgbClr val="000000"/>
                </a:solidFill>
                <a:latin typeface="ANNUVH+ArialMT"/>
                <a:cs typeface="ANNUVH+ArialMT"/>
              </a:rPr>
              <a:t>•</a:t>
            </a:r>
            <a:r>
              <a:rPr sz="2800" spc="942" dirty="0">
                <a:solidFill>
                  <a:srgbClr val="000000"/>
                </a:solidFill>
                <a:latin typeface="ANNUVH+ArialMT"/>
                <a:cs typeface="ANNUVH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ANNUVH+ArialMT"/>
                <a:cs typeface="ANNUVH+ArialMT"/>
              </a:rPr>
              <a:t>Spinal cord</a:t>
            </a:r>
            <a:r>
              <a:rPr sz="2800" spc="17" dirty="0">
                <a:solidFill>
                  <a:srgbClr val="000000"/>
                </a:solidFill>
                <a:latin typeface="ANNUVH+ArialMT"/>
                <a:cs typeface="ANNUVH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ANNUVH+ArialMT"/>
                <a:cs typeface="ANNUVH+ArialMT"/>
              </a:rPr>
              <a:t>central</a:t>
            </a:r>
          </a:p>
          <a:p>
            <a:pPr marL="342899">
              <a:lnSpc>
                <a:spcPts val="2917"/>
              </a:lnSpc>
              <a:spcBef>
                <a:spcPts val="212"/>
              </a:spcBef>
            </a:pPr>
            <a:r>
              <a:rPr sz="2800" dirty="0">
                <a:solidFill>
                  <a:srgbClr val="000000"/>
                </a:solidFill>
                <a:latin typeface="ANNUVH+ArialMT"/>
                <a:cs typeface="ANNUVH+ArialMT"/>
              </a:rPr>
              <a:t>canal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96441" y="4157206"/>
            <a:ext cx="4128427" cy="371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17"/>
              </a:lnSpc>
            </a:pPr>
            <a:r>
              <a:rPr sz="2800" dirty="0">
                <a:solidFill>
                  <a:srgbClr val="000000"/>
                </a:solidFill>
                <a:latin typeface="ANNUVH+ArialMT"/>
                <a:cs typeface="ANNUVH+ArialMT"/>
              </a:rPr>
              <a:t>•</a:t>
            </a:r>
            <a:r>
              <a:rPr sz="2800" spc="942" dirty="0">
                <a:solidFill>
                  <a:srgbClr val="000000"/>
                </a:solidFill>
                <a:latin typeface="ANNUVH+ArialMT"/>
                <a:cs typeface="ANNUVH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ANNUVH+ArialMT"/>
                <a:cs typeface="ANNUVH+ArialMT"/>
              </a:rPr>
              <a:t>Subarachnoid space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996440" y="4642346"/>
            <a:ext cx="3946846" cy="1179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17"/>
              </a:lnSpc>
            </a:pPr>
            <a:r>
              <a:rPr sz="2800" dirty="0">
                <a:solidFill>
                  <a:srgbClr val="000000"/>
                </a:solidFill>
                <a:latin typeface="ANNUVH+ArialMT"/>
                <a:cs typeface="ANNUVH+ArialMT"/>
              </a:rPr>
              <a:t>•</a:t>
            </a:r>
            <a:r>
              <a:rPr sz="2800" spc="942" dirty="0">
                <a:solidFill>
                  <a:srgbClr val="000000"/>
                </a:solidFill>
                <a:latin typeface="ANNUVH+ArialMT"/>
                <a:cs typeface="ANNUVH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ANNUVH+ArialMT"/>
                <a:cs typeface="ANNUVH+ArialMT"/>
              </a:rPr>
              <a:t>Continuous with</a:t>
            </a:r>
          </a:p>
          <a:p>
            <a:pPr marL="342899">
              <a:lnSpc>
                <a:spcPts val="2917"/>
              </a:lnSpc>
              <a:spcBef>
                <a:spcPts val="202"/>
              </a:spcBef>
            </a:pPr>
            <a:r>
              <a:rPr sz="2800" dirty="0">
                <a:solidFill>
                  <a:srgbClr val="000000"/>
                </a:solidFill>
                <a:latin typeface="ANNUVH+ArialMT"/>
                <a:cs typeface="ANNUVH+ArialMT"/>
              </a:rPr>
              <a:t>extracellular</a:t>
            </a:r>
            <a:r>
              <a:rPr sz="2800" spc="10" dirty="0">
                <a:solidFill>
                  <a:srgbClr val="000000"/>
                </a:solidFill>
                <a:latin typeface="ANNUVH+ArialMT"/>
                <a:cs typeface="ANNUVH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ANNUVH+ArialMT"/>
                <a:cs typeface="ANNUVH+ArialMT"/>
              </a:rPr>
              <a:t>fluid of</a:t>
            </a:r>
          </a:p>
          <a:p>
            <a:pPr marL="342899">
              <a:lnSpc>
                <a:spcPts val="2917"/>
              </a:lnSpc>
              <a:spcBef>
                <a:spcPts val="252"/>
              </a:spcBef>
            </a:pPr>
            <a:r>
              <a:rPr sz="2800" dirty="0">
                <a:solidFill>
                  <a:srgbClr val="000000"/>
                </a:solidFill>
                <a:latin typeface="ANNUVH+ArialMT"/>
                <a:cs typeface="ANNUVH+ArialMT"/>
              </a:rPr>
              <a:t>brain parenchyma</a:t>
            </a:r>
          </a:p>
        </p:txBody>
      </p:sp>
    </p:spTree>
    <p:extLst>
      <p:ext uri="{BB962C8B-B14F-4D97-AF65-F5344CB8AC3E}">
        <p14:creationId xmlns:p14="http://schemas.microsoft.com/office/powerpoint/2010/main" val="288795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sites.google.com/a/wisc.edu/neuroradiology/_/rsrc/1468748765146/anatomy/under-spin/ventricular-anatomy/Ventricular_Anatom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46" y="41563"/>
            <a:ext cx="8523424" cy="679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3136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58978" y="2770909"/>
            <a:ext cx="6995313" cy="13208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dirty="0" smtClean="0"/>
              <a:t>Radiological anatomy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1375587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ÙØªÙØ¬Ø© Ø¨Ø­Ø« Ø§ÙØµÙØ± Ø¹Ù âªnormal brain ctâ¬â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66" y="205998"/>
            <a:ext cx="4857000" cy="467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ÙØªÙØ¬Ø© Ø¨Ø­Ø« Ø§ÙØµÙØ± Ø¹Ù âªanatomy lateral ventricle radiologicalâ¬â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5" t="3359" r="3864" b="4151"/>
          <a:stretch/>
        </p:blipFill>
        <p:spPr bwMode="auto">
          <a:xfrm>
            <a:off x="5536276" y="1761324"/>
            <a:ext cx="6417426" cy="489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238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ÙØªÙØ¬Ø© Ø¨Ø­Ø« Ø§ÙØµÙØ± Ø¹Ù âªMRI sagittal brainâ¬â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95" y="528493"/>
            <a:ext cx="600075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ÙØªÙØ¬Ø© Ø¨Ø­Ø« Ø§ÙØµÙØ± Ø¹Ù âªMRI CORONALbrainâ¬â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7" t="3223" r="23685" b="-428"/>
          <a:stretch/>
        </p:blipFill>
        <p:spPr bwMode="auto">
          <a:xfrm>
            <a:off x="6583677" y="503552"/>
            <a:ext cx="544386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3289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58978" y="2770909"/>
            <a:ext cx="6995313" cy="13208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smtClean="0"/>
              <a:t>Clinical application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0342515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524000" y="1"/>
            <a:ext cx="9144000" cy="27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10990" y="421442"/>
            <a:ext cx="4431853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167"/>
              </a:lnSpc>
            </a:pPr>
            <a:r>
              <a:rPr sz="4000" b="1" dirty="0">
                <a:solidFill>
                  <a:srgbClr val="00B0F0"/>
                </a:solidFill>
                <a:latin typeface="LFPLMQ+Arial-BoldMT"/>
                <a:cs typeface="LFPLMQ+Arial-BoldMT"/>
              </a:rPr>
              <a:t>Hydrocephalus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71369" y="1674971"/>
            <a:ext cx="8387046" cy="8848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34"/>
              </a:lnSpc>
            </a:pPr>
            <a:r>
              <a:rPr sz="3200" dirty="0">
                <a:solidFill>
                  <a:srgbClr val="000000"/>
                </a:solidFill>
                <a:latin typeface="GBVMLL+ArialMT"/>
                <a:cs typeface="GBVMLL+ArialMT"/>
              </a:rPr>
              <a:t>•</a:t>
            </a:r>
            <a:r>
              <a:rPr sz="3200" spc="690" dirty="0">
                <a:solidFill>
                  <a:srgbClr val="000000"/>
                </a:solidFill>
                <a:latin typeface="GBVMLL+ArialMT"/>
                <a:cs typeface="GBVMLL+ArialMT"/>
              </a:rPr>
              <a:t> </a:t>
            </a:r>
            <a:r>
              <a:rPr sz="3200" dirty="0">
                <a:solidFill>
                  <a:srgbClr val="000000"/>
                </a:solidFill>
                <a:latin typeface="GBVMLL+ArialMT"/>
                <a:cs typeface="GBVMLL+ArialMT"/>
              </a:rPr>
              <a:t>An</a:t>
            </a:r>
            <a:r>
              <a:rPr sz="3200" spc="12" dirty="0">
                <a:solidFill>
                  <a:srgbClr val="000000"/>
                </a:solidFill>
                <a:latin typeface="GBVMLL+ArialMT"/>
                <a:cs typeface="GBVMLL+ArialMT"/>
              </a:rPr>
              <a:t> </a:t>
            </a:r>
            <a:r>
              <a:rPr sz="3200" dirty="0">
                <a:solidFill>
                  <a:srgbClr val="000000"/>
                </a:solidFill>
                <a:latin typeface="GBVMLL+ArialMT"/>
                <a:cs typeface="GBVMLL+ArialMT"/>
              </a:rPr>
              <a:t>abnormal increase in the volume of</a:t>
            </a:r>
          </a:p>
          <a:p>
            <a:pPr marL="342900">
              <a:lnSpc>
                <a:spcPts val="3334"/>
              </a:lnSpc>
              <a:spcBef>
                <a:spcPts val="295"/>
              </a:spcBef>
            </a:pPr>
            <a:r>
              <a:rPr sz="3200" dirty="0">
                <a:solidFill>
                  <a:srgbClr val="000000"/>
                </a:solidFill>
                <a:latin typeface="GBVMLL+ArialMT"/>
                <a:cs typeface="GBVMLL+ArialMT"/>
              </a:rPr>
              <a:t>CSF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71369" y="2688432"/>
            <a:ext cx="8542360" cy="1808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34"/>
              </a:lnSpc>
            </a:pPr>
            <a:r>
              <a:rPr sz="3200" dirty="0">
                <a:solidFill>
                  <a:srgbClr val="000000"/>
                </a:solidFill>
                <a:latin typeface="GBVMLL+ArialMT"/>
                <a:cs typeface="GBVMLL+ArialMT"/>
              </a:rPr>
              <a:t>•</a:t>
            </a:r>
            <a:r>
              <a:rPr sz="3200" spc="690" dirty="0">
                <a:solidFill>
                  <a:srgbClr val="000000"/>
                </a:solidFill>
                <a:latin typeface="GBVMLL+ArialMT"/>
                <a:cs typeface="GBVMLL+ArialMT"/>
              </a:rPr>
              <a:t> </a:t>
            </a:r>
            <a:r>
              <a:rPr sz="3200" dirty="0">
                <a:solidFill>
                  <a:srgbClr val="000000"/>
                </a:solidFill>
                <a:latin typeface="GBVMLL+ArialMT"/>
                <a:cs typeface="GBVMLL+ArialMT"/>
              </a:rPr>
              <a:t>Symptoms:</a:t>
            </a:r>
            <a:r>
              <a:rPr sz="3200" spc="877" dirty="0">
                <a:solidFill>
                  <a:srgbClr val="000000"/>
                </a:solidFill>
                <a:latin typeface="GBVMLL+ArialMT"/>
                <a:cs typeface="GBVMLL+ArialMT"/>
              </a:rPr>
              <a:t> </a:t>
            </a:r>
            <a:r>
              <a:rPr sz="3200" dirty="0">
                <a:solidFill>
                  <a:srgbClr val="000000"/>
                </a:solidFill>
                <a:latin typeface="GBVMLL+ArialMT"/>
                <a:cs typeface="GBVMLL+ArialMT"/>
              </a:rPr>
              <a:t>sleep changes, spastic</a:t>
            </a:r>
          </a:p>
          <a:p>
            <a:pPr marL="342900">
              <a:lnSpc>
                <a:spcPts val="3334"/>
              </a:lnSpc>
              <a:spcBef>
                <a:spcPts val="255"/>
              </a:spcBef>
            </a:pPr>
            <a:r>
              <a:rPr sz="3200" dirty="0">
                <a:solidFill>
                  <a:srgbClr val="000000"/>
                </a:solidFill>
                <a:latin typeface="GBVMLL+ArialMT"/>
                <a:cs typeface="GBVMLL+ArialMT"/>
              </a:rPr>
              <a:t>paresis, papilledema, bulging of skull </a:t>
            </a:r>
            <a:r>
              <a:rPr sz="3200" spc="-10" dirty="0">
                <a:solidFill>
                  <a:srgbClr val="000000"/>
                </a:solidFill>
                <a:latin typeface="GBVMLL+ArialMT"/>
                <a:cs typeface="GBVMLL+ArialMT"/>
              </a:rPr>
              <a:t>in</a:t>
            </a:r>
          </a:p>
          <a:p>
            <a:pPr marL="342900">
              <a:lnSpc>
                <a:spcPts val="3334"/>
              </a:lnSpc>
              <a:spcBef>
                <a:spcPts val="255"/>
              </a:spcBef>
            </a:pPr>
            <a:r>
              <a:rPr sz="3200" dirty="0">
                <a:solidFill>
                  <a:srgbClr val="000000"/>
                </a:solidFill>
                <a:latin typeface="GBVMLL+ArialMT"/>
                <a:cs typeface="GBVMLL+ArialMT"/>
              </a:rPr>
              <a:t>young,</a:t>
            </a:r>
            <a:r>
              <a:rPr sz="3200" spc="-15" dirty="0">
                <a:solidFill>
                  <a:srgbClr val="000000"/>
                </a:solidFill>
                <a:latin typeface="GBVMLL+ArialMT"/>
                <a:cs typeface="GBVMLL+ArialMT"/>
              </a:rPr>
              <a:t> </a:t>
            </a:r>
            <a:r>
              <a:rPr sz="3200" dirty="0">
                <a:solidFill>
                  <a:srgbClr val="000000"/>
                </a:solidFill>
                <a:latin typeface="GBVMLL+ArialMT"/>
                <a:cs typeface="GBVMLL+ArialMT"/>
              </a:rPr>
              <a:t>seizures,</a:t>
            </a:r>
            <a:r>
              <a:rPr sz="3200" spc="-15" dirty="0">
                <a:solidFill>
                  <a:srgbClr val="000000"/>
                </a:solidFill>
                <a:latin typeface="GBVMLL+ArialMT"/>
                <a:cs typeface="GBVMLL+ArialMT"/>
              </a:rPr>
              <a:t> </a:t>
            </a:r>
            <a:r>
              <a:rPr sz="3200" dirty="0">
                <a:solidFill>
                  <a:srgbClr val="000000"/>
                </a:solidFill>
                <a:latin typeface="GBVMLL+ArialMT"/>
                <a:cs typeface="GBVMLL+ArialMT"/>
              </a:rPr>
              <a:t>cranial nerve deficits,</a:t>
            </a:r>
          </a:p>
          <a:p>
            <a:pPr marL="342900">
              <a:lnSpc>
                <a:spcPts val="3334"/>
              </a:lnSpc>
              <a:spcBef>
                <a:spcPts val="255"/>
              </a:spcBef>
            </a:pPr>
            <a:r>
              <a:rPr sz="3200" dirty="0">
                <a:solidFill>
                  <a:srgbClr val="000000"/>
                </a:solidFill>
                <a:latin typeface="GBVMLL+ArialMT"/>
                <a:cs typeface="GBVMLL+ArialMT"/>
              </a:rPr>
              <a:t>depression.</a:t>
            </a:r>
          </a:p>
        </p:txBody>
      </p:sp>
    </p:spTree>
    <p:extLst>
      <p:ext uri="{BB962C8B-B14F-4D97-AF65-F5344CB8AC3E}">
        <p14:creationId xmlns:p14="http://schemas.microsoft.com/office/powerpoint/2010/main" val="19651655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524000" y="1"/>
            <a:ext cx="8484524" cy="69826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07229" y="500837"/>
            <a:ext cx="3988668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1"/>
              </a:lnSpc>
            </a:pPr>
            <a:r>
              <a:rPr sz="3600" b="1" dirty="0">
                <a:solidFill>
                  <a:srgbClr val="000000"/>
                </a:solidFill>
                <a:latin typeface="LFPLMQ+Arial-BoldMT"/>
                <a:cs typeface="LFPLMQ+Arial-BoldMT"/>
              </a:rPr>
              <a:t>Hydrocephalus</a:t>
            </a:r>
          </a:p>
        </p:txBody>
      </p:sp>
    </p:spTree>
    <p:extLst>
      <p:ext uri="{BB962C8B-B14F-4D97-AF65-F5344CB8AC3E}">
        <p14:creationId xmlns:p14="http://schemas.microsoft.com/office/powerpoint/2010/main" val="9454062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523999" y="1"/>
            <a:ext cx="9556865" cy="69494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73670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524000" y="1"/>
            <a:ext cx="9144000" cy="27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97301" y="570647"/>
            <a:ext cx="5434973" cy="58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584"/>
              </a:lnSpc>
            </a:pPr>
            <a:r>
              <a:rPr sz="4400" b="1" dirty="0">
                <a:solidFill>
                  <a:srgbClr val="00B0F0"/>
                </a:solidFill>
                <a:latin typeface="LFPLMQ+Arial-BoldMT"/>
                <a:cs typeface="LFPLMQ+Arial-BoldMT"/>
              </a:rPr>
              <a:t>Lumbar puncture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24000" y="1674971"/>
            <a:ext cx="8207053" cy="3385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34"/>
              </a:lnSpc>
            </a:pPr>
            <a:r>
              <a:rPr lang="en-US" sz="3200" dirty="0" smtClean="0">
                <a:solidFill>
                  <a:srgbClr val="000000"/>
                </a:solidFill>
                <a:latin typeface="GBVMLL+ArialMT"/>
                <a:cs typeface="GBVMLL+ArialMT"/>
              </a:rPr>
              <a:t>LP: </a:t>
            </a:r>
          </a:p>
          <a:p>
            <a:pPr>
              <a:lnSpc>
                <a:spcPts val="3334"/>
              </a:lnSpc>
            </a:pPr>
            <a:endParaRPr lang="en-US" sz="3200" dirty="0">
              <a:solidFill>
                <a:srgbClr val="000000"/>
              </a:solidFill>
              <a:latin typeface="GBVMLL+ArialMT"/>
              <a:cs typeface="GBVMLL+ArialMT"/>
            </a:endParaRPr>
          </a:p>
          <a:p>
            <a:pPr>
              <a:lnSpc>
                <a:spcPts val="3334"/>
              </a:lnSpc>
            </a:pPr>
            <a:r>
              <a:rPr lang="en-US" sz="3200" dirty="0" smtClean="0">
                <a:solidFill>
                  <a:srgbClr val="000000"/>
                </a:solidFill>
                <a:latin typeface="GBVMLL+ArialMT"/>
                <a:cs typeface="GBVMLL+ArialMT"/>
              </a:rPr>
              <a:t>is a diagnostic procedure that is performed in order to collect a sample of cerebrospinal fluid (CSF) for biochemical, microbiological, and cytological analysis</a:t>
            </a:r>
          </a:p>
          <a:p>
            <a:pPr>
              <a:lnSpc>
                <a:spcPts val="3334"/>
              </a:lnSpc>
            </a:pPr>
            <a:endParaRPr lang="en-US" sz="3200" dirty="0" smtClean="0">
              <a:solidFill>
                <a:srgbClr val="000000"/>
              </a:solidFill>
              <a:latin typeface="GBVMLL+ArialMT"/>
              <a:cs typeface="GBVMLL+ArialMT"/>
            </a:endParaRPr>
          </a:p>
          <a:p>
            <a:pPr>
              <a:lnSpc>
                <a:spcPts val="3334"/>
              </a:lnSpc>
            </a:pPr>
            <a:endParaRPr lang="en-US" sz="3200" b="1" dirty="0" smtClean="0">
              <a:solidFill>
                <a:srgbClr val="000000"/>
              </a:solidFill>
              <a:latin typeface="LFPLMQ+Arial-BoldMT"/>
              <a:cs typeface="LFPLMQ+Arial-BoldMT"/>
            </a:endParaRPr>
          </a:p>
        </p:txBody>
      </p:sp>
    </p:spTree>
    <p:extLst>
      <p:ext uri="{BB962C8B-B14F-4D97-AF65-F5344CB8AC3E}">
        <p14:creationId xmlns:p14="http://schemas.microsoft.com/office/powerpoint/2010/main" val="426733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524000" y="1"/>
            <a:ext cx="8318269" cy="6774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5803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851401" y="601127"/>
            <a:ext cx="3196957" cy="58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584"/>
              </a:lnSpc>
            </a:pPr>
            <a:r>
              <a:rPr sz="4400" b="1" dirty="0">
                <a:solidFill>
                  <a:srgbClr val="00B0F0"/>
                </a:solidFill>
                <a:latin typeface="Calibri"/>
                <a:cs typeface="Calibri"/>
              </a:rPr>
              <a:t>Properties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72641" y="1690211"/>
            <a:ext cx="751879" cy="22185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34"/>
              </a:lnSpc>
            </a:pPr>
            <a:r>
              <a:rPr sz="3200" dirty="0">
                <a:solidFill>
                  <a:srgbClr val="000000"/>
                </a:solidFill>
                <a:latin typeface="EMNMSV+ArialMT"/>
                <a:cs typeface="EMNMSV+ArialMT"/>
              </a:rPr>
              <a:t>•</a:t>
            </a:r>
          </a:p>
          <a:p>
            <a:pPr>
              <a:lnSpc>
                <a:spcPts val="3334"/>
              </a:lnSpc>
              <a:spcBef>
                <a:spcPts val="1355"/>
              </a:spcBef>
            </a:pPr>
            <a:r>
              <a:rPr sz="3200" dirty="0">
                <a:solidFill>
                  <a:srgbClr val="000000"/>
                </a:solidFill>
                <a:latin typeface="EMNMSV+ArialMT"/>
                <a:cs typeface="EMNMSV+ArialMT"/>
              </a:rPr>
              <a:t>•</a:t>
            </a:r>
          </a:p>
          <a:p>
            <a:pPr>
              <a:lnSpc>
                <a:spcPts val="3334"/>
              </a:lnSpc>
              <a:spcBef>
                <a:spcPts val="1305"/>
              </a:spcBef>
            </a:pPr>
            <a:r>
              <a:rPr sz="3200" dirty="0">
                <a:solidFill>
                  <a:srgbClr val="000000"/>
                </a:solidFill>
                <a:latin typeface="EMNMSV+ArialMT"/>
                <a:cs typeface="EMNMSV+ArialMT"/>
              </a:rPr>
              <a:t>•</a:t>
            </a:r>
          </a:p>
          <a:p>
            <a:pPr>
              <a:lnSpc>
                <a:spcPts val="3334"/>
              </a:lnSpc>
              <a:spcBef>
                <a:spcPts val="1355"/>
              </a:spcBef>
            </a:pPr>
            <a:r>
              <a:rPr sz="3200" dirty="0">
                <a:solidFill>
                  <a:srgbClr val="000000"/>
                </a:solidFill>
                <a:latin typeface="EMNMSV+ArialMT"/>
                <a:cs typeface="EMNMSV+ArialMT"/>
              </a:rPr>
              <a:t>•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15539" y="1711802"/>
            <a:ext cx="1888132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34"/>
              </a:lnSpc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Volume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39182" y="1711802"/>
            <a:ext cx="4484384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34"/>
              </a:lnSpc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: approximately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150 mL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415539" y="2301081"/>
            <a:ext cx="8610356" cy="1025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34"/>
              </a:lnSpc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Rate of formation: approximately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0.3 </a:t>
            </a:r>
            <a:r>
              <a:rPr sz="3200" b="1" dirty="0" smtClean="0">
                <a:solidFill>
                  <a:srgbClr val="000000"/>
                </a:solidFill>
                <a:latin typeface="Calibri"/>
                <a:cs typeface="Calibri"/>
              </a:rPr>
              <a:t>mL/min</a:t>
            </a:r>
            <a:endParaRPr sz="3200" b="1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lnSpc>
                <a:spcPts val="3334"/>
              </a:lnSpc>
              <a:spcBef>
                <a:spcPts val="1355"/>
              </a:spcBef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Specific gravity</a:t>
            </a:r>
            <a:r>
              <a:rPr sz="3200" spc="28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: 1.005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415540" y="3478372"/>
            <a:ext cx="2056209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34"/>
              </a:lnSpc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Reaction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324146" y="3478372"/>
            <a:ext cx="2116757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34"/>
              </a:lnSpc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: Alkaline</a:t>
            </a:r>
          </a:p>
        </p:txBody>
      </p:sp>
      <p:sp>
        <p:nvSpPr>
          <p:cNvPr id="10" name="object 4"/>
          <p:cNvSpPr txBox="1"/>
          <p:nvPr/>
        </p:nvSpPr>
        <p:spPr>
          <a:xfrm>
            <a:off x="857711" y="4729626"/>
            <a:ext cx="8931027" cy="7437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17"/>
              </a:lnSpc>
            </a:pPr>
            <a:r>
              <a:rPr sz="2800" dirty="0" smtClean="0">
                <a:solidFill>
                  <a:srgbClr val="000000"/>
                </a:solidFill>
                <a:latin typeface="ANNUVH+ArialMT"/>
                <a:cs typeface="ANNUVH+ArialMT"/>
              </a:rPr>
              <a:t>In </a:t>
            </a:r>
            <a:r>
              <a:rPr sz="2800" dirty="0">
                <a:solidFill>
                  <a:srgbClr val="000000"/>
                </a:solidFill>
                <a:latin typeface="ANNUVH+ArialMT"/>
                <a:cs typeface="ANNUVH+ArialMT"/>
              </a:rPr>
              <a:t>adults,</a:t>
            </a:r>
            <a:r>
              <a:rPr sz="2800" spc="14" dirty="0">
                <a:solidFill>
                  <a:srgbClr val="000000"/>
                </a:solidFill>
                <a:latin typeface="ANNUVH+ArialMT"/>
                <a:cs typeface="ANNUVH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ANNUVH+ArialMT"/>
                <a:cs typeface="ANNUVH+ArialMT"/>
              </a:rPr>
              <a:t>the</a:t>
            </a:r>
            <a:r>
              <a:rPr sz="2800" spc="15" dirty="0">
                <a:solidFill>
                  <a:srgbClr val="000000"/>
                </a:solidFill>
                <a:latin typeface="ANNUVH+ArialMT"/>
                <a:cs typeface="ANNUVH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ANNUVH+ArialMT"/>
                <a:cs typeface="ANNUVH+ArialMT"/>
              </a:rPr>
              <a:t>total </a:t>
            </a:r>
            <a:r>
              <a:rPr lang="en-US" sz="2800" spc="-10" dirty="0" smtClean="0">
                <a:solidFill>
                  <a:srgbClr val="000000"/>
                </a:solidFill>
                <a:latin typeface="ANNUVH+ArialMT"/>
                <a:cs typeface="ANNUVH+ArialMT"/>
              </a:rPr>
              <a:t>excreted CSF is about </a:t>
            </a:r>
            <a:r>
              <a:rPr lang="en-US" sz="2800" b="1" spc="-10" dirty="0" smtClean="0">
                <a:solidFill>
                  <a:srgbClr val="000000"/>
                </a:solidFill>
                <a:latin typeface="ANNUVH+ArialMT"/>
                <a:cs typeface="ANNUVH+ArialMT"/>
              </a:rPr>
              <a:t>400 – 500 </a:t>
            </a:r>
            <a:r>
              <a:rPr lang="en-US" sz="2800" spc="-10" dirty="0" smtClean="0">
                <a:solidFill>
                  <a:srgbClr val="000000"/>
                </a:solidFill>
                <a:latin typeface="ANNUVH+ArialMT"/>
                <a:cs typeface="ANNUVH+ArialMT"/>
              </a:rPr>
              <a:t>ml so it is </a:t>
            </a:r>
            <a:r>
              <a:rPr sz="2800" dirty="0" smtClean="0">
                <a:solidFill>
                  <a:srgbClr val="000000"/>
                </a:solidFill>
                <a:latin typeface="ANNUVH+ArialMT"/>
                <a:cs typeface="ANNUVH+ArialMT"/>
              </a:rPr>
              <a:t>replaced </a:t>
            </a:r>
            <a:r>
              <a:rPr sz="2800" dirty="0">
                <a:solidFill>
                  <a:srgbClr val="000000"/>
                </a:solidFill>
                <a:latin typeface="ANNUVH+ArialMT"/>
                <a:cs typeface="ANNUVH+ArialMT"/>
              </a:rPr>
              <a:t>every 3-4 hours</a:t>
            </a:r>
          </a:p>
        </p:txBody>
      </p:sp>
    </p:spTree>
    <p:extLst>
      <p:ext uri="{BB962C8B-B14F-4D97-AF65-F5344CB8AC3E}">
        <p14:creationId xmlns:p14="http://schemas.microsoft.com/office/powerpoint/2010/main" val="258876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524000" y="1"/>
            <a:ext cx="8684029" cy="66169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91279" y="570647"/>
            <a:ext cx="5248334" cy="58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584"/>
              </a:lnSpc>
            </a:pPr>
            <a:r>
              <a:rPr sz="4400" b="1" dirty="0">
                <a:solidFill>
                  <a:srgbClr val="000000"/>
                </a:solidFill>
                <a:latin typeface="LFPLMQ+Arial-BoldMT"/>
                <a:cs typeface="LFPLMQ+Arial-BoldMT"/>
              </a:rPr>
              <a:t>lumbar puncture</a:t>
            </a:r>
          </a:p>
        </p:txBody>
      </p:sp>
    </p:spTree>
    <p:extLst>
      <p:ext uri="{BB962C8B-B14F-4D97-AF65-F5344CB8AC3E}">
        <p14:creationId xmlns:p14="http://schemas.microsoft.com/office/powerpoint/2010/main" val="9612669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524000" y="1"/>
            <a:ext cx="8334895" cy="6675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71369" y="5561171"/>
            <a:ext cx="8669994" cy="833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34"/>
              </a:lnSpc>
            </a:pPr>
            <a:r>
              <a:rPr sz="3200" dirty="0">
                <a:solidFill>
                  <a:srgbClr val="000000"/>
                </a:solidFill>
                <a:latin typeface="GBVMLL+ArialMT"/>
                <a:cs typeface="GBVMLL+ArialMT"/>
              </a:rPr>
              <a:t>Spinal</a:t>
            </a:r>
            <a:r>
              <a:rPr sz="3200" spc="-14" dirty="0">
                <a:solidFill>
                  <a:srgbClr val="000000"/>
                </a:solidFill>
                <a:latin typeface="GBVMLL+ArialMT"/>
                <a:cs typeface="GBVMLL+ArialMT"/>
              </a:rPr>
              <a:t> </a:t>
            </a:r>
            <a:r>
              <a:rPr sz="3200" dirty="0">
                <a:solidFill>
                  <a:srgbClr val="000000"/>
                </a:solidFill>
                <a:latin typeface="GBVMLL+ArialMT"/>
                <a:cs typeface="GBVMLL+ArialMT"/>
              </a:rPr>
              <a:t>cord terminates at</a:t>
            </a:r>
            <a:r>
              <a:rPr sz="3200" spc="-18" dirty="0">
                <a:solidFill>
                  <a:srgbClr val="000000"/>
                </a:solidFill>
                <a:latin typeface="GBVMLL+ArialMT"/>
                <a:cs typeface="GBVMLL+ArialMT"/>
              </a:rPr>
              <a:t> </a:t>
            </a:r>
            <a:r>
              <a:rPr sz="3200" dirty="0">
                <a:solidFill>
                  <a:srgbClr val="000000"/>
                </a:solidFill>
                <a:latin typeface="GBVMLL+ArialMT"/>
                <a:cs typeface="GBVMLL+ArialMT"/>
              </a:rPr>
              <a:t>L1;</a:t>
            </a:r>
            <a:r>
              <a:rPr sz="3200" spc="-18" dirty="0">
                <a:solidFill>
                  <a:srgbClr val="000000"/>
                </a:solidFill>
                <a:latin typeface="GBVMLL+ArialMT"/>
                <a:cs typeface="GBVMLL+ArialMT"/>
              </a:rPr>
              <a:t> </a:t>
            </a:r>
            <a:r>
              <a:rPr sz="3200" dirty="0">
                <a:solidFill>
                  <a:srgbClr val="000000"/>
                </a:solidFill>
                <a:latin typeface="GBVMLL+ArialMT"/>
                <a:cs typeface="GBVMLL+ArialMT"/>
              </a:rPr>
              <a:t>needle entry</a:t>
            </a:r>
          </a:p>
          <a:p>
            <a:pPr marL="342900">
              <a:lnSpc>
                <a:spcPts val="3229"/>
              </a:lnSpc>
            </a:pPr>
            <a:r>
              <a:rPr sz="3200" dirty="0">
                <a:solidFill>
                  <a:srgbClr val="000000"/>
                </a:solidFill>
                <a:latin typeface="GBVMLL+ArialMT"/>
                <a:cs typeface="GBVMLL+ArialMT"/>
              </a:rPr>
              <a:t>must</a:t>
            </a:r>
            <a:r>
              <a:rPr sz="3200" spc="-12" dirty="0">
                <a:solidFill>
                  <a:srgbClr val="000000"/>
                </a:solidFill>
                <a:latin typeface="GBVMLL+ArialMT"/>
                <a:cs typeface="GBVMLL+ArialMT"/>
              </a:rPr>
              <a:t> </a:t>
            </a:r>
            <a:r>
              <a:rPr sz="3200" dirty="0">
                <a:solidFill>
                  <a:srgbClr val="000000"/>
                </a:solidFill>
                <a:latin typeface="GBVMLL+ArialMT"/>
                <a:cs typeface="GBVMLL+ArialMT"/>
              </a:rPr>
              <a:t>occur distal to this</a:t>
            </a:r>
            <a:r>
              <a:rPr sz="3200" spc="10" dirty="0">
                <a:solidFill>
                  <a:srgbClr val="000000"/>
                </a:solidFill>
                <a:latin typeface="GBVMLL+ArialMT"/>
                <a:cs typeface="GBVMLL+ArialMT"/>
              </a:rPr>
              <a:t> </a:t>
            </a:r>
            <a:r>
              <a:rPr sz="3200" dirty="0">
                <a:solidFill>
                  <a:srgbClr val="000000"/>
                </a:solidFill>
                <a:latin typeface="GBVMLL+ArialMT"/>
                <a:cs typeface="GBVMLL+ArialMT"/>
              </a:rPr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10607832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524000" y="1"/>
            <a:ext cx="8659091" cy="6675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71369" y="531971"/>
            <a:ext cx="8205042" cy="8848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34"/>
              </a:lnSpc>
            </a:pPr>
            <a:r>
              <a:rPr sz="3200" dirty="0">
                <a:solidFill>
                  <a:srgbClr val="000000"/>
                </a:solidFill>
                <a:latin typeface="GBVMLL+ArialMT"/>
                <a:cs typeface="GBVMLL+ArialMT"/>
              </a:rPr>
              <a:t>Proper</a:t>
            </a:r>
            <a:r>
              <a:rPr sz="3200" spc="-10" dirty="0">
                <a:solidFill>
                  <a:srgbClr val="000000"/>
                </a:solidFill>
                <a:latin typeface="GBVMLL+ArialMT"/>
                <a:cs typeface="GBVMLL+ArialMT"/>
              </a:rPr>
              <a:t> </a:t>
            </a:r>
            <a:r>
              <a:rPr sz="3200" dirty="0">
                <a:solidFill>
                  <a:srgbClr val="000000"/>
                </a:solidFill>
                <a:latin typeface="GBVMLL+ArialMT"/>
                <a:cs typeface="GBVMLL+ArialMT"/>
              </a:rPr>
              <a:t>angle of</a:t>
            </a:r>
            <a:r>
              <a:rPr sz="3200" spc="-18" dirty="0">
                <a:solidFill>
                  <a:srgbClr val="000000"/>
                </a:solidFill>
                <a:latin typeface="GBVMLL+ArialMT"/>
                <a:cs typeface="GBVMLL+ArialMT"/>
              </a:rPr>
              <a:t> </a:t>
            </a:r>
            <a:r>
              <a:rPr sz="3200" dirty="0">
                <a:solidFill>
                  <a:srgbClr val="000000"/>
                </a:solidFill>
                <a:latin typeface="GBVMLL+ArialMT"/>
                <a:cs typeface="GBVMLL+ArialMT"/>
              </a:rPr>
              <a:t>entry through the</a:t>
            </a:r>
            <a:r>
              <a:rPr sz="3200" spc="10" dirty="0">
                <a:solidFill>
                  <a:srgbClr val="000000"/>
                </a:solidFill>
                <a:latin typeface="GBVMLL+ArialMT"/>
                <a:cs typeface="GBVMLL+ArialMT"/>
              </a:rPr>
              <a:t> </a:t>
            </a:r>
            <a:r>
              <a:rPr sz="3200" dirty="0">
                <a:solidFill>
                  <a:srgbClr val="000000"/>
                </a:solidFill>
                <a:latin typeface="GBVMLL+ArialMT"/>
                <a:cs typeface="GBVMLL+ArialMT"/>
              </a:rPr>
              <a:t>L3-L4</a:t>
            </a:r>
          </a:p>
          <a:p>
            <a:pPr marL="342900">
              <a:lnSpc>
                <a:spcPts val="3334"/>
              </a:lnSpc>
              <a:spcBef>
                <a:spcPts val="255"/>
              </a:spcBef>
            </a:pPr>
            <a:r>
              <a:rPr sz="3200" dirty="0">
                <a:solidFill>
                  <a:srgbClr val="000000"/>
                </a:solidFill>
                <a:latin typeface="GBVMLL+ArialMT"/>
                <a:cs typeface="GBVMLL+ArialMT"/>
              </a:rPr>
              <a:t>interspace</a:t>
            </a:r>
          </a:p>
        </p:txBody>
      </p:sp>
    </p:spTree>
    <p:extLst>
      <p:ext uri="{BB962C8B-B14F-4D97-AF65-F5344CB8AC3E}">
        <p14:creationId xmlns:p14="http://schemas.microsoft.com/office/powerpoint/2010/main" val="29206456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ÙØªÙØ¬Ø© Ø¨Ø­Ø« Ø§ÙØµÙØ± Ø¹Ù âªCSF circulationâ¬â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745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524000" y="1"/>
            <a:ext cx="9124604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654550" y="601127"/>
            <a:ext cx="3717914" cy="58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584"/>
              </a:lnSpc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Composition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17110" y="1376561"/>
            <a:ext cx="2969551" cy="320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Cerebrospinal</a:t>
            </a:r>
            <a:r>
              <a:rPr sz="2400" b="1" spc="53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Fluid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71370" y="1909961"/>
            <a:ext cx="2604211" cy="320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Water</a:t>
            </a:r>
            <a:r>
              <a:rPr sz="2400" b="1" spc="5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400" b="1" spc="107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99.13%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292851" y="1909961"/>
            <a:ext cx="2331721" cy="320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Solids -</a:t>
            </a:r>
            <a:r>
              <a:rPr sz="2400" b="1" spc="107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0.87%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061970" y="3196818"/>
            <a:ext cx="2171225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75"/>
              </a:lnSpc>
            </a:pP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Organic substances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786371" y="3196818"/>
            <a:ext cx="2324387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75"/>
              </a:lnSpc>
            </a:pP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Inorganic substances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061969" y="3565118"/>
            <a:ext cx="1642974" cy="987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75"/>
              </a:lnSpc>
            </a:pPr>
            <a:r>
              <a:rPr dirty="0">
                <a:solidFill>
                  <a:srgbClr val="000000"/>
                </a:solidFill>
                <a:latin typeface="Calibri"/>
                <a:cs typeface="Calibri"/>
              </a:rPr>
              <a:t>1.Proteins</a:t>
            </a:r>
          </a:p>
          <a:p>
            <a:pPr>
              <a:lnSpc>
                <a:spcPts val="1875"/>
              </a:lnSpc>
              <a:spcBef>
                <a:spcPts val="1024"/>
              </a:spcBef>
            </a:pPr>
            <a:r>
              <a:rPr dirty="0">
                <a:solidFill>
                  <a:srgbClr val="000000"/>
                </a:solidFill>
                <a:latin typeface="Calibri"/>
                <a:cs typeface="Calibri"/>
              </a:rPr>
              <a:t>2.Amino acids</a:t>
            </a:r>
          </a:p>
          <a:p>
            <a:pPr>
              <a:lnSpc>
                <a:spcPts val="1875"/>
              </a:lnSpc>
              <a:spcBef>
                <a:spcPts val="1024"/>
              </a:spcBef>
            </a:pPr>
            <a:r>
              <a:rPr dirty="0">
                <a:solidFill>
                  <a:srgbClr val="000000"/>
                </a:solidFill>
                <a:latin typeface="Calibri"/>
                <a:cs typeface="Calibri"/>
              </a:rPr>
              <a:t>3.Sugar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786371" y="3565118"/>
            <a:ext cx="1217339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75"/>
              </a:lnSpc>
            </a:pPr>
            <a:r>
              <a:rPr dirty="0">
                <a:solidFill>
                  <a:srgbClr val="000000"/>
                </a:solidFill>
                <a:latin typeface="Calibri"/>
                <a:cs typeface="Calibri"/>
              </a:rPr>
              <a:t>1.Sodium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786371" y="3933418"/>
            <a:ext cx="1252165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75"/>
              </a:lnSpc>
            </a:pPr>
            <a:r>
              <a:rPr dirty="0">
                <a:solidFill>
                  <a:srgbClr val="000000"/>
                </a:solidFill>
                <a:latin typeface="Calibri"/>
                <a:cs typeface="Calibri"/>
              </a:rPr>
              <a:t>2.Calcium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786370" y="4301718"/>
            <a:ext cx="1729122" cy="2103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75"/>
              </a:lnSpc>
            </a:pPr>
            <a:r>
              <a:rPr dirty="0">
                <a:solidFill>
                  <a:srgbClr val="000000"/>
                </a:solidFill>
                <a:latin typeface="Calibri"/>
                <a:cs typeface="Calibri"/>
              </a:rPr>
              <a:t>3.Potassium</a:t>
            </a:r>
          </a:p>
          <a:p>
            <a:pPr>
              <a:lnSpc>
                <a:spcPts val="1875"/>
              </a:lnSpc>
              <a:spcBef>
                <a:spcPts val="1024"/>
              </a:spcBef>
            </a:pPr>
            <a:r>
              <a:rPr dirty="0">
                <a:solidFill>
                  <a:srgbClr val="000000"/>
                </a:solidFill>
                <a:latin typeface="Calibri"/>
                <a:cs typeface="Calibri"/>
              </a:rPr>
              <a:t>4.Magnesium</a:t>
            </a:r>
          </a:p>
          <a:p>
            <a:pPr>
              <a:lnSpc>
                <a:spcPts val="1875"/>
              </a:lnSpc>
              <a:spcBef>
                <a:spcPts val="1024"/>
              </a:spcBef>
            </a:pPr>
            <a:r>
              <a:rPr dirty="0">
                <a:solidFill>
                  <a:srgbClr val="000000"/>
                </a:solidFill>
                <a:latin typeface="Calibri"/>
                <a:cs typeface="Calibri"/>
              </a:rPr>
              <a:t>5.Chlorides</a:t>
            </a:r>
          </a:p>
          <a:p>
            <a:pPr>
              <a:lnSpc>
                <a:spcPts val="1875"/>
              </a:lnSpc>
              <a:spcBef>
                <a:spcPts val="1024"/>
              </a:spcBef>
            </a:pPr>
            <a:r>
              <a:rPr dirty="0">
                <a:solidFill>
                  <a:srgbClr val="000000"/>
                </a:solidFill>
                <a:latin typeface="Calibri"/>
                <a:cs typeface="Calibri"/>
              </a:rPr>
              <a:t>6.Phosphate</a:t>
            </a:r>
          </a:p>
          <a:p>
            <a:pPr>
              <a:lnSpc>
                <a:spcPts val="1875"/>
              </a:lnSpc>
              <a:spcBef>
                <a:spcPts val="1024"/>
              </a:spcBef>
            </a:pPr>
            <a:r>
              <a:rPr dirty="0">
                <a:solidFill>
                  <a:srgbClr val="000000"/>
                </a:solidFill>
                <a:latin typeface="Calibri"/>
                <a:cs typeface="Calibri"/>
              </a:rPr>
              <a:t>7.Bicarbonates</a:t>
            </a:r>
          </a:p>
          <a:p>
            <a:pPr>
              <a:lnSpc>
                <a:spcPts val="1875"/>
              </a:lnSpc>
              <a:spcBef>
                <a:spcPts val="1024"/>
              </a:spcBef>
            </a:pPr>
            <a:r>
              <a:rPr dirty="0">
                <a:solidFill>
                  <a:srgbClr val="000000"/>
                </a:solidFill>
                <a:latin typeface="Calibri"/>
                <a:cs typeface="Calibri"/>
              </a:rPr>
              <a:t>8.Sulfates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061969" y="4670019"/>
            <a:ext cx="1577652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75"/>
              </a:lnSpc>
            </a:pPr>
            <a:r>
              <a:rPr dirty="0">
                <a:solidFill>
                  <a:srgbClr val="000000"/>
                </a:solidFill>
                <a:latin typeface="Calibri"/>
                <a:cs typeface="Calibri"/>
              </a:rPr>
              <a:t>4.Cholesterol</a:t>
            </a:r>
          </a:p>
          <a:p>
            <a:pPr>
              <a:lnSpc>
                <a:spcPts val="1875"/>
              </a:lnSpc>
              <a:spcBef>
                <a:spcPts val="1024"/>
              </a:spcBef>
            </a:pPr>
            <a:r>
              <a:rPr dirty="0">
                <a:solidFill>
                  <a:srgbClr val="000000"/>
                </a:solidFill>
                <a:latin typeface="Calibri"/>
                <a:cs typeface="Calibri"/>
              </a:rPr>
              <a:t>5.Urea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061970" y="5406618"/>
            <a:ext cx="1476747" cy="987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75"/>
              </a:lnSpc>
            </a:pPr>
            <a:r>
              <a:rPr dirty="0">
                <a:solidFill>
                  <a:srgbClr val="000000"/>
                </a:solidFill>
                <a:latin typeface="Calibri"/>
                <a:cs typeface="Calibri"/>
              </a:rPr>
              <a:t>6.Uric acid</a:t>
            </a:r>
          </a:p>
          <a:p>
            <a:pPr>
              <a:lnSpc>
                <a:spcPts val="1875"/>
              </a:lnSpc>
              <a:spcBef>
                <a:spcPts val="1024"/>
              </a:spcBef>
            </a:pPr>
            <a:r>
              <a:rPr dirty="0">
                <a:solidFill>
                  <a:srgbClr val="000000"/>
                </a:solidFill>
                <a:latin typeface="Calibri"/>
                <a:cs typeface="Calibri"/>
              </a:rPr>
              <a:t>7.Creatinine</a:t>
            </a:r>
          </a:p>
          <a:p>
            <a:pPr>
              <a:lnSpc>
                <a:spcPts val="1875"/>
              </a:lnSpc>
              <a:spcBef>
                <a:spcPts val="1024"/>
              </a:spcBef>
            </a:pPr>
            <a:r>
              <a:rPr dirty="0">
                <a:solidFill>
                  <a:srgbClr val="000000"/>
                </a:solidFill>
                <a:latin typeface="Calibri"/>
                <a:cs typeface="Calibri"/>
              </a:rPr>
              <a:t>8.Lactic acid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823971" y="6477535"/>
            <a:ext cx="4494971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83"/>
              </a:lnSpc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Lymphocytes in</a:t>
            </a:r>
            <a:r>
              <a:rPr sz="2000" b="1" spc="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CSF</a:t>
            </a:r>
            <a:r>
              <a:rPr sz="2000" b="1" spc="22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sz="2000" b="1" spc="227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6/ cu</a:t>
            </a:r>
            <a:r>
              <a:rPr sz="2000" b="1" spc="45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10" dirty="0">
                <a:solidFill>
                  <a:srgbClr val="FFFFFF"/>
                </a:solidFill>
                <a:latin typeface="Calibri"/>
                <a:cs typeface="Calibri"/>
              </a:rPr>
              <a:t>mm</a:t>
            </a:r>
          </a:p>
        </p:txBody>
      </p:sp>
    </p:spTree>
    <p:extLst>
      <p:ext uri="{BB962C8B-B14F-4D97-AF65-F5344CB8AC3E}">
        <p14:creationId xmlns:p14="http://schemas.microsoft.com/office/powerpoint/2010/main" val="4004507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524000" y="1"/>
            <a:ext cx="9144000" cy="27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51580" y="570647"/>
            <a:ext cx="5527001" cy="58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584"/>
              </a:lnSpc>
            </a:pPr>
            <a:r>
              <a:rPr sz="4400" b="1" dirty="0">
                <a:solidFill>
                  <a:srgbClr val="00B0F0"/>
                </a:solidFill>
                <a:latin typeface="LFPLMQ+Arial-BoldMT"/>
                <a:cs typeface="LFPLMQ+Arial-BoldMT"/>
              </a:rPr>
              <a:t>Formation of CSF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71369" y="1670547"/>
            <a:ext cx="8230916" cy="1179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17"/>
              </a:lnSpc>
            </a:pPr>
            <a:r>
              <a:rPr sz="2800" dirty="0" smtClean="0">
                <a:solidFill>
                  <a:srgbClr val="000000"/>
                </a:solidFill>
                <a:latin typeface="GBVMLL+ArialMT"/>
                <a:cs typeface="GBVMLL+ArialMT"/>
              </a:rPr>
              <a:t>•</a:t>
            </a:r>
            <a:r>
              <a:rPr sz="2800" spc="942" dirty="0" smtClean="0">
                <a:solidFill>
                  <a:srgbClr val="000000"/>
                </a:solidFill>
                <a:latin typeface="GBVMLL+ArialMT"/>
                <a:cs typeface="GBVMLL+ArialMT"/>
              </a:rPr>
              <a:t> </a:t>
            </a:r>
            <a:r>
              <a:rPr sz="2800" b="1" dirty="0" smtClean="0">
                <a:solidFill>
                  <a:srgbClr val="000000"/>
                </a:solidFill>
                <a:latin typeface="GBVMLL+ArialMT"/>
                <a:cs typeface="GBVMLL+ArialMT"/>
              </a:rPr>
              <a:t>Choroid </a:t>
            </a:r>
            <a:r>
              <a:rPr sz="2800" b="1" dirty="0">
                <a:solidFill>
                  <a:srgbClr val="000000"/>
                </a:solidFill>
                <a:latin typeface="GBVMLL+ArialMT"/>
                <a:cs typeface="GBVMLL+ArialMT"/>
              </a:rPr>
              <a:t>plexuses</a:t>
            </a:r>
            <a:r>
              <a:rPr sz="2800" b="1" spc="11" dirty="0">
                <a:solidFill>
                  <a:srgbClr val="000000"/>
                </a:solidFill>
                <a:latin typeface="GBVMLL+ArialMT"/>
                <a:cs typeface="GBVMLL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GBVMLL+ArialMT"/>
                <a:cs typeface="GBVMLL+ArialMT"/>
              </a:rPr>
              <a:t>of lateral, third and </a:t>
            </a:r>
            <a:r>
              <a:rPr sz="2800" dirty="0" smtClean="0">
                <a:solidFill>
                  <a:srgbClr val="000000"/>
                </a:solidFill>
                <a:latin typeface="GBVMLL+ArialMT"/>
                <a:cs typeface="GBVMLL+ArialMT"/>
              </a:rPr>
              <a:t>fourth</a:t>
            </a:r>
          </a:p>
          <a:p>
            <a:pPr marL="342900">
              <a:lnSpc>
                <a:spcPts val="2810"/>
              </a:lnSpc>
            </a:pPr>
            <a:r>
              <a:rPr sz="2800" dirty="0" smtClean="0">
                <a:solidFill>
                  <a:srgbClr val="000000"/>
                </a:solidFill>
                <a:latin typeface="GBVMLL+ArialMT"/>
                <a:cs typeface="GBVMLL+ArialMT"/>
              </a:rPr>
              <a:t>ventricles</a:t>
            </a:r>
          </a:p>
          <a:p>
            <a:pPr marL="457200" indent="-457200">
              <a:lnSpc>
                <a:spcPts val="2917"/>
              </a:lnSpc>
              <a:spcBef>
                <a:spcPts val="582"/>
              </a:spcBef>
              <a:buFont typeface="Arial" panose="020B0604020202020204" pitchFamily="34" charset="0"/>
              <a:buChar char="•"/>
            </a:pPr>
            <a:r>
              <a:rPr sz="2800" b="1" dirty="0" smtClean="0">
                <a:solidFill>
                  <a:srgbClr val="000000"/>
                </a:solidFill>
                <a:latin typeface="GBVMLL+ArialMT"/>
                <a:cs typeface="GBVMLL+ArialMT"/>
              </a:rPr>
              <a:t>Ependymal </a:t>
            </a:r>
            <a:r>
              <a:rPr sz="2800" b="1" dirty="0">
                <a:solidFill>
                  <a:srgbClr val="000000"/>
                </a:solidFill>
                <a:latin typeface="GBVMLL+ArialMT"/>
                <a:cs typeface="GBVMLL+ArialMT"/>
              </a:rPr>
              <a:t>lining </a:t>
            </a:r>
            <a:r>
              <a:rPr sz="2800" spc="14" dirty="0">
                <a:solidFill>
                  <a:srgbClr val="000000"/>
                </a:solidFill>
                <a:latin typeface="GBVMLL+ArialMT"/>
                <a:cs typeface="GBVMLL+ArialMT"/>
              </a:rPr>
              <a:t>of</a:t>
            </a:r>
            <a:r>
              <a:rPr sz="2800" dirty="0">
                <a:solidFill>
                  <a:srgbClr val="000000"/>
                </a:solidFill>
                <a:latin typeface="GBVMLL+ArialMT"/>
                <a:cs typeface="GBVMLL+ArialMT"/>
              </a:rPr>
              <a:t> ventricular </a:t>
            </a:r>
            <a:r>
              <a:rPr sz="2800" dirty="0" smtClean="0">
                <a:solidFill>
                  <a:srgbClr val="000000"/>
                </a:solidFill>
                <a:latin typeface="GBVMLL+ArialMT"/>
                <a:cs typeface="GBVMLL+ArialMT"/>
              </a:rPr>
              <a:t>system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21491" y="3071243"/>
            <a:ext cx="8494107" cy="18594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0" indent="-457200">
              <a:lnSpc>
                <a:spcPts val="2917"/>
              </a:lnSpc>
              <a:buFont typeface="Arial" panose="020B0604020202020204" pitchFamily="34" charset="0"/>
              <a:buChar char="•"/>
            </a:pPr>
            <a:r>
              <a:rPr sz="2800" b="1" dirty="0" smtClean="0">
                <a:solidFill>
                  <a:srgbClr val="000000"/>
                </a:solidFill>
                <a:latin typeface="GBVMLL+ArialMT"/>
                <a:cs typeface="GBVMLL+ArialMT"/>
              </a:rPr>
              <a:t>Blood </a:t>
            </a:r>
            <a:r>
              <a:rPr sz="2800" b="1" dirty="0">
                <a:solidFill>
                  <a:srgbClr val="000000"/>
                </a:solidFill>
                <a:latin typeface="GBVMLL+ArialMT"/>
                <a:cs typeface="GBVMLL+ArialMT"/>
              </a:rPr>
              <a:t>vessels</a:t>
            </a:r>
            <a:r>
              <a:rPr lang="en-US" sz="2800" dirty="0">
                <a:solidFill>
                  <a:srgbClr val="000000"/>
                </a:solidFill>
                <a:latin typeface="GBVMLL+ArialMT"/>
                <a:cs typeface="GBVMLL+ArialMT"/>
              </a:rPr>
              <a:t>: Smaller quantities formed from </a:t>
            </a:r>
            <a:r>
              <a:rPr lang="en-US" sz="2800" dirty="0" smtClean="0">
                <a:solidFill>
                  <a:srgbClr val="000000"/>
                </a:solidFill>
                <a:latin typeface="GBVMLL+ArialMT"/>
                <a:cs typeface="GBVMLL+ArialMT"/>
              </a:rPr>
              <a:t>fluid leaking </a:t>
            </a:r>
            <a:r>
              <a:rPr lang="en-US" sz="2800" dirty="0">
                <a:solidFill>
                  <a:srgbClr val="000000"/>
                </a:solidFill>
                <a:latin typeface="GBVMLL+ArialMT"/>
                <a:cs typeface="GBVMLL+ArialMT"/>
              </a:rPr>
              <a:t>into </a:t>
            </a:r>
            <a:r>
              <a:rPr lang="en-US" sz="2800" dirty="0" smtClean="0">
                <a:solidFill>
                  <a:srgbClr val="000000"/>
                </a:solidFill>
                <a:latin typeface="GBVMLL+ArialMT"/>
                <a:cs typeface="GBVMLL+ArialMT"/>
              </a:rPr>
              <a:t>perivascular spaces </a:t>
            </a:r>
            <a:r>
              <a:rPr lang="en-US" sz="2800" dirty="0">
                <a:solidFill>
                  <a:srgbClr val="000000"/>
                </a:solidFill>
                <a:latin typeface="GBVMLL+ArialMT"/>
                <a:cs typeface="GBVMLL+ArialMT"/>
              </a:rPr>
              <a:t>surrounding </a:t>
            </a:r>
            <a:r>
              <a:rPr lang="en-US" sz="2800" dirty="0" smtClean="0">
                <a:solidFill>
                  <a:srgbClr val="000000"/>
                </a:solidFill>
                <a:latin typeface="GBVMLL+ArialMT"/>
                <a:cs typeface="GBVMLL+ArialMT"/>
              </a:rPr>
              <a:t>cerebral vessels</a:t>
            </a:r>
            <a:endParaRPr lang="en-US" sz="2800" dirty="0">
              <a:solidFill>
                <a:srgbClr val="000000"/>
              </a:solidFill>
              <a:latin typeface="GBVMLL+ArialMT"/>
              <a:cs typeface="GBVMLL+ArialMT"/>
            </a:endParaRPr>
          </a:p>
          <a:p>
            <a:pPr>
              <a:lnSpc>
                <a:spcPts val="2917"/>
              </a:lnSpc>
            </a:pPr>
            <a:endParaRPr lang="en-US" sz="2800" dirty="0" smtClean="0">
              <a:solidFill>
                <a:srgbClr val="000000"/>
              </a:solidFill>
              <a:latin typeface="GBVMLL+ArialMT"/>
              <a:cs typeface="GBVMLL+ArialMT"/>
            </a:endParaRPr>
          </a:p>
          <a:p>
            <a:pPr>
              <a:lnSpc>
                <a:spcPts val="2917"/>
              </a:lnSpc>
            </a:pPr>
            <a:endParaRPr sz="2800" dirty="0">
              <a:solidFill>
                <a:srgbClr val="000000"/>
              </a:solidFill>
              <a:latin typeface="GBVMLL+ArialMT"/>
              <a:cs typeface="GBVMLL+Arial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5079" y="4632256"/>
            <a:ext cx="9541510" cy="2231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17"/>
              </a:lnSpc>
            </a:pPr>
            <a:r>
              <a:rPr sz="2800" dirty="0" smtClean="0">
                <a:solidFill>
                  <a:srgbClr val="002060"/>
                </a:solidFill>
                <a:latin typeface="GBVMLL+ArialMT"/>
                <a:cs typeface="GBVMLL+ArialMT"/>
              </a:rPr>
              <a:t>Cells </a:t>
            </a:r>
            <a:r>
              <a:rPr sz="2800" dirty="0">
                <a:solidFill>
                  <a:srgbClr val="002060"/>
                </a:solidFill>
                <a:latin typeface="GBVMLL+ArialMT"/>
                <a:cs typeface="GBVMLL+ArialMT"/>
              </a:rPr>
              <a:t>are believed to actively secrete </a:t>
            </a:r>
            <a:r>
              <a:rPr sz="2800" spc="-11" dirty="0" smtClean="0">
                <a:solidFill>
                  <a:srgbClr val="002060"/>
                </a:solidFill>
                <a:latin typeface="GBVMLL+ArialMT"/>
                <a:cs typeface="GBVMLL+ArialMT"/>
              </a:rPr>
              <a:t>Na</a:t>
            </a:r>
            <a:r>
              <a:rPr lang="en-US" sz="2800" spc="-11" dirty="0" smtClean="0">
                <a:solidFill>
                  <a:srgbClr val="002060"/>
                </a:solidFill>
                <a:latin typeface="GBVMLL+ArialMT"/>
                <a:cs typeface="GBVMLL+ArialMT"/>
              </a:rPr>
              <a:t>  into the </a:t>
            </a:r>
            <a:r>
              <a:rPr sz="2800" dirty="0" smtClean="0">
                <a:solidFill>
                  <a:srgbClr val="002060"/>
                </a:solidFill>
                <a:latin typeface="GBVMLL+ArialMT"/>
                <a:cs typeface="GBVMLL+ArialMT"/>
              </a:rPr>
              <a:t>ventricular system in exchange for K.</a:t>
            </a:r>
            <a:r>
              <a:rPr sz="2800" spc="788" dirty="0" smtClean="0">
                <a:solidFill>
                  <a:srgbClr val="002060"/>
                </a:solidFill>
                <a:latin typeface="GBVMLL+ArialMT"/>
                <a:cs typeface="GBVMLL+ArialMT"/>
              </a:rPr>
              <a:t> </a:t>
            </a:r>
            <a:r>
              <a:rPr sz="2800" dirty="0" smtClean="0">
                <a:solidFill>
                  <a:srgbClr val="002060"/>
                </a:solidFill>
                <a:latin typeface="GBVMLL+ArialMT"/>
                <a:cs typeface="GBVMLL+ArialMT"/>
              </a:rPr>
              <a:t>Sodium</a:t>
            </a:r>
            <a:r>
              <a:rPr lang="en-US" sz="2800" dirty="0" smtClean="0">
                <a:solidFill>
                  <a:srgbClr val="002060"/>
                </a:solidFill>
                <a:latin typeface="GBVMLL+ArialMT"/>
                <a:cs typeface="GBVMLL+ArialMT"/>
              </a:rPr>
              <a:t> </a:t>
            </a:r>
            <a:r>
              <a:rPr sz="2800" dirty="0" smtClean="0">
                <a:solidFill>
                  <a:srgbClr val="002060"/>
                </a:solidFill>
                <a:latin typeface="GBVMLL+ArialMT"/>
                <a:cs typeface="GBVMLL+ArialMT"/>
              </a:rPr>
              <a:t>ions </a:t>
            </a:r>
            <a:r>
              <a:rPr sz="2800" dirty="0">
                <a:solidFill>
                  <a:srgbClr val="002060"/>
                </a:solidFill>
                <a:latin typeface="GBVMLL+ArialMT"/>
                <a:cs typeface="GBVMLL+ArialMT"/>
              </a:rPr>
              <a:t>electrically attract </a:t>
            </a:r>
            <a:r>
              <a:rPr sz="2800" spc="-11" dirty="0">
                <a:solidFill>
                  <a:srgbClr val="002060"/>
                </a:solidFill>
                <a:latin typeface="GBVMLL+ArialMT"/>
                <a:cs typeface="GBVMLL+ArialMT"/>
              </a:rPr>
              <a:t>Cl</a:t>
            </a:r>
            <a:r>
              <a:rPr sz="2800" spc="557" dirty="0">
                <a:solidFill>
                  <a:srgbClr val="002060"/>
                </a:solidFill>
                <a:latin typeface="GBVMLL+ArialMT"/>
                <a:cs typeface="GBVMLL+ArialMT"/>
              </a:rPr>
              <a:t> </a:t>
            </a:r>
            <a:r>
              <a:rPr sz="2800" dirty="0">
                <a:solidFill>
                  <a:srgbClr val="002060"/>
                </a:solidFill>
                <a:latin typeface="GBVMLL+ArialMT"/>
                <a:cs typeface="GBVMLL+ArialMT"/>
              </a:rPr>
              <a:t>and osmotically </a:t>
            </a:r>
            <a:r>
              <a:rPr sz="2800" dirty="0" smtClean="0">
                <a:solidFill>
                  <a:srgbClr val="002060"/>
                </a:solidFill>
                <a:latin typeface="GBVMLL+ArialMT"/>
                <a:cs typeface="GBVMLL+ArialMT"/>
              </a:rPr>
              <a:t>draw</a:t>
            </a:r>
            <a:r>
              <a:rPr lang="en-US" sz="2800" dirty="0">
                <a:solidFill>
                  <a:srgbClr val="002060"/>
                </a:solidFill>
                <a:latin typeface="GBVMLL+ArialMT"/>
                <a:cs typeface="GBVMLL+ArialMT"/>
              </a:rPr>
              <a:t> water</a:t>
            </a:r>
            <a:r>
              <a:rPr lang="en-US" sz="2800" spc="12" dirty="0">
                <a:solidFill>
                  <a:srgbClr val="002060"/>
                </a:solidFill>
                <a:latin typeface="GBVMLL+ArialMT"/>
                <a:cs typeface="GBVMLL+ArialMT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GBVMLL+ArialMT"/>
                <a:cs typeface="GBVMLL+ArialMT"/>
              </a:rPr>
              <a:t>from the blood vascular system </a:t>
            </a:r>
            <a:r>
              <a:rPr lang="en-US" sz="2800" dirty="0" smtClean="0">
                <a:solidFill>
                  <a:srgbClr val="002060"/>
                </a:solidFill>
                <a:latin typeface="GBVMLL+ArialMT"/>
                <a:cs typeface="GBVMLL+ArialMT"/>
              </a:rPr>
              <a:t>to constitute </a:t>
            </a:r>
            <a:r>
              <a:rPr lang="en-US" sz="2800" dirty="0">
                <a:solidFill>
                  <a:srgbClr val="002060"/>
                </a:solidFill>
                <a:latin typeface="GBVMLL+ArialMT"/>
                <a:cs typeface="GBVMLL+ArialMT"/>
              </a:rPr>
              <a:t>the CSF.</a:t>
            </a:r>
          </a:p>
          <a:p>
            <a:pPr>
              <a:lnSpc>
                <a:spcPts val="2917"/>
              </a:lnSpc>
            </a:pPr>
            <a:endParaRPr lang="en-US" sz="2800" dirty="0">
              <a:solidFill>
                <a:srgbClr val="000000"/>
              </a:solidFill>
              <a:latin typeface="GBVMLL+ArialMT"/>
              <a:cs typeface="GBVMLL+ArialMT"/>
            </a:endParaRPr>
          </a:p>
          <a:p>
            <a:pPr>
              <a:lnSpc>
                <a:spcPts val="2917"/>
              </a:lnSpc>
            </a:pPr>
            <a:endParaRPr sz="2800" dirty="0">
              <a:solidFill>
                <a:srgbClr val="000000"/>
              </a:solidFill>
              <a:latin typeface="GBVMLL+ArialMT"/>
              <a:cs typeface="GBVMLL+Arial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09030" y="4523252"/>
            <a:ext cx="424948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88"/>
              </a:lnSpc>
            </a:pPr>
            <a:r>
              <a:rPr sz="1600" dirty="0">
                <a:solidFill>
                  <a:srgbClr val="000000"/>
                </a:solidFill>
                <a:latin typeface="GBVMLL+ArialMT"/>
                <a:cs typeface="GBVMLL+ArialMT"/>
              </a:rPr>
              <a:t>+</a:t>
            </a:r>
          </a:p>
        </p:txBody>
      </p:sp>
      <p:sp>
        <p:nvSpPr>
          <p:cNvPr id="12" name="object 9"/>
          <p:cNvSpPr txBox="1"/>
          <p:nvPr/>
        </p:nvSpPr>
        <p:spPr>
          <a:xfrm>
            <a:off x="10177549" y="4930726"/>
            <a:ext cx="424948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88"/>
              </a:lnSpc>
            </a:pPr>
            <a:r>
              <a:rPr lang="en-US" sz="1600" dirty="0" smtClean="0">
                <a:solidFill>
                  <a:srgbClr val="000000"/>
                </a:solidFill>
                <a:latin typeface="GBVMLL+ArialMT"/>
                <a:cs typeface="GBVMLL+ArialMT"/>
              </a:rPr>
              <a:t>-</a:t>
            </a:r>
            <a:endParaRPr sz="1600" dirty="0">
              <a:solidFill>
                <a:srgbClr val="000000"/>
              </a:solidFill>
              <a:latin typeface="GBVMLL+ArialMT"/>
              <a:cs typeface="GBVMLL+ArialMT"/>
            </a:endParaRPr>
          </a:p>
        </p:txBody>
      </p:sp>
    </p:spTree>
    <p:extLst>
      <p:ext uri="{BB962C8B-B14F-4D97-AF65-F5344CB8AC3E}">
        <p14:creationId xmlns:p14="http://schemas.microsoft.com/office/powerpoint/2010/main" val="2317971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524000" y="1"/>
            <a:ext cx="9144000" cy="27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39821" y="570647"/>
            <a:ext cx="5751729" cy="58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584"/>
              </a:lnSpc>
            </a:pPr>
            <a:r>
              <a:rPr sz="4400" b="1" dirty="0">
                <a:solidFill>
                  <a:srgbClr val="00B0F0"/>
                </a:solidFill>
                <a:latin typeface="ANNUVH+ArialMT"/>
                <a:cs typeface="ANNUVH+ArialMT"/>
              </a:rPr>
              <a:t>The Choroid Plexus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71370" y="2551926"/>
            <a:ext cx="8480369" cy="1179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17"/>
              </a:lnSpc>
            </a:pPr>
            <a:r>
              <a:rPr sz="2800" dirty="0">
                <a:solidFill>
                  <a:srgbClr val="000000"/>
                </a:solidFill>
                <a:latin typeface="ANNUVH+ArialMT"/>
                <a:cs typeface="ANNUVH+ArialMT"/>
              </a:rPr>
              <a:t>•</a:t>
            </a:r>
            <a:r>
              <a:rPr sz="2800" spc="942" dirty="0">
                <a:solidFill>
                  <a:srgbClr val="000000"/>
                </a:solidFill>
                <a:latin typeface="ANNUVH+ArialMT"/>
                <a:cs typeface="ANNUVH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ANNUVH+ArialMT"/>
                <a:cs typeface="ANNUVH+ArialMT"/>
              </a:rPr>
              <a:t>The</a:t>
            </a:r>
            <a:r>
              <a:rPr sz="2800" spc="10" dirty="0">
                <a:solidFill>
                  <a:srgbClr val="000000"/>
                </a:solidFill>
                <a:latin typeface="ANNUVH+ArialMT"/>
                <a:cs typeface="ANNUVH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ANNUVH+ArialMT"/>
                <a:cs typeface="ANNUVH+ArialMT"/>
              </a:rPr>
              <a:t>choroid plexus</a:t>
            </a:r>
            <a:r>
              <a:rPr sz="2800" spc="10" dirty="0">
                <a:solidFill>
                  <a:srgbClr val="000000"/>
                </a:solidFill>
                <a:latin typeface="ANNUVH+ArialMT"/>
                <a:cs typeface="ANNUVH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ANNUVH+ArialMT"/>
                <a:cs typeface="ANNUVH+ArialMT"/>
              </a:rPr>
              <a:t>also helps to cleanse</a:t>
            </a:r>
            <a:r>
              <a:rPr sz="2800" spc="14" dirty="0">
                <a:solidFill>
                  <a:srgbClr val="000000"/>
                </a:solidFill>
                <a:latin typeface="ANNUVH+ArialMT"/>
                <a:cs typeface="ANNUVH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ANNUVH+ArialMT"/>
                <a:cs typeface="ANNUVH+ArialMT"/>
              </a:rPr>
              <a:t>the</a:t>
            </a:r>
          </a:p>
          <a:p>
            <a:pPr marL="342900">
              <a:lnSpc>
                <a:spcPts val="2917"/>
              </a:lnSpc>
              <a:spcBef>
                <a:spcPts val="202"/>
              </a:spcBef>
            </a:pPr>
            <a:r>
              <a:rPr sz="2800" spc="-10" dirty="0">
                <a:solidFill>
                  <a:srgbClr val="000000"/>
                </a:solidFill>
                <a:latin typeface="ANNUVH+ArialMT"/>
                <a:cs typeface="ANNUVH+ArialMT"/>
              </a:rPr>
              <a:t>CSF</a:t>
            </a:r>
            <a:r>
              <a:rPr sz="2800" spc="14" dirty="0">
                <a:solidFill>
                  <a:srgbClr val="000000"/>
                </a:solidFill>
                <a:latin typeface="ANNUVH+ArialMT"/>
                <a:cs typeface="ANNUVH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ANNUVH+ArialMT"/>
                <a:cs typeface="ANNUVH+ArialMT"/>
              </a:rPr>
              <a:t>by removing waste products</a:t>
            </a:r>
            <a:r>
              <a:rPr sz="2800" spc="10" dirty="0">
                <a:solidFill>
                  <a:srgbClr val="000000"/>
                </a:solidFill>
                <a:latin typeface="ANNUVH+ArialMT"/>
                <a:cs typeface="ANNUVH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ANNUVH+ArialMT"/>
                <a:cs typeface="ANNUVH+ArialMT"/>
              </a:rPr>
              <a:t>and other</a:t>
            </a:r>
          </a:p>
          <a:p>
            <a:pPr marL="342900">
              <a:lnSpc>
                <a:spcPts val="2917"/>
              </a:lnSpc>
              <a:spcBef>
                <a:spcPts val="252"/>
              </a:spcBef>
            </a:pPr>
            <a:r>
              <a:rPr sz="2800" dirty="0">
                <a:solidFill>
                  <a:srgbClr val="000000"/>
                </a:solidFill>
                <a:latin typeface="ANNUVH+ArialMT"/>
                <a:cs typeface="ANNUVH+ArialMT"/>
              </a:rPr>
              <a:t>unnecessary</a:t>
            </a:r>
            <a:r>
              <a:rPr sz="2800" spc="11" dirty="0">
                <a:solidFill>
                  <a:srgbClr val="000000"/>
                </a:solidFill>
                <a:latin typeface="ANNUVH+ArialMT"/>
                <a:cs typeface="ANNUVH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ANNUVH+ArialMT"/>
                <a:cs typeface="ANNUVH+ArialMT"/>
              </a:rPr>
              <a:t>solutes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71370" y="3829547"/>
            <a:ext cx="8747407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17"/>
              </a:lnSpc>
            </a:pPr>
            <a:r>
              <a:rPr sz="2800" dirty="0">
                <a:solidFill>
                  <a:srgbClr val="000000"/>
                </a:solidFill>
                <a:latin typeface="ANNUVH+ArialMT"/>
                <a:cs typeface="ANNUVH+ArialMT"/>
              </a:rPr>
              <a:t>•</a:t>
            </a:r>
            <a:r>
              <a:rPr sz="2800" spc="942" dirty="0">
                <a:solidFill>
                  <a:srgbClr val="000000"/>
                </a:solidFill>
                <a:latin typeface="ANNUVH+ArialMT"/>
                <a:cs typeface="ANNUVH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ANNUVH+ArialMT"/>
                <a:cs typeface="ANNUVH+ArialMT"/>
              </a:rPr>
              <a:t>Once produced CSF moves freely through the</a:t>
            </a:r>
          </a:p>
          <a:p>
            <a:pPr marL="342900">
              <a:lnSpc>
                <a:spcPts val="2917"/>
              </a:lnSpc>
              <a:spcBef>
                <a:spcPts val="202"/>
              </a:spcBef>
            </a:pPr>
            <a:r>
              <a:rPr sz="2800" dirty="0">
                <a:solidFill>
                  <a:srgbClr val="000000"/>
                </a:solidFill>
                <a:latin typeface="ANNUVH+ArialMT"/>
                <a:cs typeface="ANNUVH+ArialMT"/>
              </a:rPr>
              <a:t>ventricles</a:t>
            </a:r>
          </a:p>
        </p:txBody>
      </p:sp>
    </p:spTree>
    <p:extLst>
      <p:ext uri="{BB962C8B-B14F-4D97-AF65-F5344CB8AC3E}">
        <p14:creationId xmlns:p14="http://schemas.microsoft.com/office/powerpoint/2010/main" val="1244263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523999" y="1"/>
            <a:ext cx="9556865" cy="6691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41420" y="296327"/>
            <a:ext cx="4633010" cy="58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584"/>
              </a:lnSpc>
            </a:pPr>
            <a:r>
              <a:rPr sz="4400" b="1" dirty="0">
                <a:solidFill>
                  <a:srgbClr val="00B0F0"/>
                </a:solidFill>
                <a:latin typeface="ANNUVH+ArialMT"/>
                <a:cs typeface="ANNUVH+ArialMT"/>
              </a:rPr>
              <a:t>Choroid</a:t>
            </a:r>
            <a:r>
              <a:rPr sz="4400" b="1" spc="10" dirty="0">
                <a:solidFill>
                  <a:srgbClr val="00B0F0"/>
                </a:solidFill>
                <a:latin typeface="ANNUVH+ArialMT"/>
                <a:cs typeface="ANNUVH+ArialMT"/>
              </a:rPr>
              <a:t> </a:t>
            </a:r>
            <a:r>
              <a:rPr sz="4400" b="1" dirty="0">
                <a:solidFill>
                  <a:srgbClr val="00B0F0"/>
                </a:solidFill>
                <a:latin typeface="ANNUVH+ArialMT"/>
                <a:cs typeface="ANNUVH+ArialMT"/>
              </a:rPr>
              <a:t>Plexus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14169" y="1060947"/>
            <a:ext cx="3250996" cy="371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17"/>
              </a:lnSpc>
            </a:pPr>
            <a:r>
              <a:rPr sz="2800" dirty="0">
                <a:solidFill>
                  <a:srgbClr val="000000"/>
                </a:solidFill>
                <a:latin typeface="ANNUVH+ArialMT"/>
                <a:cs typeface="ANNUVH+ArialMT"/>
              </a:rPr>
              <a:t>•</a:t>
            </a:r>
            <a:r>
              <a:rPr sz="2800" spc="942" dirty="0">
                <a:solidFill>
                  <a:srgbClr val="000000"/>
                </a:solidFill>
                <a:latin typeface="ANNUVH+ArialMT"/>
                <a:cs typeface="ANNUVH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ANNUVH+ArialMT"/>
                <a:cs typeface="ANNUVH+ArialMT"/>
              </a:rPr>
              <a:t>Choroid plexus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57069" y="1457186"/>
            <a:ext cx="2730350" cy="1179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17"/>
              </a:lnSpc>
            </a:pPr>
            <a:r>
              <a:rPr sz="2800" dirty="0">
                <a:solidFill>
                  <a:srgbClr val="000000"/>
                </a:solidFill>
                <a:latin typeface="ANNUVH+ArialMT"/>
                <a:cs typeface="ANNUVH+ArialMT"/>
              </a:rPr>
              <a:t>hang from the</a:t>
            </a:r>
          </a:p>
          <a:p>
            <a:pPr>
              <a:lnSpc>
                <a:spcPts val="2917"/>
              </a:lnSpc>
              <a:spcBef>
                <a:spcPts val="202"/>
              </a:spcBef>
            </a:pPr>
            <a:r>
              <a:rPr sz="2800" dirty="0">
                <a:solidFill>
                  <a:srgbClr val="000000"/>
                </a:solidFill>
                <a:latin typeface="ANNUVH+ArialMT"/>
                <a:cs typeface="ANNUVH+ArialMT"/>
              </a:rPr>
              <a:t>roof of each</a:t>
            </a:r>
          </a:p>
          <a:p>
            <a:pPr>
              <a:lnSpc>
                <a:spcPts val="2917"/>
              </a:lnSpc>
              <a:spcBef>
                <a:spcPts val="252"/>
              </a:spcBef>
            </a:pPr>
            <a:r>
              <a:rPr sz="2800" dirty="0">
                <a:solidFill>
                  <a:srgbClr val="000000"/>
                </a:solidFill>
                <a:latin typeface="ANNUVH+ArialMT"/>
                <a:cs typeface="ANNUVH+ArialMT"/>
              </a:rPr>
              <a:t>ventricle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14169" y="2734806"/>
            <a:ext cx="3370122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17"/>
              </a:lnSpc>
            </a:pPr>
            <a:r>
              <a:rPr sz="2800" dirty="0">
                <a:solidFill>
                  <a:srgbClr val="000000"/>
                </a:solidFill>
                <a:latin typeface="ANNUVH+ArialMT"/>
                <a:cs typeface="ANNUVH+ArialMT"/>
              </a:rPr>
              <a:t>•</a:t>
            </a:r>
            <a:r>
              <a:rPr sz="2800" spc="942" dirty="0">
                <a:solidFill>
                  <a:srgbClr val="000000"/>
                </a:solidFill>
                <a:latin typeface="ANNUVH+ArialMT"/>
                <a:cs typeface="ANNUVH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ANNUVH+ArialMT"/>
                <a:cs typeface="ANNUVH+ArialMT"/>
              </a:rPr>
              <a:t>These</a:t>
            </a:r>
            <a:r>
              <a:rPr sz="2800" spc="15" dirty="0">
                <a:solidFill>
                  <a:srgbClr val="000000"/>
                </a:solidFill>
                <a:latin typeface="ANNUVH+ArialMT"/>
                <a:cs typeface="ANNUVH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ANNUVH+ArialMT"/>
                <a:cs typeface="ANNUVH+ArialMT"/>
              </a:rPr>
              <a:t>plexuses</a:t>
            </a:r>
          </a:p>
          <a:p>
            <a:pPr marL="342899">
              <a:lnSpc>
                <a:spcPts val="2917"/>
              </a:lnSpc>
              <a:spcBef>
                <a:spcPts val="202"/>
              </a:spcBef>
            </a:pPr>
            <a:r>
              <a:rPr sz="2800" dirty="0">
                <a:solidFill>
                  <a:srgbClr val="000000"/>
                </a:solidFill>
                <a:latin typeface="ANNUVH+ArialMT"/>
                <a:cs typeface="ANNUVH+ArialMT"/>
              </a:rPr>
              <a:t>form CSF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614170" y="3616186"/>
            <a:ext cx="3607717" cy="1974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17"/>
              </a:lnSpc>
            </a:pPr>
            <a:r>
              <a:rPr sz="2800" dirty="0">
                <a:solidFill>
                  <a:srgbClr val="000000"/>
                </a:solidFill>
                <a:latin typeface="ANNUVH+ArialMT"/>
                <a:cs typeface="ANNUVH+ArialMT"/>
              </a:rPr>
              <a:t>•</a:t>
            </a:r>
            <a:r>
              <a:rPr sz="2800" spc="942" dirty="0">
                <a:solidFill>
                  <a:srgbClr val="000000"/>
                </a:solidFill>
                <a:latin typeface="ANNUVH+ArialMT"/>
                <a:cs typeface="ANNUVH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ANNUVH+ArialMT"/>
                <a:cs typeface="ANNUVH+ArialMT"/>
              </a:rPr>
              <a:t>The</a:t>
            </a:r>
            <a:r>
              <a:rPr sz="2800" spc="10" dirty="0">
                <a:solidFill>
                  <a:srgbClr val="000000"/>
                </a:solidFill>
                <a:latin typeface="ANNUVH+ArialMT"/>
                <a:cs typeface="ANNUVH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ANNUVH+ArialMT"/>
                <a:cs typeface="ANNUVH+ArialMT"/>
              </a:rPr>
              <a:t>plexuses</a:t>
            </a:r>
            <a:r>
              <a:rPr sz="2800" spc="11" dirty="0">
                <a:solidFill>
                  <a:srgbClr val="000000"/>
                </a:solidFill>
                <a:latin typeface="ANNUVH+ArialMT"/>
                <a:cs typeface="ANNUVH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ANNUVH+ArialMT"/>
                <a:cs typeface="ANNUVH+ArialMT"/>
              </a:rPr>
              <a:t>are</a:t>
            </a:r>
          </a:p>
          <a:p>
            <a:pPr marL="342899">
              <a:lnSpc>
                <a:spcPts val="2917"/>
              </a:lnSpc>
              <a:spcBef>
                <a:spcPts val="202"/>
              </a:spcBef>
            </a:pPr>
            <a:r>
              <a:rPr sz="2800" b="1" dirty="0">
                <a:solidFill>
                  <a:srgbClr val="000000"/>
                </a:solidFill>
                <a:latin typeface="ANNUVH+ArialMT"/>
                <a:cs typeface="ANNUVH+ArialMT"/>
              </a:rPr>
              <a:t>clusters of thin</a:t>
            </a:r>
          </a:p>
          <a:p>
            <a:pPr marL="342899">
              <a:lnSpc>
                <a:spcPts val="2917"/>
              </a:lnSpc>
              <a:spcBef>
                <a:spcPts val="252"/>
              </a:spcBef>
            </a:pPr>
            <a:r>
              <a:rPr sz="2800" b="1" dirty="0">
                <a:solidFill>
                  <a:srgbClr val="000000"/>
                </a:solidFill>
                <a:latin typeface="ANNUVH+ArialMT"/>
                <a:cs typeface="ANNUVH+ArialMT"/>
              </a:rPr>
              <a:t>walled capillaries</a:t>
            </a:r>
          </a:p>
          <a:p>
            <a:pPr marL="342899">
              <a:lnSpc>
                <a:spcPts val="2917"/>
              </a:lnSpc>
              <a:spcBef>
                <a:spcPts val="202"/>
              </a:spcBef>
            </a:pPr>
            <a:r>
              <a:rPr sz="2800" b="1" dirty="0">
                <a:solidFill>
                  <a:srgbClr val="000000"/>
                </a:solidFill>
                <a:latin typeface="ANNUVH+ArialMT"/>
                <a:cs typeface="ANNUVH+ArialMT"/>
              </a:rPr>
              <a:t>enclosed by a</a:t>
            </a:r>
          </a:p>
          <a:p>
            <a:pPr marL="342899">
              <a:lnSpc>
                <a:spcPts val="2917"/>
              </a:lnSpc>
              <a:spcBef>
                <a:spcPts val="202"/>
              </a:spcBef>
            </a:pPr>
            <a:r>
              <a:rPr sz="2800" b="1" dirty="0">
                <a:solidFill>
                  <a:srgbClr val="000000"/>
                </a:solidFill>
                <a:latin typeface="ANNUVH+ArialMT"/>
                <a:cs typeface="ANNUVH+ArialMT"/>
              </a:rPr>
              <a:t>layer</a:t>
            </a:r>
            <a:r>
              <a:rPr sz="2800" b="1" spc="10" dirty="0">
                <a:solidFill>
                  <a:srgbClr val="000000"/>
                </a:solidFill>
                <a:latin typeface="ANNUVH+ArialMT"/>
                <a:cs typeface="ANNUVH+ArialMT"/>
              </a:rPr>
              <a:t> </a:t>
            </a:r>
            <a:r>
              <a:rPr sz="2800" b="1" dirty="0">
                <a:solidFill>
                  <a:srgbClr val="000000"/>
                </a:solidFill>
                <a:latin typeface="ANNUVH+ArialMT"/>
                <a:cs typeface="ANNUVH+ArialMT"/>
              </a:rPr>
              <a:t>of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957070" y="5598656"/>
            <a:ext cx="3086963" cy="371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17"/>
              </a:lnSpc>
            </a:pPr>
            <a:r>
              <a:rPr sz="2800" b="1" dirty="0">
                <a:solidFill>
                  <a:srgbClr val="000000"/>
                </a:solidFill>
                <a:latin typeface="ANNUVH+ArialMT"/>
                <a:cs typeface="ANNUVH+ArialMT"/>
              </a:rPr>
              <a:t>ependymal cells</a:t>
            </a:r>
          </a:p>
        </p:txBody>
      </p:sp>
    </p:spTree>
    <p:extLst>
      <p:ext uri="{BB962C8B-B14F-4D97-AF65-F5344CB8AC3E}">
        <p14:creationId xmlns:p14="http://schemas.microsoft.com/office/powerpoint/2010/main" val="2505082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428" t="14064" r="6488" b="5458"/>
          <a:stretch/>
        </p:blipFill>
        <p:spPr>
          <a:xfrm>
            <a:off x="1346661" y="257693"/>
            <a:ext cx="9418321" cy="645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4095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أصل">
  <a:themeElements>
    <a:clrScheme name="أصل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أصل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صل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182</TotalTime>
  <Words>702</Words>
  <Application>Microsoft Office PowerPoint</Application>
  <PresentationFormat>مخصص</PresentationFormat>
  <Paragraphs>143</Paragraphs>
  <Slides>43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43</vt:i4>
      </vt:variant>
    </vt:vector>
  </HeadingPairs>
  <TitlesOfParts>
    <vt:vector size="44" baseType="lpstr">
      <vt:lpstr>أصل</vt:lpstr>
      <vt:lpstr>CSF CIRCULATION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Ventricles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Summary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Microsoft (C)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CSF CIRCULATION</dc:title>
  <dc:creator>doctor</dc:creator>
  <cp:lastModifiedBy>DR.Ahmed Saker 2O11</cp:lastModifiedBy>
  <cp:revision>30</cp:revision>
  <dcterms:created xsi:type="dcterms:W3CDTF">2019-03-31T07:49:58Z</dcterms:created>
  <dcterms:modified xsi:type="dcterms:W3CDTF">2021-05-06T07:27:53Z</dcterms:modified>
</cp:coreProperties>
</file>