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69" r:id="rId5"/>
    <p:sldId id="259" r:id="rId6"/>
    <p:sldId id="260" r:id="rId7"/>
    <p:sldId id="262" r:id="rId8"/>
    <p:sldId id="263" r:id="rId9"/>
    <p:sldId id="264" r:id="rId10"/>
    <p:sldId id="265" r:id="rId11"/>
    <p:sldId id="266" r:id="rId12"/>
    <p:sldId id="267" r:id="rId13"/>
    <p:sldId id="280" r:id="rId14"/>
    <p:sldId id="268" r:id="rId15"/>
    <p:sldId id="270" r:id="rId16"/>
    <p:sldId id="271" r:id="rId17"/>
    <p:sldId id="272" r:id="rId18"/>
    <p:sldId id="273" r:id="rId19"/>
    <p:sldId id="274" r:id="rId20"/>
    <p:sldId id="275" r:id="rId21"/>
    <p:sldId id="278" r:id="rId22"/>
    <p:sldId id="276" r:id="rId23"/>
    <p:sldId id="277" r:id="rId24"/>
    <p:sldId id="279" r:id="rId2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32"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5AEA0112-BB4E-4FD2-AFAD-E1CAC709057A}" type="datetimeFigureOut">
              <a:rPr lang="ar-IQ" smtClean="0"/>
              <a:t>13/10/1442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C31C415-F7FB-402D-BE01-6563F44EB307}" type="slidenum">
              <a:rPr lang="ar-IQ" smtClean="0"/>
              <a:t>‹#›</a:t>
            </a:fld>
            <a:endParaRPr lang="ar-IQ"/>
          </a:p>
        </p:txBody>
      </p:sp>
    </p:spTree>
    <p:extLst>
      <p:ext uri="{BB962C8B-B14F-4D97-AF65-F5344CB8AC3E}">
        <p14:creationId xmlns:p14="http://schemas.microsoft.com/office/powerpoint/2010/main" val="2802072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AEA0112-BB4E-4FD2-AFAD-E1CAC709057A}" type="datetimeFigureOut">
              <a:rPr lang="ar-IQ" smtClean="0"/>
              <a:t>13/10/1442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C31C415-F7FB-402D-BE01-6563F44EB307}" type="slidenum">
              <a:rPr lang="ar-IQ" smtClean="0"/>
              <a:t>‹#›</a:t>
            </a:fld>
            <a:endParaRPr lang="ar-IQ"/>
          </a:p>
        </p:txBody>
      </p:sp>
    </p:spTree>
    <p:extLst>
      <p:ext uri="{BB962C8B-B14F-4D97-AF65-F5344CB8AC3E}">
        <p14:creationId xmlns:p14="http://schemas.microsoft.com/office/powerpoint/2010/main" val="2896363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AEA0112-BB4E-4FD2-AFAD-E1CAC709057A}" type="datetimeFigureOut">
              <a:rPr lang="ar-IQ" smtClean="0"/>
              <a:t>13/10/1442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C31C415-F7FB-402D-BE01-6563F44EB307}" type="slidenum">
              <a:rPr lang="ar-IQ" smtClean="0"/>
              <a:t>‹#›</a:t>
            </a:fld>
            <a:endParaRPr lang="ar-IQ"/>
          </a:p>
        </p:txBody>
      </p:sp>
    </p:spTree>
    <p:extLst>
      <p:ext uri="{BB962C8B-B14F-4D97-AF65-F5344CB8AC3E}">
        <p14:creationId xmlns:p14="http://schemas.microsoft.com/office/powerpoint/2010/main" val="767074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AEA0112-BB4E-4FD2-AFAD-E1CAC709057A}" type="datetimeFigureOut">
              <a:rPr lang="ar-IQ" smtClean="0"/>
              <a:t>13/10/1442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C31C415-F7FB-402D-BE01-6563F44EB307}" type="slidenum">
              <a:rPr lang="ar-IQ" smtClean="0"/>
              <a:t>‹#›</a:t>
            </a:fld>
            <a:endParaRPr lang="ar-IQ"/>
          </a:p>
        </p:txBody>
      </p:sp>
    </p:spTree>
    <p:extLst>
      <p:ext uri="{BB962C8B-B14F-4D97-AF65-F5344CB8AC3E}">
        <p14:creationId xmlns:p14="http://schemas.microsoft.com/office/powerpoint/2010/main" val="266801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AEA0112-BB4E-4FD2-AFAD-E1CAC709057A}" type="datetimeFigureOut">
              <a:rPr lang="ar-IQ" smtClean="0"/>
              <a:t>13/10/1442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C31C415-F7FB-402D-BE01-6563F44EB307}" type="slidenum">
              <a:rPr lang="ar-IQ" smtClean="0"/>
              <a:t>‹#›</a:t>
            </a:fld>
            <a:endParaRPr lang="ar-IQ"/>
          </a:p>
        </p:txBody>
      </p:sp>
    </p:spTree>
    <p:extLst>
      <p:ext uri="{BB962C8B-B14F-4D97-AF65-F5344CB8AC3E}">
        <p14:creationId xmlns:p14="http://schemas.microsoft.com/office/powerpoint/2010/main" val="1340635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5AEA0112-BB4E-4FD2-AFAD-E1CAC709057A}" type="datetimeFigureOut">
              <a:rPr lang="ar-IQ" smtClean="0"/>
              <a:t>13/10/1442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C31C415-F7FB-402D-BE01-6563F44EB307}" type="slidenum">
              <a:rPr lang="ar-IQ" smtClean="0"/>
              <a:t>‹#›</a:t>
            </a:fld>
            <a:endParaRPr lang="ar-IQ"/>
          </a:p>
        </p:txBody>
      </p:sp>
    </p:spTree>
    <p:extLst>
      <p:ext uri="{BB962C8B-B14F-4D97-AF65-F5344CB8AC3E}">
        <p14:creationId xmlns:p14="http://schemas.microsoft.com/office/powerpoint/2010/main" val="1419811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5AEA0112-BB4E-4FD2-AFAD-E1CAC709057A}" type="datetimeFigureOut">
              <a:rPr lang="ar-IQ" smtClean="0"/>
              <a:t>13/10/1442</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6C31C415-F7FB-402D-BE01-6563F44EB307}" type="slidenum">
              <a:rPr lang="ar-IQ" smtClean="0"/>
              <a:t>‹#›</a:t>
            </a:fld>
            <a:endParaRPr lang="ar-IQ"/>
          </a:p>
        </p:txBody>
      </p:sp>
    </p:spTree>
    <p:extLst>
      <p:ext uri="{BB962C8B-B14F-4D97-AF65-F5344CB8AC3E}">
        <p14:creationId xmlns:p14="http://schemas.microsoft.com/office/powerpoint/2010/main" val="3104859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5AEA0112-BB4E-4FD2-AFAD-E1CAC709057A}" type="datetimeFigureOut">
              <a:rPr lang="ar-IQ" smtClean="0"/>
              <a:t>13/10/1442</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6C31C415-F7FB-402D-BE01-6563F44EB307}" type="slidenum">
              <a:rPr lang="ar-IQ" smtClean="0"/>
              <a:t>‹#›</a:t>
            </a:fld>
            <a:endParaRPr lang="ar-IQ"/>
          </a:p>
        </p:txBody>
      </p:sp>
    </p:spTree>
    <p:extLst>
      <p:ext uri="{BB962C8B-B14F-4D97-AF65-F5344CB8AC3E}">
        <p14:creationId xmlns:p14="http://schemas.microsoft.com/office/powerpoint/2010/main" val="316176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AEA0112-BB4E-4FD2-AFAD-E1CAC709057A}" type="datetimeFigureOut">
              <a:rPr lang="ar-IQ" smtClean="0"/>
              <a:t>13/10/1442</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6C31C415-F7FB-402D-BE01-6563F44EB307}" type="slidenum">
              <a:rPr lang="ar-IQ" smtClean="0"/>
              <a:t>‹#›</a:t>
            </a:fld>
            <a:endParaRPr lang="ar-IQ"/>
          </a:p>
        </p:txBody>
      </p:sp>
    </p:spTree>
    <p:extLst>
      <p:ext uri="{BB962C8B-B14F-4D97-AF65-F5344CB8AC3E}">
        <p14:creationId xmlns:p14="http://schemas.microsoft.com/office/powerpoint/2010/main" val="4049159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AEA0112-BB4E-4FD2-AFAD-E1CAC709057A}" type="datetimeFigureOut">
              <a:rPr lang="ar-IQ" smtClean="0"/>
              <a:t>13/10/1442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C31C415-F7FB-402D-BE01-6563F44EB307}" type="slidenum">
              <a:rPr lang="ar-IQ" smtClean="0"/>
              <a:t>‹#›</a:t>
            </a:fld>
            <a:endParaRPr lang="ar-IQ"/>
          </a:p>
        </p:txBody>
      </p:sp>
    </p:spTree>
    <p:extLst>
      <p:ext uri="{BB962C8B-B14F-4D97-AF65-F5344CB8AC3E}">
        <p14:creationId xmlns:p14="http://schemas.microsoft.com/office/powerpoint/2010/main" val="581534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AEA0112-BB4E-4FD2-AFAD-E1CAC709057A}" type="datetimeFigureOut">
              <a:rPr lang="ar-IQ" smtClean="0"/>
              <a:t>13/10/1442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C31C415-F7FB-402D-BE01-6563F44EB307}" type="slidenum">
              <a:rPr lang="ar-IQ" smtClean="0"/>
              <a:t>‹#›</a:t>
            </a:fld>
            <a:endParaRPr lang="ar-IQ"/>
          </a:p>
        </p:txBody>
      </p:sp>
    </p:spTree>
    <p:extLst>
      <p:ext uri="{BB962C8B-B14F-4D97-AF65-F5344CB8AC3E}">
        <p14:creationId xmlns:p14="http://schemas.microsoft.com/office/powerpoint/2010/main" val="1785840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AEA0112-BB4E-4FD2-AFAD-E1CAC709057A}" type="datetimeFigureOut">
              <a:rPr lang="ar-IQ" smtClean="0"/>
              <a:t>13/10/1442</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C31C415-F7FB-402D-BE01-6563F44EB307}" type="slidenum">
              <a:rPr lang="ar-IQ" smtClean="0"/>
              <a:t>‹#›</a:t>
            </a:fld>
            <a:endParaRPr lang="ar-IQ"/>
          </a:p>
        </p:txBody>
      </p:sp>
    </p:spTree>
    <p:extLst>
      <p:ext uri="{BB962C8B-B14F-4D97-AF65-F5344CB8AC3E}">
        <p14:creationId xmlns:p14="http://schemas.microsoft.com/office/powerpoint/2010/main" val="30321339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Autofit/>
          </a:bodyPr>
          <a:lstStyle/>
          <a:p>
            <a:pPr marL="342900" lvl="0" indent="-342900" rtl="0">
              <a:lnSpc>
                <a:spcPct val="115000"/>
              </a:lnSpc>
              <a:spcBef>
                <a:spcPct val="20000"/>
              </a:spcBef>
              <a:spcAft>
                <a:spcPts val="1000"/>
              </a:spcAft>
            </a:pPr>
            <a:r>
              <a:rPr lang="en-US" sz="7200" b="1" dirty="0">
                <a:ln w="18000">
                  <a:solidFill>
                    <a:srgbClr val="FF0000"/>
                  </a:solidFill>
                  <a:prstDash val="solid"/>
                  <a:miter lim="800000"/>
                </a:ln>
                <a:solidFill>
                  <a:srgbClr val="FF0000"/>
                </a:solidFill>
                <a:effectLst>
                  <a:outerShdw blurRad="25500" dist="23000" dir="7020000" algn="tl">
                    <a:srgbClr val="000000">
                      <a:alpha val="50000"/>
                    </a:srgbClr>
                  </a:outerShdw>
                </a:effectLst>
                <a:latin typeface="Times New Roman"/>
                <a:ea typeface="Calibri"/>
                <a:cs typeface="Arial"/>
              </a:rPr>
              <a:t>Lecture : </a:t>
            </a:r>
            <a:r>
              <a:rPr lang="en-US" sz="7200" b="1" dirty="0" err="1">
                <a:ln w="18000">
                  <a:solidFill>
                    <a:srgbClr val="FF0000"/>
                  </a:solidFill>
                  <a:prstDash val="solid"/>
                  <a:miter lim="800000"/>
                </a:ln>
                <a:solidFill>
                  <a:srgbClr val="FF0000"/>
                </a:solidFill>
                <a:effectLst>
                  <a:outerShdw blurRad="25500" dist="23000" dir="7020000" algn="tl">
                    <a:srgbClr val="000000">
                      <a:alpha val="50000"/>
                    </a:srgbClr>
                  </a:outerShdw>
                </a:effectLst>
                <a:latin typeface="Times New Roman"/>
                <a:ea typeface="Calibri"/>
                <a:cs typeface="Arial"/>
              </a:rPr>
              <a:t>Brucella</a:t>
            </a:r>
            <a:r>
              <a:rPr lang="en-US" sz="7200" b="1" dirty="0">
                <a:ln w="18000">
                  <a:solidFill>
                    <a:srgbClr val="FF0000"/>
                  </a:solidFill>
                  <a:prstDash val="solid"/>
                  <a:miter lim="800000"/>
                </a:ln>
                <a:solidFill>
                  <a:srgbClr val="FF0000"/>
                </a:solidFill>
                <a:effectLst>
                  <a:outerShdw blurRad="25500" dist="23000" dir="7020000" algn="tl">
                    <a:srgbClr val="000000">
                      <a:alpha val="50000"/>
                    </a:srgbClr>
                  </a:outerShdw>
                </a:effectLst>
                <a:ea typeface="Calibri"/>
                <a:cs typeface="Arial"/>
              </a:rPr>
              <a:t/>
            </a:r>
            <a:br>
              <a:rPr lang="en-US" sz="7200" b="1" dirty="0">
                <a:ln w="18000">
                  <a:solidFill>
                    <a:srgbClr val="FF0000"/>
                  </a:solidFill>
                  <a:prstDash val="solid"/>
                  <a:miter lim="800000"/>
                </a:ln>
                <a:solidFill>
                  <a:srgbClr val="FF0000"/>
                </a:solidFill>
                <a:effectLst>
                  <a:outerShdw blurRad="25500" dist="23000" dir="7020000" algn="tl">
                    <a:srgbClr val="000000">
                      <a:alpha val="50000"/>
                    </a:srgbClr>
                  </a:outerShdw>
                </a:effectLst>
                <a:ea typeface="Calibri"/>
                <a:cs typeface="Arial"/>
              </a:rPr>
            </a:br>
            <a:endParaRPr lang="ar-IQ" sz="7200" b="1" dirty="0">
              <a:ln w="18000">
                <a:solidFill>
                  <a:srgbClr val="FF0000"/>
                </a:solidFill>
                <a:prstDash val="solid"/>
                <a:miter lim="800000"/>
              </a:ln>
              <a:solidFill>
                <a:srgbClr val="FF0000"/>
              </a:solidFill>
              <a:effectLst>
                <a:outerShdw blurRad="25500" dist="23000" dir="7020000" algn="tl">
                  <a:srgbClr val="000000">
                    <a:alpha val="50000"/>
                  </a:srgbClr>
                </a:outerShdw>
              </a:effectLst>
            </a:endParaRPr>
          </a:p>
        </p:txBody>
      </p:sp>
      <p:sp>
        <p:nvSpPr>
          <p:cNvPr id="3" name="عنوان فرعي 2"/>
          <p:cNvSpPr>
            <a:spLocks noGrp="1"/>
          </p:cNvSpPr>
          <p:nvPr>
            <p:ph type="subTitle" idx="1"/>
          </p:nvPr>
        </p:nvSpPr>
        <p:spPr/>
        <p:txBody>
          <a:bodyPr/>
          <a:lstStyle/>
          <a:p>
            <a:r>
              <a:rPr lang="en-US" dirty="0" smtClean="0"/>
              <a:t>Dr. </a:t>
            </a:r>
            <a:r>
              <a:rPr lang="en-US" dirty="0" err="1" smtClean="0"/>
              <a:t>Faten</a:t>
            </a:r>
            <a:r>
              <a:rPr lang="en-US" dirty="0" smtClean="0"/>
              <a:t> </a:t>
            </a:r>
            <a:r>
              <a:rPr lang="en-US" dirty="0" err="1" smtClean="0"/>
              <a:t>Naeem</a:t>
            </a:r>
            <a:r>
              <a:rPr lang="en-US" dirty="0" smtClean="0"/>
              <a:t> Abbas</a:t>
            </a:r>
            <a:endParaRPr lang="ar-IQ" dirty="0"/>
          </a:p>
        </p:txBody>
      </p:sp>
    </p:spTree>
    <p:extLst>
      <p:ext uri="{BB962C8B-B14F-4D97-AF65-F5344CB8AC3E}">
        <p14:creationId xmlns:p14="http://schemas.microsoft.com/office/powerpoint/2010/main" val="6762300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RESISTANCE&#10;• Brucellae are destroyed&#10;• by heat at 60 °C in 10 minutes&#10;• by 1% phenol in 15 minutes.&#10;• are killed by pasteu..."/>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6" y="260648"/>
            <a:ext cx="8352927" cy="6192688"/>
          </a:xfrm>
          <a:prstGeom prst="rect">
            <a:avLst/>
          </a:prstGeom>
          <a:noFill/>
          <a:ln>
            <a:noFill/>
          </a:ln>
        </p:spPr>
      </p:pic>
    </p:spTree>
    <p:extLst>
      <p:ext uri="{BB962C8B-B14F-4D97-AF65-F5344CB8AC3E}">
        <p14:creationId xmlns:p14="http://schemas.microsoft.com/office/powerpoint/2010/main" val="1625839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lvl="0" algn="justLow" rtl="0">
              <a:lnSpc>
                <a:spcPct val="115000"/>
              </a:lnSpc>
              <a:spcAft>
                <a:spcPts val="1000"/>
              </a:spcAft>
              <a:buFont typeface="Symbol"/>
              <a:buChar char=""/>
            </a:pPr>
            <a:r>
              <a:rPr lang="en-US" dirty="0" smtClean="0">
                <a:effectLst/>
                <a:latin typeface="Times New Roman"/>
                <a:ea typeface="Calibri"/>
                <a:cs typeface="Arial"/>
              </a:rPr>
              <a:t>Sensitive to sunlight, ionizing radiation. </a:t>
            </a:r>
            <a:endParaRPr lang="en-US" sz="2000" dirty="0">
              <a:ea typeface="Calibri"/>
              <a:cs typeface="Arial"/>
            </a:endParaRPr>
          </a:p>
          <a:p>
            <a:pPr lvl="0" algn="justLow" rtl="0">
              <a:lnSpc>
                <a:spcPct val="115000"/>
              </a:lnSpc>
              <a:spcAft>
                <a:spcPts val="1000"/>
              </a:spcAft>
              <a:buFont typeface="Symbol"/>
              <a:buChar char=""/>
            </a:pPr>
            <a:r>
              <a:rPr lang="en-US" dirty="0" smtClean="0">
                <a:effectLst/>
                <a:latin typeface="Times New Roman"/>
                <a:ea typeface="Calibri"/>
                <a:cs typeface="Arial"/>
              </a:rPr>
              <a:t>killed by boiling and pasteurization. </a:t>
            </a:r>
            <a:endParaRPr lang="en-US" sz="2000" dirty="0">
              <a:ea typeface="Calibri"/>
              <a:cs typeface="Arial"/>
            </a:endParaRPr>
          </a:p>
          <a:p>
            <a:pPr lvl="0" algn="justLow" rtl="0">
              <a:lnSpc>
                <a:spcPct val="115000"/>
              </a:lnSpc>
              <a:spcAft>
                <a:spcPts val="1000"/>
              </a:spcAft>
              <a:buFont typeface="Symbol"/>
              <a:buChar char=""/>
            </a:pPr>
            <a:r>
              <a:rPr lang="en-US" dirty="0" smtClean="0">
                <a:effectLst/>
                <a:latin typeface="Times New Roman"/>
                <a:ea typeface="Calibri"/>
                <a:cs typeface="Arial"/>
              </a:rPr>
              <a:t>Resistant to freezing and drying, facilitating airborne transmission to the respiratory tract and conjunctiva.</a:t>
            </a:r>
            <a:endParaRPr lang="en-US" sz="2000" dirty="0">
              <a:ea typeface="Calibri"/>
              <a:cs typeface="Arial"/>
            </a:endParaRPr>
          </a:p>
          <a:p>
            <a:pPr lvl="0" algn="justLow" rtl="0">
              <a:lnSpc>
                <a:spcPct val="115000"/>
              </a:lnSpc>
              <a:spcAft>
                <a:spcPts val="1000"/>
              </a:spcAft>
              <a:buFont typeface="Symbol"/>
              <a:buChar char=""/>
            </a:pPr>
            <a:r>
              <a:rPr lang="en-US" dirty="0" smtClean="0">
                <a:effectLst/>
                <a:latin typeface="Times New Roman"/>
                <a:ea typeface="Calibri"/>
                <a:cs typeface="Arial"/>
              </a:rPr>
              <a:t>Survive up to 2 months in soft cheese.</a:t>
            </a:r>
            <a:endParaRPr lang="en-US" sz="2000" dirty="0">
              <a:ea typeface="Calibri"/>
              <a:cs typeface="Arial"/>
            </a:endParaRPr>
          </a:p>
        </p:txBody>
      </p:sp>
    </p:spTree>
    <p:extLst>
      <p:ext uri="{BB962C8B-B14F-4D97-AF65-F5344CB8AC3E}">
        <p14:creationId xmlns:p14="http://schemas.microsoft.com/office/powerpoint/2010/main" val="41558046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92696"/>
            <a:ext cx="8229600" cy="5433467"/>
          </a:xfrm>
        </p:spPr>
        <p:txBody>
          <a:bodyPr/>
          <a:lstStyle/>
          <a:p>
            <a:pPr marL="0" indent="0" algn="l" rtl="0">
              <a:buNone/>
            </a:pPr>
            <a:r>
              <a:rPr lang="en-US" b="1" dirty="0"/>
              <a:t>Virulence </a:t>
            </a:r>
            <a:r>
              <a:rPr lang="en-US" b="1" dirty="0" smtClean="0"/>
              <a:t>factors</a:t>
            </a:r>
          </a:p>
          <a:p>
            <a:pPr marL="0" indent="0" algn="l" rtl="0">
              <a:buNone/>
            </a:pPr>
            <a:endParaRPr lang="en-US" dirty="0"/>
          </a:p>
          <a:p>
            <a:pPr marL="0" indent="0" algn="l" rtl="0">
              <a:buNone/>
            </a:pPr>
            <a:r>
              <a:rPr lang="en-US" dirty="0"/>
              <a:t>1-adhesins used for adhesion of </a:t>
            </a:r>
            <a:r>
              <a:rPr lang="en-US" dirty="0" err="1"/>
              <a:t>brucella</a:t>
            </a:r>
            <a:r>
              <a:rPr lang="en-US" dirty="0"/>
              <a:t> by epithelial cells</a:t>
            </a:r>
            <a:br>
              <a:rPr lang="en-US" dirty="0"/>
            </a:br>
            <a:r>
              <a:rPr lang="en-US" dirty="0"/>
              <a:t>2- LPS which include lipid A</a:t>
            </a:r>
            <a:br>
              <a:rPr lang="en-US" dirty="0"/>
            </a:br>
            <a:r>
              <a:rPr lang="en-US" dirty="0"/>
              <a:t>3-lipoprotein</a:t>
            </a:r>
            <a:br>
              <a:rPr lang="en-US" dirty="0"/>
            </a:br>
            <a:r>
              <a:rPr lang="en-US" dirty="0"/>
              <a:t>4- type IV secretion system (</a:t>
            </a:r>
            <a:r>
              <a:rPr lang="en-US" dirty="0" err="1"/>
              <a:t>vir</a:t>
            </a:r>
            <a:r>
              <a:rPr lang="en-US" dirty="0"/>
              <a:t> B and </a:t>
            </a:r>
            <a:r>
              <a:rPr lang="en-US" dirty="0" err="1"/>
              <a:t>periplasmic</a:t>
            </a:r>
            <a:r>
              <a:rPr lang="en-US" dirty="0"/>
              <a:t> cyclic beta, 1,2 </a:t>
            </a:r>
            <a:r>
              <a:rPr lang="en-US" dirty="0" err="1"/>
              <a:t>glucans</a:t>
            </a:r>
            <a:r>
              <a:rPr lang="en-US" dirty="0"/>
              <a:t>)</a:t>
            </a:r>
            <a:endParaRPr lang="ar-IQ" dirty="0"/>
          </a:p>
        </p:txBody>
      </p:sp>
    </p:spTree>
    <p:extLst>
      <p:ext uri="{BB962C8B-B14F-4D97-AF65-F5344CB8AC3E}">
        <p14:creationId xmlns:p14="http://schemas.microsoft.com/office/powerpoint/2010/main" val="3408320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928992" cy="6552728"/>
          </a:xfrm>
        </p:spPr>
        <p:txBody>
          <a:bodyPr>
            <a:normAutofit fontScale="70000" lnSpcReduction="20000"/>
          </a:bodyPr>
          <a:lstStyle/>
          <a:p>
            <a:pPr marL="0" indent="0" algn="l">
              <a:lnSpc>
                <a:spcPct val="115000"/>
              </a:lnSpc>
              <a:spcAft>
                <a:spcPts val="1000"/>
              </a:spcAft>
              <a:buNone/>
            </a:pPr>
            <a:r>
              <a:rPr lang="en-US" b="1" dirty="0">
                <a:latin typeface="Times New Roman"/>
                <a:ea typeface="Calibri"/>
                <a:cs typeface="Arial"/>
              </a:rPr>
              <a:t>Pathogenesis:</a:t>
            </a:r>
            <a:endParaRPr lang="en-US" sz="2000" dirty="0">
              <a:ea typeface="Calibri"/>
              <a:cs typeface="Arial"/>
            </a:endParaRPr>
          </a:p>
          <a:p>
            <a:pPr algn="justLow" rtl="0">
              <a:lnSpc>
                <a:spcPct val="115000"/>
              </a:lnSpc>
            </a:pPr>
            <a:r>
              <a:rPr lang="en-US" dirty="0" err="1">
                <a:latin typeface="Times New Roman"/>
                <a:ea typeface="Calibri"/>
                <a:cs typeface="Arial"/>
              </a:rPr>
              <a:t>Brucella</a:t>
            </a:r>
            <a:r>
              <a:rPr lang="en-US" dirty="0">
                <a:latin typeface="Times New Roman"/>
                <a:ea typeface="Calibri"/>
                <a:cs typeface="Arial"/>
              </a:rPr>
              <a:t> organisms, which are small aerobic intracellular </a:t>
            </a:r>
            <a:r>
              <a:rPr lang="en-US" dirty="0" err="1">
                <a:latin typeface="Times New Roman"/>
                <a:ea typeface="Calibri"/>
                <a:cs typeface="Arial"/>
              </a:rPr>
              <a:t>coccobacilli</a:t>
            </a:r>
            <a:r>
              <a:rPr lang="en-US" dirty="0">
                <a:latin typeface="Times New Roman"/>
                <a:ea typeface="Calibri"/>
                <a:cs typeface="Arial"/>
              </a:rPr>
              <a:t>, localize in the reproductive organs of host animals, causing abortions and sterility. They are shed in large numbers in the animal’s urine, milk, placental fluid, and other fluids. Humans are accidental hosts, but brucellosis continues to be a major public health concern worldwide and is the most common zoonotic infection. That characterized by an acute bacteremia phase followed by a chronic stage that may extend over many years and may involve many tissues.</a:t>
            </a:r>
            <a:endParaRPr lang="en-US" sz="2000" dirty="0">
              <a:ea typeface="Calibri"/>
              <a:cs typeface="Arial"/>
            </a:endParaRPr>
          </a:p>
          <a:p>
            <a:pPr marL="0" indent="0" algn="justLow" rtl="0">
              <a:lnSpc>
                <a:spcPct val="115000"/>
              </a:lnSpc>
              <a:spcAft>
                <a:spcPts val="0"/>
              </a:spcAft>
              <a:buNone/>
            </a:pPr>
            <a:r>
              <a:rPr lang="en-US" sz="2400" dirty="0">
                <a:solidFill>
                  <a:srgbClr val="000000"/>
                </a:solidFill>
                <a:latin typeface="Times New Roman"/>
                <a:ea typeface="Times New Roman"/>
                <a:cs typeface="Arial"/>
              </a:rPr>
              <a:t> </a:t>
            </a:r>
            <a:endParaRPr lang="en-US" sz="2000" dirty="0">
              <a:ea typeface="Calibri"/>
              <a:cs typeface="Arial"/>
            </a:endParaRPr>
          </a:p>
          <a:p>
            <a:pPr algn="justLow" rtl="0">
              <a:lnSpc>
                <a:spcPct val="115000"/>
              </a:lnSpc>
              <a:spcAft>
                <a:spcPts val="0"/>
              </a:spcAft>
            </a:pPr>
            <a:r>
              <a:rPr lang="en-US" dirty="0">
                <a:solidFill>
                  <a:srgbClr val="000000"/>
                </a:solidFill>
                <a:latin typeface="Times New Roman"/>
                <a:ea typeface="Times New Roman"/>
                <a:cs typeface="Arial"/>
              </a:rPr>
              <a:t> The common routes of infection in humans are the intestinal tract (ingestion of infected milk), mucous membranes (droplets), and skin (contact with infected tissues of animals). The organisms progress from the portal of entry via lymphatic channels and regional lymph nodes to the thoracic duct and the bloodstream which distributes them to the parenchyma organs. Granulomatous nodules that may develop into abscesses form in lymphatic tissue, liver, spleen, bone marrow, and other parts of the </a:t>
            </a:r>
            <a:r>
              <a:rPr lang="en-US" dirty="0" err="1">
                <a:solidFill>
                  <a:srgbClr val="000000"/>
                </a:solidFill>
                <a:latin typeface="Times New Roman"/>
                <a:ea typeface="Times New Roman"/>
                <a:cs typeface="Arial"/>
              </a:rPr>
              <a:t>reticuloendothelial</a:t>
            </a:r>
            <a:r>
              <a:rPr lang="en-US" dirty="0">
                <a:solidFill>
                  <a:srgbClr val="000000"/>
                </a:solidFill>
                <a:latin typeface="Times New Roman"/>
                <a:ea typeface="Times New Roman"/>
                <a:cs typeface="Arial"/>
              </a:rPr>
              <a:t> system.</a:t>
            </a:r>
            <a:endParaRPr lang="en-US" sz="2000" dirty="0">
              <a:ea typeface="Calibri"/>
              <a:cs typeface="Arial"/>
            </a:endParaRPr>
          </a:p>
          <a:p>
            <a:pPr marL="0" indent="0" algn="justLow" rtl="0">
              <a:lnSpc>
                <a:spcPct val="115000"/>
              </a:lnSpc>
              <a:spcAft>
                <a:spcPts val="0"/>
              </a:spcAft>
              <a:buNone/>
            </a:pPr>
            <a:r>
              <a:rPr lang="en-US" dirty="0">
                <a:latin typeface="Times New Roman"/>
                <a:ea typeface="Times New Roman"/>
                <a:cs typeface="Arial"/>
              </a:rPr>
              <a:t> </a:t>
            </a:r>
            <a:endParaRPr lang="en-US" sz="2000" dirty="0">
              <a:ea typeface="Calibri"/>
              <a:cs typeface="Arial"/>
            </a:endParaRPr>
          </a:p>
          <a:p>
            <a:endParaRPr lang="ar-IQ" dirty="0"/>
          </a:p>
        </p:txBody>
      </p:sp>
    </p:spTree>
    <p:extLst>
      <p:ext uri="{BB962C8B-B14F-4D97-AF65-F5344CB8AC3E}">
        <p14:creationId xmlns:p14="http://schemas.microsoft.com/office/powerpoint/2010/main" val="817566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539553" y="332656"/>
            <a:ext cx="8067418" cy="6340390"/>
          </a:xfrm>
          <a:prstGeom prst="rect">
            <a:avLst/>
          </a:prstGeom>
        </p:spPr>
        <p:txBody>
          <a:bodyPr wrap="square">
            <a:spAutoFit/>
          </a:bodyPr>
          <a:lstStyle/>
          <a:p>
            <a:pPr algn="ctr">
              <a:lnSpc>
                <a:spcPct val="115000"/>
              </a:lnSpc>
              <a:spcAft>
                <a:spcPts val="1000"/>
              </a:spcAft>
            </a:pPr>
            <a:r>
              <a:rPr lang="en-US" sz="1400" b="1" dirty="0" smtClean="0">
                <a:solidFill>
                  <a:srgbClr val="FF0000"/>
                </a:solidFill>
                <a:effectLst/>
                <a:latin typeface="Times New Roman"/>
                <a:ea typeface="Calibri"/>
                <a:cs typeface="Arial"/>
              </a:rPr>
              <a:t>Mechanism of pathogenesis</a:t>
            </a:r>
            <a:endParaRPr lang="en-US" sz="1400" b="1" dirty="0">
              <a:solidFill>
                <a:srgbClr val="FF0000"/>
              </a:solidFill>
              <a:ea typeface="Calibri"/>
              <a:cs typeface="Arial"/>
            </a:endParaRPr>
          </a:p>
          <a:p>
            <a:pPr algn="ctr">
              <a:lnSpc>
                <a:spcPct val="115000"/>
              </a:lnSpc>
              <a:spcAft>
                <a:spcPts val="1000"/>
              </a:spcAft>
            </a:pPr>
            <a:r>
              <a:rPr lang="en-US" sz="1400" b="1" dirty="0" smtClean="0">
                <a:effectLst/>
                <a:latin typeface="Times New Roman"/>
                <a:ea typeface="Calibri"/>
                <a:cs typeface="Arial"/>
              </a:rPr>
              <a:t>Skin , contaminated milk and cheese, Aerosols to the mucosa of nose, mouth &amp; conjunctiva)</a:t>
            </a:r>
            <a:r>
              <a:rPr lang="ar-IQ" sz="1400" b="1" dirty="0">
                <a:ea typeface="Calibri"/>
                <a:cs typeface="Times New Roman"/>
              </a:rPr>
              <a:t>)</a:t>
            </a:r>
            <a:endParaRPr lang="en-US" sz="1400" b="1" dirty="0">
              <a:ea typeface="Calibri"/>
              <a:cs typeface="Arial"/>
            </a:endParaRPr>
          </a:p>
          <a:p>
            <a:pPr algn="ctr">
              <a:lnSpc>
                <a:spcPct val="115000"/>
              </a:lnSpc>
              <a:spcAft>
                <a:spcPts val="1000"/>
              </a:spcAft>
            </a:pPr>
            <a:r>
              <a:rPr lang="ar-IQ" sz="1400" b="1" dirty="0">
                <a:ea typeface="Calibri"/>
                <a:cs typeface="Times New Roman"/>
              </a:rPr>
              <a:t>↓</a:t>
            </a:r>
            <a:endParaRPr lang="en-US" sz="1400" b="1" dirty="0">
              <a:ea typeface="Calibri"/>
              <a:cs typeface="Arial"/>
            </a:endParaRPr>
          </a:p>
          <a:p>
            <a:pPr algn="ctr">
              <a:lnSpc>
                <a:spcPct val="115000"/>
              </a:lnSpc>
              <a:spcAft>
                <a:spcPts val="1000"/>
              </a:spcAft>
            </a:pPr>
            <a:r>
              <a:rPr lang="en-US" sz="1400" b="1" dirty="0" smtClean="0">
                <a:effectLst/>
                <a:latin typeface="Times New Roman"/>
                <a:ea typeface="Calibri"/>
                <a:cs typeface="Arial"/>
              </a:rPr>
              <a:t>Local multiplication</a:t>
            </a:r>
            <a:endParaRPr lang="en-US" sz="1400" b="1" dirty="0">
              <a:ea typeface="Calibri"/>
              <a:cs typeface="Arial"/>
            </a:endParaRPr>
          </a:p>
          <a:p>
            <a:pPr algn="ctr">
              <a:lnSpc>
                <a:spcPct val="115000"/>
              </a:lnSpc>
              <a:spcAft>
                <a:spcPts val="1000"/>
              </a:spcAft>
            </a:pPr>
            <a:r>
              <a:rPr lang="en-US" sz="1400" b="1" dirty="0" smtClean="0">
                <a:effectLst/>
                <a:latin typeface="Times New Roman"/>
                <a:ea typeface="Calibri"/>
                <a:cs typeface="Arial"/>
              </a:rPr>
              <a:t>Slight ulceration of mucosa, PMN phagocytize but </a:t>
            </a:r>
            <a:r>
              <a:rPr lang="en-US" sz="1400" b="1" dirty="0" err="1" smtClean="0">
                <a:effectLst/>
                <a:latin typeface="Times New Roman"/>
                <a:ea typeface="Calibri"/>
                <a:cs typeface="Arial"/>
              </a:rPr>
              <a:t>Brucella</a:t>
            </a:r>
            <a:r>
              <a:rPr lang="en-US" sz="1400" b="1" dirty="0" smtClean="0">
                <a:effectLst/>
                <a:latin typeface="Times New Roman"/>
                <a:ea typeface="Calibri"/>
                <a:cs typeface="Arial"/>
              </a:rPr>
              <a:t> multiply in them</a:t>
            </a:r>
            <a:endParaRPr lang="en-US" sz="1400" b="1" dirty="0">
              <a:ea typeface="Calibri"/>
              <a:cs typeface="Arial"/>
            </a:endParaRPr>
          </a:p>
          <a:p>
            <a:pPr algn="ctr">
              <a:lnSpc>
                <a:spcPct val="115000"/>
              </a:lnSpc>
              <a:spcAft>
                <a:spcPts val="1000"/>
              </a:spcAft>
            </a:pPr>
            <a:r>
              <a:rPr lang="ar-IQ" sz="1400" b="1" dirty="0">
                <a:ea typeface="Calibri"/>
                <a:cs typeface="Times New Roman"/>
              </a:rPr>
              <a:t>↓</a:t>
            </a:r>
            <a:endParaRPr lang="en-US" sz="1400" b="1" dirty="0">
              <a:ea typeface="Calibri"/>
              <a:cs typeface="Arial"/>
            </a:endParaRPr>
          </a:p>
          <a:p>
            <a:pPr algn="ctr">
              <a:lnSpc>
                <a:spcPct val="115000"/>
              </a:lnSpc>
              <a:spcAft>
                <a:spcPts val="1000"/>
              </a:spcAft>
            </a:pPr>
            <a:r>
              <a:rPr lang="en-US" sz="1400" b="1" dirty="0" smtClean="0">
                <a:effectLst/>
                <a:latin typeface="Times New Roman"/>
                <a:ea typeface="Calibri"/>
                <a:cs typeface="Arial"/>
              </a:rPr>
              <a:t>Lymphatic system (local lymph nodes)</a:t>
            </a:r>
            <a:endParaRPr lang="en-US" sz="1400" b="1" dirty="0">
              <a:ea typeface="Calibri"/>
              <a:cs typeface="Arial"/>
            </a:endParaRPr>
          </a:p>
          <a:p>
            <a:pPr algn="ctr">
              <a:lnSpc>
                <a:spcPct val="115000"/>
              </a:lnSpc>
              <a:spcAft>
                <a:spcPts val="1000"/>
              </a:spcAft>
            </a:pPr>
            <a:r>
              <a:rPr lang="ar-IQ" sz="1400" b="1" dirty="0">
                <a:ea typeface="Calibri"/>
                <a:cs typeface="Times New Roman"/>
              </a:rPr>
              <a:t>↓</a:t>
            </a:r>
            <a:endParaRPr lang="en-US" sz="1400" b="1" dirty="0">
              <a:ea typeface="Calibri"/>
              <a:cs typeface="Arial"/>
            </a:endParaRPr>
          </a:p>
          <a:p>
            <a:pPr algn="ctr">
              <a:lnSpc>
                <a:spcPct val="115000"/>
              </a:lnSpc>
              <a:spcAft>
                <a:spcPts val="1000"/>
              </a:spcAft>
            </a:pPr>
            <a:r>
              <a:rPr lang="en-US" sz="1400" b="1" dirty="0" err="1" smtClean="0">
                <a:effectLst/>
                <a:latin typeface="Times New Roman"/>
                <a:ea typeface="Calibri"/>
                <a:cs typeface="Arial"/>
              </a:rPr>
              <a:t>Reticulo</a:t>
            </a:r>
            <a:r>
              <a:rPr lang="en-US" sz="1400" b="1" dirty="0" smtClean="0">
                <a:effectLst/>
                <a:latin typeface="Times New Roman"/>
                <a:ea typeface="Calibri"/>
                <a:cs typeface="Arial"/>
              </a:rPr>
              <a:t>-endothelial system</a:t>
            </a:r>
            <a:endParaRPr lang="en-US" sz="1400" b="1" dirty="0">
              <a:ea typeface="Calibri"/>
              <a:cs typeface="Arial"/>
            </a:endParaRPr>
          </a:p>
          <a:p>
            <a:pPr algn="ctr">
              <a:lnSpc>
                <a:spcPct val="115000"/>
              </a:lnSpc>
              <a:spcAft>
                <a:spcPts val="1000"/>
              </a:spcAft>
            </a:pPr>
            <a:r>
              <a:rPr lang="ar-IQ" sz="1400" b="1" dirty="0">
                <a:ea typeface="Calibri"/>
                <a:cs typeface="Times New Roman"/>
              </a:rPr>
              <a:t>(</a:t>
            </a:r>
            <a:r>
              <a:rPr lang="en-US" sz="1400" b="1" dirty="0" smtClean="0">
                <a:effectLst/>
                <a:latin typeface="Times New Roman"/>
                <a:ea typeface="Calibri"/>
                <a:cs typeface="Arial"/>
              </a:rPr>
              <a:t>Liver, spleen, and bone marrow</a:t>
            </a:r>
            <a:r>
              <a:rPr lang="ar-IQ" sz="1400" b="1" dirty="0">
                <a:ea typeface="Calibri"/>
                <a:cs typeface="Times New Roman"/>
              </a:rPr>
              <a:t>)</a:t>
            </a:r>
            <a:endParaRPr lang="en-US" sz="1400" b="1" dirty="0">
              <a:ea typeface="Calibri"/>
              <a:cs typeface="Arial"/>
            </a:endParaRPr>
          </a:p>
          <a:p>
            <a:pPr algn="ctr">
              <a:lnSpc>
                <a:spcPct val="115000"/>
              </a:lnSpc>
              <a:spcAft>
                <a:spcPts val="1000"/>
              </a:spcAft>
            </a:pPr>
            <a:r>
              <a:rPr lang="ar-IQ" sz="1400" b="1" dirty="0" smtClean="0">
                <a:effectLst/>
                <a:latin typeface="Times New Roman"/>
                <a:ea typeface="Calibri"/>
                <a:cs typeface="Arial"/>
              </a:rPr>
              <a:t>(</a:t>
            </a:r>
            <a:r>
              <a:rPr lang="en-US" sz="1400" b="1" dirty="0" smtClean="0">
                <a:effectLst/>
                <a:latin typeface="Times New Roman"/>
                <a:ea typeface="Calibri"/>
                <a:cs typeface="Arial"/>
              </a:rPr>
              <a:t>chronic inflammation (granulomas → abscesses</a:t>
            </a:r>
            <a:endParaRPr lang="en-US" sz="1400" b="1" dirty="0">
              <a:ea typeface="Calibri"/>
              <a:cs typeface="Arial"/>
            </a:endParaRPr>
          </a:p>
          <a:p>
            <a:pPr algn="ctr">
              <a:lnSpc>
                <a:spcPct val="115000"/>
              </a:lnSpc>
              <a:spcAft>
                <a:spcPts val="1000"/>
              </a:spcAft>
            </a:pPr>
            <a:r>
              <a:rPr lang="ar-IQ" sz="1400" b="1" dirty="0">
                <a:ea typeface="Calibri"/>
                <a:cs typeface="Times New Roman"/>
              </a:rPr>
              <a:t>↓</a:t>
            </a:r>
            <a:endParaRPr lang="en-US" sz="1400" b="1" dirty="0">
              <a:ea typeface="Calibri"/>
              <a:cs typeface="Arial"/>
            </a:endParaRPr>
          </a:p>
          <a:p>
            <a:pPr algn="ctr">
              <a:lnSpc>
                <a:spcPct val="115000"/>
              </a:lnSpc>
              <a:spcAft>
                <a:spcPts val="1000"/>
              </a:spcAft>
            </a:pPr>
            <a:r>
              <a:rPr lang="en-US" sz="1400" b="1" dirty="0" smtClean="0">
                <a:effectLst/>
                <a:latin typeface="Times New Roman"/>
                <a:ea typeface="Calibri"/>
                <a:cs typeface="Arial"/>
              </a:rPr>
              <a:t>Septicemia</a:t>
            </a:r>
            <a:endParaRPr lang="en-US" sz="1400" b="1" dirty="0">
              <a:ea typeface="Calibri"/>
              <a:cs typeface="Arial"/>
            </a:endParaRPr>
          </a:p>
          <a:p>
            <a:pPr algn="ctr">
              <a:lnSpc>
                <a:spcPct val="115000"/>
              </a:lnSpc>
              <a:spcAft>
                <a:spcPts val="1000"/>
              </a:spcAft>
            </a:pPr>
            <a:r>
              <a:rPr lang="ar-IQ" sz="1400" b="1" dirty="0">
                <a:ea typeface="Calibri"/>
                <a:cs typeface="Times New Roman"/>
              </a:rPr>
              <a:t>↓</a:t>
            </a:r>
            <a:endParaRPr lang="en-US" sz="1400" b="1" dirty="0">
              <a:ea typeface="Calibri"/>
              <a:cs typeface="Arial"/>
            </a:endParaRPr>
          </a:p>
          <a:p>
            <a:pPr algn="ctr">
              <a:lnSpc>
                <a:spcPct val="115000"/>
              </a:lnSpc>
              <a:spcAft>
                <a:spcPts val="1000"/>
              </a:spcAft>
            </a:pPr>
            <a:r>
              <a:rPr lang="en-US" sz="1400" b="1" dirty="0" smtClean="0">
                <a:effectLst/>
                <a:latin typeface="Times New Roman"/>
                <a:ea typeface="Calibri"/>
                <a:cs typeface="Arial"/>
              </a:rPr>
              <a:t>Generalized infections</a:t>
            </a:r>
            <a:endParaRPr lang="en-US" sz="1400" b="1" dirty="0">
              <a:ea typeface="Calibri"/>
              <a:cs typeface="Arial"/>
            </a:endParaRPr>
          </a:p>
          <a:p>
            <a:pPr algn="ctr">
              <a:lnSpc>
                <a:spcPct val="115000"/>
              </a:lnSpc>
              <a:spcAft>
                <a:spcPts val="1000"/>
              </a:spcAft>
            </a:pPr>
            <a:r>
              <a:rPr lang="ar-IQ" sz="1400" b="1" dirty="0">
                <a:ea typeface="Calibri"/>
                <a:cs typeface="Times New Roman"/>
              </a:rPr>
              <a:t>(</a:t>
            </a:r>
            <a:r>
              <a:rPr lang="en-US" sz="1400" b="1" dirty="0" smtClean="0">
                <a:effectLst/>
                <a:latin typeface="Times New Roman"/>
                <a:ea typeface="Calibri"/>
                <a:cs typeface="Arial"/>
              </a:rPr>
              <a:t>Meningitis, L-forms in bone marrow</a:t>
            </a:r>
            <a:r>
              <a:rPr lang="ar-IQ" sz="1400" b="1" dirty="0">
                <a:ea typeface="Calibri"/>
                <a:cs typeface="Times New Roman"/>
              </a:rPr>
              <a:t>)</a:t>
            </a:r>
            <a:endParaRPr lang="en-US" sz="1400" b="1" dirty="0">
              <a:ea typeface="Calibri"/>
              <a:cs typeface="Arial"/>
            </a:endParaRPr>
          </a:p>
          <a:p>
            <a:pPr algn="justLow" rtl="0">
              <a:lnSpc>
                <a:spcPct val="115000"/>
              </a:lnSpc>
              <a:spcAft>
                <a:spcPts val="1000"/>
              </a:spcAft>
            </a:pPr>
            <a:r>
              <a:rPr lang="ar-IQ" sz="1400" b="1" dirty="0">
                <a:ea typeface="Calibri"/>
                <a:cs typeface="Times New Roman"/>
              </a:rPr>
              <a:t> </a:t>
            </a:r>
            <a:endParaRPr lang="en-US" sz="1400" b="1" dirty="0">
              <a:ea typeface="Calibri"/>
              <a:cs typeface="Arial"/>
            </a:endParaRPr>
          </a:p>
        </p:txBody>
      </p:sp>
    </p:spTree>
    <p:extLst>
      <p:ext uri="{BB962C8B-B14F-4D97-AF65-F5344CB8AC3E}">
        <p14:creationId xmlns:p14="http://schemas.microsoft.com/office/powerpoint/2010/main" val="3102421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426" y="260648"/>
            <a:ext cx="8881053" cy="6480720"/>
          </a:xfrm>
        </p:spPr>
        <p:txBody>
          <a:bodyPr>
            <a:normAutofit fontScale="77500" lnSpcReduction="20000"/>
          </a:bodyPr>
          <a:lstStyle/>
          <a:p>
            <a:pPr algn="justLow" rtl="0">
              <a:lnSpc>
                <a:spcPct val="115000"/>
              </a:lnSpc>
              <a:spcAft>
                <a:spcPts val="1000"/>
              </a:spcAft>
            </a:pPr>
            <a:r>
              <a:rPr lang="en-US" b="1" dirty="0" smtClean="0">
                <a:effectLst/>
                <a:latin typeface="Times New Roman"/>
                <a:ea typeface="Calibri"/>
                <a:cs typeface="Arial"/>
              </a:rPr>
              <a:t>Clinical Picture of Brucellosis in Cattle</a:t>
            </a:r>
            <a:r>
              <a:rPr lang="en-US" dirty="0" smtClean="0">
                <a:effectLst/>
                <a:latin typeface="Times New Roman"/>
                <a:ea typeface="Calibri"/>
                <a:cs typeface="Arial"/>
              </a:rPr>
              <a:t> </a:t>
            </a:r>
            <a:endParaRPr lang="en-US" sz="2000" dirty="0">
              <a:ea typeface="Calibri"/>
              <a:cs typeface="Arial"/>
            </a:endParaRPr>
          </a:p>
          <a:p>
            <a:pPr algn="justLow" rtl="0">
              <a:lnSpc>
                <a:spcPct val="115000"/>
              </a:lnSpc>
              <a:spcAft>
                <a:spcPts val="1000"/>
              </a:spcAft>
            </a:pPr>
            <a:r>
              <a:rPr lang="en-US" dirty="0" smtClean="0">
                <a:effectLst/>
                <a:latin typeface="Times New Roman"/>
                <a:ea typeface="Calibri"/>
                <a:cs typeface="Arial"/>
              </a:rPr>
              <a:t>Brucellosis is a widespread reproductive disease, commonly causing abortion, death of young ones, stillbirth, retained placenta or birth of weak calves, delayed calving, male infertility, and marked reduction in milk yield </a:t>
            </a:r>
            <a:endParaRPr lang="en-US" sz="2000" dirty="0">
              <a:ea typeface="Calibri"/>
              <a:cs typeface="Arial"/>
            </a:endParaRPr>
          </a:p>
          <a:p>
            <a:pPr algn="justLow" rtl="0">
              <a:lnSpc>
                <a:spcPct val="115000"/>
              </a:lnSpc>
              <a:spcAft>
                <a:spcPts val="1000"/>
              </a:spcAft>
            </a:pPr>
            <a:r>
              <a:rPr lang="en-US" dirty="0" smtClean="0">
                <a:effectLst/>
                <a:latin typeface="Times New Roman"/>
                <a:ea typeface="Calibri"/>
                <a:cs typeface="Arial"/>
              </a:rPr>
              <a:t>In animals, brucellosis symptoms can be varied from severe acute to sub-acute or chronic, depending upon the organ of infection and the type of animal. When a pregnant animal is infected by </a:t>
            </a:r>
            <a:r>
              <a:rPr lang="en-US" dirty="0" err="1" smtClean="0">
                <a:effectLst/>
                <a:latin typeface="Times New Roman"/>
                <a:ea typeface="Calibri"/>
                <a:cs typeface="Arial"/>
              </a:rPr>
              <a:t>Brucella</a:t>
            </a:r>
            <a:r>
              <a:rPr lang="en-US" dirty="0" smtClean="0">
                <a:effectLst/>
                <a:latin typeface="Times New Roman"/>
                <a:ea typeface="Calibri"/>
                <a:cs typeface="Arial"/>
              </a:rPr>
              <a:t>, a visible swelling of the mammary gland to the navel region and bleeding from the vagina is not uncommon, even if the cow does not abort. The enlarged udder size (appearance of the 9th month of a pregnant cow) could be used as an indication for the high stage of the disease, where animals shed bacteria in urine, milk, and vaginal discharges. </a:t>
            </a:r>
            <a:endParaRPr lang="en-US" sz="2000" dirty="0">
              <a:ea typeface="Calibri"/>
              <a:cs typeface="Arial"/>
            </a:endParaRPr>
          </a:p>
          <a:p>
            <a:pPr algn="justLow" rtl="0">
              <a:lnSpc>
                <a:spcPct val="115000"/>
              </a:lnSpc>
              <a:spcAft>
                <a:spcPts val="1000"/>
              </a:spcAft>
            </a:pPr>
            <a:r>
              <a:rPr lang="en-US" dirty="0" smtClean="0">
                <a:effectLst/>
                <a:latin typeface="Times New Roman"/>
                <a:ea typeface="Calibri"/>
                <a:cs typeface="Arial"/>
              </a:rPr>
              <a:t> </a:t>
            </a:r>
            <a:endParaRPr lang="en-US" sz="2000" dirty="0">
              <a:ea typeface="Calibri"/>
              <a:cs typeface="Arial"/>
            </a:endParaRPr>
          </a:p>
        </p:txBody>
      </p:sp>
    </p:spTree>
    <p:extLst>
      <p:ext uri="{BB962C8B-B14F-4D97-AF65-F5344CB8AC3E}">
        <p14:creationId xmlns:p14="http://schemas.microsoft.com/office/powerpoint/2010/main" val="3177087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260648"/>
            <a:ext cx="8784976" cy="6336704"/>
          </a:xfrm>
        </p:spPr>
        <p:txBody>
          <a:bodyPr>
            <a:normAutofit fontScale="92500" lnSpcReduction="20000"/>
          </a:bodyPr>
          <a:lstStyle/>
          <a:p>
            <a:pPr algn="justLow" rtl="0">
              <a:lnSpc>
                <a:spcPct val="115000"/>
              </a:lnSpc>
              <a:spcAft>
                <a:spcPts val="1000"/>
              </a:spcAft>
            </a:pPr>
            <a:r>
              <a:rPr lang="en-US" b="1" dirty="0" smtClean="0">
                <a:effectLst/>
                <a:latin typeface="Times New Roman"/>
                <a:ea typeface="Calibri"/>
                <a:cs typeface="Arial"/>
              </a:rPr>
              <a:t>Human Brucellosis:</a:t>
            </a:r>
            <a:r>
              <a:rPr lang="en-US" dirty="0" smtClean="0">
                <a:effectLst/>
                <a:latin typeface="Times New Roman"/>
                <a:ea typeface="Calibri"/>
                <a:cs typeface="Arial"/>
              </a:rPr>
              <a:t> </a:t>
            </a:r>
            <a:endParaRPr lang="en-US" sz="2000" dirty="0">
              <a:ea typeface="Calibri"/>
              <a:cs typeface="Arial"/>
            </a:endParaRPr>
          </a:p>
          <a:p>
            <a:pPr algn="justLow" rtl="0">
              <a:lnSpc>
                <a:spcPct val="115000"/>
              </a:lnSpc>
              <a:spcAft>
                <a:spcPts val="1000"/>
              </a:spcAft>
            </a:pPr>
            <a:r>
              <a:rPr lang="en-US" dirty="0" smtClean="0">
                <a:effectLst/>
                <a:latin typeface="Times New Roman"/>
                <a:ea typeface="Calibri"/>
                <a:cs typeface="Arial"/>
              </a:rPr>
              <a:t>The usual incubation period of one to four weeks can be extended up to several months </a:t>
            </a:r>
          </a:p>
          <a:p>
            <a:pPr algn="justLow" rtl="0">
              <a:lnSpc>
                <a:spcPct val="115000"/>
              </a:lnSpc>
              <a:spcAft>
                <a:spcPts val="1000"/>
              </a:spcAft>
            </a:pPr>
            <a:r>
              <a:rPr lang="en-US" dirty="0" smtClean="0">
                <a:effectLst/>
                <a:latin typeface="Times New Roman"/>
                <a:ea typeface="Calibri"/>
                <a:cs typeface="Arial"/>
              </a:rPr>
              <a:t>Fever is one of the most common symptoms </a:t>
            </a:r>
          </a:p>
          <a:p>
            <a:pPr algn="justLow" rtl="0">
              <a:lnSpc>
                <a:spcPct val="115000"/>
              </a:lnSpc>
              <a:spcAft>
                <a:spcPts val="1000"/>
              </a:spcAft>
            </a:pPr>
            <a:r>
              <a:rPr lang="en-US" dirty="0" smtClean="0">
                <a:effectLst/>
                <a:latin typeface="Times New Roman"/>
                <a:ea typeface="Calibri"/>
                <a:cs typeface="Arial"/>
              </a:rPr>
              <a:t>Brucellosis also increases the risk of spontaneous abortion, premature delivery, miscarriage, and intrauterine infection with fetal death in humans as well, </a:t>
            </a:r>
          </a:p>
          <a:p>
            <a:pPr algn="justLow" rtl="0">
              <a:lnSpc>
                <a:spcPct val="115000"/>
              </a:lnSpc>
              <a:spcAft>
                <a:spcPts val="1000"/>
              </a:spcAft>
            </a:pPr>
            <a:r>
              <a:rPr lang="en-US" dirty="0" smtClean="0">
                <a:effectLst/>
                <a:latin typeface="Times New Roman"/>
                <a:ea typeface="Calibri"/>
                <a:cs typeface="Arial"/>
              </a:rPr>
              <a:t>In humans, brucellosis is not confined to the reproductive system, but is also known to cause </a:t>
            </a:r>
            <a:r>
              <a:rPr lang="en-US" dirty="0" err="1" smtClean="0">
                <a:effectLst/>
                <a:latin typeface="Times New Roman"/>
                <a:ea typeface="Calibri"/>
                <a:cs typeface="Arial"/>
              </a:rPr>
              <a:t>neurobrucellosis</a:t>
            </a:r>
            <a:r>
              <a:rPr lang="en-US" dirty="0" smtClean="0">
                <a:effectLst/>
                <a:latin typeface="Times New Roman"/>
                <a:ea typeface="Calibri"/>
                <a:cs typeface="Arial"/>
              </a:rPr>
              <a:t> </a:t>
            </a:r>
          </a:p>
          <a:p>
            <a:endParaRPr lang="ar-IQ" dirty="0"/>
          </a:p>
        </p:txBody>
      </p:sp>
    </p:spTree>
    <p:extLst>
      <p:ext uri="{BB962C8B-B14F-4D97-AF65-F5344CB8AC3E}">
        <p14:creationId xmlns:p14="http://schemas.microsoft.com/office/powerpoint/2010/main" val="17971368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PORTALS OF ENTRY&#10;1. Oral entry :&#10; Ingestion of contaminated animal&#10;products (often raw milk or its derivatives).&#10; contac..."/>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60" y="332656"/>
            <a:ext cx="8208912" cy="6336704"/>
          </a:xfrm>
          <a:prstGeom prst="rect">
            <a:avLst/>
          </a:prstGeom>
          <a:noFill/>
          <a:ln>
            <a:noFill/>
          </a:ln>
        </p:spPr>
      </p:pic>
    </p:spTree>
    <p:extLst>
      <p:ext uri="{BB962C8B-B14F-4D97-AF65-F5344CB8AC3E}">
        <p14:creationId xmlns:p14="http://schemas.microsoft.com/office/powerpoint/2010/main" val="1520136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PATHOGENESIS&#10;• Human infection may be of three types:&#10;• 1. Latent infection: with only serological but&#10;no clinical evidenc..."/>
          <p:cNvPicPr>
            <a:picLocks noGrp="1"/>
          </p:cNvPicPr>
          <p:nvPr>
            <p:ph idx="1"/>
          </p:nvPr>
        </p:nvPicPr>
        <p:blipFill rotWithShape="1">
          <a:blip r:embed="rId2">
            <a:extLst>
              <a:ext uri="{28A0092B-C50C-407E-A947-70E740481C1C}">
                <a14:useLocalDpi xmlns:a14="http://schemas.microsoft.com/office/drawing/2010/main" val="0"/>
              </a:ext>
            </a:extLst>
          </a:blip>
          <a:srcRect t="2822" b="30094"/>
          <a:stretch/>
        </p:blipFill>
        <p:spPr bwMode="auto">
          <a:xfrm>
            <a:off x="755576" y="620688"/>
            <a:ext cx="3744415" cy="5544616"/>
          </a:xfrm>
          <a:prstGeom prst="rect">
            <a:avLst/>
          </a:prstGeom>
          <a:noFill/>
          <a:ln>
            <a:noFill/>
          </a:ln>
          <a:extLst>
            <a:ext uri="{53640926-AAD7-44D8-BBD7-CCE9431645EC}">
              <a14:shadowObscured xmlns:a14="http://schemas.microsoft.com/office/drawing/2010/main"/>
            </a:ext>
          </a:extLst>
        </p:spPr>
      </p:pic>
      <p:sp>
        <p:nvSpPr>
          <p:cNvPr id="5" name="مستطيل 4"/>
          <p:cNvSpPr/>
          <p:nvPr/>
        </p:nvSpPr>
        <p:spPr>
          <a:xfrm>
            <a:off x="4644008" y="3284984"/>
            <a:ext cx="3779912" cy="2728952"/>
          </a:xfrm>
          <a:prstGeom prst="rect">
            <a:avLst/>
          </a:prstGeom>
        </p:spPr>
        <p:txBody>
          <a:bodyPr wrap="square">
            <a:spAutoFit/>
          </a:bodyPr>
          <a:lstStyle/>
          <a:p>
            <a:pPr algn="justLow" rtl="0">
              <a:lnSpc>
                <a:spcPct val="115000"/>
              </a:lnSpc>
              <a:spcAft>
                <a:spcPts val="1000"/>
              </a:spcAft>
            </a:pPr>
            <a:r>
              <a:rPr lang="en-US" dirty="0" smtClean="0">
                <a:effectLst/>
                <a:latin typeface="Times New Roman"/>
                <a:ea typeface="Calibri"/>
                <a:cs typeface="Arial"/>
              </a:rPr>
              <a:t>The disease may be</a:t>
            </a:r>
            <a:endParaRPr lang="en-US" sz="1200" dirty="0">
              <a:ea typeface="Calibri"/>
              <a:cs typeface="Arial"/>
            </a:endParaRPr>
          </a:p>
          <a:p>
            <a:pPr marL="342900" lvl="0" indent="-342900" algn="justLow" rtl="0">
              <a:lnSpc>
                <a:spcPct val="115000"/>
              </a:lnSpc>
              <a:spcAft>
                <a:spcPts val="1000"/>
              </a:spcAft>
              <a:buFont typeface="Symbol"/>
              <a:buChar char=""/>
            </a:pPr>
            <a:r>
              <a:rPr lang="en-US" dirty="0" smtClean="0">
                <a:effectLst/>
                <a:latin typeface="Times New Roman"/>
                <a:ea typeface="Calibri"/>
                <a:cs typeface="Arial"/>
              </a:rPr>
              <a:t>Asymptomatic.</a:t>
            </a:r>
            <a:endParaRPr lang="en-US" sz="1200" dirty="0">
              <a:ea typeface="Calibri"/>
              <a:cs typeface="Arial"/>
            </a:endParaRPr>
          </a:p>
          <a:p>
            <a:pPr marL="342900" lvl="0" indent="-342900" algn="justLow" rtl="0">
              <a:lnSpc>
                <a:spcPct val="115000"/>
              </a:lnSpc>
              <a:spcAft>
                <a:spcPts val="1000"/>
              </a:spcAft>
              <a:buFont typeface="Symbol"/>
              <a:buChar char=""/>
            </a:pPr>
            <a:r>
              <a:rPr lang="en-US" dirty="0" smtClean="0">
                <a:effectLst/>
                <a:latin typeface="Times New Roman"/>
                <a:ea typeface="Calibri"/>
                <a:cs typeface="Arial"/>
              </a:rPr>
              <a:t>Acute (&lt; 2 months)</a:t>
            </a:r>
            <a:endParaRPr lang="en-US" sz="1200" dirty="0">
              <a:ea typeface="Calibri"/>
              <a:cs typeface="Arial"/>
            </a:endParaRPr>
          </a:p>
          <a:p>
            <a:pPr marL="342900" lvl="0" indent="-342900" algn="justLow" rtl="0">
              <a:lnSpc>
                <a:spcPct val="115000"/>
              </a:lnSpc>
              <a:spcAft>
                <a:spcPts val="1000"/>
              </a:spcAft>
              <a:buFont typeface="Symbol"/>
              <a:buChar char=""/>
            </a:pPr>
            <a:r>
              <a:rPr lang="en-US" dirty="0" smtClean="0">
                <a:effectLst/>
                <a:latin typeface="Times New Roman"/>
                <a:ea typeface="Calibri"/>
                <a:cs typeface="Arial"/>
              </a:rPr>
              <a:t>Sub acute (2-12 months)</a:t>
            </a:r>
            <a:endParaRPr lang="en-US" sz="1200" dirty="0">
              <a:ea typeface="Calibri"/>
              <a:cs typeface="Arial"/>
            </a:endParaRPr>
          </a:p>
          <a:p>
            <a:pPr marL="342900" lvl="0" indent="-342900" algn="justLow" rtl="0">
              <a:lnSpc>
                <a:spcPct val="115000"/>
              </a:lnSpc>
              <a:spcAft>
                <a:spcPts val="1000"/>
              </a:spcAft>
              <a:buFont typeface="Symbol"/>
              <a:buChar char=""/>
            </a:pPr>
            <a:r>
              <a:rPr lang="en-US" dirty="0" smtClean="0">
                <a:effectLst/>
                <a:latin typeface="Times New Roman"/>
                <a:ea typeface="Calibri"/>
                <a:cs typeface="Arial"/>
              </a:rPr>
              <a:t>Chronic (&gt; 1 year) incapacitating disease with severe complications.</a:t>
            </a:r>
            <a:br>
              <a:rPr lang="en-US" dirty="0" smtClean="0">
                <a:effectLst/>
                <a:latin typeface="Times New Roman"/>
                <a:ea typeface="Calibri"/>
                <a:cs typeface="Arial"/>
              </a:rPr>
            </a:br>
            <a:endParaRPr lang="en-US" sz="1200" dirty="0">
              <a:ea typeface="Calibri"/>
              <a:cs typeface="Arial"/>
            </a:endParaRPr>
          </a:p>
        </p:txBody>
      </p:sp>
    </p:spTree>
    <p:extLst>
      <p:ext uri="{BB962C8B-B14F-4D97-AF65-F5344CB8AC3E}">
        <p14:creationId xmlns:p14="http://schemas.microsoft.com/office/powerpoint/2010/main" val="24953317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CLINICAL MANIFESTATIONS&#10;• Fever&#10;• Night sweats&#10;• Malaise&#10;• Anorexia&#10;• Arthralgia&#10;• Fatigue&#10;• Weight loss&#10;• Depression.&#10; "/>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57841" y="476672"/>
            <a:ext cx="6028318" cy="5649491"/>
          </a:xfrm>
          <a:prstGeom prst="rect">
            <a:avLst/>
          </a:prstGeom>
          <a:noFill/>
          <a:ln>
            <a:noFill/>
          </a:ln>
        </p:spPr>
      </p:pic>
    </p:spTree>
    <p:extLst>
      <p:ext uri="{BB962C8B-B14F-4D97-AF65-F5344CB8AC3E}">
        <p14:creationId xmlns:p14="http://schemas.microsoft.com/office/powerpoint/2010/main" val="2025451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260648"/>
            <a:ext cx="8658544" cy="6408712"/>
          </a:xfrm>
        </p:spPr>
        <p:txBody>
          <a:bodyPr>
            <a:normAutofit fontScale="85000" lnSpcReduction="10000"/>
          </a:bodyPr>
          <a:lstStyle/>
          <a:p>
            <a:pPr algn="justLow" rtl="0">
              <a:lnSpc>
                <a:spcPct val="115000"/>
              </a:lnSpc>
              <a:spcAft>
                <a:spcPts val="1000"/>
              </a:spcAft>
            </a:pPr>
            <a:r>
              <a:rPr lang="en-US" sz="3200" dirty="0" smtClean="0">
                <a:latin typeface="Times New Roman"/>
                <a:ea typeface="Calibri"/>
                <a:cs typeface="Arial"/>
              </a:rPr>
              <a:t>Bacteria </a:t>
            </a:r>
            <a:r>
              <a:rPr lang="en-US" sz="3200" dirty="0">
                <a:latin typeface="Times New Roman"/>
                <a:ea typeface="Calibri"/>
                <a:cs typeface="Arial"/>
              </a:rPr>
              <a:t>of  </a:t>
            </a:r>
            <a:r>
              <a:rPr lang="en-US" sz="3200" i="1" dirty="0" err="1">
                <a:latin typeface="Times New Roman"/>
                <a:ea typeface="Calibri"/>
                <a:cs typeface="Arial"/>
              </a:rPr>
              <a:t>Brucella</a:t>
            </a:r>
            <a:r>
              <a:rPr lang="en-US" sz="3200" dirty="0">
                <a:latin typeface="Times New Roman"/>
                <a:ea typeface="Calibri"/>
                <a:cs typeface="Arial"/>
              </a:rPr>
              <a:t> cause disease primarily in domestic, feral and some wild animals and most are also pathogenic for humans.</a:t>
            </a:r>
            <a:endParaRPr lang="en-US" sz="2000" dirty="0">
              <a:latin typeface="Calibri"/>
              <a:ea typeface="Calibri"/>
              <a:cs typeface="Arial"/>
            </a:endParaRPr>
          </a:p>
          <a:p>
            <a:pPr algn="justLow" rtl="0"/>
            <a:r>
              <a:rPr lang="en-US" sz="3200" dirty="0">
                <a:latin typeface="Times New Roman"/>
                <a:ea typeface="Calibri"/>
              </a:rPr>
              <a:t>Brucellosis is thought to have been identified in the late Roman date, </a:t>
            </a:r>
            <a:r>
              <a:rPr lang="en-US" dirty="0">
                <a:latin typeface="Times New Roman"/>
                <a:ea typeface="Calibri"/>
              </a:rPr>
              <a:t>named because of its similarity to the organism </a:t>
            </a:r>
            <a:r>
              <a:rPr lang="en-US" dirty="0" err="1">
                <a:latin typeface="Times New Roman"/>
                <a:ea typeface="Calibri"/>
              </a:rPr>
              <a:t>Brucellae</a:t>
            </a:r>
            <a:r>
              <a:rPr lang="en-US" dirty="0">
                <a:latin typeface="Times New Roman"/>
                <a:ea typeface="Calibri"/>
              </a:rPr>
              <a:t> (later called </a:t>
            </a:r>
            <a:r>
              <a:rPr lang="en-US" dirty="0" err="1">
                <a:latin typeface="Times New Roman"/>
                <a:ea typeface="Calibri"/>
              </a:rPr>
              <a:t>Brucella</a:t>
            </a:r>
            <a:r>
              <a:rPr lang="en-US" dirty="0">
                <a:latin typeface="Times New Roman"/>
                <a:ea typeface="Calibri"/>
              </a:rPr>
              <a:t>) from carbonized cheese</a:t>
            </a:r>
            <a:endParaRPr lang="en-US" sz="3200" dirty="0" smtClean="0">
              <a:latin typeface="Times New Roman"/>
              <a:ea typeface="Calibri"/>
            </a:endParaRPr>
          </a:p>
          <a:p>
            <a:pPr algn="justLow" rtl="0"/>
            <a:r>
              <a:rPr lang="en-US" sz="3200" dirty="0" smtClean="0">
                <a:latin typeface="Times New Roman"/>
                <a:ea typeface="Calibri"/>
              </a:rPr>
              <a:t>Brucellosis </a:t>
            </a:r>
            <a:r>
              <a:rPr lang="en-US" sz="3200" dirty="0">
                <a:latin typeface="Times New Roman"/>
                <a:ea typeface="Calibri"/>
              </a:rPr>
              <a:t>has been associated with military campaigns, predominantly in the Mediterranean region. </a:t>
            </a:r>
            <a:endParaRPr lang="en-US" sz="3200" dirty="0" smtClean="0">
              <a:latin typeface="Times New Roman"/>
              <a:ea typeface="Calibri"/>
            </a:endParaRPr>
          </a:p>
          <a:p>
            <a:pPr algn="justLow" rtl="0"/>
            <a:r>
              <a:rPr lang="en-US" sz="3200" dirty="0" smtClean="0">
                <a:latin typeface="Times New Roman"/>
                <a:ea typeface="Calibri"/>
              </a:rPr>
              <a:t>The </a:t>
            </a:r>
            <a:r>
              <a:rPr lang="en-US" sz="3200" dirty="0">
                <a:latin typeface="Times New Roman"/>
                <a:ea typeface="Calibri"/>
              </a:rPr>
              <a:t>disease was first expounded by Sir David Bruce (1855-1931) British Army physician and microbiologist who discovered Micrococcus melitensis 1887, while working in Malta; hence the name ‘Malta fever’ is occasionally used for typical fever conditions caused by </a:t>
            </a:r>
            <a:r>
              <a:rPr lang="en-US" sz="3200" dirty="0" err="1">
                <a:latin typeface="Times New Roman"/>
                <a:ea typeface="Calibri"/>
              </a:rPr>
              <a:t>Brucella</a:t>
            </a:r>
            <a:r>
              <a:rPr lang="en-US" sz="3200" dirty="0">
                <a:latin typeface="Times New Roman"/>
                <a:ea typeface="Calibri"/>
              </a:rPr>
              <a:t>.</a:t>
            </a:r>
            <a:endParaRPr lang="ar-IQ" dirty="0"/>
          </a:p>
        </p:txBody>
      </p:sp>
    </p:spTree>
    <p:extLst>
      <p:ext uri="{BB962C8B-B14F-4D97-AF65-F5344CB8AC3E}">
        <p14:creationId xmlns:p14="http://schemas.microsoft.com/office/powerpoint/2010/main" val="39967015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6120680"/>
          </a:xfrm>
        </p:spPr>
        <p:txBody>
          <a:bodyPr>
            <a:normAutofit fontScale="70000" lnSpcReduction="20000"/>
          </a:bodyPr>
          <a:lstStyle/>
          <a:p>
            <a:pPr marL="0" indent="0" algn="l">
              <a:lnSpc>
                <a:spcPct val="115000"/>
              </a:lnSpc>
              <a:spcAft>
                <a:spcPts val="1000"/>
              </a:spcAft>
              <a:buNone/>
            </a:pPr>
            <a:r>
              <a:rPr lang="en-US" b="1" dirty="0" smtClean="0">
                <a:effectLst/>
                <a:latin typeface="Times New Roman"/>
                <a:ea typeface="Calibri"/>
                <a:cs typeface="Arial"/>
              </a:rPr>
              <a:t>Diagnosis of Brucellosis </a:t>
            </a:r>
            <a:endParaRPr lang="en-US" sz="2000" dirty="0">
              <a:ea typeface="Calibri"/>
              <a:cs typeface="Arial"/>
            </a:endParaRPr>
          </a:p>
          <a:p>
            <a:pPr marL="0" indent="0" algn="l">
              <a:lnSpc>
                <a:spcPct val="115000"/>
              </a:lnSpc>
              <a:spcAft>
                <a:spcPts val="1000"/>
              </a:spcAft>
              <a:buNone/>
            </a:pPr>
            <a:r>
              <a:rPr lang="en-US" dirty="0" smtClean="0">
                <a:effectLst/>
                <a:latin typeface="Times New Roman"/>
                <a:ea typeface="Calibri"/>
                <a:cs typeface="Arial"/>
              </a:rPr>
              <a:t>Tools for diagnosis of brucellosis include </a:t>
            </a:r>
            <a:r>
              <a:rPr lang="en-US" b="1" dirty="0" smtClean="0">
                <a:effectLst/>
                <a:latin typeface="Times New Roman"/>
                <a:ea typeface="Calibri"/>
                <a:cs typeface="Arial"/>
              </a:rPr>
              <a:t>culture, serology, and polymerase chain reaction (PCR) </a:t>
            </a:r>
            <a:r>
              <a:rPr lang="en-US" dirty="0" smtClean="0">
                <a:effectLst/>
                <a:latin typeface="Times New Roman"/>
                <a:ea typeface="Calibri"/>
                <a:cs typeface="Arial"/>
              </a:rPr>
              <a:t>.</a:t>
            </a:r>
            <a:endParaRPr lang="en-US" sz="2000" dirty="0">
              <a:ea typeface="Calibri"/>
              <a:cs typeface="Arial"/>
            </a:endParaRPr>
          </a:p>
          <a:p>
            <a:pPr marL="0" lvl="0" indent="0" algn="justLow" rtl="0">
              <a:lnSpc>
                <a:spcPct val="115000"/>
              </a:lnSpc>
              <a:spcAft>
                <a:spcPts val="1000"/>
              </a:spcAft>
              <a:buNone/>
            </a:pPr>
            <a:r>
              <a:rPr lang="en-US" b="1" dirty="0" smtClean="0">
                <a:effectLst/>
                <a:latin typeface="Times New Roman"/>
                <a:ea typeface="Calibri"/>
                <a:cs typeface="Arial"/>
              </a:rPr>
              <a:t>Culture:</a:t>
            </a:r>
            <a:r>
              <a:rPr lang="en-US" dirty="0" smtClean="0">
                <a:effectLst/>
                <a:latin typeface="Times New Roman"/>
                <a:ea typeface="Calibri"/>
                <a:cs typeface="Arial"/>
              </a:rPr>
              <a:t> Definitive diagnosis depends on the isolation of </a:t>
            </a:r>
            <a:r>
              <a:rPr lang="en-US" dirty="0" err="1" smtClean="0">
                <a:effectLst/>
                <a:latin typeface="Times New Roman"/>
                <a:ea typeface="Calibri"/>
                <a:cs typeface="Arial"/>
              </a:rPr>
              <a:t>brucellae</a:t>
            </a:r>
            <a:r>
              <a:rPr lang="en-US" dirty="0" smtClean="0">
                <a:effectLst/>
                <a:latin typeface="Times New Roman"/>
                <a:ea typeface="Calibri"/>
                <a:cs typeface="Arial"/>
              </a:rPr>
              <a:t> from blood, CSF, BM, or joint fluid or from a tissue aspirate or biopsy sample, usually successful in 50–70%.</a:t>
            </a:r>
            <a:endParaRPr lang="en-US" sz="2000" dirty="0">
              <a:ea typeface="Calibri"/>
              <a:cs typeface="Arial"/>
            </a:endParaRPr>
          </a:p>
          <a:p>
            <a:pPr marL="0" lvl="0" indent="0" algn="justLow" rtl="0">
              <a:lnSpc>
                <a:spcPct val="115000"/>
              </a:lnSpc>
              <a:spcAft>
                <a:spcPts val="1000"/>
              </a:spcAft>
              <a:buNone/>
            </a:pPr>
            <a:r>
              <a:rPr lang="en-US" dirty="0" smtClean="0">
                <a:effectLst/>
                <a:latin typeface="Times New Roman"/>
                <a:ea typeface="Calibri"/>
                <a:cs typeface="Arial"/>
              </a:rPr>
              <a:t>Blood cultures are positive in 75–80% for melitensis and 50% of those caused by B. </a:t>
            </a:r>
            <a:r>
              <a:rPr lang="en-US" dirty="0" err="1" smtClean="0">
                <a:effectLst/>
                <a:latin typeface="Times New Roman"/>
                <a:ea typeface="Calibri"/>
                <a:cs typeface="Arial"/>
              </a:rPr>
              <a:t>abortus</a:t>
            </a:r>
            <a:r>
              <a:rPr lang="en-US" dirty="0" smtClean="0">
                <a:effectLst/>
                <a:latin typeface="Times New Roman"/>
                <a:ea typeface="Calibri"/>
                <a:cs typeface="Arial"/>
              </a:rPr>
              <a:t>.</a:t>
            </a:r>
            <a:endParaRPr lang="en-US" sz="2000" dirty="0">
              <a:ea typeface="Calibri"/>
              <a:cs typeface="Arial"/>
            </a:endParaRPr>
          </a:p>
          <a:p>
            <a:pPr marL="0" lvl="0" indent="0" algn="justLow" rtl="0">
              <a:lnSpc>
                <a:spcPct val="115000"/>
              </a:lnSpc>
              <a:spcAft>
                <a:spcPts val="1000"/>
              </a:spcAft>
              <a:buNone/>
            </a:pPr>
            <a:r>
              <a:rPr lang="en-US" dirty="0" smtClean="0">
                <a:effectLst/>
                <a:latin typeface="Times New Roman"/>
                <a:ea typeface="Calibri"/>
                <a:cs typeface="Arial"/>
              </a:rPr>
              <a:t>Bone marrow culture should not be used routinely but may increase the diagnostic yield, particularly if antibiotics have been given before specimens are taken. </a:t>
            </a:r>
            <a:endParaRPr lang="en-US" sz="2000" dirty="0">
              <a:ea typeface="Calibri"/>
              <a:cs typeface="Arial"/>
            </a:endParaRPr>
          </a:p>
          <a:p>
            <a:pPr marL="0" lvl="0" indent="0" algn="justLow" rtl="0">
              <a:lnSpc>
                <a:spcPct val="115000"/>
              </a:lnSpc>
              <a:spcAft>
                <a:spcPts val="1000"/>
              </a:spcAft>
              <a:buNone/>
            </a:pPr>
            <a:r>
              <a:rPr lang="en-US" dirty="0" smtClean="0">
                <a:effectLst/>
                <a:latin typeface="Times New Roman"/>
                <a:ea typeface="Calibri"/>
                <a:cs typeface="Arial"/>
              </a:rPr>
              <a:t>CSF culture in </a:t>
            </a:r>
            <a:r>
              <a:rPr lang="en-US" dirty="0" err="1" smtClean="0">
                <a:effectLst/>
                <a:latin typeface="Times New Roman"/>
                <a:ea typeface="Calibri"/>
                <a:cs typeface="Arial"/>
              </a:rPr>
              <a:t>neurobrucellosis</a:t>
            </a:r>
            <a:r>
              <a:rPr lang="en-US" dirty="0" smtClean="0">
                <a:effectLst/>
                <a:latin typeface="Times New Roman"/>
                <a:ea typeface="Calibri"/>
                <a:cs typeface="Arial"/>
              </a:rPr>
              <a:t> is positive in about 30%.The laboratory should be alerted to a suspected diagnosis of brucellosis.</a:t>
            </a:r>
            <a:endParaRPr lang="en-US" sz="2000" dirty="0">
              <a:ea typeface="Calibri"/>
              <a:cs typeface="Arial"/>
            </a:endParaRPr>
          </a:p>
          <a:p>
            <a:pPr marL="0" indent="0">
              <a:buNone/>
            </a:pPr>
            <a:endParaRPr lang="ar-IQ" dirty="0"/>
          </a:p>
        </p:txBody>
      </p:sp>
    </p:spTree>
    <p:extLst>
      <p:ext uri="{BB962C8B-B14F-4D97-AF65-F5344CB8AC3E}">
        <p14:creationId xmlns:p14="http://schemas.microsoft.com/office/powerpoint/2010/main" val="21125197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577483"/>
          </a:xfrm>
        </p:spPr>
        <p:txBody>
          <a:bodyPr>
            <a:normAutofit/>
          </a:bodyPr>
          <a:lstStyle/>
          <a:p>
            <a:pPr lvl="0" algn="justLow" rtl="0">
              <a:lnSpc>
                <a:spcPct val="115000"/>
              </a:lnSpc>
              <a:spcAft>
                <a:spcPts val="1000"/>
              </a:spcAft>
              <a:buFont typeface="Wingdings"/>
              <a:buChar char=""/>
            </a:pPr>
            <a:r>
              <a:rPr lang="en-US" sz="2400" b="1" dirty="0">
                <a:solidFill>
                  <a:prstClr val="black"/>
                </a:solidFill>
                <a:latin typeface="Times New Roman"/>
                <a:ea typeface="Calibri"/>
                <a:cs typeface="Arial"/>
              </a:rPr>
              <a:t>Serology : </a:t>
            </a:r>
            <a:r>
              <a:rPr lang="en-US" sz="2400" dirty="0">
                <a:solidFill>
                  <a:prstClr val="black"/>
                </a:solidFill>
                <a:latin typeface="Times New Roman"/>
                <a:ea typeface="Calibri"/>
                <a:cs typeface="Arial"/>
              </a:rPr>
              <a:t>May also aid diagnosis.</a:t>
            </a:r>
            <a:endParaRPr lang="en-US" sz="2400" dirty="0">
              <a:solidFill>
                <a:prstClr val="black"/>
              </a:solidFill>
              <a:ea typeface="Calibri"/>
              <a:cs typeface="Arial"/>
            </a:endParaRPr>
          </a:p>
          <a:p>
            <a:pPr lvl="0" algn="justLow" rtl="0">
              <a:lnSpc>
                <a:spcPct val="115000"/>
              </a:lnSpc>
              <a:spcAft>
                <a:spcPts val="1000"/>
              </a:spcAft>
              <a:buFont typeface="Symbol"/>
              <a:buChar char=""/>
            </a:pPr>
            <a:r>
              <a:rPr lang="en-US" sz="2400" dirty="0">
                <a:solidFill>
                  <a:prstClr val="black"/>
                </a:solidFill>
                <a:latin typeface="Times New Roman"/>
                <a:ea typeface="Calibri"/>
                <a:cs typeface="Arial"/>
              </a:rPr>
              <a:t>Serum agglutination (standard tube agglutination (SAT)</a:t>
            </a:r>
            <a:endParaRPr lang="en-US" sz="2400" dirty="0">
              <a:solidFill>
                <a:prstClr val="black"/>
              </a:solidFill>
              <a:ea typeface="Calibri"/>
              <a:cs typeface="Arial"/>
            </a:endParaRPr>
          </a:p>
          <a:p>
            <a:pPr lvl="0" algn="justLow" rtl="0">
              <a:lnSpc>
                <a:spcPct val="115000"/>
              </a:lnSpc>
              <a:spcAft>
                <a:spcPts val="1000"/>
              </a:spcAft>
              <a:buFont typeface="Symbol"/>
              <a:buChar char=""/>
            </a:pPr>
            <a:r>
              <a:rPr lang="en-US" sz="2400" dirty="0">
                <a:solidFill>
                  <a:prstClr val="black"/>
                </a:solidFill>
                <a:latin typeface="Times New Roman"/>
                <a:ea typeface="Calibri"/>
                <a:cs typeface="Arial"/>
              </a:rPr>
              <a:t>ELISA (enzyme-linked </a:t>
            </a:r>
            <a:r>
              <a:rPr lang="en-US" sz="2400" dirty="0" err="1">
                <a:solidFill>
                  <a:prstClr val="black"/>
                </a:solidFill>
                <a:latin typeface="Times New Roman"/>
                <a:ea typeface="Calibri"/>
                <a:cs typeface="Arial"/>
              </a:rPr>
              <a:t>immunosorbent</a:t>
            </a:r>
            <a:r>
              <a:rPr lang="en-US" sz="2400" dirty="0">
                <a:solidFill>
                  <a:prstClr val="black"/>
                </a:solidFill>
                <a:latin typeface="Times New Roman"/>
                <a:ea typeface="Calibri"/>
                <a:cs typeface="Arial"/>
              </a:rPr>
              <a:t> assay)</a:t>
            </a:r>
            <a:endParaRPr lang="en-US" sz="2400" dirty="0">
              <a:solidFill>
                <a:prstClr val="black"/>
              </a:solidFill>
              <a:ea typeface="Calibri"/>
              <a:cs typeface="Arial"/>
            </a:endParaRPr>
          </a:p>
          <a:p>
            <a:pPr lvl="0" algn="justLow" rtl="0">
              <a:lnSpc>
                <a:spcPct val="115000"/>
              </a:lnSpc>
              <a:spcAft>
                <a:spcPts val="1000"/>
              </a:spcAft>
              <a:buFont typeface="Symbol"/>
              <a:buChar char=""/>
            </a:pPr>
            <a:r>
              <a:rPr lang="en-US" sz="2400" dirty="0">
                <a:solidFill>
                  <a:prstClr val="black"/>
                </a:solidFill>
                <a:latin typeface="Times New Roman"/>
                <a:ea typeface="Calibri"/>
                <a:cs typeface="Arial"/>
              </a:rPr>
              <a:t>Rose Bengal agglutination </a:t>
            </a:r>
            <a:endParaRPr lang="en-US" sz="2400" dirty="0">
              <a:solidFill>
                <a:prstClr val="black"/>
              </a:solidFill>
              <a:ea typeface="Calibri"/>
              <a:cs typeface="Arial"/>
            </a:endParaRPr>
          </a:p>
          <a:p>
            <a:pPr lvl="0" algn="justLow" rtl="0">
              <a:lnSpc>
                <a:spcPct val="115000"/>
              </a:lnSpc>
              <a:spcAft>
                <a:spcPts val="1000"/>
              </a:spcAft>
              <a:buFont typeface="Symbol"/>
              <a:buChar char=""/>
            </a:pPr>
            <a:r>
              <a:rPr lang="en-US" sz="2400" dirty="0">
                <a:solidFill>
                  <a:prstClr val="black"/>
                </a:solidFill>
                <a:latin typeface="Times New Roman"/>
                <a:ea typeface="Calibri"/>
                <a:cs typeface="Arial"/>
              </a:rPr>
              <a:t>Coombs test </a:t>
            </a:r>
            <a:endParaRPr lang="en-US" sz="2400" dirty="0">
              <a:solidFill>
                <a:prstClr val="black"/>
              </a:solidFill>
              <a:ea typeface="Calibri"/>
              <a:cs typeface="Arial"/>
            </a:endParaRPr>
          </a:p>
          <a:p>
            <a:pPr lvl="0" algn="justLow" rtl="0">
              <a:lnSpc>
                <a:spcPct val="115000"/>
              </a:lnSpc>
              <a:spcAft>
                <a:spcPts val="1000"/>
              </a:spcAft>
              <a:buFont typeface="Symbol"/>
              <a:buChar char=""/>
            </a:pPr>
            <a:r>
              <a:rPr lang="en-US" sz="2400" dirty="0">
                <a:solidFill>
                  <a:prstClr val="black"/>
                </a:solidFill>
                <a:latin typeface="Times New Roman"/>
                <a:ea typeface="Calibri"/>
                <a:cs typeface="Arial"/>
              </a:rPr>
              <a:t>2-mercaptoethanol agglutination (2-ME)</a:t>
            </a:r>
            <a:endParaRPr lang="en-US" sz="2400" dirty="0">
              <a:solidFill>
                <a:prstClr val="black"/>
              </a:solidFill>
              <a:ea typeface="Calibri"/>
              <a:cs typeface="Arial"/>
            </a:endParaRPr>
          </a:p>
        </p:txBody>
      </p:sp>
    </p:spTree>
    <p:extLst>
      <p:ext uri="{BB962C8B-B14F-4D97-AF65-F5344CB8AC3E}">
        <p14:creationId xmlns:p14="http://schemas.microsoft.com/office/powerpoint/2010/main" val="21965700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92500" lnSpcReduction="10000"/>
          </a:bodyPr>
          <a:lstStyle/>
          <a:p>
            <a:pPr lvl="0" algn="justLow" rtl="0">
              <a:lnSpc>
                <a:spcPct val="115000"/>
              </a:lnSpc>
              <a:spcAft>
                <a:spcPts val="1000"/>
              </a:spcAft>
              <a:buFont typeface="Wingdings"/>
              <a:buChar char=""/>
            </a:pPr>
            <a:r>
              <a:rPr lang="en-US" b="1" dirty="0" smtClean="0">
                <a:effectLst/>
                <a:latin typeface="Times New Roman"/>
                <a:ea typeface="Calibri"/>
                <a:cs typeface="Arial"/>
              </a:rPr>
              <a:t>Polymerase chain reaction (PCR) </a:t>
            </a:r>
            <a:r>
              <a:rPr lang="en-US" dirty="0" smtClean="0">
                <a:effectLst/>
                <a:latin typeface="Times New Roman"/>
                <a:ea typeface="Calibri"/>
                <a:cs typeface="Arial"/>
              </a:rPr>
              <a:t>. </a:t>
            </a:r>
            <a:endParaRPr lang="en-US" sz="2000" dirty="0">
              <a:ea typeface="Calibri"/>
              <a:cs typeface="Arial"/>
            </a:endParaRPr>
          </a:p>
          <a:p>
            <a:pPr marL="457200" algn="justLow" rtl="0">
              <a:lnSpc>
                <a:spcPct val="115000"/>
              </a:lnSpc>
              <a:spcAft>
                <a:spcPts val="1000"/>
              </a:spcAft>
            </a:pPr>
            <a:r>
              <a:rPr lang="en-US" dirty="0" smtClean="0">
                <a:solidFill>
                  <a:srgbClr val="000000"/>
                </a:solidFill>
                <a:effectLst/>
                <a:latin typeface="Times New Roman"/>
                <a:ea typeface="Calibri"/>
                <a:cs typeface="Arial"/>
              </a:rPr>
              <a:t>The peripheral blood–based polymerase chain reaction (PCR) has enormous potential to detect bacteremia, to predict relapse, and to exclude "chronic brucellosis." PCR is probably more sensitive and is certainly quicker than blood culture, and it does not carry the attendant biohazard risk posed by culture.</a:t>
            </a:r>
            <a:endParaRPr lang="en-US" sz="2000" dirty="0">
              <a:ea typeface="Calibri"/>
              <a:cs typeface="Arial"/>
            </a:endParaRPr>
          </a:p>
          <a:p>
            <a:endParaRPr lang="ar-IQ" dirty="0"/>
          </a:p>
        </p:txBody>
      </p:sp>
    </p:spTree>
    <p:extLst>
      <p:ext uri="{BB962C8B-B14F-4D97-AF65-F5344CB8AC3E}">
        <p14:creationId xmlns:p14="http://schemas.microsoft.com/office/powerpoint/2010/main" val="28804201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404664"/>
            <a:ext cx="8712968" cy="5976664"/>
          </a:xfrm>
        </p:spPr>
        <p:txBody>
          <a:bodyPr>
            <a:normAutofit fontScale="85000" lnSpcReduction="20000"/>
          </a:bodyPr>
          <a:lstStyle/>
          <a:p>
            <a:pPr marL="0" indent="0" algn="justLow" rtl="0">
              <a:lnSpc>
                <a:spcPct val="115000"/>
              </a:lnSpc>
              <a:spcAft>
                <a:spcPts val="1000"/>
              </a:spcAft>
              <a:buNone/>
            </a:pPr>
            <a:r>
              <a:rPr lang="en-US" sz="4000" b="1" dirty="0" smtClean="0">
                <a:effectLst/>
                <a:latin typeface="Times New Roman"/>
                <a:ea typeface="Calibri"/>
                <a:cs typeface="Arial"/>
              </a:rPr>
              <a:t>Treatment</a:t>
            </a:r>
            <a:r>
              <a:rPr lang="en-US" dirty="0" smtClean="0">
                <a:effectLst/>
                <a:latin typeface="Times New Roman"/>
                <a:ea typeface="Calibri"/>
                <a:cs typeface="Arial"/>
              </a:rPr>
              <a:t>:</a:t>
            </a:r>
          </a:p>
          <a:p>
            <a:pPr marL="0" indent="0" algn="justLow" rtl="0">
              <a:lnSpc>
                <a:spcPct val="115000"/>
              </a:lnSpc>
              <a:spcAft>
                <a:spcPts val="1000"/>
              </a:spcAft>
              <a:buNone/>
            </a:pPr>
            <a:r>
              <a:rPr lang="en-US" dirty="0" smtClean="0">
                <a:effectLst/>
                <a:latin typeface="Times New Roman"/>
                <a:ea typeface="Calibri"/>
                <a:cs typeface="Arial"/>
              </a:rPr>
              <a:t>Though the complex nature of brucellosis makes it harder to treat, long-term treatment with an antibiotic is thought to be beneficial. In most cases, antibiotics in combination are found to be more effective against the infection; however, the state of the disease still does not lose its importance. </a:t>
            </a:r>
            <a:endParaRPr lang="en-US" sz="2000" dirty="0">
              <a:ea typeface="Calibri"/>
              <a:cs typeface="Arial"/>
            </a:endParaRPr>
          </a:p>
          <a:p>
            <a:pPr marL="0" indent="0" algn="justLow" rtl="0">
              <a:lnSpc>
                <a:spcPct val="115000"/>
              </a:lnSpc>
              <a:spcAft>
                <a:spcPts val="1000"/>
              </a:spcAft>
              <a:buNone/>
            </a:pPr>
            <a:r>
              <a:rPr lang="en-US" dirty="0" smtClean="0">
                <a:effectLst/>
                <a:latin typeface="Times New Roman"/>
                <a:ea typeface="Calibri"/>
                <a:cs typeface="Arial"/>
              </a:rPr>
              <a:t> The antimicrobials most commonly used include doxycycline (</a:t>
            </a:r>
            <a:r>
              <a:rPr lang="en-US" dirty="0" err="1" smtClean="0">
                <a:effectLst/>
                <a:latin typeface="Times New Roman"/>
                <a:ea typeface="Calibri"/>
                <a:cs typeface="Arial"/>
              </a:rPr>
              <a:t>Vibramycin</a:t>
            </a:r>
            <a:r>
              <a:rPr lang="en-US" dirty="0" smtClean="0">
                <a:effectLst/>
                <a:latin typeface="Times New Roman"/>
                <a:ea typeface="Calibri"/>
                <a:cs typeface="Arial"/>
              </a:rPr>
              <a:t>), streptomycin, rifampin (</a:t>
            </a:r>
            <a:r>
              <a:rPr lang="en-US" dirty="0" err="1" smtClean="0">
                <a:effectLst/>
                <a:latin typeface="Times New Roman"/>
                <a:ea typeface="Calibri"/>
                <a:cs typeface="Arial"/>
              </a:rPr>
              <a:t>Rifadin</a:t>
            </a:r>
            <a:r>
              <a:rPr lang="en-US" dirty="0" smtClean="0">
                <a:effectLst/>
                <a:latin typeface="Times New Roman"/>
                <a:ea typeface="Calibri"/>
                <a:cs typeface="Arial"/>
              </a:rPr>
              <a:t>), gentamicin (</a:t>
            </a:r>
            <a:r>
              <a:rPr lang="en-US" dirty="0" err="1" smtClean="0">
                <a:effectLst/>
                <a:latin typeface="Times New Roman"/>
                <a:ea typeface="Calibri"/>
                <a:cs typeface="Arial"/>
              </a:rPr>
              <a:t>Garamycin</a:t>
            </a:r>
            <a:r>
              <a:rPr lang="en-US" dirty="0" smtClean="0">
                <a:effectLst/>
                <a:latin typeface="Times New Roman"/>
                <a:ea typeface="Calibri"/>
                <a:cs typeface="Arial"/>
              </a:rPr>
              <a:t>), and trimethoprim-sulfa </a:t>
            </a:r>
            <a:r>
              <a:rPr lang="en-US" dirty="0" err="1" smtClean="0">
                <a:effectLst/>
                <a:latin typeface="Times New Roman"/>
                <a:ea typeface="Calibri"/>
                <a:cs typeface="Arial"/>
              </a:rPr>
              <a:t>methoxazole</a:t>
            </a:r>
            <a:r>
              <a:rPr lang="en-US" dirty="0" smtClean="0">
                <a:effectLst/>
                <a:latin typeface="Times New Roman"/>
                <a:ea typeface="Calibri"/>
                <a:cs typeface="Arial"/>
              </a:rPr>
              <a:t> (Bactrim, </a:t>
            </a:r>
            <a:r>
              <a:rPr lang="en-US" dirty="0" err="1" smtClean="0">
                <a:effectLst/>
                <a:latin typeface="Times New Roman"/>
                <a:ea typeface="Calibri"/>
                <a:cs typeface="Arial"/>
              </a:rPr>
              <a:t>Septra</a:t>
            </a:r>
            <a:r>
              <a:rPr lang="en-US" dirty="0" smtClean="0">
                <a:effectLst/>
                <a:latin typeface="Times New Roman"/>
                <a:ea typeface="Calibri"/>
                <a:cs typeface="Arial"/>
              </a:rPr>
              <a:t>). </a:t>
            </a:r>
            <a:endParaRPr lang="en-US" dirty="0" smtClean="0">
              <a:effectLst/>
              <a:latin typeface="Times New Roman"/>
              <a:ea typeface="Calibri"/>
              <a:cs typeface="Arial"/>
            </a:endParaRPr>
          </a:p>
          <a:p>
            <a:pPr marL="0" indent="0" algn="justLow" rtl="0">
              <a:lnSpc>
                <a:spcPct val="115000"/>
              </a:lnSpc>
              <a:spcAft>
                <a:spcPts val="1000"/>
              </a:spcAft>
              <a:buNone/>
            </a:pPr>
            <a:r>
              <a:rPr lang="en-US" dirty="0" smtClean="0">
                <a:effectLst/>
                <a:latin typeface="Times New Roman"/>
                <a:ea typeface="Calibri"/>
                <a:cs typeface="Arial"/>
              </a:rPr>
              <a:t>The </a:t>
            </a:r>
            <a:r>
              <a:rPr lang="en-US" dirty="0" smtClean="0">
                <a:effectLst/>
                <a:latin typeface="Times New Roman"/>
                <a:ea typeface="Calibri"/>
                <a:cs typeface="Arial"/>
              </a:rPr>
              <a:t>combination of antibiotics used will vary based on disease severity, age and pregnancy.</a:t>
            </a:r>
            <a:endParaRPr lang="en-US" sz="2000" dirty="0">
              <a:ea typeface="Calibri"/>
              <a:cs typeface="Arial"/>
            </a:endParaRPr>
          </a:p>
          <a:p>
            <a:pPr marL="0" indent="0">
              <a:buNone/>
            </a:pPr>
            <a:endParaRPr lang="ar-IQ" dirty="0"/>
          </a:p>
        </p:txBody>
      </p:sp>
    </p:spTree>
    <p:extLst>
      <p:ext uri="{BB962C8B-B14F-4D97-AF65-F5344CB8AC3E}">
        <p14:creationId xmlns:p14="http://schemas.microsoft.com/office/powerpoint/2010/main" val="8953356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363272" cy="5577483"/>
          </a:xfrm>
        </p:spPr>
        <p:txBody>
          <a:bodyPr>
            <a:normAutofit/>
          </a:bodyPr>
          <a:lstStyle/>
          <a:p>
            <a:pPr marL="0" indent="0" algn="l">
              <a:lnSpc>
                <a:spcPct val="115000"/>
              </a:lnSpc>
              <a:spcAft>
                <a:spcPts val="1000"/>
              </a:spcAft>
              <a:buNone/>
            </a:pPr>
            <a:r>
              <a:rPr lang="en-US" b="1" dirty="0" smtClean="0">
                <a:effectLst/>
                <a:latin typeface="Times New Roman"/>
                <a:ea typeface="Calibri"/>
                <a:cs typeface="Arial"/>
              </a:rPr>
              <a:t>Prevention:</a:t>
            </a:r>
            <a:endParaRPr lang="en-US" sz="2000" dirty="0">
              <a:ea typeface="Calibri"/>
              <a:cs typeface="Arial"/>
            </a:endParaRPr>
          </a:p>
          <a:p>
            <a:pPr marL="0" indent="0" algn="justLow" rtl="0">
              <a:lnSpc>
                <a:spcPct val="115000"/>
              </a:lnSpc>
              <a:spcAft>
                <a:spcPts val="1000"/>
              </a:spcAft>
              <a:buNone/>
            </a:pPr>
            <a:r>
              <a:rPr lang="en-US" dirty="0" smtClean="0">
                <a:effectLst/>
                <a:latin typeface="Times New Roman"/>
                <a:ea typeface="Calibri"/>
                <a:cs typeface="Arial"/>
              </a:rPr>
              <a:t>Vaccines based on live weakened </a:t>
            </a:r>
            <a:r>
              <a:rPr lang="en-US" dirty="0" err="1" smtClean="0">
                <a:effectLst/>
                <a:latin typeface="Times New Roman"/>
                <a:ea typeface="Calibri"/>
                <a:cs typeface="Arial"/>
              </a:rPr>
              <a:t>Brucella</a:t>
            </a:r>
            <a:r>
              <a:rPr lang="en-US" dirty="0" smtClean="0">
                <a:effectLst/>
                <a:latin typeface="Times New Roman"/>
                <a:ea typeface="Calibri"/>
                <a:cs typeface="Arial"/>
              </a:rPr>
              <a:t> strains, such as B. </a:t>
            </a:r>
            <a:r>
              <a:rPr lang="en-US" dirty="0" err="1" smtClean="0">
                <a:effectLst/>
                <a:latin typeface="Times New Roman"/>
                <a:ea typeface="Calibri"/>
                <a:cs typeface="Arial"/>
              </a:rPr>
              <a:t>abortus</a:t>
            </a:r>
            <a:r>
              <a:rPr lang="en-US" dirty="0" smtClean="0">
                <a:effectLst/>
                <a:latin typeface="Times New Roman"/>
                <a:ea typeface="Calibri"/>
                <a:cs typeface="Arial"/>
              </a:rPr>
              <a:t> strain, have been used in some countries to protect high-risk populations but have displayed only short-term efficacy and high </a:t>
            </a:r>
            <a:r>
              <a:rPr lang="en-US" dirty="0" err="1" smtClean="0">
                <a:effectLst/>
                <a:latin typeface="Times New Roman"/>
                <a:ea typeface="Calibri"/>
                <a:cs typeface="Arial"/>
              </a:rPr>
              <a:t>reactogenicity</a:t>
            </a:r>
            <a:r>
              <a:rPr lang="en-US" dirty="0" smtClean="0">
                <a:effectLst/>
                <a:latin typeface="Times New Roman"/>
                <a:ea typeface="Calibri"/>
                <a:cs typeface="Arial"/>
              </a:rPr>
              <a:t>. Subunit vaccines have been developed but are of uncertain value and not recommended at present.</a:t>
            </a:r>
            <a:endParaRPr lang="en-US" sz="2000" dirty="0">
              <a:ea typeface="Calibri"/>
              <a:cs typeface="Arial"/>
            </a:endParaRPr>
          </a:p>
          <a:p>
            <a:pPr marL="0" indent="0">
              <a:buNone/>
            </a:pPr>
            <a:endParaRPr lang="ar-IQ" dirty="0"/>
          </a:p>
        </p:txBody>
      </p:sp>
    </p:spTree>
    <p:extLst>
      <p:ext uri="{BB962C8B-B14F-4D97-AF65-F5344CB8AC3E}">
        <p14:creationId xmlns:p14="http://schemas.microsoft.com/office/powerpoint/2010/main" val="1983038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476672"/>
            <a:ext cx="8435280" cy="6264696"/>
          </a:xfrm>
        </p:spPr>
        <p:txBody>
          <a:bodyPr>
            <a:normAutofit fontScale="77500" lnSpcReduction="20000"/>
          </a:bodyPr>
          <a:lstStyle/>
          <a:p>
            <a:pPr algn="justLow" rtl="0">
              <a:lnSpc>
                <a:spcPct val="115000"/>
              </a:lnSpc>
              <a:spcAft>
                <a:spcPts val="1000"/>
              </a:spcAft>
            </a:pPr>
            <a:r>
              <a:rPr lang="en-US" sz="3200" dirty="0">
                <a:latin typeface="Times New Roman"/>
                <a:ea typeface="Calibri"/>
                <a:cs typeface="Arial"/>
              </a:rPr>
              <a:t>Brucellosis is a zoonotic infection is transmitted to humans as a result of </a:t>
            </a:r>
            <a:r>
              <a:rPr lang="en-US" sz="3200" dirty="0">
                <a:solidFill>
                  <a:srgbClr val="FF0000"/>
                </a:solidFill>
                <a:latin typeface="Times New Roman"/>
                <a:ea typeface="Calibri"/>
                <a:cs typeface="Arial"/>
              </a:rPr>
              <a:t>direct contact </a:t>
            </a:r>
            <a:r>
              <a:rPr lang="en-US" sz="3200" dirty="0">
                <a:latin typeface="Times New Roman"/>
                <a:ea typeface="Calibri"/>
                <a:cs typeface="Arial"/>
              </a:rPr>
              <a:t>with an infected animal skin and mucus membrane or </a:t>
            </a:r>
            <a:r>
              <a:rPr lang="en-US" sz="3200" dirty="0">
                <a:solidFill>
                  <a:srgbClr val="FF0000"/>
                </a:solidFill>
                <a:latin typeface="Times New Roman"/>
                <a:ea typeface="Calibri"/>
                <a:cs typeface="Arial"/>
              </a:rPr>
              <a:t>indirect contact </a:t>
            </a:r>
            <a:r>
              <a:rPr lang="en-US" sz="3200" dirty="0">
                <a:latin typeface="Times New Roman"/>
                <a:ea typeface="Calibri"/>
                <a:cs typeface="Arial"/>
              </a:rPr>
              <a:t>by inhalation, or ingestion of unpasteurized dairy products</a:t>
            </a:r>
            <a:r>
              <a:rPr lang="ar-IQ" sz="3200" dirty="0">
                <a:latin typeface="Times New Roman"/>
                <a:ea typeface="Calibri"/>
              </a:rPr>
              <a:t>. </a:t>
            </a:r>
            <a:endParaRPr lang="en-US" sz="2000" dirty="0">
              <a:latin typeface="Calibri"/>
              <a:ea typeface="Calibri"/>
              <a:cs typeface="Arial"/>
            </a:endParaRPr>
          </a:p>
          <a:p>
            <a:pPr algn="justLow" rtl="0">
              <a:lnSpc>
                <a:spcPct val="115000"/>
              </a:lnSpc>
              <a:spcAft>
                <a:spcPts val="1000"/>
              </a:spcAft>
            </a:pPr>
            <a:r>
              <a:rPr lang="en-US" sz="3200" dirty="0">
                <a:latin typeface="Times New Roman"/>
                <a:ea typeface="Calibri"/>
                <a:cs typeface="Arial"/>
              </a:rPr>
              <a:t>The disease is an old one that has been known by various names, including Mediterranean fever, Malta fever, intermittent typhoid, rock fever of Gibraltar, and more commonly, undulant fever. </a:t>
            </a:r>
            <a:endParaRPr lang="en-US" sz="2000" dirty="0">
              <a:latin typeface="Calibri"/>
              <a:ea typeface="Calibri"/>
              <a:cs typeface="Arial"/>
            </a:endParaRPr>
          </a:p>
          <a:p>
            <a:pPr algn="justLow" rtl="0">
              <a:lnSpc>
                <a:spcPct val="115000"/>
              </a:lnSpc>
              <a:spcAft>
                <a:spcPts val="1000"/>
              </a:spcAft>
            </a:pPr>
            <a:r>
              <a:rPr lang="en-US" sz="3200" dirty="0">
                <a:latin typeface="Times New Roman"/>
                <a:ea typeface="Calibri"/>
                <a:cs typeface="Arial"/>
              </a:rPr>
              <a:t> The bacteria infect reproductive tissues, lymph nodes, and the spleen, and therefore cause inflammation, edema, and necrosis. In pregnant animals it causes placental lesions and increases the risks of abortion. Brucellosis gains public health importance when the bacteria are transmitted to human via unpasteurized milk, meat, and animal byproducts, from infected animals. </a:t>
            </a:r>
            <a:endParaRPr lang="en-US" sz="2000" dirty="0">
              <a:effectLst/>
              <a:latin typeface="Calibri"/>
              <a:ea typeface="Calibri"/>
              <a:cs typeface="Arial"/>
            </a:endParaRPr>
          </a:p>
        </p:txBody>
      </p:sp>
    </p:spTree>
    <p:extLst>
      <p:ext uri="{BB962C8B-B14F-4D97-AF65-F5344CB8AC3E}">
        <p14:creationId xmlns:p14="http://schemas.microsoft.com/office/powerpoint/2010/main" val="2158325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alnoreen\Desktop\image3.jpeg.jpg"/>
          <p:cNvPicPr/>
          <p:nvPr/>
        </p:nvPicPr>
        <p:blipFill>
          <a:blip r:embed="rId2">
            <a:extLst>
              <a:ext uri="{28A0092B-C50C-407E-A947-70E740481C1C}">
                <a14:useLocalDpi xmlns:a14="http://schemas.microsoft.com/office/drawing/2010/main" val="0"/>
              </a:ext>
            </a:extLst>
          </a:blip>
          <a:srcRect/>
          <a:stretch>
            <a:fillRect/>
          </a:stretch>
        </p:blipFill>
        <p:spPr bwMode="auto">
          <a:xfrm>
            <a:off x="971600" y="620688"/>
            <a:ext cx="7704855" cy="5904656"/>
          </a:xfrm>
          <a:prstGeom prst="rect">
            <a:avLst/>
          </a:prstGeom>
          <a:noFill/>
          <a:ln>
            <a:noFill/>
          </a:ln>
        </p:spPr>
      </p:pic>
    </p:spTree>
    <p:extLst>
      <p:ext uri="{BB962C8B-B14F-4D97-AF65-F5344CB8AC3E}">
        <p14:creationId xmlns:p14="http://schemas.microsoft.com/office/powerpoint/2010/main" val="1935888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332656"/>
            <a:ext cx="8712968" cy="6264696"/>
          </a:xfrm>
        </p:spPr>
        <p:txBody>
          <a:bodyPr>
            <a:normAutofit fontScale="70000" lnSpcReduction="20000"/>
          </a:bodyPr>
          <a:lstStyle/>
          <a:p>
            <a:pPr algn="justLow" rtl="0">
              <a:lnSpc>
                <a:spcPct val="115000"/>
              </a:lnSpc>
              <a:spcAft>
                <a:spcPts val="1000"/>
              </a:spcAft>
            </a:pPr>
            <a:r>
              <a:rPr lang="en-US" sz="3200" b="1" dirty="0">
                <a:latin typeface="Times New Roman"/>
                <a:ea typeface="Calibri"/>
                <a:cs typeface="Arial"/>
              </a:rPr>
              <a:t>Morphology and Structure:</a:t>
            </a:r>
            <a:endParaRPr lang="en-US" sz="2000" dirty="0">
              <a:latin typeface="Calibri"/>
              <a:ea typeface="Calibri"/>
              <a:cs typeface="Arial"/>
            </a:endParaRPr>
          </a:p>
          <a:p>
            <a:pPr algn="justLow" rtl="0">
              <a:lnSpc>
                <a:spcPct val="115000"/>
              </a:lnSpc>
              <a:spcAft>
                <a:spcPts val="1000"/>
              </a:spcAft>
            </a:pPr>
            <a:r>
              <a:rPr lang="en-US" sz="3200" dirty="0" err="1">
                <a:latin typeface="Times New Roman"/>
                <a:ea typeface="Calibri"/>
                <a:cs typeface="Arial"/>
              </a:rPr>
              <a:t>Brucellae</a:t>
            </a:r>
            <a:r>
              <a:rPr lang="en-US" sz="3200" dirty="0">
                <a:latin typeface="Times New Roman"/>
                <a:ea typeface="Calibri"/>
                <a:cs typeface="Arial"/>
              </a:rPr>
              <a:t> are Gram-negative </a:t>
            </a:r>
            <a:r>
              <a:rPr lang="en-US" sz="3200" dirty="0" err="1">
                <a:latin typeface="Times New Roman"/>
                <a:ea typeface="Calibri"/>
                <a:cs typeface="Arial"/>
              </a:rPr>
              <a:t>coccobacilli</a:t>
            </a:r>
            <a:r>
              <a:rPr lang="en-US" sz="3200" dirty="0">
                <a:latin typeface="Times New Roman"/>
                <a:ea typeface="Calibri"/>
                <a:cs typeface="Arial"/>
              </a:rPr>
              <a:t> (short rods) measuring about 0.6 to 1.5 </a:t>
            </a:r>
            <a:r>
              <a:rPr lang="en-US" sz="3200" dirty="0" err="1">
                <a:latin typeface="Times New Roman"/>
                <a:ea typeface="Calibri"/>
                <a:cs typeface="Arial"/>
              </a:rPr>
              <a:t>μm</a:t>
            </a:r>
            <a:r>
              <a:rPr lang="en-US" sz="3200" dirty="0">
                <a:latin typeface="Times New Roman"/>
                <a:ea typeface="Calibri"/>
                <a:cs typeface="Arial"/>
              </a:rPr>
              <a:t> by 0.5-0.7 </a:t>
            </a:r>
            <a:r>
              <a:rPr lang="en-US" sz="3200" dirty="0" err="1">
                <a:latin typeface="Times New Roman"/>
                <a:ea typeface="Calibri"/>
                <a:cs typeface="Arial"/>
              </a:rPr>
              <a:t>μm</a:t>
            </a:r>
            <a:r>
              <a:rPr lang="en-US" sz="3200" dirty="0">
                <a:latin typeface="Times New Roman"/>
                <a:ea typeface="Calibri"/>
                <a:cs typeface="Arial"/>
              </a:rPr>
              <a:t>. </a:t>
            </a:r>
            <a:endParaRPr lang="en-US" sz="2000" dirty="0">
              <a:latin typeface="Calibri"/>
              <a:ea typeface="Calibri"/>
              <a:cs typeface="Arial"/>
            </a:endParaRPr>
          </a:p>
          <a:p>
            <a:pPr algn="justLow" rtl="0">
              <a:lnSpc>
                <a:spcPct val="115000"/>
              </a:lnSpc>
              <a:spcAft>
                <a:spcPts val="1000"/>
              </a:spcAft>
            </a:pPr>
            <a:r>
              <a:rPr lang="en-US" sz="3200" dirty="0">
                <a:latin typeface="Times New Roman"/>
                <a:ea typeface="Calibri"/>
                <a:cs typeface="Arial"/>
              </a:rPr>
              <a:t>They are non-</a:t>
            </a:r>
            <a:r>
              <a:rPr lang="en-US" sz="3200" dirty="0" err="1">
                <a:latin typeface="Times New Roman"/>
                <a:ea typeface="Calibri"/>
                <a:cs typeface="Arial"/>
              </a:rPr>
              <a:t>sporing</a:t>
            </a:r>
            <a:r>
              <a:rPr lang="en-US" sz="3200" dirty="0">
                <a:latin typeface="Times New Roman"/>
                <a:ea typeface="Calibri"/>
                <a:cs typeface="Arial"/>
              </a:rPr>
              <a:t> and lack capsules or flagella and, therefore, are non-motile. </a:t>
            </a:r>
            <a:endParaRPr lang="en-US" sz="2000" dirty="0">
              <a:latin typeface="Calibri"/>
              <a:ea typeface="Calibri"/>
              <a:cs typeface="Arial"/>
            </a:endParaRPr>
          </a:p>
          <a:p>
            <a:pPr algn="justLow" rtl="0">
              <a:lnSpc>
                <a:spcPct val="115000"/>
              </a:lnSpc>
              <a:spcAft>
                <a:spcPts val="1000"/>
              </a:spcAft>
            </a:pPr>
            <a:r>
              <a:rPr lang="en-US" sz="3200" dirty="0">
                <a:latin typeface="Times New Roman"/>
                <a:ea typeface="Calibri"/>
                <a:cs typeface="Arial"/>
              </a:rPr>
              <a:t>The outer cell membrane closely resembles that of other Gram-negative bacilli with a dominant lipopolysaccharide (LPS) component and three main groups of proteins. </a:t>
            </a:r>
            <a:endParaRPr lang="en-US" sz="2000" dirty="0">
              <a:latin typeface="Calibri"/>
              <a:ea typeface="Calibri"/>
              <a:cs typeface="Arial"/>
            </a:endParaRPr>
          </a:p>
          <a:p>
            <a:pPr algn="justLow" rtl="0">
              <a:lnSpc>
                <a:spcPct val="115000"/>
              </a:lnSpc>
              <a:spcAft>
                <a:spcPts val="1000"/>
              </a:spcAft>
            </a:pPr>
            <a:r>
              <a:rPr lang="en-US" sz="3200" dirty="0">
                <a:latin typeface="Times New Roman"/>
                <a:ea typeface="Calibri"/>
                <a:cs typeface="Arial"/>
              </a:rPr>
              <a:t>The metabolism of the </a:t>
            </a:r>
            <a:r>
              <a:rPr lang="en-US" sz="3200" dirty="0" err="1">
                <a:latin typeface="Times New Roman"/>
                <a:ea typeface="Calibri"/>
                <a:cs typeface="Arial"/>
              </a:rPr>
              <a:t>brucellae</a:t>
            </a:r>
            <a:r>
              <a:rPr lang="en-US" sz="3200" dirty="0">
                <a:latin typeface="Times New Roman"/>
                <a:ea typeface="Calibri"/>
                <a:cs typeface="Arial"/>
              </a:rPr>
              <a:t> is mainly oxidative and they show little action on carbohydrates in conventional media</a:t>
            </a:r>
            <a:r>
              <a:rPr lang="en-US" sz="3200" dirty="0" smtClean="0">
                <a:latin typeface="Times New Roman"/>
                <a:ea typeface="Calibri"/>
                <a:cs typeface="Arial"/>
              </a:rPr>
              <a:t>.</a:t>
            </a:r>
          </a:p>
          <a:p>
            <a:pPr algn="justLow" rtl="0">
              <a:lnSpc>
                <a:spcPct val="115000"/>
              </a:lnSpc>
              <a:spcAft>
                <a:spcPts val="1000"/>
              </a:spcAft>
            </a:pPr>
            <a:r>
              <a:rPr lang="en-US" sz="3200" dirty="0" smtClean="0">
                <a:latin typeface="Times New Roman"/>
                <a:ea typeface="Calibri"/>
                <a:cs typeface="Arial"/>
              </a:rPr>
              <a:t> </a:t>
            </a:r>
            <a:r>
              <a:rPr lang="en-US" sz="3200" dirty="0">
                <a:latin typeface="Times New Roman"/>
                <a:ea typeface="Calibri"/>
                <a:cs typeface="Arial"/>
              </a:rPr>
              <a:t>They are aerobes but some species require an atmosphere with added CO</a:t>
            </a:r>
            <a:r>
              <a:rPr lang="en-US" sz="3200" baseline="-25000" dirty="0">
                <a:latin typeface="Times New Roman"/>
                <a:ea typeface="Calibri"/>
                <a:cs typeface="Arial"/>
              </a:rPr>
              <a:t>2</a:t>
            </a:r>
            <a:r>
              <a:rPr lang="en-US" sz="3200" dirty="0">
                <a:latin typeface="Times New Roman"/>
                <a:ea typeface="Calibri"/>
                <a:cs typeface="Arial"/>
              </a:rPr>
              <a:t>(5-10 percent). </a:t>
            </a:r>
            <a:endParaRPr lang="en-US" sz="2000" dirty="0">
              <a:latin typeface="Calibri"/>
              <a:ea typeface="Calibri"/>
              <a:cs typeface="Arial"/>
            </a:endParaRPr>
          </a:p>
          <a:p>
            <a:pPr algn="justLow" rtl="0">
              <a:lnSpc>
                <a:spcPct val="115000"/>
              </a:lnSpc>
              <a:spcAft>
                <a:spcPts val="1000"/>
              </a:spcAft>
            </a:pPr>
            <a:r>
              <a:rPr lang="en-US" sz="3200" dirty="0">
                <a:latin typeface="Times New Roman"/>
                <a:ea typeface="Calibri"/>
                <a:cs typeface="Arial"/>
              </a:rPr>
              <a:t>Multiplication is slow at the optimum temperature of 37°C and enriched medium is needed to support </a:t>
            </a:r>
            <a:r>
              <a:rPr lang="en-US" sz="3200" dirty="0" smtClean="0">
                <a:latin typeface="Times New Roman"/>
                <a:ea typeface="Calibri"/>
                <a:cs typeface="Arial"/>
              </a:rPr>
              <a:t>suitable </a:t>
            </a:r>
            <a:r>
              <a:rPr lang="en-US" sz="3200" dirty="0">
                <a:latin typeface="Times New Roman"/>
                <a:ea typeface="Calibri"/>
                <a:cs typeface="Arial"/>
              </a:rPr>
              <a:t>growth.</a:t>
            </a:r>
            <a:endParaRPr lang="en-US" sz="2000" dirty="0">
              <a:latin typeface="Calibri"/>
              <a:ea typeface="Calibri"/>
              <a:cs typeface="Arial"/>
            </a:endParaRPr>
          </a:p>
          <a:p>
            <a:endParaRPr lang="ar-IQ" dirty="0"/>
          </a:p>
        </p:txBody>
      </p:sp>
    </p:spTree>
    <p:extLst>
      <p:ext uri="{BB962C8B-B14F-4D97-AF65-F5344CB8AC3E}">
        <p14:creationId xmlns:p14="http://schemas.microsoft.com/office/powerpoint/2010/main" val="148431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MORPHOLOGY&#10;• Brucellae species are&#10;small, gram-negative&#10;aerobic coccobacilli,&#10;0.5-0.7 µm x 0.6-1.5&#10;µm in size.&#10;• They are ..."/>
          <p:cNvPicPr>
            <a:picLocks noGrp="1"/>
          </p:cNvPicPr>
          <p:nvPr>
            <p:ph idx="1"/>
          </p:nvPr>
        </p:nvPicPr>
        <p:blipFill rotWithShape="1">
          <a:blip r:embed="rId2">
            <a:extLst>
              <a:ext uri="{28A0092B-C50C-407E-A947-70E740481C1C}">
                <a14:useLocalDpi xmlns:a14="http://schemas.microsoft.com/office/drawing/2010/main" val="0"/>
              </a:ext>
            </a:extLst>
          </a:blip>
          <a:stretch/>
        </p:blipFill>
        <p:spPr bwMode="auto">
          <a:xfrm>
            <a:off x="395536" y="332656"/>
            <a:ext cx="7732464" cy="579350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378918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579296" cy="6372944"/>
          </a:xfrm>
        </p:spPr>
        <p:txBody>
          <a:bodyPr>
            <a:normAutofit lnSpcReduction="10000"/>
          </a:bodyPr>
          <a:lstStyle/>
          <a:p>
            <a:pPr marL="342900" lvl="0" indent="-342900" algn="justLow" rtl="0">
              <a:lnSpc>
                <a:spcPct val="115000"/>
              </a:lnSpc>
              <a:spcAft>
                <a:spcPts val="1000"/>
              </a:spcAft>
              <a:buFont typeface="Symbol"/>
              <a:buChar char=""/>
            </a:pPr>
            <a:r>
              <a:rPr lang="en-US" sz="3200" i="1" dirty="0" err="1" smtClean="0">
                <a:latin typeface="Times New Roman"/>
                <a:ea typeface="Calibri"/>
                <a:cs typeface="Arial"/>
              </a:rPr>
              <a:t>Brucella</a:t>
            </a:r>
            <a:r>
              <a:rPr lang="en-US" sz="3200" dirty="0">
                <a:latin typeface="Times New Roman"/>
                <a:ea typeface="Calibri"/>
                <a:cs typeface="Arial"/>
              </a:rPr>
              <a:t> colonies become visible on suitable solid media in 2-3 days. The colonies of smooth strains are small, round and convex but separation, with loss of the O chains of the LPS, occurs readily to form rough or </a:t>
            </a:r>
            <a:r>
              <a:rPr lang="en-US" sz="3200" dirty="0" err="1">
                <a:latin typeface="Times New Roman"/>
                <a:ea typeface="Calibri"/>
                <a:cs typeface="Arial"/>
              </a:rPr>
              <a:t>mucoid</a:t>
            </a:r>
            <a:r>
              <a:rPr lang="en-US" sz="3200" dirty="0">
                <a:latin typeface="Times New Roman"/>
                <a:ea typeface="Calibri"/>
                <a:cs typeface="Arial"/>
              </a:rPr>
              <a:t> variants. These latter forms are natural in </a:t>
            </a:r>
            <a:r>
              <a:rPr lang="en-US" sz="3200" i="1" dirty="0">
                <a:latin typeface="Times New Roman"/>
                <a:ea typeface="Calibri"/>
                <a:cs typeface="Arial"/>
              </a:rPr>
              <a:t>B </a:t>
            </a:r>
            <a:r>
              <a:rPr lang="en-US" sz="3200" i="1" dirty="0" err="1">
                <a:latin typeface="Times New Roman"/>
                <a:ea typeface="Calibri"/>
                <a:cs typeface="Arial"/>
              </a:rPr>
              <a:t>canis</a:t>
            </a:r>
            <a:r>
              <a:rPr lang="en-US" sz="3200" dirty="0">
                <a:latin typeface="Times New Roman"/>
                <a:ea typeface="Calibri"/>
                <a:cs typeface="Arial"/>
              </a:rPr>
              <a:t> and </a:t>
            </a:r>
            <a:r>
              <a:rPr lang="en-US" sz="3200" i="1" dirty="0">
                <a:latin typeface="Times New Roman"/>
                <a:ea typeface="Calibri"/>
                <a:cs typeface="Arial"/>
              </a:rPr>
              <a:t>B </a:t>
            </a:r>
            <a:r>
              <a:rPr lang="en-US" sz="3200" i="1" dirty="0" err="1">
                <a:latin typeface="Times New Roman"/>
                <a:ea typeface="Calibri"/>
                <a:cs typeface="Arial"/>
              </a:rPr>
              <a:t>ovis</a:t>
            </a:r>
            <a:r>
              <a:rPr lang="en-US" sz="3200" dirty="0">
                <a:latin typeface="Times New Roman"/>
                <a:ea typeface="Calibri"/>
                <a:cs typeface="Arial"/>
              </a:rPr>
              <a:t> as the LPS of these lack O chains.</a:t>
            </a:r>
            <a:endParaRPr lang="en-US" sz="2000" dirty="0">
              <a:latin typeface="Calibri"/>
              <a:ea typeface="Calibri"/>
              <a:cs typeface="Arial"/>
            </a:endParaRPr>
          </a:p>
          <a:p>
            <a:pPr marL="342900" lvl="0" indent="-342900" algn="justLow" rtl="0">
              <a:lnSpc>
                <a:spcPct val="115000"/>
              </a:lnSpc>
              <a:spcAft>
                <a:spcPts val="1000"/>
              </a:spcAft>
              <a:buFont typeface="Symbol"/>
              <a:buChar char=""/>
            </a:pPr>
            <a:r>
              <a:rPr lang="en-US" sz="3200" dirty="0">
                <a:latin typeface="Times New Roman"/>
                <a:ea typeface="Calibri"/>
                <a:cs typeface="Arial"/>
              </a:rPr>
              <a:t>Non </a:t>
            </a:r>
            <a:r>
              <a:rPr lang="en-US" sz="3200" dirty="0" err="1">
                <a:latin typeface="Times New Roman"/>
                <a:ea typeface="Calibri"/>
                <a:cs typeface="Arial"/>
              </a:rPr>
              <a:t>haemolytic</a:t>
            </a:r>
            <a:endParaRPr lang="en-US" sz="2000" dirty="0">
              <a:latin typeface="Calibri"/>
              <a:ea typeface="Calibri"/>
              <a:cs typeface="Arial"/>
            </a:endParaRPr>
          </a:p>
          <a:p>
            <a:pPr marL="342900" lvl="0" indent="-342900" algn="justLow" rtl="0">
              <a:lnSpc>
                <a:spcPct val="115000"/>
              </a:lnSpc>
              <a:spcAft>
                <a:spcPts val="1000"/>
              </a:spcAft>
              <a:buFont typeface="Symbol"/>
              <a:buChar char=""/>
            </a:pPr>
            <a:r>
              <a:rPr lang="en-US" sz="3200" dirty="0">
                <a:latin typeface="Times New Roman"/>
                <a:ea typeface="Calibri"/>
                <a:cs typeface="Arial"/>
              </a:rPr>
              <a:t>strongly positive to urease</a:t>
            </a:r>
            <a:endParaRPr lang="en-US" sz="2000" dirty="0">
              <a:latin typeface="Calibri"/>
              <a:ea typeface="Calibri"/>
              <a:cs typeface="Arial"/>
            </a:endParaRPr>
          </a:p>
          <a:p>
            <a:pPr marL="342900" lvl="0" indent="-342900" algn="justLow" rtl="0">
              <a:lnSpc>
                <a:spcPct val="115000"/>
              </a:lnSpc>
              <a:spcAft>
                <a:spcPts val="1000"/>
              </a:spcAft>
              <a:buFont typeface="Symbol"/>
              <a:buChar char=""/>
            </a:pPr>
            <a:r>
              <a:rPr lang="en-US" sz="3200" dirty="0">
                <a:latin typeface="Times New Roman"/>
                <a:ea typeface="Calibri"/>
                <a:cs typeface="Arial"/>
              </a:rPr>
              <a:t>Not grow on </a:t>
            </a:r>
            <a:r>
              <a:rPr lang="en-US" sz="3200" dirty="0" err="1">
                <a:latin typeface="Times New Roman"/>
                <a:ea typeface="Calibri"/>
                <a:cs typeface="Arial"/>
              </a:rPr>
              <a:t>MacConkey</a:t>
            </a:r>
            <a:r>
              <a:rPr lang="en-US" sz="3200" dirty="0">
                <a:latin typeface="Times New Roman"/>
                <a:ea typeface="Calibri"/>
                <a:cs typeface="Arial"/>
              </a:rPr>
              <a:t> or EMB agar</a:t>
            </a:r>
            <a:endParaRPr lang="en-US" sz="2000" dirty="0">
              <a:latin typeface="Calibri"/>
              <a:ea typeface="Calibri"/>
              <a:cs typeface="Arial"/>
            </a:endParaRPr>
          </a:p>
          <a:p>
            <a:endParaRPr lang="ar-IQ" dirty="0"/>
          </a:p>
        </p:txBody>
      </p:sp>
    </p:spTree>
    <p:extLst>
      <p:ext uri="{BB962C8B-B14F-4D97-AF65-F5344CB8AC3E}">
        <p14:creationId xmlns:p14="http://schemas.microsoft.com/office/powerpoint/2010/main" val="4073083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764704"/>
            <a:ext cx="8229600" cy="4525963"/>
          </a:xfrm>
        </p:spPr>
        <p:txBody>
          <a:bodyPr>
            <a:normAutofit fontScale="92500" lnSpcReduction="20000"/>
          </a:bodyPr>
          <a:lstStyle/>
          <a:p>
            <a:pPr algn="justLow" rtl="0">
              <a:lnSpc>
                <a:spcPct val="115000"/>
              </a:lnSpc>
              <a:spcAft>
                <a:spcPts val="1000"/>
              </a:spcAft>
            </a:pPr>
            <a:r>
              <a:rPr lang="en-US" b="1" dirty="0" smtClean="0">
                <a:effectLst/>
                <a:latin typeface="Times New Roman"/>
                <a:ea typeface="Calibri"/>
                <a:cs typeface="Arial"/>
              </a:rPr>
              <a:t>Classification: </a:t>
            </a:r>
            <a:endParaRPr lang="en-US" sz="2000" dirty="0">
              <a:ea typeface="Calibri"/>
              <a:cs typeface="Arial"/>
            </a:endParaRPr>
          </a:p>
          <a:p>
            <a:pPr algn="justLow" rtl="0">
              <a:lnSpc>
                <a:spcPct val="115000"/>
              </a:lnSpc>
              <a:spcAft>
                <a:spcPts val="1000"/>
              </a:spcAft>
            </a:pPr>
            <a:r>
              <a:rPr lang="en-US" dirty="0" smtClean="0">
                <a:effectLst/>
                <a:latin typeface="Times New Roman"/>
                <a:ea typeface="Calibri"/>
                <a:cs typeface="Arial"/>
              </a:rPr>
              <a:t>Although six species of </a:t>
            </a:r>
            <a:r>
              <a:rPr lang="en-US" dirty="0" err="1" smtClean="0">
                <a:effectLst/>
                <a:latin typeface="Times New Roman"/>
                <a:ea typeface="Calibri"/>
                <a:cs typeface="Arial"/>
              </a:rPr>
              <a:t>Brucella</a:t>
            </a:r>
            <a:r>
              <a:rPr lang="en-US" dirty="0" smtClean="0">
                <a:effectLst/>
                <a:latin typeface="Times New Roman"/>
                <a:ea typeface="Calibri"/>
                <a:cs typeface="Arial"/>
              </a:rPr>
              <a:t> are known, only four are important to humans:</a:t>
            </a:r>
            <a:endParaRPr lang="en-US" sz="2000" dirty="0">
              <a:ea typeface="Calibri"/>
              <a:cs typeface="Arial"/>
            </a:endParaRPr>
          </a:p>
          <a:p>
            <a:pPr lvl="0" algn="justLow" rtl="0">
              <a:lnSpc>
                <a:spcPct val="115000"/>
              </a:lnSpc>
              <a:spcAft>
                <a:spcPts val="1000"/>
              </a:spcAft>
              <a:buFont typeface="Wingdings"/>
              <a:buChar char=""/>
            </a:pPr>
            <a:r>
              <a:rPr lang="en-US" dirty="0" smtClean="0">
                <a:effectLst/>
                <a:latin typeface="Times New Roman"/>
                <a:ea typeface="Calibri"/>
                <a:cs typeface="Arial"/>
              </a:rPr>
              <a:t>B. melitensis (goats, sheep and camels).</a:t>
            </a:r>
            <a:endParaRPr lang="en-US" sz="2000" dirty="0">
              <a:ea typeface="Calibri"/>
              <a:cs typeface="Arial"/>
            </a:endParaRPr>
          </a:p>
          <a:p>
            <a:pPr lvl="0" algn="justLow" rtl="0">
              <a:lnSpc>
                <a:spcPct val="115000"/>
              </a:lnSpc>
              <a:spcAft>
                <a:spcPts val="1000"/>
              </a:spcAft>
              <a:buFont typeface="Wingdings"/>
              <a:buChar char=""/>
            </a:pPr>
            <a:r>
              <a:rPr lang="en-US" dirty="0" smtClean="0">
                <a:effectLst/>
                <a:latin typeface="Times New Roman"/>
                <a:ea typeface="Calibri"/>
                <a:cs typeface="Arial"/>
              </a:rPr>
              <a:t>B. </a:t>
            </a:r>
            <a:r>
              <a:rPr lang="en-US" dirty="0" err="1" smtClean="0">
                <a:effectLst/>
                <a:latin typeface="Times New Roman"/>
                <a:ea typeface="Calibri"/>
                <a:cs typeface="Arial"/>
              </a:rPr>
              <a:t>abortus</a:t>
            </a:r>
            <a:r>
              <a:rPr lang="en-US" dirty="0" smtClean="0">
                <a:effectLst/>
                <a:latin typeface="Times New Roman"/>
                <a:ea typeface="Calibri"/>
                <a:cs typeface="Arial"/>
              </a:rPr>
              <a:t> (Cows, camels, cattle, buffalo).</a:t>
            </a:r>
            <a:endParaRPr lang="en-US" sz="2000" dirty="0">
              <a:ea typeface="Calibri"/>
              <a:cs typeface="Arial"/>
            </a:endParaRPr>
          </a:p>
          <a:p>
            <a:pPr lvl="0" algn="justLow" rtl="0">
              <a:lnSpc>
                <a:spcPct val="115000"/>
              </a:lnSpc>
              <a:spcAft>
                <a:spcPts val="1000"/>
              </a:spcAft>
              <a:buFont typeface="Wingdings"/>
              <a:buChar char=""/>
            </a:pPr>
            <a:r>
              <a:rPr lang="en-US" dirty="0" smtClean="0">
                <a:effectLst/>
                <a:latin typeface="Times New Roman"/>
                <a:ea typeface="Calibri"/>
                <a:cs typeface="Arial"/>
              </a:rPr>
              <a:t>B. </a:t>
            </a:r>
            <a:r>
              <a:rPr lang="en-US" dirty="0" err="1" smtClean="0">
                <a:effectLst/>
                <a:latin typeface="Times New Roman"/>
                <a:ea typeface="Calibri"/>
                <a:cs typeface="Arial"/>
              </a:rPr>
              <a:t>suis</a:t>
            </a:r>
            <a:r>
              <a:rPr lang="en-US" dirty="0" smtClean="0">
                <a:effectLst/>
                <a:latin typeface="Times New Roman"/>
                <a:ea typeface="Calibri"/>
                <a:cs typeface="Arial"/>
              </a:rPr>
              <a:t> (pigs).</a:t>
            </a:r>
            <a:endParaRPr lang="en-US" sz="2000" dirty="0">
              <a:ea typeface="Calibri"/>
              <a:cs typeface="Arial"/>
            </a:endParaRPr>
          </a:p>
          <a:p>
            <a:pPr lvl="0" algn="justLow" rtl="0">
              <a:lnSpc>
                <a:spcPct val="115000"/>
              </a:lnSpc>
              <a:spcAft>
                <a:spcPts val="1000"/>
              </a:spcAft>
              <a:buFont typeface="Wingdings"/>
              <a:buChar char=""/>
            </a:pPr>
            <a:r>
              <a:rPr lang="en-US" dirty="0" smtClean="0">
                <a:effectLst/>
                <a:latin typeface="Times New Roman"/>
                <a:ea typeface="Calibri"/>
                <a:cs typeface="Arial"/>
              </a:rPr>
              <a:t>B. </a:t>
            </a:r>
            <a:r>
              <a:rPr lang="en-US" dirty="0" err="1" smtClean="0">
                <a:effectLst/>
                <a:latin typeface="Times New Roman"/>
                <a:ea typeface="Calibri"/>
                <a:cs typeface="Arial"/>
              </a:rPr>
              <a:t>canis</a:t>
            </a:r>
            <a:r>
              <a:rPr lang="en-US" dirty="0" smtClean="0">
                <a:effectLst/>
                <a:latin typeface="Times New Roman"/>
                <a:ea typeface="Calibri"/>
                <a:cs typeface="Arial"/>
              </a:rPr>
              <a:t> (dogs).</a:t>
            </a:r>
            <a:endParaRPr lang="en-US" sz="2000" dirty="0">
              <a:ea typeface="Calibri"/>
              <a:cs typeface="Arial"/>
            </a:endParaRPr>
          </a:p>
        </p:txBody>
      </p:sp>
    </p:spTree>
    <p:extLst>
      <p:ext uri="{BB962C8B-B14F-4D97-AF65-F5344CB8AC3E}">
        <p14:creationId xmlns:p14="http://schemas.microsoft.com/office/powerpoint/2010/main" val="819216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CLASSIFICATION&#10;• Brucellae may be classified into different species,&#10;based on&#10;• 1. Lysis by specific Bacteriophage.&#10;• 2. C..."/>
          <p:cNvPicPr>
            <a:picLocks noGrp="1"/>
          </p:cNvPicPr>
          <p:nvPr>
            <p:ph idx="1"/>
          </p:nvPr>
        </p:nvPicPr>
        <p:blipFill rotWithShape="1">
          <a:blip r:embed="rId2">
            <a:extLst>
              <a:ext uri="{28A0092B-C50C-407E-A947-70E740481C1C}">
                <a14:useLocalDpi xmlns:a14="http://schemas.microsoft.com/office/drawing/2010/main" val="0"/>
              </a:ext>
            </a:extLst>
          </a:blip>
          <a:srcRect t="5049" r="3430" b="5033"/>
          <a:stretch/>
        </p:blipFill>
        <p:spPr bwMode="auto">
          <a:xfrm>
            <a:off x="323528" y="0"/>
            <a:ext cx="8640960" cy="6381328"/>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47431015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227</TotalTime>
  <Words>1108</Words>
  <Application>Microsoft Office PowerPoint</Application>
  <PresentationFormat>عرض على الشاشة (3:4)‏</PresentationFormat>
  <Paragraphs>89</Paragraphs>
  <Slides>24</Slides>
  <Notes>0</Notes>
  <HiddenSlides>0</HiddenSlides>
  <MMClips>0</MMClips>
  <ScaleCrop>false</ScaleCrop>
  <HeadingPairs>
    <vt:vector size="4" baseType="variant">
      <vt:variant>
        <vt:lpstr>نسق</vt:lpstr>
      </vt:variant>
      <vt:variant>
        <vt:i4>1</vt:i4>
      </vt:variant>
      <vt:variant>
        <vt:lpstr>عناوين الشرائح</vt:lpstr>
      </vt:variant>
      <vt:variant>
        <vt:i4>24</vt:i4>
      </vt:variant>
    </vt:vector>
  </HeadingPairs>
  <TitlesOfParts>
    <vt:vector size="25" baseType="lpstr">
      <vt:lpstr>نسق Office</vt:lpstr>
      <vt:lpstr>Lecture : Brucella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Maher</dc:creator>
  <cp:lastModifiedBy>Maher</cp:lastModifiedBy>
  <cp:revision>16</cp:revision>
  <dcterms:created xsi:type="dcterms:W3CDTF">2021-05-08T14:08:01Z</dcterms:created>
  <dcterms:modified xsi:type="dcterms:W3CDTF">2021-05-24T20:30:33Z</dcterms:modified>
</cp:coreProperties>
</file>